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62" r:id="rId5"/>
    <p:sldId id="257" r:id="rId6"/>
    <p:sldId id="258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B878E-087E-46A5-A12D-2063519E602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686E-4211-4B11-AFE4-6D4373F4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here to</a:t>
            </a:r>
            <a:r>
              <a:rPr lang="en-US" baseline="0" dirty="0" smtClean="0"/>
              <a:t> help everyone become better stewards of </a:t>
            </a:r>
            <a:r>
              <a:rPr lang="en-US" baseline="0" smtClean="0"/>
              <a:t>public resources.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686E-4211-4B11-AFE4-6D4373F44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6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5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0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36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9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2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7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7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13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8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1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2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94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9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0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57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7772400" cy="762000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7772400" cy="4191000"/>
          </a:xfrm>
        </p:spPr>
        <p:txBody>
          <a:bodyPr/>
          <a:lstStyle>
            <a:lvl1pPr>
              <a:buClr>
                <a:srgbClr val="324C80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9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none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899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08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362"/>
            <a:ext cx="8229600" cy="80803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4438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46437"/>
            <a:ext cx="4040188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84438"/>
            <a:ext cx="4041775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46437"/>
            <a:ext cx="4041775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6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3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5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833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3487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76374"/>
            <a:ext cx="5111750" cy="52435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721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435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1371600"/>
            <a:ext cx="1943100" cy="5334000"/>
          </a:xfrm>
        </p:spPr>
        <p:txBody>
          <a:bodyPr vert="eaVert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5676900" cy="5334000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0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9F74-97D8-4DE8-BCF9-8D4579C4218D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4A3A-B93E-477D-AB21-B85E2953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9F74-97D8-4DE8-BCF9-8D4579C421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4A3A-B93E-477D-AB21-B85E29538DD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52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146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24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7030A0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24C80"/>
        </a:buClr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363636"/>
          </a:solidFill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charset="0"/>
        <a:buChar char="§"/>
        <a:defRPr sz="1800">
          <a:solidFill>
            <a:srgbClr val="363636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1800">
          <a:solidFill>
            <a:srgbClr val="363636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Washington State Procurement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Risk Assessment - 2016</a:t>
            </a:r>
            <a:endParaRPr lang="en-US" sz="2800" dirty="0">
              <a:solidFill>
                <a:srgbClr val="7030A0"/>
              </a:solidFill>
              <a:latin typeface="+mj-lt"/>
              <a:ea typeface="ＭＳ Ｐゴシック" charset="0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86400"/>
            <a:ext cx="6248400" cy="7620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324C80"/>
                </a:solidFill>
                <a:ea typeface="ＭＳ Ｐゴシック" charset="0"/>
              </a:rPr>
              <a:t>Presented by Drew Zavatsky</a:t>
            </a:r>
          </a:p>
          <a:p>
            <a:pPr eaLnBrk="1" hangingPunct="1"/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ＭＳ Ｐゴシック" charset="0"/>
              </a:rPr>
              <a:t>Location or Date</a:t>
            </a: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  <a:lumMod val="93000"/>
                <a:lumOff val="7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RCW 39.26, effective January 1, 2013 – why are we doing this? Reduced costs and risks – better service!</a:t>
            </a:r>
          </a:p>
          <a:p>
            <a:r>
              <a:rPr lang="en-US" dirty="0" smtClean="0"/>
              <a:t>Initial (interim) delegations based on agency size &amp; FTEs</a:t>
            </a:r>
          </a:p>
          <a:p>
            <a:r>
              <a:rPr lang="en-US" dirty="0" smtClean="0"/>
              <a:t>Risk Assessment Pilot Project – diversity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 large, medium, small agencies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 also higher education and commissions</a:t>
            </a:r>
          </a:p>
          <a:p>
            <a:pPr marL="1260475" lvl="1" indent="0">
              <a:buNone/>
            </a:pPr>
            <a:r>
              <a:rPr lang="en-US" sz="1400" dirty="0" smtClean="0"/>
              <a:t>Departments of Transportation, Social and Health Services, Labor &amp; Industries, Health, Enterprise Services, Health Care Authority, Parks, Board of Community &amp; Technical Colleges, Early Learning, Auditor’s Office, Investment Board, Treasurer, Office of Minority and Women’s Business Enterprise, University of Washington, The Evergreen State College, Olympic Community College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31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  <a:lumMod val="93000"/>
                <a:lumOff val="7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2014 Risk Assessment Tool</a:t>
            </a:r>
          </a:p>
          <a:p>
            <a:r>
              <a:rPr lang="en-US" dirty="0" smtClean="0"/>
              <a:t>Good news, good ideas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dirty="0" smtClean="0"/>
              <a:t>Nearly 30 agencies gave feedback that we used to improve the new tool</a:t>
            </a:r>
          </a:p>
          <a:p>
            <a:r>
              <a:rPr lang="en-US" dirty="0" smtClean="0"/>
              <a:t>Features of the 2016 Tool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0140"/>
            <a:ext cx="4191000" cy="233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  <a:lumMod val="93000"/>
                <a:lumOff val="7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2406134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 of risk, mitigation, and residual risk</a:t>
            </a:r>
          </a:p>
          <a:p>
            <a:r>
              <a:rPr lang="en-US" dirty="0" smtClean="0"/>
              <a:t>Carried over your responses from the 2014 Assessment</a:t>
            </a:r>
          </a:p>
          <a:p>
            <a:r>
              <a:rPr lang="en-US" dirty="0" smtClean="0"/>
              <a:t>Completing the Tool much simpler!</a:t>
            </a: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95925"/>
              </p:ext>
            </p:extLst>
          </p:nvPr>
        </p:nvGraphicFramePr>
        <p:xfrm>
          <a:off x="457200" y="2743200"/>
          <a:ext cx="8229600" cy="271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19"/>
                <a:gridCol w="2009447"/>
                <a:gridCol w="3653540"/>
                <a:gridCol w="2237794"/>
              </a:tblGrid>
              <a:tr h="161060">
                <a:tc>
                  <a:txBody>
                    <a:bodyPr/>
                    <a:lstStyle/>
                    <a:p>
                      <a:pPr marL="0" marR="476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  <a:tab pos="99822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Question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 anchor="ctr"/>
                </a:tc>
                <a:tc>
                  <a:txBody>
                    <a:bodyPr/>
                    <a:lstStyle/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FY 2014 Response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marL="0" marR="457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en-US" sz="900">
                          <a:effectLst/>
                        </a:rPr>
                        <a:t>FY 2016 Response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/>
                </a:tc>
              </a:tr>
              <a:tr h="2555956">
                <a:tc>
                  <a:txBody>
                    <a:bodyPr/>
                    <a:lstStyle/>
                    <a:p>
                      <a:pPr marL="0" marR="476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lang="en-US" sz="900">
                          <a:effectLst/>
                        </a:rPr>
                        <a:t>8.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Forecasting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effectLst/>
                        </a:rPr>
                        <a:t>Please provide a copy of your agency’s 2016-2017 Procurement Plan.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effectLst/>
                        </a:rPr>
                        <a:t>Describe how your agency forecasts its future procurement needs.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effectLst/>
                        </a:rPr>
                        <a:t>Describe how your agency uses historic spend data to develop forecasts. Please provide the steps used to capture the data and to develop forecasts.  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[PO-1]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Procurements are jointly developed in partnership with the program staff and purchasing/contracting professionals.  One of the first steps is assess need and once a contract is established, use an agency-wide system for monitoring performance and payment. Identify the appropriate procurement methodology, followed by the development of a procurement timeline.  Standard forms and processes are then used and once a contract is established, use an agency-wide system for monitoring performance and payment.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[PRN-1]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Executive Management has become very experienced in "right-sizing" resource needs with anticipated acquisitions.  Major projects are vetted with the Executive Leadership Team where resourcing needs are discussed and strategized.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/>
                </a:tc>
                <a:tc>
                  <a:txBody>
                    <a:bodyPr/>
                    <a:lstStyle/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sym typeface="Wingdings"/>
                        </a:rPr>
                        <a:t></a:t>
                      </a:r>
                      <a:r>
                        <a:rPr lang="en-US" sz="900" b="1" dirty="0">
                          <a:effectLst/>
                        </a:rPr>
                        <a:t> No change from FY2014 response, because: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___________________________________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sym typeface="Wingdings"/>
                        </a:rPr>
                        <a:t></a:t>
                      </a:r>
                      <a:r>
                        <a:rPr lang="en-US" sz="900" b="1" dirty="0">
                          <a:effectLst/>
                        </a:rPr>
                        <a:t> Describe the change: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___________________________________</a:t>
                      </a:r>
                    </a:p>
                    <a:p>
                      <a:pPr marL="0" marR="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03" marR="54803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715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OBJECTIVE: we need to know if your delegation is right-sized, so we are encouraging review of how you are managing the risks associated with your procurement process (including a description of how your personnel have changed)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  <a:lumMod val="93000"/>
                <a:lumOff val="7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2406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5334000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Drew </a:t>
            </a:r>
            <a:r>
              <a:rPr lang="en-US" sz="1000" b="1" dirty="0" err="1" smtClean="0"/>
              <a:t>Zavatsky</a:t>
            </a:r>
            <a:endParaRPr lang="en-US" sz="1000" b="1" dirty="0" smtClean="0"/>
          </a:p>
          <a:p>
            <a:pPr algn="r"/>
            <a:r>
              <a:rPr lang="en-US" sz="1000" b="1" dirty="0" smtClean="0"/>
              <a:t>Risk Assessment Administrator</a:t>
            </a:r>
          </a:p>
          <a:p>
            <a:pPr algn="r"/>
            <a:r>
              <a:rPr lang="en-US" sz="1000" b="1" dirty="0" smtClean="0"/>
              <a:t>Contracts, Procurement &amp; Risk Management</a:t>
            </a:r>
          </a:p>
          <a:p>
            <a:pPr algn="r"/>
            <a:r>
              <a:rPr lang="en-US" sz="1000" b="1" dirty="0" smtClean="0"/>
              <a:t>Enterprise Procurement Policy Group</a:t>
            </a:r>
          </a:p>
          <a:p>
            <a:pPr algn="r"/>
            <a:r>
              <a:rPr lang="en-US" sz="1000" b="1" dirty="0" smtClean="0"/>
              <a:t>Department of Enterprise Services</a:t>
            </a:r>
          </a:p>
          <a:p>
            <a:pPr algn="r"/>
            <a:r>
              <a:rPr lang="en-US" sz="1000" b="1" dirty="0" smtClean="0"/>
              <a:t>1500 Jefferson Street SE</a:t>
            </a:r>
          </a:p>
          <a:p>
            <a:pPr algn="r"/>
            <a:r>
              <a:rPr lang="en-US" sz="1000" b="1" dirty="0" smtClean="0"/>
              <a:t>Olympia, WA 98501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160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9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CTS_ppt_template">
  <a:themeElements>
    <a:clrScheme name="Custom 1">
      <a:dk1>
        <a:srgbClr val="5C1F00"/>
      </a:dk1>
      <a:lt1>
        <a:srgbClr val="151515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CTS_ppt_template" id="{63A12C9E-84E4-5E49-BF0E-11E69806A4D0}" vid="{5E739B0C-F91E-1047-B400-DCE09F7996E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EWUPACEUPKES-170-11359</_dlc_DocId>
    <_dlc_DocIdUrl xmlns="ab5d7b00-834a-4efe-8968-9d97478a3691">
      <Url>http://stage-des/_layouts/DocIdRedir.aspx?ID=EWUPACEUPKES-170-11359</Url>
      <Description>EWUPACEUPKES-170-11359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F9A80-BED1-4C7E-AC5C-FBA20A7410D5}"/>
</file>

<file path=customXml/itemProps2.xml><?xml version="1.0" encoding="utf-8"?>
<ds:datastoreItem xmlns:ds="http://schemas.openxmlformats.org/officeDocument/2006/customXml" ds:itemID="{C9A68E06-9D1C-4C5E-B9CB-7091B3F90435}"/>
</file>

<file path=customXml/itemProps3.xml><?xml version="1.0" encoding="utf-8"?>
<ds:datastoreItem xmlns:ds="http://schemas.openxmlformats.org/officeDocument/2006/customXml" ds:itemID="{63E5E214-AA85-49F9-A8B7-AB6C081A1412}"/>
</file>

<file path=customXml/itemProps4.xml><?xml version="1.0" encoding="utf-8"?>
<ds:datastoreItem xmlns:ds="http://schemas.openxmlformats.org/officeDocument/2006/customXml" ds:itemID="{426B3001-46B2-4A89-92C0-D5E88BD9AFF1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335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TCTS_ppt_template</vt:lpstr>
      <vt:lpstr>Washington State Procurement Risk Assessment - 2016</vt:lpstr>
      <vt:lpstr>History</vt:lpstr>
      <vt:lpstr>Assessment Tool</vt:lpstr>
      <vt:lpstr>PowerPoint Presentation</vt:lpstr>
      <vt:lpstr>PowerPoint Presentation</vt:lpstr>
      <vt:lpstr>PowerPoint Presentation</vt:lpstr>
    </vt:vector>
  </TitlesOfParts>
  <Company>State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Procurement Risk Assessment - 2016</dc:title>
  <dc:creator>Zavatsky, Drew (DES)</dc:creator>
  <cp:lastModifiedBy>Aldridge, Lindsey (DES Contractor)</cp:lastModifiedBy>
  <cp:revision>10</cp:revision>
  <dcterms:created xsi:type="dcterms:W3CDTF">2015-10-21T20:20:01Z</dcterms:created>
  <dcterms:modified xsi:type="dcterms:W3CDTF">2015-11-02T23:43:49Z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_dlc_DocIdItemGuid">
    <vt:lpwstr>f2671af1-b8f3-459b-99e4-bccb1333dee9</vt:lpwstr>
  </property>
</Properties>
</file>