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89" r:id="rId3"/>
    <p:sldId id="287" r:id="rId4"/>
    <p:sldId id="290" r:id="rId5"/>
    <p:sldId id="292" r:id="rId6"/>
    <p:sldId id="291" r:id="rId7"/>
    <p:sldId id="337" r:id="rId8"/>
    <p:sldId id="367" r:id="rId9"/>
    <p:sldId id="318" r:id="rId10"/>
    <p:sldId id="285" r:id="rId11"/>
    <p:sldId id="339" r:id="rId12"/>
    <p:sldId id="298" r:id="rId13"/>
    <p:sldId id="373" r:id="rId14"/>
    <p:sldId id="293" r:id="rId15"/>
    <p:sldId id="304" r:id="rId16"/>
    <p:sldId id="307" r:id="rId17"/>
    <p:sldId id="364" r:id="rId18"/>
    <p:sldId id="374" r:id="rId19"/>
    <p:sldId id="346" r:id="rId20"/>
    <p:sldId id="347" r:id="rId21"/>
    <p:sldId id="348" r:id="rId22"/>
    <p:sldId id="369" r:id="rId23"/>
    <p:sldId id="368" r:id="rId24"/>
    <p:sldId id="351" r:id="rId25"/>
    <p:sldId id="354" r:id="rId26"/>
    <p:sldId id="358" r:id="rId27"/>
    <p:sldId id="370" r:id="rId28"/>
    <p:sldId id="341" r:id="rId29"/>
    <p:sldId id="340" r:id="rId30"/>
    <p:sldId id="336" r:id="rId31"/>
    <p:sldId id="372" r:id="rId32"/>
    <p:sldId id="313" r:id="rId33"/>
    <p:sldId id="34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228"/>
    <a:srgbClr val="567731"/>
    <a:srgbClr val="005395"/>
    <a:srgbClr val="E9E9E9"/>
    <a:srgbClr val="DDDDDD"/>
    <a:srgbClr val="125486"/>
    <a:srgbClr val="ABC7E3"/>
    <a:srgbClr val="336699"/>
    <a:srgbClr val="7F7F7F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78686" autoAdjust="0"/>
  </p:normalViewPr>
  <p:slideViewPr>
    <p:cSldViewPr showGuides="1">
      <p:cViewPr varScale="1">
        <p:scale>
          <a:sx n="117" d="100"/>
          <a:sy n="117" d="100"/>
        </p:scale>
        <p:origin x="1158" y="102"/>
      </p:cViewPr>
      <p:guideLst>
        <p:guide orient="horz" pos="2160"/>
        <p:guide pos="288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617E2-27B9-418D-A929-B18F5A865B92}" type="doc">
      <dgm:prSet loTypeId="urn:microsoft.com/office/officeart/2008/layout/BendingPictureBlocks" loCatId="picture" qsTypeId="urn:microsoft.com/office/officeart/2005/8/quickstyle/simple1" qsCatId="simple" csTypeId="urn:microsoft.com/office/officeart/2005/8/colors/colorful1" csCatId="colorful" phldr="1"/>
      <dgm:spPr/>
    </dgm:pt>
    <dgm:pt modelId="{D3B173B9-FB80-4C94-ACCA-7843E56E6EAE}">
      <dgm:prSet phldrT="[Text]" custT="1"/>
      <dgm:spPr/>
      <dgm:t>
        <a:bodyPr/>
        <a:lstStyle/>
        <a:p>
          <a:r>
            <a:rPr lang="en-US" sz="1800" b="1" dirty="0" smtClean="0"/>
            <a:t>Measuring what matters</a:t>
          </a:r>
          <a:endParaRPr lang="en-US" sz="1800" b="1" dirty="0"/>
        </a:p>
      </dgm:t>
    </dgm:pt>
    <dgm:pt modelId="{FF69E6E0-3C08-49BF-A113-E519AD825EA6}" type="parTrans" cxnId="{556065C5-42DB-4965-9333-3E902EA6CBD9}">
      <dgm:prSet/>
      <dgm:spPr/>
      <dgm:t>
        <a:bodyPr/>
        <a:lstStyle/>
        <a:p>
          <a:endParaRPr lang="en-US"/>
        </a:p>
      </dgm:t>
    </dgm:pt>
    <dgm:pt modelId="{C25FE9EB-0A3C-470F-AB80-4BD13955B1EA}" type="sibTrans" cxnId="{556065C5-42DB-4965-9333-3E902EA6CBD9}">
      <dgm:prSet/>
      <dgm:spPr/>
      <dgm:t>
        <a:bodyPr/>
        <a:lstStyle/>
        <a:p>
          <a:endParaRPr lang="en-US"/>
        </a:p>
      </dgm:t>
    </dgm:pt>
    <dgm:pt modelId="{B8D71C34-5757-4368-9321-690A0A6B821E}">
      <dgm:prSet phldrT="[Text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Continuously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Improving with Lean thinking &amp; tools</a:t>
          </a:r>
          <a:endParaRPr lang="en-US" sz="1800" b="1" dirty="0"/>
        </a:p>
      </dgm:t>
    </dgm:pt>
    <dgm:pt modelId="{11707DB4-24A0-4189-AE7B-F40A28F97123}" type="parTrans" cxnId="{196F57F6-9848-4831-8F19-FC5104091ADB}">
      <dgm:prSet/>
      <dgm:spPr/>
      <dgm:t>
        <a:bodyPr/>
        <a:lstStyle/>
        <a:p>
          <a:endParaRPr lang="en-US"/>
        </a:p>
      </dgm:t>
    </dgm:pt>
    <dgm:pt modelId="{E6CF0091-7462-42EE-AE7A-0D5006E50BE9}" type="sibTrans" cxnId="{196F57F6-9848-4831-8F19-FC5104091ADB}">
      <dgm:prSet/>
      <dgm:spPr/>
      <dgm:t>
        <a:bodyPr/>
        <a:lstStyle/>
        <a:p>
          <a:endParaRPr lang="en-US"/>
        </a:p>
      </dgm:t>
    </dgm:pt>
    <dgm:pt modelId="{BDAFC6AC-A978-4041-B2C2-DB2C1EEA985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/>
            <a:t>Engaging with customers</a:t>
          </a:r>
          <a:endParaRPr lang="en-US" sz="1800" b="1" dirty="0"/>
        </a:p>
      </dgm:t>
    </dgm:pt>
    <dgm:pt modelId="{0BF16DBD-FC26-4F1A-B030-EBE6C428D655}" type="parTrans" cxnId="{CA487777-C473-4615-B5E2-5DBFB887281A}">
      <dgm:prSet/>
      <dgm:spPr/>
      <dgm:t>
        <a:bodyPr/>
        <a:lstStyle/>
        <a:p>
          <a:endParaRPr lang="en-US"/>
        </a:p>
      </dgm:t>
    </dgm:pt>
    <dgm:pt modelId="{7F5D4C6A-CB46-4A3F-A6C1-863049D26EE3}" type="sibTrans" cxnId="{CA487777-C473-4615-B5E2-5DBFB887281A}">
      <dgm:prSet/>
      <dgm:spPr/>
      <dgm:t>
        <a:bodyPr/>
        <a:lstStyle/>
        <a:p>
          <a:endParaRPr lang="en-US"/>
        </a:p>
      </dgm:t>
    </dgm:pt>
    <dgm:pt modelId="{D8F65F52-318A-4C0A-B6B9-B15C5ADAA550}">
      <dgm:prSet phldrT="[Text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Reviewing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&amp;      reporting</a:t>
          </a:r>
          <a:endParaRPr lang="en-US" sz="1800" b="1" dirty="0"/>
        </a:p>
      </dgm:t>
    </dgm:pt>
    <dgm:pt modelId="{CAEF82AB-7396-444A-81E2-8FEBEFCA158C}" type="parTrans" cxnId="{521B2458-1961-4173-BB80-048CBD513C7A}">
      <dgm:prSet/>
      <dgm:spPr/>
      <dgm:t>
        <a:bodyPr/>
        <a:lstStyle/>
        <a:p>
          <a:endParaRPr lang="en-US"/>
        </a:p>
      </dgm:t>
    </dgm:pt>
    <dgm:pt modelId="{B9ACF9F9-D562-4FD7-9299-D2BA66CDE7A6}" type="sibTrans" cxnId="{521B2458-1961-4173-BB80-048CBD513C7A}">
      <dgm:prSet/>
      <dgm:spPr/>
      <dgm:t>
        <a:bodyPr/>
        <a:lstStyle/>
        <a:p>
          <a:endParaRPr lang="en-US"/>
        </a:p>
      </dgm:t>
    </dgm:pt>
    <dgm:pt modelId="{4B6F0EE8-95A4-4870-990F-80E9DEA32D46}" type="pres">
      <dgm:prSet presAssocID="{E2C617E2-27B9-418D-A929-B18F5A865B92}" presName="Name0" presStyleCnt="0">
        <dgm:presLayoutVars>
          <dgm:dir/>
          <dgm:resizeHandles/>
        </dgm:presLayoutVars>
      </dgm:prSet>
      <dgm:spPr/>
    </dgm:pt>
    <dgm:pt modelId="{350AE306-404F-40D8-B4B4-C7365551412F}" type="pres">
      <dgm:prSet presAssocID="{D3B173B9-FB80-4C94-ACCA-7843E56E6EAE}" presName="composite" presStyleCnt="0"/>
      <dgm:spPr/>
    </dgm:pt>
    <dgm:pt modelId="{3ADD2603-CC0A-4EB3-A16E-2C070EFFBC4E}" type="pres">
      <dgm:prSet presAssocID="{D3B173B9-FB80-4C94-ACCA-7843E56E6EAE}" presName="rect1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052648-2B79-405C-8E58-E0FB17F9E3BE}" type="pres">
      <dgm:prSet presAssocID="{D3B173B9-FB80-4C94-ACCA-7843E56E6EAE}" presName="rect2" presStyleLbl="node1" presStyleIdx="0" presStyleCnt="4" custScaleX="112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9A0EB-A650-4CCB-91DD-93A0C1FC6DC3}" type="pres">
      <dgm:prSet presAssocID="{C25FE9EB-0A3C-470F-AB80-4BD13955B1EA}" presName="sibTrans" presStyleCnt="0"/>
      <dgm:spPr/>
    </dgm:pt>
    <dgm:pt modelId="{CDC5CF35-26D5-44B4-A281-4E079458C1A1}" type="pres">
      <dgm:prSet presAssocID="{B8D71C34-5757-4368-9321-690A0A6B821E}" presName="composite" presStyleCnt="0"/>
      <dgm:spPr/>
    </dgm:pt>
    <dgm:pt modelId="{4BC740F1-E587-4C36-951B-96F706E6A8E3}" type="pres">
      <dgm:prSet presAssocID="{B8D71C34-5757-4368-9321-690A0A6B821E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89B3BA-AD3E-41B4-9AD1-FE4AB94C13FC}" type="pres">
      <dgm:prSet presAssocID="{B8D71C34-5757-4368-9321-690A0A6B821E}" presName="rect2" presStyleLbl="node1" presStyleIdx="1" presStyleCnt="4" custScaleX="114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6D505-EBC7-48CC-BC05-6FA55CA19C9C}" type="pres">
      <dgm:prSet presAssocID="{E6CF0091-7462-42EE-AE7A-0D5006E50BE9}" presName="sibTrans" presStyleCnt="0"/>
      <dgm:spPr/>
    </dgm:pt>
    <dgm:pt modelId="{3CCA7F51-2031-4D89-A3BB-267819C4240B}" type="pres">
      <dgm:prSet presAssocID="{BDAFC6AC-A978-4041-B2C2-DB2C1EEA9858}" presName="composite" presStyleCnt="0"/>
      <dgm:spPr/>
    </dgm:pt>
    <dgm:pt modelId="{5BE31F8C-8422-4C4E-AEE5-DF50A97DCCDC}" type="pres">
      <dgm:prSet presAssocID="{BDAFC6AC-A978-4041-B2C2-DB2C1EEA9858}" presName="rect1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5FB7B16-E658-4D0E-9BCB-65ED2DB04BEA}" type="pres">
      <dgm:prSet presAssocID="{BDAFC6AC-A978-4041-B2C2-DB2C1EEA9858}" presName="rect2" presStyleLbl="node1" presStyleIdx="2" presStyleCnt="4" custScaleX="105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AC674-FCEF-4EDA-9FA8-A015D0C936FC}" type="pres">
      <dgm:prSet presAssocID="{7F5D4C6A-CB46-4A3F-A6C1-863049D26EE3}" presName="sibTrans" presStyleCnt="0"/>
      <dgm:spPr/>
    </dgm:pt>
    <dgm:pt modelId="{78F7424F-1F96-4836-B85C-2F40ED42F9B3}" type="pres">
      <dgm:prSet presAssocID="{D8F65F52-318A-4C0A-B6B9-B15C5ADAA550}" presName="composite" presStyleCnt="0"/>
      <dgm:spPr/>
    </dgm:pt>
    <dgm:pt modelId="{14F8FB0C-8676-49F6-A8B6-4CBBAFA4CF97}" type="pres">
      <dgm:prSet presAssocID="{D8F65F52-318A-4C0A-B6B9-B15C5ADAA550}" presName="rect1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853EC86-447A-450A-9B3D-3C6BB1C34DAD}" type="pres">
      <dgm:prSet presAssocID="{D8F65F52-318A-4C0A-B6B9-B15C5ADAA550}" presName="rect2" presStyleLbl="node1" presStyleIdx="3" presStyleCnt="4" custScaleX="111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6065C5-42DB-4965-9333-3E902EA6CBD9}" srcId="{E2C617E2-27B9-418D-A929-B18F5A865B92}" destId="{D3B173B9-FB80-4C94-ACCA-7843E56E6EAE}" srcOrd="0" destOrd="0" parTransId="{FF69E6E0-3C08-49BF-A113-E519AD825EA6}" sibTransId="{C25FE9EB-0A3C-470F-AB80-4BD13955B1EA}"/>
    <dgm:cxn modelId="{A0F971B1-7B77-40E4-B5C8-26CA6C0D1A21}" type="presOf" srcId="{E2C617E2-27B9-418D-A929-B18F5A865B92}" destId="{4B6F0EE8-95A4-4870-990F-80E9DEA32D46}" srcOrd="0" destOrd="0" presId="urn:microsoft.com/office/officeart/2008/layout/BendingPictureBlocks"/>
    <dgm:cxn modelId="{78F15B14-C956-4EA0-959B-2CA2D574FC22}" type="presOf" srcId="{D8F65F52-318A-4C0A-B6B9-B15C5ADAA550}" destId="{D853EC86-447A-450A-9B3D-3C6BB1C34DAD}" srcOrd="0" destOrd="0" presId="urn:microsoft.com/office/officeart/2008/layout/BendingPictureBlocks"/>
    <dgm:cxn modelId="{196F57F6-9848-4831-8F19-FC5104091ADB}" srcId="{E2C617E2-27B9-418D-A929-B18F5A865B92}" destId="{B8D71C34-5757-4368-9321-690A0A6B821E}" srcOrd="1" destOrd="0" parTransId="{11707DB4-24A0-4189-AE7B-F40A28F97123}" sibTransId="{E6CF0091-7462-42EE-AE7A-0D5006E50BE9}"/>
    <dgm:cxn modelId="{CA487777-C473-4615-B5E2-5DBFB887281A}" srcId="{E2C617E2-27B9-418D-A929-B18F5A865B92}" destId="{BDAFC6AC-A978-4041-B2C2-DB2C1EEA9858}" srcOrd="2" destOrd="0" parTransId="{0BF16DBD-FC26-4F1A-B030-EBE6C428D655}" sibTransId="{7F5D4C6A-CB46-4A3F-A6C1-863049D26EE3}"/>
    <dgm:cxn modelId="{A4470747-53B7-47CB-84C0-74AD8E2DA860}" type="presOf" srcId="{B8D71C34-5757-4368-9321-690A0A6B821E}" destId="{F589B3BA-AD3E-41B4-9AD1-FE4AB94C13FC}" srcOrd="0" destOrd="0" presId="urn:microsoft.com/office/officeart/2008/layout/BendingPictureBlocks"/>
    <dgm:cxn modelId="{65BE08AD-A95C-46E8-B767-2DA8D061B8A2}" type="presOf" srcId="{BDAFC6AC-A978-4041-B2C2-DB2C1EEA9858}" destId="{65FB7B16-E658-4D0E-9BCB-65ED2DB04BEA}" srcOrd="0" destOrd="0" presId="urn:microsoft.com/office/officeart/2008/layout/BendingPictureBlocks"/>
    <dgm:cxn modelId="{521B2458-1961-4173-BB80-048CBD513C7A}" srcId="{E2C617E2-27B9-418D-A929-B18F5A865B92}" destId="{D8F65F52-318A-4C0A-B6B9-B15C5ADAA550}" srcOrd="3" destOrd="0" parTransId="{CAEF82AB-7396-444A-81E2-8FEBEFCA158C}" sibTransId="{B9ACF9F9-D562-4FD7-9299-D2BA66CDE7A6}"/>
    <dgm:cxn modelId="{C253B449-61B2-46E5-8F4C-90257D9C23B4}" type="presOf" srcId="{D3B173B9-FB80-4C94-ACCA-7843E56E6EAE}" destId="{FD052648-2B79-405C-8E58-E0FB17F9E3BE}" srcOrd="0" destOrd="0" presId="urn:microsoft.com/office/officeart/2008/layout/BendingPictureBlocks"/>
    <dgm:cxn modelId="{2ED25A92-441E-466C-826D-BDCF45E21947}" type="presParOf" srcId="{4B6F0EE8-95A4-4870-990F-80E9DEA32D46}" destId="{350AE306-404F-40D8-B4B4-C7365551412F}" srcOrd="0" destOrd="0" presId="urn:microsoft.com/office/officeart/2008/layout/BendingPictureBlocks"/>
    <dgm:cxn modelId="{B7D6CD88-7733-4510-B28A-6F450C494638}" type="presParOf" srcId="{350AE306-404F-40D8-B4B4-C7365551412F}" destId="{3ADD2603-CC0A-4EB3-A16E-2C070EFFBC4E}" srcOrd="0" destOrd="0" presId="urn:microsoft.com/office/officeart/2008/layout/BendingPictureBlocks"/>
    <dgm:cxn modelId="{93AB3100-1C9B-4DC5-95C9-59B41FE544E8}" type="presParOf" srcId="{350AE306-404F-40D8-B4B4-C7365551412F}" destId="{FD052648-2B79-405C-8E58-E0FB17F9E3BE}" srcOrd="1" destOrd="0" presId="urn:microsoft.com/office/officeart/2008/layout/BendingPictureBlocks"/>
    <dgm:cxn modelId="{0709E1D8-B320-4E30-B3E4-74031E7329DC}" type="presParOf" srcId="{4B6F0EE8-95A4-4870-990F-80E9DEA32D46}" destId="{7539A0EB-A650-4CCB-91DD-93A0C1FC6DC3}" srcOrd="1" destOrd="0" presId="urn:microsoft.com/office/officeart/2008/layout/BendingPictureBlocks"/>
    <dgm:cxn modelId="{188DFBED-9DA4-40B9-A517-6FAE027621BD}" type="presParOf" srcId="{4B6F0EE8-95A4-4870-990F-80E9DEA32D46}" destId="{CDC5CF35-26D5-44B4-A281-4E079458C1A1}" srcOrd="2" destOrd="0" presId="urn:microsoft.com/office/officeart/2008/layout/BendingPictureBlocks"/>
    <dgm:cxn modelId="{E5AFE40F-7F4D-4CFE-95B3-6F968C0A72D6}" type="presParOf" srcId="{CDC5CF35-26D5-44B4-A281-4E079458C1A1}" destId="{4BC740F1-E587-4C36-951B-96F706E6A8E3}" srcOrd="0" destOrd="0" presId="urn:microsoft.com/office/officeart/2008/layout/BendingPictureBlocks"/>
    <dgm:cxn modelId="{F60278C8-CB6A-41D8-8837-5DE8181F5A14}" type="presParOf" srcId="{CDC5CF35-26D5-44B4-A281-4E079458C1A1}" destId="{F589B3BA-AD3E-41B4-9AD1-FE4AB94C13FC}" srcOrd="1" destOrd="0" presId="urn:microsoft.com/office/officeart/2008/layout/BendingPictureBlocks"/>
    <dgm:cxn modelId="{F58E94F6-3049-4891-A424-768B0A54CECB}" type="presParOf" srcId="{4B6F0EE8-95A4-4870-990F-80E9DEA32D46}" destId="{6F66D505-EBC7-48CC-BC05-6FA55CA19C9C}" srcOrd="3" destOrd="0" presId="urn:microsoft.com/office/officeart/2008/layout/BendingPictureBlocks"/>
    <dgm:cxn modelId="{320A7158-4CCE-42D3-80D7-50DD4ED4CCC3}" type="presParOf" srcId="{4B6F0EE8-95A4-4870-990F-80E9DEA32D46}" destId="{3CCA7F51-2031-4D89-A3BB-267819C4240B}" srcOrd="4" destOrd="0" presId="urn:microsoft.com/office/officeart/2008/layout/BendingPictureBlocks"/>
    <dgm:cxn modelId="{D003EDE1-58E3-4308-9D6D-865BFF8B44B0}" type="presParOf" srcId="{3CCA7F51-2031-4D89-A3BB-267819C4240B}" destId="{5BE31F8C-8422-4C4E-AEE5-DF50A97DCCDC}" srcOrd="0" destOrd="0" presId="urn:microsoft.com/office/officeart/2008/layout/BendingPictureBlocks"/>
    <dgm:cxn modelId="{6548C056-C692-44A9-B011-D03CDD5F5A00}" type="presParOf" srcId="{3CCA7F51-2031-4D89-A3BB-267819C4240B}" destId="{65FB7B16-E658-4D0E-9BCB-65ED2DB04BEA}" srcOrd="1" destOrd="0" presId="urn:microsoft.com/office/officeart/2008/layout/BendingPictureBlocks"/>
    <dgm:cxn modelId="{44E640E6-EE73-4354-AAC1-FDE70F29C855}" type="presParOf" srcId="{4B6F0EE8-95A4-4870-990F-80E9DEA32D46}" destId="{BCAAC674-FCEF-4EDA-9FA8-A015D0C936FC}" srcOrd="5" destOrd="0" presId="urn:microsoft.com/office/officeart/2008/layout/BendingPictureBlocks"/>
    <dgm:cxn modelId="{E12E4EFD-0EA9-454F-98FA-0FED7EFE187E}" type="presParOf" srcId="{4B6F0EE8-95A4-4870-990F-80E9DEA32D46}" destId="{78F7424F-1F96-4836-B85C-2F40ED42F9B3}" srcOrd="6" destOrd="0" presId="urn:microsoft.com/office/officeart/2008/layout/BendingPictureBlocks"/>
    <dgm:cxn modelId="{2D435A07-ED1F-4439-8F9C-90E96D248987}" type="presParOf" srcId="{78F7424F-1F96-4836-B85C-2F40ED42F9B3}" destId="{14F8FB0C-8676-49F6-A8B6-4CBBAFA4CF97}" srcOrd="0" destOrd="0" presId="urn:microsoft.com/office/officeart/2008/layout/BendingPictureBlocks"/>
    <dgm:cxn modelId="{DCC1CEAB-EA8E-46B2-AE21-986C604E5125}" type="presParOf" srcId="{78F7424F-1F96-4836-B85C-2F40ED42F9B3}" destId="{D853EC86-447A-450A-9B3D-3C6BB1C34DAD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DD58E-1505-4170-982C-BEB06F90412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30541C-C7C8-4DB4-85EE-F5F8539495E2}">
      <dgm:prSet phldrT="[Text]"/>
      <dgm:spPr>
        <a:solidFill>
          <a:srgbClr val="125486"/>
        </a:solidFill>
      </dgm:spPr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F8489FA2-ED02-41EA-8C59-3277D0B266B4}" type="parTrans" cxnId="{87F749CE-08F2-4A0B-A41C-EDB792EEFEAF}">
      <dgm:prSet/>
      <dgm:spPr/>
      <dgm:t>
        <a:bodyPr/>
        <a:lstStyle/>
        <a:p>
          <a:endParaRPr lang="en-US"/>
        </a:p>
      </dgm:t>
    </dgm:pt>
    <dgm:pt modelId="{A90A5CBD-F038-4640-BAED-D52C58AD342F}" type="sibTrans" cxnId="{87F749CE-08F2-4A0B-A41C-EDB792EEFEAF}">
      <dgm:prSet/>
      <dgm:spPr/>
      <dgm:t>
        <a:bodyPr/>
        <a:lstStyle/>
        <a:p>
          <a:endParaRPr lang="en-US"/>
        </a:p>
      </dgm:t>
    </dgm:pt>
    <dgm:pt modelId="{ABF19B8C-082B-41EC-B430-4C312B83DD89}">
      <dgm:prSet phldrT="[Text]" custT="1"/>
      <dgm:spPr/>
      <dgm:t>
        <a:bodyPr/>
        <a:lstStyle/>
        <a:p>
          <a:r>
            <a:rPr lang="en-US" sz="2400" b="0" dirty="0" smtClean="0"/>
            <a:t>What problem </a:t>
          </a:r>
          <a:r>
            <a:rPr lang="en-US" sz="2400" b="0" dirty="0" smtClean="0"/>
            <a:t>do </a:t>
          </a:r>
          <a:r>
            <a:rPr lang="en-US" sz="2400" b="0" dirty="0" smtClean="0"/>
            <a:t>we </a:t>
          </a:r>
          <a:r>
            <a:rPr lang="en-US" sz="2400" b="0" dirty="0" smtClean="0"/>
            <a:t>really need </a:t>
          </a:r>
          <a:r>
            <a:rPr lang="en-US" sz="2400" b="0" dirty="0" smtClean="0"/>
            <a:t>to solve?</a:t>
          </a:r>
          <a:endParaRPr lang="en-US" sz="2400" b="0" dirty="0"/>
        </a:p>
      </dgm:t>
    </dgm:pt>
    <dgm:pt modelId="{64A7E86F-DABC-45BD-8696-FEB1A4E61D87}" type="parTrans" cxnId="{FE37D814-2200-41F3-970E-35C996F84ED8}">
      <dgm:prSet/>
      <dgm:spPr/>
      <dgm:t>
        <a:bodyPr/>
        <a:lstStyle/>
        <a:p>
          <a:endParaRPr lang="en-US"/>
        </a:p>
      </dgm:t>
    </dgm:pt>
    <dgm:pt modelId="{E15C017E-AA5A-44CF-BEFC-3E8ADF82213D}" type="sibTrans" cxnId="{FE37D814-2200-41F3-970E-35C996F84ED8}">
      <dgm:prSet/>
      <dgm:spPr/>
      <dgm:t>
        <a:bodyPr/>
        <a:lstStyle/>
        <a:p>
          <a:endParaRPr lang="en-US"/>
        </a:p>
      </dgm:t>
    </dgm:pt>
    <dgm:pt modelId="{42328686-533B-41D9-8C81-638E87E6B3D2}">
      <dgm:prSet phldrT="[Text]"/>
      <dgm:spPr>
        <a:solidFill>
          <a:srgbClr val="729F42"/>
        </a:solidFill>
      </dgm:spPr>
      <dgm:t>
        <a:bodyPr/>
        <a:lstStyle/>
        <a:p>
          <a:r>
            <a:rPr lang="en-US" dirty="0" smtClean="0"/>
            <a:t>Root cause analysis</a:t>
          </a:r>
          <a:endParaRPr lang="en-US" dirty="0"/>
        </a:p>
      </dgm:t>
    </dgm:pt>
    <dgm:pt modelId="{07E86E4C-C952-4B5D-8C5D-244E3255F691}" type="parTrans" cxnId="{10AC30F0-ADAD-4DD2-833C-4BDFB14C999A}">
      <dgm:prSet/>
      <dgm:spPr/>
      <dgm:t>
        <a:bodyPr/>
        <a:lstStyle/>
        <a:p>
          <a:endParaRPr lang="en-US"/>
        </a:p>
      </dgm:t>
    </dgm:pt>
    <dgm:pt modelId="{99CECA5F-FDE6-4D6B-89B7-E91336EB999E}" type="sibTrans" cxnId="{10AC30F0-ADAD-4DD2-833C-4BDFB14C999A}">
      <dgm:prSet/>
      <dgm:spPr/>
      <dgm:t>
        <a:bodyPr/>
        <a:lstStyle/>
        <a:p>
          <a:endParaRPr lang="en-US"/>
        </a:p>
      </dgm:t>
    </dgm:pt>
    <dgm:pt modelId="{E3594CE3-E8F9-420C-8CAD-E99DF4AB6B57}">
      <dgm:prSet phldrT="[Text]" custT="1"/>
      <dgm:spPr/>
      <dgm:t>
        <a:bodyPr/>
        <a:lstStyle/>
        <a:p>
          <a:r>
            <a:rPr lang="en-US" sz="2400" b="0" dirty="0" smtClean="0"/>
            <a:t>What are the root causes of the problem?</a:t>
          </a:r>
          <a:endParaRPr lang="en-US" sz="2400" b="0" dirty="0"/>
        </a:p>
      </dgm:t>
    </dgm:pt>
    <dgm:pt modelId="{9D85C143-AF55-4F32-A2A1-9A196E10922B}" type="parTrans" cxnId="{60562F7B-3799-4018-B3EC-44B18BEB8532}">
      <dgm:prSet/>
      <dgm:spPr/>
      <dgm:t>
        <a:bodyPr/>
        <a:lstStyle/>
        <a:p>
          <a:endParaRPr lang="en-US"/>
        </a:p>
      </dgm:t>
    </dgm:pt>
    <dgm:pt modelId="{645449F6-FB6F-44DB-8C0D-1266EEC07070}" type="sibTrans" cxnId="{60562F7B-3799-4018-B3EC-44B18BEB8532}">
      <dgm:prSet/>
      <dgm:spPr/>
      <dgm:t>
        <a:bodyPr/>
        <a:lstStyle/>
        <a:p>
          <a:endParaRPr lang="en-US"/>
        </a:p>
      </dgm:t>
    </dgm:pt>
    <dgm:pt modelId="{CAA9A37A-4DE1-48ED-AFDB-4F6FDBE634A0}">
      <dgm:prSet phldrT="[Text]"/>
      <dgm:spPr>
        <a:solidFill>
          <a:srgbClr val="F96D0F"/>
        </a:solidFill>
      </dgm:spPr>
      <dgm:t>
        <a:bodyPr/>
        <a:lstStyle/>
        <a:p>
          <a:r>
            <a:rPr lang="en-US" dirty="0" smtClean="0"/>
            <a:t>Improvement plan</a:t>
          </a:r>
          <a:endParaRPr lang="en-US" dirty="0"/>
        </a:p>
      </dgm:t>
    </dgm:pt>
    <dgm:pt modelId="{D136D4CE-1999-49D9-B869-C049343BCE2F}" type="parTrans" cxnId="{D5A935EE-8644-4D58-B069-30E6B027FF1F}">
      <dgm:prSet/>
      <dgm:spPr/>
      <dgm:t>
        <a:bodyPr/>
        <a:lstStyle/>
        <a:p>
          <a:endParaRPr lang="en-US"/>
        </a:p>
      </dgm:t>
    </dgm:pt>
    <dgm:pt modelId="{05D2ECFF-798C-46B1-A6DB-7E5CDFE5C224}" type="sibTrans" cxnId="{D5A935EE-8644-4D58-B069-30E6B027FF1F}">
      <dgm:prSet/>
      <dgm:spPr/>
      <dgm:t>
        <a:bodyPr/>
        <a:lstStyle/>
        <a:p>
          <a:endParaRPr lang="en-US"/>
        </a:p>
      </dgm:t>
    </dgm:pt>
    <dgm:pt modelId="{9D5A1D15-F36C-4F23-BD19-89F489C7B9ED}">
      <dgm:prSet phldrT="[Text]" custT="1"/>
      <dgm:spPr/>
      <dgm:t>
        <a:bodyPr/>
        <a:lstStyle/>
        <a:p>
          <a:r>
            <a:rPr lang="en-US" sz="2400" b="0" dirty="0" smtClean="0"/>
            <a:t>Specific strategies and metrics</a:t>
          </a:r>
          <a:endParaRPr lang="en-US" sz="2400" b="0" dirty="0"/>
        </a:p>
      </dgm:t>
    </dgm:pt>
    <dgm:pt modelId="{B2C7FCEC-0546-489A-89D2-62B6473F8293}" type="parTrans" cxnId="{0321008B-D2DF-430B-8A84-C38A77B4BA1D}">
      <dgm:prSet/>
      <dgm:spPr/>
      <dgm:t>
        <a:bodyPr/>
        <a:lstStyle/>
        <a:p>
          <a:endParaRPr lang="en-US"/>
        </a:p>
      </dgm:t>
    </dgm:pt>
    <dgm:pt modelId="{5BD8D65B-BD30-4EFC-8CDC-A3A7CF4BBB6A}" type="sibTrans" cxnId="{0321008B-D2DF-430B-8A84-C38A77B4BA1D}">
      <dgm:prSet/>
      <dgm:spPr/>
      <dgm:t>
        <a:bodyPr/>
        <a:lstStyle/>
        <a:p>
          <a:endParaRPr lang="en-US"/>
        </a:p>
      </dgm:t>
    </dgm:pt>
    <dgm:pt modelId="{EBAB6D9B-5292-4AC9-99FD-75EC803E850B}" type="pres">
      <dgm:prSet presAssocID="{E69DD58E-1505-4170-982C-BEB06F9041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B8CE53-EB3C-4B85-B205-4A4BFD824CDE}" type="pres">
      <dgm:prSet presAssocID="{C630541C-C7C8-4DB4-85EE-F5F8539495E2}" presName="composite" presStyleCnt="0"/>
      <dgm:spPr/>
    </dgm:pt>
    <dgm:pt modelId="{D469C4E0-F5B4-4738-8B4F-BBF7CFC4127C}" type="pres">
      <dgm:prSet presAssocID="{C630541C-C7C8-4DB4-85EE-F5F8539495E2}" presName="bentUpArrow1" presStyleLbl="alignImgPlace1" presStyleIdx="0" presStyleCnt="2"/>
      <dgm:spPr>
        <a:solidFill>
          <a:srgbClr val="125486"/>
        </a:solidFill>
      </dgm:spPr>
      <dgm:t>
        <a:bodyPr/>
        <a:lstStyle/>
        <a:p>
          <a:endParaRPr lang="en-US"/>
        </a:p>
      </dgm:t>
    </dgm:pt>
    <dgm:pt modelId="{08FC73A5-D6D0-4BD8-B39C-20E5AEFE7508}" type="pres">
      <dgm:prSet presAssocID="{C630541C-C7C8-4DB4-85EE-F5F8539495E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22B37-7F1A-483C-9216-3D36924C596E}" type="pres">
      <dgm:prSet presAssocID="{C630541C-C7C8-4DB4-85EE-F5F8539495E2}" presName="ChildText" presStyleLbl="revTx" presStyleIdx="0" presStyleCnt="3" custScaleX="235465" custScaleY="123838" custLinFactNeighborX="70060" custLinFactNeighborY="16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94356-64BB-45BA-AE7A-E9720BF6AA47}" type="pres">
      <dgm:prSet presAssocID="{A90A5CBD-F038-4640-BAED-D52C58AD342F}" presName="sibTrans" presStyleCnt="0"/>
      <dgm:spPr/>
    </dgm:pt>
    <dgm:pt modelId="{1BC0DD54-48C0-440C-A5F6-DDF66FC38BB8}" type="pres">
      <dgm:prSet presAssocID="{42328686-533B-41D9-8C81-638E87E6B3D2}" presName="composite" presStyleCnt="0"/>
      <dgm:spPr/>
    </dgm:pt>
    <dgm:pt modelId="{A424BA21-BB5B-4812-8E2E-9C88F945D4F3}" type="pres">
      <dgm:prSet presAssocID="{42328686-533B-41D9-8C81-638E87E6B3D2}" presName="bentUpArrow1" presStyleLbl="alignImgPlace1" presStyleIdx="1" presStyleCnt="2"/>
      <dgm:spPr>
        <a:solidFill>
          <a:srgbClr val="729F42"/>
        </a:solidFill>
      </dgm:spPr>
      <dgm:t>
        <a:bodyPr/>
        <a:lstStyle/>
        <a:p>
          <a:endParaRPr lang="en-US"/>
        </a:p>
      </dgm:t>
    </dgm:pt>
    <dgm:pt modelId="{1D6ED8AB-FF73-4550-9A7D-9BE8966AA528}" type="pres">
      <dgm:prSet presAssocID="{42328686-533B-41D9-8C81-638E87E6B3D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54860-039B-4F21-AF7A-501B0B519FA8}" type="pres">
      <dgm:prSet presAssocID="{42328686-533B-41D9-8C81-638E87E6B3D2}" presName="ChildText" presStyleLbl="revTx" presStyleIdx="1" presStyleCnt="3" custScaleX="286799" custLinFactNeighborX="98168" custLinFactNeighborY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59C37-A9F0-4DF2-9318-8E28512372A5}" type="pres">
      <dgm:prSet presAssocID="{99CECA5F-FDE6-4D6B-89B7-E91336EB999E}" presName="sibTrans" presStyleCnt="0"/>
      <dgm:spPr/>
    </dgm:pt>
    <dgm:pt modelId="{0C3D9343-9284-478D-BF5D-AEDA5772C1CA}" type="pres">
      <dgm:prSet presAssocID="{CAA9A37A-4DE1-48ED-AFDB-4F6FDBE634A0}" presName="composite" presStyleCnt="0"/>
      <dgm:spPr/>
    </dgm:pt>
    <dgm:pt modelId="{4EC89296-2A8E-43F9-9A79-6DD4BA9B9F93}" type="pres">
      <dgm:prSet presAssocID="{CAA9A37A-4DE1-48ED-AFDB-4F6FDBE634A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1CAB8-12CB-48B4-B11A-631975FF272F}" type="pres">
      <dgm:prSet presAssocID="{CAA9A37A-4DE1-48ED-AFDB-4F6FDBE634A0}" presName="FinalChildText" presStyleLbl="revTx" presStyleIdx="2" presStyleCnt="3" custScaleX="140176" custLinFactNeighborX="28945" custLinFactNeighborY="-3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87A6C-507A-429C-B5A5-7CD0F9238367}" type="presOf" srcId="{C630541C-C7C8-4DB4-85EE-F5F8539495E2}" destId="{08FC73A5-D6D0-4BD8-B39C-20E5AEFE7508}" srcOrd="0" destOrd="0" presId="urn:microsoft.com/office/officeart/2005/8/layout/StepDownProcess"/>
    <dgm:cxn modelId="{D5A935EE-8644-4D58-B069-30E6B027FF1F}" srcId="{E69DD58E-1505-4170-982C-BEB06F90412D}" destId="{CAA9A37A-4DE1-48ED-AFDB-4F6FDBE634A0}" srcOrd="2" destOrd="0" parTransId="{D136D4CE-1999-49D9-B869-C049343BCE2F}" sibTransId="{05D2ECFF-798C-46B1-A6DB-7E5CDFE5C224}"/>
    <dgm:cxn modelId="{14F62AAD-9A82-43E7-AB87-A61044263D45}" type="presOf" srcId="{9D5A1D15-F36C-4F23-BD19-89F489C7B9ED}" destId="{5F41CAB8-12CB-48B4-B11A-631975FF272F}" srcOrd="0" destOrd="0" presId="urn:microsoft.com/office/officeart/2005/8/layout/StepDownProcess"/>
    <dgm:cxn modelId="{87F749CE-08F2-4A0B-A41C-EDB792EEFEAF}" srcId="{E69DD58E-1505-4170-982C-BEB06F90412D}" destId="{C630541C-C7C8-4DB4-85EE-F5F8539495E2}" srcOrd="0" destOrd="0" parTransId="{F8489FA2-ED02-41EA-8C59-3277D0B266B4}" sibTransId="{A90A5CBD-F038-4640-BAED-D52C58AD342F}"/>
    <dgm:cxn modelId="{FE37D814-2200-41F3-970E-35C996F84ED8}" srcId="{C630541C-C7C8-4DB4-85EE-F5F8539495E2}" destId="{ABF19B8C-082B-41EC-B430-4C312B83DD89}" srcOrd="0" destOrd="0" parTransId="{64A7E86F-DABC-45BD-8696-FEB1A4E61D87}" sibTransId="{E15C017E-AA5A-44CF-BEFC-3E8ADF82213D}"/>
    <dgm:cxn modelId="{58BA6FEF-AA48-4BBE-8752-F5DA58ED198A}" type="presOf" srcId="{ABF19B8C-082B-41EC-B430-4C312B83DD89}" destId="{24B22B37-7F1A-483C-9216-3D36924C596E}" srcOrd="0" destOrd="0" presId="urn:microsoft.com/office/officeart/2005/8/layout/StepDownProcess"/>
    <dgm:cxn modelId="{3244948A-92B9-4366-9313-48EDC993057F}" type="presOf" srcId="{E69DD58E-1505-4170-982C-BEB06F90412D}" destId="{EBAB6D9B-5292-4AC9-99FD-75EC803E850B}" srcOrd="0" destOrd="0" presId="urn:microsoft.com/office/officeart/2005/8/layout/StepDownProcess"/>
    <dgm:cxn modelId="{10AC30F0-ADAD-4DD2-833C-4BDFB14C999A}" srcId="{E69DD58E-1505-4170-982C-BEB06F90412D}" destId="{42328686-533B-41D9-8C81-638E87E6B3D2}" srcOrd="1" destOrd="0" parTransId="{07E86E4C-C952-4B5D-8C5D-244E3255F691}" sibTransId="{99CECA5F-FDE6-4D6B-89B7-E91336EB999E}"/>
    <dgm:cxn modelId="{DBADB743-D69E-4D13-A78B-A551D49085EF}" type="presOf" srcId="{CAA9A37A-4DE1-48ED-AFDB-4F6FDBE634A0}" destId="{4EC89296-2A8E-43F9-9A79-6DD4BA9B9F93}" srcOrd="0" destOrd="0" presId="urn:microsoft.com/office/officeart/2005/8/layout/StepDownProcess"/>
    <dgm:cxn modelId="{0321008B-D2DF-430B-8A84-C38A77B4BA1D}" srcId="{CAA9A37A-4DE1-48ED-AFDB-4F6FDBE634A0}" destId="{9D5A1D15-F36C-4F23-BD19-89F489C7B9ED}" srcOrd="0" destOrd="0" parTransId="{B2C7FCEC-0546-489A-89D2-62B6473F8293}" sibTransId="{5BD8D65B-BD30-4EFC-8CDC-A3A7CF4BBB6A}"/>
    <dgm:cxn modelId="{C53F8118-6F63-4D6B-A67C-5FF2C5E61826}" type="presOf" srcId="{42328686-533B-41D9-8C81-638E87E6B3D2}" destId="{1D6ED8AB-FF73-4550-9A7D-9BE8966AA528}" srcOrd="0" destOrd="0" presId="urn:microsoft.com/office/officeart/2005/8/layout/StepDownProcess"/>
    <dgm:cxn modelId="{60562F7B-3799-4018-B3EC-44B18BEB8532}" srcId="{42328686-533B-41D9-8C81-638E87E6B3D2}" destId="{E3594CE3-E8F9-420C-8CAD-E99DF4AB6B57}" srcOrd="0" destOrd="0" parTransId="{9D85C143-AF55-4F32-A2A1-9A196E10922B}" sibTransId="{645449F6-FB6F-44DB-8C0D-1266EEC07070}"/>
    <dgm:cxn modelId="{413C9C1B-E590-459E-AC8A-6DF494601056}" type="presOf" srcId="{E3594CE3-E8F9-420C-8CAD-E99DF4AB6B57}" destId="{3ED54860-039B-4F21-AF7A-501B0B519FA8}" srcOrd="0" destOrd="0" presId="urn:microsoft.com/office/officeart/2005/8/layout/StepDownProcess"/>
    <dgm:cxn modelId="{7C7C1325-5B75-4C82-AD01-5A2AA98FCC0D}" type="presParOf" srcId="{EBAB6D9B-5292-4AC9-99FD-75EC803E850B}" destId="{A4B8CE53-EB3C-4B85-B205-4A4BFD824CDE}" srcOrd="0" destOrd="0" presId="urn:microsoft.com/office/officeart/2005/8/layout/StepDownProcess"/>
    <dgm:cxn modelId="{6D05BD82-2DED-4B9F-97D6-15D7CC703E76}" type="presParOf" srcId="{A4B8CE53-EB3C-4B85-B205-4A4BFD824CDE}" destId="{D469C4E0-F5B4-4738-8B4F-BBF7CFC4127C}" srcOrd="0" destOrd="0" presId="urn:microsoft.com/office/officeart/2005/8/layout/StepDownProcess"/>
    <dgm:cxn modelId="{FD48EB37-3FFE-4EF3-B3EF-1A5E1D7B0906}" type="presParOf" srcId="{A4B8CE53-EB3C-4B85-B205-4A4BFD824CDE}" destId="{08FC73A5-D6D0-4BD8-B39C-20E5AEFE7508}" srcOrd="1" destOrd="0" presId="urn:microsoft.com/office/officeart/2005/8/layout/StepDownProcess"/>
    <dgm:cxn modelId="{DA688156-2A50-4F35-A5F3-F5F94CE735DC}" type="presParOf" srcId="{A4B8CE53-EB3C-4B85-B205-4A4BFD824CDE}" destId="{24B22B37-7F1A-483C-9216-3D36924C596E}" srcOrd="2" destOrd="0" presId="urn:microsoft.com/office/officeart/2005/8/layout/StepDownProcess"/>
    <dgm:cxn modelId="{1C575D09-F035-4461-AE1E-266B1C4F062F}" type="presParOf" srcId="{EBAB6D9B-5292-4AC9-99FD-75EC803E850B}" destId="{D6194356-64BB-45BA-AE7A-E9720BF6AA47}" srcOrd="1" destOrd="0" presId="urn:microsoft.com/office/officeart/2005/8/layout/StepDownProcess"/>
    <dgm:cxn modelId="{B92043C0-DD0D-4874-BECC-2E051E87DAFF}" type="presParOf" srcId="{EBAB6D9B-5292-4AC9-99FD-75EC803E850B}" destId="{1BC0DD54-48C0-440C-A5F6-DDF66FC38BB8}" srcOrd="2" destOrd="0" presId="urn:microsoft.com/office/officeart/2005/8/layout/StepDownProcess"/>
    <dgm:cxn modelId="{AE35B2EE-1B9A-4666-85BE-B6DB39D3CD54}" type="presParOf" srcId="{1BC0DD54-48C0-440C-A5F6-DDF66FC38BB8}" destId="{A424BA21-BB5B-4812-8E2E-9C88F945D4F3}" srcOrd="0" destOrd="0" presId="urn:microsoft.com/office/officeart/2005/8/layout/StepDownProcess"/>
    <dgm:cxn modelId="{537CD0CF-2715-4BF5-BABF-699AC135AB81}" type="presParOf" srcId="{1BC0DD54-48C0-440C-A5F6-DDF66FC38BB8}" destId="{1D6ED8AB-FF73-4550-9A7D-9BE8966AA528}" srcOrd="1" destOrd="0" presId="urn:microsoft.com/office/officeart/2005/8/layout/StepDownProcess"/>
    <dgm:cxn modelId="{2903E039-C3D4-4C1A-8B18-41BCA95EE267}" type="presParOf" srcId="{1BC0DD54-48C0-440C-A5F6-DDF66FC38BB8}" destId="{3ED54860-039B-4F21-AF7A-501B0B519FA8}" srcOrd="2" destOrd="0" presId="urn:microsoft.com/office/officeart/2005/8/layout/StepDownProcess"/>
    <dgm:cxn modelId="{6FF1F70B-5669-41E0-A950-38B6CB44ECBF}" type="presParOf" srcId="{EBAB6D9B-5292-4AC9-99FD-75EC803E850B}" destId="{EC459C37-A9F0-4DF2-9318-8E28512372A5}" srcOrd="3" destOrd="0" presId="urn:microsoft.com/office/officeart/2005/8/layout/StepDownProcess"/>
    <dgm:cxn modelId="{E12968AB-F44B-4362-9E33-7B280DD192F6}" type="presParOf" srcId="{EBAB6D9B-5292-4AC9-99FD-75EC803E850B}" destId="{0C3D9343-9284-478D-BF5D-AEDA5772C1CA}" srcOrd="4" destOrd="0" presId="urn:microsoft.com/office/officeart/2005/8/layout/StepDownProcess"/>
    <dgm:cxn modelId="{ED7639FA-15FE-4A05-87B7-22C3BFDD38E4}" type="presParOf" srcId="{0C3D9343-9284-478D-BF5D-AEDA5772C1CA}" destId="{4EC89296-2A8E-43F9-9A79-6DD4BA9B9F93}" srcOrd="0" destOrd="0" presId="urn:microsoft.com/office/officeart/2005/8/layout/StepDownProcess"/>
    <dgm:cxn modelId="{C18BF6E6-6195-4CF4-8E89-418A1A013D38}" type="presParOf" srcId="{0C3D9343-9284-478D-BF5D-AEDA5772C1CA}" destId="{5F41CAB8-12CB-48B4-B11A-631975FF272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6E2CA-C794-4552-A646-095D148AFCE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DD266-137F-E246-BD2A-510C3E54E7AC}">
      <dgm:prSet phldrT="[Text]" custT="1"/>
      <dgm:spPr>
        <a:solidFill>
          <a:schemeClr val="lt1">
            <a:hueOff val="0"/>
            <a:satOff val="0"/>
            <a:lumOff val="0"/>
            <a:alpha val="72000"/>
          </a:schemeClr>
        </a:solidFill>
      </dgm:spPr>
      <dgm:t>
        <a:bodyPr/>
        <a:lstStyle/>
        <a:p>
          <a:r>
            <a:rPr lang="en-US" sz="1600" dirty="0" smtClean="0">
              <a:latin typeface="Gill Sans MT" pitchFamily="34" charset="0"/>
              <a:cs typeface="Arial" pitchFamily="34" charset="0"/>
            </a:rPr>
            <a:t>Employees take directions and don’t question or offer ideas.</a:t>
          </a:r>
          <a:endParaRPr lang="en-US" sz="1600" dirty="0">
            <a:latin typeface="Gill Sans MT" pitchFamily="34" charset="0"/>
            <a:cs typeface="Arial" pitchFamily="34" charset="0"/>
          </a:endParaRPr>
        </a:p>
      </dgm:t>
    </dgm:pt>
    <dgm:pt modelId="{8CF723F2-221B-4748-BA03-6D87EDCD40AF}" type="sibTrans" cxnId="{46CD2CDD-CE2C-134E-8545-F917BF7419F3}">
      <dgm:prSet/>
      <dgm:spPr/>
      <dgm:t>
        <a:bodyPr/>
        <a:lstStyle/>
        <a:p>
          <a:endParaRPr lang="en-US"/>
        </a:p>
      </dgm:t>
    </dgm:pt>
    <dgm:pt modelId="{E36F9D38-37A2-BB47-B757-FDC91DC6A224}" type="parTrans" cxnId="{46CD2CDD-CE2C-134E-8545-F917BF7419F3}">
      <dgm:prSet/>
      <dgm:spPr/>
      <dgm:t>
        <a:bodyPr/>
        <a:lstStyle/>
        <a:p>
          <a:endParaRPr lang="en-US"/>
        </a:p>
      </dgm:t>
    </dgm:pt>
    <dgm:pt modelId="{B864246C-02E3-0348-B04C-C043083F641F}">
      <dgm:prSet phldrT="[Text]" custT="1"/>
      <dgm:spPr>
        <a:solidFill>
          <a:schemeClr val="lt1">
            <a:hueOff val="0"/>
            <a:satOff val="0"/>
            <a:lumOff val="0"/>
            <a:alpha val="72000"/>
          </a:schemeClr>
        </a:solidFill>
      </dgm:spPr>
      <dgm:t>
        <a:bodyPr/>
        <a:lstStyle/>
        <a:p>
          <a:r>
            <a:rPr lang="en-US" sz="1800" dirty="0" smtClean="0">
              <a:latin typeface="Gill Sans MT" pitchFamily="34" charset="0"/>
              <a:cs typeface="Arial" pitchFamily="34" charset="0"/>
            </a:rPr>
            <a:t>Leaders boss, tell and direct.</a:t>
          </a:r>
          <a:endParaRPr lang="en-US" sz="1800" dirty="0">
            <a:latin typeface="Gill Sans MT" pitchFamily="34" charset="0"/>
            <a:cs typeface="Arial" pitchFamily="34" charset="0"/>
          </a:endParaRPr>
        </a:p>
      </dgm:t>
    </dgm:pt>
    <dgm:pt modelId="{9296B792-E281-BB42-80DB-2F168517D35F}" type="parTrans" cxnId="{CAF0596D-7701-9344-8B1F-F0147EDA5C59}">
      <dgm:prSet/>
      <dgm:spPr/>
      <dgm:t>
        <a:bodyPr/>
        <a:lstStyle/>
        <a:p>
          <a:endParaRPr lang="en-US"/>
        </a:p>
      </dgm:t>
    </dgm:pt>
    <dgm:pt modelId="{505E2381-B329-864D-933D-E036F3E77545}" type="sibTrans" cxnId="{CAF0596D-7701-9344-8B1F-F0147EDA5C59}">
      <dgm:prSet/>
      <dgm:spPr/>
      <dgm:t>
        <a:bodyPr/>
        <a:lstStyle/>
        <a:p>
          <a:endParaRPr lang="en-US"/>
        </a:p>
      </dgm:t>
    </dgm:pt>
    <dgm:pt modelId="{3A38881A-0E6B-4D4D-9FEB-226FBFA3A314}">
      <dgm:prSet phldrT="[Text]" custT="1"/>
      <dgm:spPr>
        <a:solidFill>
          <a:schemeClr val="lt1">
            <a:hueOff val="0"/>
            <a:satOff val="0"/>
            <a:lumOff val="0"/>
            <a:alpha val="72000"/>
          </a:schemeClr>
        </a:solidFill>
      </dgm:spPr>
      <dgm:t>
        <a:bodyPr/>
        <a:lstStyle/>
        <a:p>
          <a:r>
            <a:rPr lang="en-US" sz="1800" dirty="0" smtClean="0">
              <a:latin typeface="Gill Sans MT" pitchFamily="34" charset="0"/>
              <a:cs typeface="Arial" pitchFamily="34" charset="0"/>
            </a:rPr>
            <a:t>Leaders coach, mentor, teach.</a:t>
          </a:r>
          <a:endParaRPr lang="en-US" sz="1800" dirty="0">
            <a:latin typeface="Gill Sans MT" pitchFamily="34" charset="0"/>
            <a:cs typeface="Arial" pitchFamily="34" charset="0"/>
          </a:endParaRPr>
        </a:p>
      </dgm:t>
    </dgm:pt>
    <dgm:pt modelId="{6E2DD7A0-902F-A44F-8B8C-86796F44D877}" type="sibTrans" cxnId="{05B856A3-A1CD-5149-A5ED-A291E9E685BD}">
      <dgm:prSet/>
      <dgm:spPr/>
      <dgm:t>
        <a:bodyPr/>
        <a:lstStyle/>
        <a:p>
          <a:endParaRPr lang="en-US"/>
        </a:p>
      </dgm:t>
    </dgm:pt>
    <dgm:pt modelId="{D3463E71-3F7B-4B44-808F-C2AD9A493ED3}" type="parTrans" cxnId="{05B856A3-A1CD-5149-A5ED-A291E9E685BD}">
      <dgm:prSet/>
      <dgm:spPr/>
      <dgm:t>
        <a:bodyPr/>
        <a:lstStyle/>
        <a:p>
          <a:endParaRPr lang="en-US"/>
        </a:p>
      </dgm:t>
    </dgm:pt>
    <dgm:pt modelId="{0676631C-EDE7-4B74-80C7-06BA65525DC6}" type="pres">
      <dgm:prSet presAssocID="{53B6E2CA-C794-4552-A646-095D148AFCE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BFB4782-0499-4D3A-8263-1721F20C9C78}" type="pres">
      <dgm:prSet presAssocID="{53B6E2CA-C794-4552-A646-095D148AFCE4}" presName="pyramid" presStyleLbl="node1" presStyleIdx="0" presStyleCnt="1" custLinFactNeighborX="-31567"/>
      <dgm:spPr>
        <a:solidFill>
          <a:schemeClr val="accent3">
            <a:lumMod val="75000"/>
          </a:schemeClr>
        </a:solidFill>
        <a:ln>
          <a:solidFill>
            <a:srgbClr val="0066CC"/>
          </a:solidFill>
        </a:ln>
      </dgm:spPr>
      <dgm:t>
        <a:bodyPr/>
        <a:lstStyle/>
        <a:p>
          <a:endParaRPr lang="en-US"/>
        </a:p>
      </dgm:t>
    </dgm:pt>
    <dgm:pt modelId="{C30CED13-A736-4D61-BCDD-781CE09826B2}" type="pres">
      <dgm:prSet presAssocID="{53B6E2CA-C794-4552-A646-095D148AFCE4}" presName="theList" presStyleCnt="0"/>
      <dgm:spPr/>
    </dgm:pt>
    <dgm:pt modelId="{1A4556A1-9E84-2F45-B766-3BD893701510}" type="pres">
      <dgm:prSet presAssocID="{68ADD266-137F-E246-BD2A-510C3E54E7AC}" presName="aNode" presStyleLbl="fgAcc1" presStyleIdx="0" presStyleCnt="3" custScaleX="90656" custScaleY="33567" custLinFactY="78749" custLinFactNeighborX="-9778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6C375-3B44-EE49-9771-DC99DBD17C46}" type="pres">
      <dgm:prSet presAssocID="{68ADD266-137F-E246-BD2A-510C3E54E7AC}" presName="aSpace" presStyleCnt="0"/>
      <dgm:spPr/>
    </dgm:pt>
    <dgm:pt modelId="{A723CBA5-6B40-4845-B897-2B2154B4433E}" type="pres">
      <dgm:prSet presAssocID="{B864246C-02E3-0348-B04C-C043083F641F}" presName="aNode" presStyleLbl="fgAcc1" presStyleIdx="1" presStyleCnt="3" custScaleX="51475" custScaleY="26191" custLinFactY="-1038" custLinFactNeighborX="-9871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E1E92-0D57-3C4E-ACB2-14B3C9923E63}" type="pres">
      <dgm:prSet presAssocID="{B864246C-02E3-0348-B04C-C043083F641F}" presName="aSpace" presStyleCnt="0"/>
      <dgm:spPr/>
    </dgm:pt>
    <dgm:pt modelId="{6B2AA9C9-E801-054F-8E60-556A50E3AEFC}" type="pres">
      <dgm:prSet presAssocID="{3A38881A-0E6B-4D4D-9FEB-226FBFA3A314}" presName="aNode" presStyleLbl="fgAcc1" presStyleIdx="2" presStyleCnt="3" custScaleX="64755" custScaleY="21166" custLinFactY="-25976" custLinFactNeighborX="1454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4BA4E-0F44-0544-8F99-A6354E7586DD}" type="pres">
      <dgm:prSet presAssocID="{3A38881A-0E6B-4D4D-9FEB-226FBFA3A314}" presName="aSpace" presStyleCnt="0"/>
      <dgm:spPr/>
    </dgm:pt>
  </dgm:ptLst>
  <dgm:cxnLst>
    <dgm:cxn modelId="{46CD2CDD-CE2C-134E-8545-F917BF7419F3}" srcId="{53B6E2CA-C794-4552-A646-095D148AFCE4}" destId="{68ADD266-137F-E246-BD2A-510C3E54E7AC}" srcOrd="0" destOrd="0" parTransId="{E36F9D38-37A2-BB47-B757-FDC91DC6A224}" sibTransId="{8CF723F2-221B-4748-BA03-6D87EDCD40AF}"/>
    <dgm:cxn modelId="{FE165790-D6F3-41DA-97F1-EE93CF29278A}" type="presOf" srcId="{3A38881A-0E6B-4D4D-9FEB-226FBFA3A314}" destId="{6B2AA9C9-E801-054F-8E60-556A50E3AEFC}" srcOrd="0" destOrd="0" presId="urn:microsoft.com/office/officeart/2005/8/layout/pyramid2"/>
    <dgm:cxn modelId="{10DC4B0D-8051-4357-97DD-9F21959FF56B}" type="presOf" srcId="{68ADD266-137F-E246-BD2A-510C3E54E7AC}" destId="{1A4556A1-9E84-2F45-B766-3BD893701510}" srcOrd="0" destOrd="0" presId="urn:microsoft.com/office/officeart/2005/8/layout/pyramid2"/>
    <dgm:cxn modelId="{6AEB1686-5077-4D01-9355-0381FF48C803}" type="presOf" srcId="{B864246C-02E3-0348-B04C-C043083F641F}" destId="{A723CBA5-6B40-4845-B897-2B2154B4433E}" srcOrd="0" destOrd="0" presId="urn:microsoft.com/office/officeart/2005/8/layout/pyramid2"/>
    <dgm:cxn modelId="{CAF0596D-7701-9344-8B1F-F0147EDA5C59}" srcId="{53B6E2CA-C794-4552-A646-095D148AFCE4}" destId="{B864246C-02E3-0348-B04C-C043083F641F}" srcOrd="1" destOrd="0" parTransId="{9296B792-E281-BB42-80DB-2F168517D35F}" sibTransId="{505E2381-B329-864D-933D-E036F3E77545}"/>
    <dgm:cxn modelId="{69E566DA-5A26-465A-8668-6E731EF34B22}" type="presOf" srcId="{53B6E2CA-C794-4552-A646-095D148AFCE4}" destId="{0676631C-EDE7-4B74-80C7-06BA65525DC6}" srcOrd="0" destOrd="0" presId="urn:microsoft.com/office/officeart/2005/8/layout/pyramid2"/>
    <dgm:cxn modelId="{05B856A3-A1CD-5149-A5ED-A291E9E685BD}" srcId="{53B6E2CA-C794-4552-A646-095D148AFCE4}" destId="{3A38881A-0E6B-4D4D-9FEB-226FBFA3A314}" srcOrd="2" destOrd="0" parTransId="{D3463E71-3F7B-4B44-808F-C2AD9A493ED3}" sibTransId="{6E2DD7A0-902F-A44F-8B8C-86796F44D877}"/>
    <dgm:cxn modelId="{48829799-9D68-4C2E-AEDB-B7598E5DA541}" type="presParOf" srcId="{0676631C-EDE7-4B74-80C7-06BA65525DC6}" destId="{CBFB4782-0499-4D3A-8263-1721F20C9C78}" srcOrd="0" destOrd="0" presId="urn:microsoft.com/office/officeart/2005/8/layout/pyramid2"/>
    <dgm:cxn modelId="{944618C2-B04B-45E6-9005-2B0BB5B9BDEF}" type="presParOf" srcId="{0676631C-EDE7-4B74-80C7-06BA65525DC6}" destId="{C30CED13-A736-4D61-BCDD-781CE09826B2}" srcOrd="1" destOrd="0" presId="urn:microsoft.com/office/officeart/2005/8/layout/pyramid2"/>
    <dgm:cxn modelId="{7EC1E3F2-0094-44D8-87CA-9A3D24FFFBDA}" type="presParOf" srcId="{C30CED13-A736-4D61-BCDD-781CE09826B2}" destId="{1A4556A1-9E84-2F45-B766-3BD893701510}" srcOrd="0" destOrd="0" presId="urn:microsoft.com/office/officeart/2005/8/layout/pyramid2"/>
    <dgm:cxn modelId="{351629DB-6B6A-4FBB-B097-C360387F09D0}" type="presParOf" srcId="{C30CED13-A736-4D61-BCDD-781CE09826B2}" destId="{9626C375-3B44-EE49-9771-DC99DBD17C46}" srcOrd="1" destOrd="0" presId="urn:microsoft.com/office/officeart/2005/8/layout/pyramid2"/>
    <dgm:cxn modelId="{3C61524F-DBCE-4CEB-80BC-2C3B3FC67E83}" type="presParOf" srcId="{C30CED13-A736-4D61-BCDD-781CE09826B2}" destId="{A723CBA5-6B40-4845-B897-2B2154B4433E}" srcOrd="2" destOrd="0" presId="urn:microsoft.com/office/officeart/2005/8/layout/pyramid2"/>
    <dgm:cxn modelId="{CF28BB05-F289-4963-8B6B-9824E639FB54}" type="presParOf" srcId="{C30CED13-A736-4D61-BCDD-781CE09826B2}" destId="{4C3E1E92-0D57-3C4E-ACB2-14B3C9923E63}" srcOrd="3" destOrd="0" presId="urn:microsoft.com/office/officeart/2005/8/layout/pyramid2"/>
    <dgm:cxn modelId="{275019F9-59E4-4C88-939C-286F7DF974F7}" type="presParOf" srcId="{C30CED13-A736-4D61-BCDD-781CE09826B2}" destId="{6B2AA9C9-E801-054F-8E60-556A50E3AEFC}" srcOrd="4" destOrd="0" presId="urn:microsoft.com/office/officeart/2005/8/layout/pyramid2"/>
    <dgm:cxn modelId="{E4302552-D44E-46B8-8227-FA4702B88845}" type="presParOf" srcId="{C30CED13-A736-4D61-BCDD-781CE09826B2}" destId="{A3D4BA4E-0F44-0544-8F99-A6354E7586DD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D2603-CC0A-4EB3-A16E-2C070EFFBC4E}">
      <dsp:nvSpPr>
        <dsp:cNvPr id="0" name=""/>
        <dsp:cNvSpPr/>
      </dsp:nvSpPr>
      <dsp:spPr>
        <a:xfrm>
          <a:off x="2935198" y="289873"/>
          <a:ext cx="2761224" cy="232238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52648-2B79-405C-8E58-E0FB17F9E3BE}">
      <dsp:nvSpPr>
        <dsp:cNvPr id="0" name=""/>
        <dsp:cNvSpPr/>
      </dsp:nvSpPr>
      <dsp:spPr>
        <a:xfrm>
          <a:off x="1809916" y="1266163"/>
          <a:ext cx="1689740" cy="1496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Measuring what matters</a:t>
          </a:r>
          <a:endParaRPr lang="en-US" sz="1800" b="1" kern="1200" dirty="0"/>
        </a:p>
      </dsp:txBody>
      <dsp:txXfrm>
        <a:off x="1809916" y="1266163"/>
        <a:ext cx="1689740" cy="1496484"/>
      </dsp:txXfrm>
    </dsp:sp>
    <dsp:sp modelId="{4BC740F1-E587-4C36-951B-96F706E6A8E3}">
      <dsp:nvSpPr>
        <dsp:cNvPr id="0" name=""/>
        <dsp:cNvSpPr/>
      </dsp:nvSpPr>
      <dsp:spPr>
        <a:xfrm>
          <a:off x="7316059" y="289873"/>
          <a:ext cx="2761224" cy="232238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9B3BA-AD3E-41B4-9AD1-FE4AB94C13FC}">
      <dsp:nvSpPr>
        <dsp:cNvPr id="0" name=""/>
        <dsp:cNvSpPr/>
      </dsp:nvSpPr>
      <dsp:spPr>
        <a:xfrm>
          <a:off x="6181424" y="1266163"/>
          <a:ext cx="1708447" cy="149648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Continuously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Improving with Lean thinking &amp; tools</a:t>
          </a:r>
          <a:endParaRPr lang="en-US" sz="1800" b="1" kern="1200" dirty="0"/>
        </a:p>
      </dsp:txBody>
      <dsp:txXfrm>
        <a:off x="6181424" y="1266163"/>
        <a:ext cx="1708447" cy="1496484"/>
      </dsp:txXfrm>
    </dsp:sp>
    <dsp:sp modelId="{5BE31F8C-8422-4C4E-AEE5-DF50A97DCCDC}">
      <dsp:nvSpPr>
        <dsp:cNvPr id="0" name=""/>
        <dsp:cNvSpPr/>
      </dsp:nvSpPr>
      <dsp:spPr>
        <a:xfrm>
          <a:off x="2919612" y="3180951"/>
          <a:ext cx="2761224" cy="232238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B7B16-E658-4D0E-9BCB-65ED2DB04BEA}">
      <dsp:nvSpPr>
        <dsp:cNvPr id="0" name=""/>
        <dsp:cNvSpPr/>
      </dsp:nvSpPr>
      <dsp:spPr>
        <a:xfrm>
          <a:off x="1847320" y="4157241"/>
          <a:ext cx="1583759" cy="149648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Engaging with customers</a:t>
          </a:r>
          <a:endParaRPr lang="en-US" sz="1800" b="1" kern="1200" dirty="0"/>
        </a:p>
      </dsp:txBody>
      <dsp:txXfrm>
        <a:off x="1847320" y="4157241"/>
        <a:ext cx="1583759" cy="1496484"/>
      </dsp:txXfrm>
    </dsp:sp>
    <dsp:sp modelId="{14F8FB0C-8676-49F6-A8B6-4CBBAFA4CF97}">
      <dsp:nvSpPr>
        <dsp:cNvPr id="0" name=""/>
        <dsp:cNvSpPr/>
      </dsp:nvSpPr>
      <dsp:spPr>
        <a:xfrm>
          <a:off x="7278655" y="3180951"/>
          <a:ext cx="2761224" cy="232238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3EC86-447A-450A-9B3D-3C6BB1C34DAD}">
      <dsp:nvSpPr>
        <dsp:cNvPr id="0" name=""/>
        <dsp:cNvSpPr/>
      </dsp:nvSpPr>
      <dsp:spPr>
        <a:xfrm>
          <a:off x="6165838" y="4157241"/>
          <a:ext cx="1664809" cy="149648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Reviewing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&amp;      reporting</a:t>
          </a:r>
          <a:endParaRPr lang="en-US" sz="1800" b="1" kern="1200" dirty="0"/>
        </a:p>
      </dsp:txBody>
      <dsp:txXfrm>
        <a:off x="6165838" y="4157241"/>
        <a:ext cx="1664809" cy="1496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9C4E0-F5B4-4738-8B4F-BBF7CFC4127C}">
      <dsp:nvSpPr>
        <dsp:cNvPr id="0" name=""/>
        <dsp:cNvSpPr/>
      </dsp:nvSpPr>
      <dsp:spPr>
        <a:xfrm rot="5400000">
          <a:off x="719479" y="1403290"/>
          <a:ext cx="1240467" cy="1412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1254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C73A5-D6D0-4BD8-B39C-20E5AEFE7508}">
      <dsp:nvSpPr>
        <dsp:cNvPr id="0" name=""/>
        <dsp:cNvSpPr/>
      </dsp:nvSpPr>
      <dsp:spPr>
        <a:xfrm>
          <a:off x="390830" y="28207"/>
          <a:ext cx="2088217" cy="1461684"/>
        </a:xfrm>
        <a:prstGeom prst="roundRect">
          <a:avLst>
            <a:gd name="adj" fmla="val 16670"/>
          </a:avLst>
        </a:prstGeom>
        <a:solidFill>
          <a:srgbClr val="1254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Objective</a:t>
          </a:r>
          <a:endParaRPr lang="en-US" sz="2300" kern="1200" dirty="0"/>
        </a:p>
      </dsp:txBody>
      <dsp:txXfrm>
        <a:off x="462196" y="99573"/>
        <a:ext cx="1945485" cy="1318952"/>
      </dsp:txXfrm>
    </dsp:sp>
    <dsp:sp modelId="{24B22B37-7F1A-483C-9216-3D36924C596E}">
      <dsp:nvSpPr>
        <dsp:cNvPr id="0" name=""/>
        <dsp:cNvSpPr/>
      </dsp:nvSpPr>
      <dsp:spPr>
        <a:xfrm>
          <a:off x="2514397" y="45939"/>
          <a:ext cx="3576172" cy="146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What problem </a:t>
          </a:r>
          <a:r>
            <a:rPr lang="en-US" sz="2400" b="0" kern="1200" dirty="0" smtClean="0"/>
            <a:t>do </a:t>
          </a:r>
          <a:r>
            <a:rPr lang="en-US" sz="2400" b="0" kern="1200" dirty="0" smtClean="0"/>
            <a:t>we </a:t>
          </a:r>
          <a:r>
            <a:rPr lang="en-US" sz="2400" b="0" kern="1200" dirty="0" smtClean="0"/>
            <a:t>really need </a:t>
          </a:r>
          <a:r>
            <a:rPr lang="en-US" sz="2400" b="0" kern="1200" dirty="0" smtClean="0"/>
            <a:t>to solve?</a:t>
          </a:r>
          <a:endParaRPr lang="en-US" sz="2400" b="0" kern="1200" dirty="0"/>
        </a:p>
      </dsp:txBody>
      <dsp:txXfrm>
        <a:off x="2514397" y="45939"/>
        <a:ext cx="3576172" cy="1463019"/>
      </dsp:txXfrm>
    </dsp:sp>
    <dsp:sp modelId="{A424BA21-BB5B-4812-8E2E-9C88F945D4F3}">
      <dsp:nvSpPr>
        <dsp:cNvPr id="0" name=""/>
        <dsp:cNvSpPr/>
      </dsp:nvSpPr>
      <dsp:spPr>
        <a:xfrm rot="5400000">
          <a:off x="2944609" y="3045243"/>
          <a:ext cx="1240467" cy="1412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29F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ED8AB-FF73-4550-9A7D-9BE8966AA528}">
      <dsp:nvSpPr>
        <dsp:cNvPr id="0" name=""/>
        <dsp:cNvSpPr/>
      </dsp:nvSpPr>
      <dsp:spPr>
        <a:xfrm>
          <a:off x="2615961" y="1670160"/>
          <a:ext cx="2088217" cy="1461684"/>
        </a:xfrm>
        <a:prstGeom prst="roundRect">
          <a:avLst>
            <a:gd name="adj" fmla="val 16670"/>
          </a:avLst>
        </a:prstGeom>
        <a:solidFill>
          <a:srgbClr val="729F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Root cause analysis</a:t>
          </a:r>
          <a:endParaRPr lang="en-US" sz="2300" kern="1200" dirty="0"/>
        </a:p>
      </dsp:txBody>
      <dsp:txXfrm>
        <a:off x="2687327" y="1741526"/>
        <a:ext cx="1945485" cy="1318952"/>
      </dsp:txXfrm>
    </dsp:sp>
    <dsp:sp modelId="{3ED54860-039B-4F21-AF7A-501B0B519FA8}">
      <dsp:nvSpPr>
        <dsp:cNvPr id="0" name=""/>
        <dsp:cNvSpPr/>
      </dsp:nvSpPr>
      <dsp:spPr>
        <a:xfrm>
          <a:off x="4776600" y="1809601"/>
          <a:ext cx="4355817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What are the root causes of the problem?</a:t>
          </a:r>
          <a:endParaRPr lang="en-US" sz="2400" b="0" kern="1200" dirty="0"/>
        </a:p>
      </dsp:txBody>
      <dsp:txXfrm>
        <a:off x="4776600" y="1809601"/>
        <a:ext cx="4355817" cy="1181397"/>
      </dsp:txXfrm>
    </dsp:sp>
    <dsp:sp modelId="{4EC89296-2A8E-43F9-9A79-6DD4BA9B9F93}">
      <dsp:nvSpPr>
        <dsp:cNvPr id="0" name=""/>
        <dsp:cNvSpPr/>
      </dsp:nvSpPr>
      <dsp:spPr>
        <a:xfrm>
          <a:off x="4841091" y="3312114"/>
          <a:ext cx="2088217" cy="1461684"/>
        </a:xfrm>
        <a:prstGeom prst="roundRect">
          <a:avLst>
            <a:gd name="adj" fmla="val 16670"/>
          </a:avLst>
        </a:prstGeom>
        <a:solidFill>
          <a:srgbClr val="F96D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Improvement plan</a:t>
          </a:r>
          <a:endParaRPr lang="en-US" sz="2300" kern="1200" dirty="0"/>
        </a:p>
      </dsp:txBody>
      <dsp:txXfrm>
        <a:off x="4912457" y="3383480"/>
        <a:ext cx="1945485" cy="1318952"/>
      </dsp:txXfrm>
    </dsp:sp>
    <dsp:sp modelId="{5F41CAB8-12CB-48B4-B11A-631975FF272F}">
      <dsp:nvSpPr>
        <dsp:cNvPr id="0" name=""/>
        <dsp:cNvSpPr/>
      </dsp:nvSpPr>
      <dsp:spPr>
        <a:xfrm>
          <a:off x="7015048" y="3406874"/>
          <a:ext cx="2128951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Specific strategies and metrics</a:t>
          </a:r>
          <a:endParaRPr lang="en-US" sz="2400" b="0" kern="1200" dirty="0"/>
        </a:p>
      </dsp:txBody>
      <dsp:txXfrm>
        <a:off x="7015048" y="3406874"/>
        <a:ext cx="2128951" cy="1181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B4782-0499-4D3A-8263-1721F20C9C78}">
      <dsp:nvSpPr>
        <dsp:cNvPr id="0" name=""/>
        <dsp:cNvSpPr/>
      </dsp:nvSpPr>
      <dsp:spPr>
        <a:xfrm>
          <a:off x="152382" y="0"/>
          <a:ext cx="4525963" cy="4525963"/>
        </a:xfrm>
        <a:prstGeom prst="triangl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00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556A1-9E84-2F45-B766-3BD893701510}">
      <dsp:nvSpPr>
        <dsp:cNvPr id="0" name=""/>
        <dsp:cNvSpPr/>
      </dsp:nvSpPr>
      <dsp:spPr>
        <a:xfrm>
          <a:off x="1104923" y="3241719"/>
          <a:ext cx="2666987" cy="102548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72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ll Sans MT" pitchFamily="34" charset="0"/>
              <a:cs typeface="Arial" pitchFamily="34" charset="0"/>
            </a:rPr>
            <a:t>Employees take directions and don’t question or offer ideas.</a:t>
          </a:r>
          <a:endParaRPr lang="en-US" sz="1600" kern="1200" dirty="0">
            <a:latin typeface="Gill Sans MT" pitchFamily="34" charset="0"/>
            <a:cs typeface="Arial" pitchFamily="34" charset="0"/>
          </a:endParaRPr>
        </a:p>
      </dsp:txBody>
      <dsp:txXfrm>
        <a:off x="1154983" y="3291779"/>
        <a:ext cx="2566867" cy="925360"/>
      </dsp:txXfrm>
    </dsp:sp>
    <dsp:sp modelId="{A723CBA5-6B40-4845-B897-2B2154B4433E}">
      <dsp:nvSpPr>
        <dsp:cNvPr id="0" name=""/>
        <dsp:cNvSpPr/>
      </dsp:nvSpPr>
      <dsp:spPr>
        <a:xfrm>
          <a:off x="1653715" y="1447809"/>
          <a:ext cx="1514330" cy="800141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72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ill Sans MT" pitchFamily="34" charset="0"/>
              <a:cs typeface="Arial" pitchFamily="34" charset="0"/>
            </a:rPr>
            <a:t>Leaders boss, tell and direct.</a:t>
          </a:r>
          <a:endParaRPr lang="en-US" sz="1800" kern="1200" dirty="0">
            <a:latin typeface="Gill Sans MT" pitchFamily="34" charset="0"/>
            <a:cs typeface="Arial" pitchFamily="34" charset="0"/>
          </a:endParaRPr>
        </a:p>
      </dsp:txBody>
      <dsp:txXfrm>
        <a:off x="1692775" y="1486869"/>
        <a:ext cx="1436210" cy="722021"/>
      </dsp:txXfrm>
    </dsp:sp>
    <dsp:sp modelId="{6B2AA9C9-E801-054F-8E60-556A50E3AEFC}">
      <dsp:nvSpPr>
        <dsp:cNvPr id="0" name=""/>
        <dsp:cNvSpPr/>
      </dsp:nvSpPr>
      <dsp:spPr>
        <a:xfrm>
          <a:off x="4790461" y="1867966"/>
          <a:ext cx="1905011" cy="646626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72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ill Sans MT" pitchFamily="34" charset="0"/>
              <a:cs typeface="Arial" pitchFamily="34" charset="0"/>
            </a:rPr>
            <a:t>Leaders coach, mentor, teach.</a:t>
          </a:r>
          <a:endParaRPr lang="en-US" sz="1800" kern="1200" dirty="0">
            <a:latin typeface="Gill Sans MT" pitchFamily="34" charset="0"/>
            <a:cs typeface="Arial" pitchFamily="34" charset="0"/>
          </a:endParaRPr>
        </a:p>
      </dsp:txBody>
      <dsp:txXfrm>
        <a:off x="4822027" y="1899532"/>
        <a:ext cx="1841879" cy="58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85FB-08AD-4AFD-9412-B13C3C994E7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96D64-3A39-4B3F-9318-201A9BF0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12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D2C0C3-92B5-4135-994D-93648D53FE06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E18FC5-A799-4A09-B054-9C2A7A691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3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868" indent="-285718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874" indent="-22857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023" indent="-22857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174" indent="-22857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621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E88EDF7-AF4B-4FEB-AC6B-9C22D02D9F46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3200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D12A-5488-4504-A901-6873FD1760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4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09" indent="-28573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37" indent="-228587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11" indent="-228587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287" indent="-228587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7D756BA7-986A-4FDE-AE58-D108E38718DF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1200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D12A-5488-4504-A901-6873FD17604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44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2" y="4416431"/>
            <a:ext cx="5608320" cy="4183062"/>
          </a:xfrm>
          <a:prstGeom prst="rect">
            <a:avLst/>
          </a:prstGeom>
        </p:spPr>
        <p:txBody>
          <a:bodyPr lIns="91386" tIns="45693" rIns="91386" bIns="45693">
            <a:normAutofit/>
          </a:bodyPr>
          <a:lstStyle/>
          <a:p>
            <a:endParaRPr lang="en-US" u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test a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1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Here are the objectives</a:t>
            </a:r>
            <a:r>
              <a:rPr lang="en-US" baseline="0" dirty="0" smtClean="0"/>
              <a:t> for this </a:t>
            </a:r>
            <a:r>
              <a:rPr lang="en-US" baseline="0" dirty="0" err="1" smtClean="0"/>
              <a:t>CoP.</a:t>
            </a:r>
            <a:r>
              <a:rPr lang="en-US" baseline="0" dirty="0" smtClean="0"/>
              <a:t>  We hope you gain knowledge and are able to implement: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What visual management is and why it is important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Recognize examples of visual management and understand what it is explaining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Put visual management to work in your own work environment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BFEB-9011-44EF-8C18-C79E9691D25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0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 management allows you to</a:t>
            </a:r>
            <a:r>
              <a:rPr lang="en-US" baseline="0" dirty="0" smtClean="0"/>
              <a:t> see the normal state, which is your standard, and it allows you to quickly see when something abnormal happens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a management tool that invites everyone to participate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BFEB-9011-44EF-8C18-C79E9691D25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2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 visual</a:t>
            </a:r>
            <a:r>
              <a:rPr lang="en-US" baseline="0" dirty="0" smtClean="0"/>
              <a:t> trend of progress against goals and objectives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Identifies opportunities for improvement and correction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latin typeface="Calibri" pitchFamily="34" charset="0"/>
              </a:rPr>
              <a:t>We know that good visual management needs no interpretation and immediately provokes the correct reaction.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BFEB-9011-44EF-8C18-C79E9691D25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0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look at these pictures. There</a:t>
            </a:r>
            <a:r>
              <a:rPr lang="en-US" baseline="0" dirty="0" smtClean="0"/>
              <a:t> are actually two visual management tools here. Let’s look at the </a:t>
            </a:r>
            <a:r>
              <a:rPr lang="en-US" baseline="0" dirty="0" err="1" smtClean="0"/>
              <a:t>CoP.</a:t>
            </a:r>
            <a:r>
              <a:rPr lang="en-US" baseline="0" dirty="0" smtClean="0"/>
              <a:t> Do you understand what is happening? What do you see? What is the status?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still adjusting this but it helps us stay on track.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look at the Out of Office. How many of you have these in your office? How many of them are always used? Do you have a management system built around them to hold everyone accountable to them? Why do you have them if you do not?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IF YOU GET THE OUTLOOK QUESTION:</a:t>
            </a:r>
          </a:p>
          <a:p>
            <a:r>
              <a:rPr lang="en-US" b="0" baseline="0" dirty="0" smtClean="0"/>
              <a:t>Outlook works but this is a simple and quick snapshot that ANYONE can see and react to. </a:t>
            </a:r>
          </a:p>
          <a:p>
            <a:r>
              <a:rPr lang="en-US" b="0" baseline="0" dirty="0" smtClean="0"/>
              <a:t>Many Outlook calendars are not up to date. This information is current because of our management system behind it.</a:t>
            </a:r>
          </a:p>
          <a:p>
            <a:r>
              <a:rPr lang="en-US" b="0" baseline="0" dirty="0" smtClean="0"/>
              <a:t>There are 7 people on this board. Don’t have to open 7 calendars to get the information.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actually have a “standard work” tracking board that tracks whether we met intent of the standard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BFEB-9011-44EF-8C18-C79E9691D25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look at these pictures. There</a:t>
            </a:r>
            <a:r>
              <a:rPr lang="en-US" baseline="0" dirty="0" smtClean="0"/>
              <a:t> are actually two visual management tools here. Let’s look at the </a:t>
            </a:r>
            <a:r>
              <a:rPr lang="en-US" baseline="0" dirty="0" err="1" smtClean="0"/>
              <a:t>CoP.</a:t>
            </a:r>
            <a:r>
              <a:rPr lang="en-US" baseline="0" dirty="0" smtClean="0"/>
              <a:t> Do you understand what is happening? What do you see? What is the status?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still adjusting this but it helps us stay on track.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look at the Out of Office. How many of you have these in your office? How many of them are always used? Do you have a management system built around them to hold everyone accountable to them? Why do you have them if you do not?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IF YOU GET THE OUTLOOK QUESTION:</a:t>
            </a:r>
          </a:p>
          <a:p>
            <a:r>
              <a:rPr lang="en-US" b="0" baseline="0" dirty="0" smtClean="0"/>
              <a:t>Outlook works but this is a simple and quick snapshot that ANYONE can see and react to. </a:t>
            </a:r>
          </a:p>
          <a:p>
            <a:r>
              <a:rPr lang="en-US" b="0" baseline="0" dirty="0" smtClean="0"/>
              <a:t>Many Outlook calendars are not up to date. This information is current because of our management system behind it.</a:t>
            </a:r>
          </a:p>
          <a:p>
            <a:r>
              <a:rPr lang="en-US" b="0" baseline="0" dirty="0" smtClean="0"/>
              <a:t>There are 7 people on this board. Don’t have to open 7 calendars to get the information.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actually have a “standard work” tracking board that tracks whether we met intent of the standard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BFEB-9011-44EF-8C18-C79E9691D25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07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smtClean="0">
                <a:latin typeface="Calibri" pitchFamily="34" charset="0"/>
              </a:rPr>
              <a:t>What type of visual management tools do you see that make up this management system?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baseline="0" dirty="0" smtClean="0"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smtClean="0">
                <a:latin typeface="Calibri" pitchFamily="34" charset="0"/>
              </a:rPr>
              <a:t>Can anyone come in to this office and wee what is going on?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baseline="0" dirty="0" smtClean="0"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smtClean="0">
                <a:latin typeface="Calibri" pitchFamily="34" charset="0"/>
              </a:rPr>
              <a:t>Is there room for the mouse in your office or cubicle?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BFEB-9011-44EF-8C18-C79E9691D25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6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18FC5-A799-4A09-B054-9C2A7A691AF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05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baseline="0" dirty="0" smtClean="0"/>
              <a:t>We are handing out examples of visual management and want you to spend the next 3-4 minutes at your table to determine if these three questions are answered. We will do a quick report back on your thoughts.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Hand out visuals and have tables work on reviewing them and report back about what they think.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BFEB-9011-44EF-8C18-C79E9691D25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69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Visualizing</a:t>
            </a:r>
            <a:r>
              <a:rPr lang="en-US" baseline="0" dirty="0" smtClean="0"/>
              <a:t> work helps put it into context, and makes trade-offs, priorities, and outcomes become more clear.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Example:  Shawn is going to give his gas gauge story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BFEB-9011-44EF-8C18-C79E9691D25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69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Strategies</a:t>
            </a:r>
            <a:r>
              <a:rPr lang="en-US" baseline="0" dirty="0" smtClean="0"/>
              <a:t> we are deploying to build our lean cultures are: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Communities of practice, a fellowship program, the Lean expert partnership and our Lean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0B57-0A7D-4BDB-864C-8778BE3B85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44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18FC5-A799-4A09-B054-9C2A7A691AF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78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868" indent="-285718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874" indent="-22857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023" indent="-22857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174" indent="-22857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621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E88EDF7-AF4B-4FEB-AC6B-9C22D02D9F46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2949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18FC5-A799-4A09-B054-9C2A7A691A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7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20B57-0A7D-4BDB-864C-8778BE3B85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18FC5-A799-4A09-B054-9C2A7A691A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7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18FC5-A799-4A09-B054-9C2A7A691A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3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868" indent="-285718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874" indent="-22857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023" indent="-22857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174" indent="-22857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621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E88EDF7-AF4B-4FEB-AC6B-9C22D02D9F46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190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18FC5-A799-4A09-B054-9C2A7A691AF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8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09" indent="-285734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937" indent="-228587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111" indent="-228587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287" indent="-228587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7D756BA7-986A-4FDE-AE58-D108E38718DF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386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7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0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6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-13648" y="-40944"/>
            <a:ext cx="9144000" cy="2209800"/>
          </a:xfrm>
          <a:prstGeom prst="rect">
            <a:avLst/>
          </a:prstGeom>
          <a:solidFill>
            <a:srgbClr val="005395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600" kern="0" dirty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aphicFrame>
        <p:nvGraphicFramePr>
          <p:cNvPr id="44" name="Objekt 4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637" y="1932857"/>
            <a:ext cx="3816327" cy="41602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31637" y="888104"/>
            <a:ext cx="3816327" cy="1044753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2800" b="0" spc="0" baseline="0">
                <a:solidFill>
                  <a:srgbClr val="0000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"/>
            <a:ext cx="2438400" cy="10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51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1680211"/>
            <a:ext cx="8229340" cy="4701540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Slide copy uses this color (20pt)</a:t>
            </a:r>
          </a:p>
          <a:p>
            <a:pPr lvl="1"/>
            <a:r>
              <a:rPr lang="en-US" dirty="0" smtClean="0"/>
              <a:t>Bullet point level 1 (18pt)</a:t>
            </a:r>
          </a:p>
          <a:p>
            <a:pPr lvl="2"/>
            <a:r>
              <a:rPr lang="en-US" dirty="0" smtClean="0"/>
              <a:t>Bullet point level 2 (16pt)</a:t>
            </a:r>
          </a:p>
          <a:p>
            <a:pPr lvl="3"/>
            <a:r>
              <a:rPr lang="en-US" dirty="0" smtClean="0"/>
              <a:t>Bullet point level 3 (14pt)</a:t>
            </a:r>
          </a:p>
          <a:p>
            <a:pPr lvl="4"/>
            <a:r>
              <a:rPr lang="en-US" dirty="0" smtClean="0"/>
              <a:t>Bullet point level 4 (12pt)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171544"/>
            <a:ext cx="8229340" cy="74285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Slide title: can span two lines of the slide and </a:t>
            </a:r>
            <a:br>
              <a:rPr lang="en-US" dirty="0" smtClean="0"/>
            </a:br>
            <a:r>
              <a:rPr lang="en-US" dirty="0" smtClean="0"/>
              <a:t>uses this font color (24pt) </a:t>
            </a:r>
            <a:endParaRPr lang="en-GB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31801" y="1130437"/>
            <a:ext cx="8229340" cy="386054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8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Sub-head uses this color (18pt)</a:t>
            </a:r>
          </a:p>
        </p:txBody>
      </p:sp>
    </p:spTree>
    <p:extLst>
      <p:ext uri="{BB962C8B-B14F-4D97-AF65-F5344CB8AC3E}">
        <p14:creationId xmlns:p14="http://schemas.microsoft.com/office/powerpoint/2010/main" val="238149809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1456" y="1376364"/>
            <a:ext cx="8254232" cy="50053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copy uses this color (20pt)</a:t>
            </a:r>
          </a:p>
          <a:p>
            <a:pPr lvl="1"/>
            <a:r>
              <a:rPr lang="en-US" dirty="0" smtClean="0"/>
              <a:t>Bullet point level 1 (18pt)</a:t>
            </a:r>
          </a:p>
          <a:p>
            <a:pPr lvl="2"/>
            <a:r>
              <a:rPr lang="en-US" dirty="0" smtClean="0"/>
              <a:t>Bullet point level 2 (16pt)</a:t>
            </a:r>
          </a:p>
          <a:p>
            <a:pPr lvl="3"/>
            <a:r>
              <a:rPr lang="en-US" dirty="0" smtClean="0"/>
              <a:t>Bullet point level 3 (14pt)</a:t>
            </a:r>
          </a:p>
          <a:p>
            <a:pPr lvl="4"/>
            <a:r>
              <a:rPr lang="en-US" dirty="0" smtClean="0"/>
              <a:t>Bullet point level 4 (12pt)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71544"/>
            <a:ext cx="8243888" cy="74285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title: can span two lines of the slide and </a:t>
            </a:r>
            <a:br>
              <a:rPr lang="en-US" dirty="0" smtClean="0"/>
            </a:br>
            <a:r>
              <a:rPr lang="en-US" dirty="0" smtClean="0"/>
              <a:t>uses this font color (24pt)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2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9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7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9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50BA9B17-3F00-4949-8F2F-F92903BE51B3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681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6817"/>
            <a:ext cx="2133600" cy="365125"/>
          </a:xfrm>
          <a:prstGeom prst="rect">
            <a:avLst/>
          </a:prstGeom>
        </p:spPr>
        <p:txBody>
          <a:bodyPr/>
          <a:lstStyle/>
          <a:p>
            <a:fld id="{DFF34BD2-8424-451D-9614-A79B44AF2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/>
          </p:cNvSpPr>
          <p:nvPr userDrawn="1"/>
        </p:nvSpPr>
        <p:spPr bwMode="auto">
          <a:xfrm>
            <a:off x="0" y="6172199"/>
            <a:ext cx="6629400" cy="59436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4300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>
            <a:spLocks/>
          </p:cNvSpPr>
          <p:nvPr userDrawn="1"/>
        </p:nvSpPr>
        <p:spPr bwMode="auto">
          <a:xfrm>
            <a:off x="6725920" y="6172199"/>
            <a:ext cx="2423160" cy="594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4300" dirty="0">
              <a:solidFill>
                <a:srgbClr val="000000"/>
              </a:solidFill>
            </a:endParaRPr>
          </a:p>
        </p:txBody>
      </p:sp>
      <p:pic>
        <p:nvPicPr>
          <p:cNvPr id="19" name="Picture 9" descr="\\ofm\gwu\Directors_Office\Communications\ResultsWA\salmon_icon.fw.png"/>
          <p:cNvPicPr>
            <a:picLocks noChangeAspect="1" noChangeArrowheads="1"/>
          </p:cNvPicPr>
          <p:nvPr userDrawn="1"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26" y="6260014"/>
            <a:ext cx="390256" cy="4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\\ofm\gwu\Directors_Office\Communications\ResultsWA\student dark green.fw.png"/>
          <p:cNvPicPr>
            <a:picLocks noChangeAspect="1" noChangeArrowheads="1"/>
          </p:cNvPicPr>
          <p:nvPr userDrawn="1"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7" y="6260015"/>
            <a:ext cx="467511" cy="4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\\ofm\gwu\Directors_Office\Communications\ResultsWA\Construction.fw.png"/>
          <p:cNvPicPr>
            <a:picLocks noChangeAspect="1" noChangeArrowheads="1"/>
          </p:cNvPicPr>
          <p:nvPr userDrawn="1"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30" y="6260014"/>
            <a:ext cx="341684" cy="4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\\ofm\gwu\Directors_Office\Communications\ResultsWA\Family.fw.png"/>
          <p:cNvPicPr>
            <a:picLocks noChangeAspect="1" noChangeArrowheads="1"/>
          </p:cNvPicPr>
          <p:nvPr userDrawn="1"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94" y="6260015"/>
            <a:ext cx="504359" cy="4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\\ofm\gwu\Directors_Office\Communications\ResultsWA\gov dark green.fw.png"/>
          <p:cNvPicPr>
            <a:picLocks noChangeAspect="1" noChangeArrowheads="1"/>
          </p:cNvPicPr>
          <p:nvPr userDrawn="1"/>
        </p:nvPicPr>
        <p:blipFill>
          <a:blip r:embed="rId1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67" y="6260014"/>
            <a:ext cx="578058" cy="4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36380" cy="608075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907" y="274638"/>
            <a:ext cx="80282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6191250"/>
            <a:ext cx="1346200" cy="5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3"/>
          <p:cNvSpPr txBox="1">
            <a:spLocks/>
          </p:cNvSpPr>
          <p:nvPr/>
        </p:nvSpPr>
        <p:spPr>
          <a:xfrm>
            <a:off x="8496436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1540" y="150906"/>
            <a:ext cx="8229600" cy="76349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Slide title: uses this font color (24pt)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31800" y="1066800"/>
            <a:ext cx="8229340" cy="5502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Slide copy uses this color (20pt)</a:t>
            </a:r>
          </a:p>
          <a:p>
            <a:pPr lvl="1"/>
            <a:r>
              <a:rPr lang="en-US" dirty="0" smtClean="0"/>
              <a:t>Bullet point level 1 (18pt)</a:t>
            </a:r>
          </a:p>
          <a:p>
            <a:pPr lvl="2"/>
            <a:r>
              <a:rPr lang="en-US" dirty="0" smtClean="0"/>
              <a:t>Bullet point level 2 (16pt)</a:t>
            </a:r>
          </a:p>
          <a:p>
            <a:pPr lvl="3"/>
            <a:r>
              <a:rPr lang="en-US" dirty="0" smtClean="0"/>
              <a:t>Bullet point level 3 (14pt)</a:t>
            </a:r>
          </a:p>
          <a:p>
            <a:pPr lvl="4"/>
            <a:r>
              <a:rPr lang="en-US" dirty="0" smtClean="0"/>
              <a:t>Bullet point level 4 (12pt)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8496436" y="65690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en-US" sz="80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31540" y="914400"/>
            <a:ext cx="870769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50" y="111825"/>
            <a:ext cx="1751982" cy="7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2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3200" b="1" kern="1200" dirty="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363538" indent="-188913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–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538163" indent="-174625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712788" indent="-174625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–"/>
        <a:defRPr sz="1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901700" indent="-188913" algn="l" rtl="0" eaLnBrk="1" fontAlgn="base" hangingPunct="1">
        <a:spcBef>
          <a:spcPts val="300"/>
        </a:spcBef>
        <a:spcAft>
          <a:spcPts val="300"/>
        </a:spcAft>
        <a:buFont typeface="Arial" charset="0"/>
        <a:buChar char="•"/>
        <a:defRPr sz="1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ults.wa.gov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hyperlink" Target="mailto:Results@gov.wa.g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hyperlink" Target="http://www.results.wa.gov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sults@gov.wa.gov" TargetMode="External"/><Relationship Id="rId5" Type="http://schemas.openxmlformats.org/officeDocument/2006/relationships/hyperlink" Target="mailto:Todd.macdonald@gov.wa.gov" TargetMode="External"/><Relationship Id="rId4" Type="http://schemas.openxmlformats.org/officeDocument/2006/relationships/hyperlink" Target="mailto:Kaylyne.newell@gov.wa.gov" TargetMode="External"/><Relationship Id="rId9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/>
          </p:cNvSpPr>
          <p:nvPr/>
        </p:nvSpPr>
        <p:spPr bwMode="auto">
          <a:xfrm>
            <a:off x="1998018" y="187524"/>
            <a:ext cx="713482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4000" b="1" dirty="0">
              <a:solidFill>
                <a:srgbClr val="205495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3741539" y="2221319"/>
            <a:ext cx="80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800" dirty="0">
              <a:latin typeface="Times" charset="0"/>
              <a:cs typeface="Times" charset="0"/>
              <a:sym typeface="Times" charset="0"/>
            </a:endParaRPr>
          </a:p>
          <a:p>
            <a:pPr eaLnBrk="1" hangingPunct="1"/>
            <a:endParaRPr lang="en-US" altLang="en-US" sz="3000" dirty="0">
              <a:ea typeface="Gill Sans" charset="0"/>
              <a:cs typeface="Gill Sans" charset="0"/>
            </a:endParaRPr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614029" y="517358"/>
            <a:ext cx="7905684" cy="523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6000" b="1" dirty="0" smtClean="0">
              <a:latin typeface="Arial Narrow" panose="020B0606020202030204" pitchFamily="34" charset="0"/>
            </a:endParaRPr>
          </a:p>
          <a:p>
            <a:pPr eaLnBrk="1" hangingPunct="1"/>
            <a:endParaRPr lang="en-US" altLang="en-US" sz="6000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6000" b="1" dirty="0" smtClean="0">
                <a:latin typeface="Arial Narrow" panose="020B0606020202030204" pitchFamily="34" charset="0"/>
              </a:rPr>
              <a:t>Results </a:t>
            </a:r>
            <a:r>
              <a:rPr lang="en-US" altLang="en-US" sz="6000" b="1" dirty="0">
                <a:latin typeface="Arial Narrow" panose="020B0606020202030204" pitchFamily="34" charset="0"/>
              </a:rPr>
              <a:t>Washington </a:t>
            </a:r>
          </a:p>
          <a:p>
            <a:endParaRPr lang="en-US" altLang="en-US" sz="3200" b="1" i="1" dirty="0" smtClean="0">
              <a:latin typeface="Arial Narrow" panose="020B0606020202030204" pitchFamily="34" charset="0"/>
            </a:endParaRPr>
          </a:p>
          <a:p>
            <a:pPr eaLnBrk="1" hangingPunct="1"/>
            <a:endParaRPr lang="en-US" altLang="en-US" sz="2000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2800" b="1" dirty="0" smtClean="0">
                <a:latin typeface="Arial Narrow" panose="020B0606020202030204" pitchFamily="34" charset="0"/>
              </a:rPr>
              <a:t>KayLyne Newell, Sr. Performance Advisor</a:t>
            </a:r>
          </a:p>
          <a:p>
            <a:r>
              <a:rPr lang="en-US" altLang="en-US" sz="2800" b="1" dirty="0" smtClean="0">
                <a:latin typeface="Arial Narrow" panose="020B0606020202030204" pitchFamily="34" charset="0"/>
              </a:rPr>
              <a:t>Todd MacDonald, Enterprise </a:t>
            </a:r>
            <a:r>
              <a:rPr lang="en-US" sz="2800" b="1" dirty="0" smtClean="0">
                <a:latin typeface="Arial Narrow" panose="020B0606020202030204" pitchFamily="34" charset="0"/>
              </a:rPr>
              <a:t>Transformation Architect </a:t>
            </a:r>
            <a:endParaRPr lang="en-US" altLang="en-US" sz="28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2800" b="1" dirty="0" smtClean="0">
                <a:latin typeface="Arial Narrow" panose="020B0606020202030204" pitchFamily="34" charset="0"/>
              </a:rPr>
              <a:t>Office of Governor Jay Inslee</a:t>
            </a:r>
          </a:p>
          <a:p>
            <a:pPr eaLnBrk="1" hangingPunct="1"/>
            <a:endParaRPr lang="en-US" altLang="en-US" sz="2000" dirty="0">
              <a:latin typeface="Arial Narrow" panose="020B0606020202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7030" y="0"/>
            <a:ext cx="9139868" cy="1159189"/>
            <a:chOff x="9525" y="2787957"/>
            <a:chExt cx="9139868" cy="11591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" y="2787957"/>
              <a:ext cx="1642870" cy="11591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787957"/>
              <a:ext cx="1633345" cy="11591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2787957"/>
              <a:ext cx="1676400" cy="11591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787958"/>
              <a:ext cx="1649033" cy="11539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928" y="2787957"/>
              <a:ext cx="1685540" cy="11591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468" y="2787957"/>
              <a:ext cx="1685925" cy="1153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65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5"/>
          <p:cNvSpPr>
            <a:spLocks/>
          </p:cNvSpPr>
          <p:nvPr/>
        </p:nvSpPr>
        <p:spPr bwMode="auto">
          <a:xfrm>
            <a:off x="3741539" y="2526120"/>
            <a:ext cx="80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800">
              <a:latin typeface="Times" charset="0"/>
              <a:cs typeface="Times" charset="0"/>
              <a:sym typeface="Times" charset="0"/>
            </a:endParaRPr>
          </a:p>
          <a:p>
            <a:pPr eaLnBrk="1" hangingPunct="1"/>
            <a:endParaRPr lang="en-US" altLang="en-US" sz="3000">
              <a:ea typeface="Gill Sans" charset="0"/>
              <a:cs typeface="Gill Sans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6577412"/>
              </p:ext>
            </p:extLst>
          </p:nvPr>
        </p:nvGraphicFramePr>
        <p:xfrm>
          <a:off x="0" y="13716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What is “Lean Thinking”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00200"/>
            <a:ext cx="879414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continuous improvement methodology: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Facilitates environment 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RESPECT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Focuses </a:t>
            </a:r>
            <a:r>
              <a:rPr lang="en-US" sz="2400" dirty="0"/>
              <a:t>on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CUSTOMER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Encourages a “why</a:t>
            </a:r>
            <a:r>
              <a:rPr lang="en-US" sz="2400" dirty="0" smtClean="0"/>
              <a:t>”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MINDSET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</a:t>
            </a:r>
            <a:r>
              <a:rPr lang="en-US" sz="2400" dirty="0" smtClean="0"/>
              <a:t>ctively identifies and helps eliminate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WASTE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</a:t>
            </a:r>
            <a:r>
              <a:rPr lang="en-US" sz="3200" dirty="0" smtClean="0"/>
              <a:t>is Lean?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48200"/>
            <a:ext cx="2514600" cy="14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Waste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3" y="1752600"/>
            <a:ext cx="7997291" cy="473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Key Lean </a:t>
            </a:r>
            <a:r>
              <a:rPr lang="en-US" sz="3200" dirty="0" smtClean="0">
                <a:solidFill>
                  <a:schemeClr val="tx1"/>
                </a:solidFill>
              </a:rPr>
              <a:t>Concepts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219200"/>
            <a:ext cx="8435359" cy="3970318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231775" lvl="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Problems are opportunities </a:t>
            </a:r>
          </a:p>
          <a:p>
            <a:pPr marL="231775" lvl="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Leaders go to the problem to SEE </a:t>
            </a:r>
            <a:r>
              <a:rPr lang="en-US" sz="2400" dirty="0"/>
              <a:t>what’s </a:t>
            </a:r>
            <a:r>
              <a:rPr lang="en-US" sz="2400" dirty="0" smtClean="0"/>
              <a:t>happening</a:t>
            </a:r>
            <a:endParaRPr lang="en-US" sz="2400" dirty="0"/>
          </a:p>
          <a:p>
            <a:pPr marL="231775" lvl="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Focus on process and </a:t>
            </a:r>
            <a:r>
              <a:rPr lang="en-US" sz="2400" dirty="0" smtClean="0"/>
              <a:t>standard work is sought</a:t>
            </a:r>
            <a:endParaRPr lang="en-US" sz="2400" dirty="0"/>
          </a:p>
          <a:p>
            <a:pPr marL="231775" lvl="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People/teams are developed and maximized</a:t>
            </a:r>
            <a:endParaRPr lang="en-US" sz="2400" dirty="0"/>
          </a:p>
          <a:p>
            <a:pPr marL="231775" lvl="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Staff are empowered to learn </a:t>
            </a:r>
            <a:r>
              <a:rPr lang="en-US" sz="2400" dirty="0"/>
              <a:t>by doing</a:t>
            </a:r>
          </a:p>
          <a:p>
            <a:pPr marL="231775" lvl="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kern="0" dirty="0" smtClean="0">
                <a:ea typeface="ＭＳ Ｐゴシック" charset="0"/>
                <a:cs typeface="ＭＳ Ｐゴシック" charset="0"/>
              </a:rPr>
              <a:t>Customer value is the goal </a:t>
            </a:r>
            <a:endParaRPr lang="en-US" sz="2400" kern="0" dirty="0">
              <a:ea typeface="ＭＳ Ｐゴシック" charset="0"/>
              <a:cs typeface="ＭＳ Ｐゴシック" charset="0"/>
            </a:endParaRPr>
          </a:p>
          <a:p>
            <a:pPr marL="231775" lvl="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kern="0" dirty="0" smtClean="0">
                <a:ea typeface="ＭＳ Ｐゴシック" charset="0"/>
                <a:cs typeface="ＭＳ Ｐゴシック" charset="0"/>
              </a:rPr>
              <a:t>Respect </a:t>
            </a:r>
            <a:r>
              <a:rPr lang="en-US" sz="2400" kern="0" dirty="0">
                <a:ea typeface="ＭＳ Ｐゴシック" charset="0"/>
                <a:cs typeface="ＭＳ Ｐゴシック" charset="0"/>
              </a:rPr>
              <a:t>and </a:t>
            </a:r>
            <a:r>
              <a:rPr lang="en-US" sz="2400" kern="0" dirty="0" smtClean="0">
                <a:ea typeface="ＭＳ Ｐゴシック" charset="0"/>
                <a:cs typeface="ＭＳ Ｐゴシック" charset="0"/>
              </a:rPr>
              <a:t>humility are the culture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10800000">
            <a:off x="4191001" y="1455738"/>
            <a:ext cx="4495800" cy="457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218415"/>
              </p:ext>
            </p:extLst>
          </p:nvPr>
        </p:nvGraphicFramePr>
        <p:xfrm>
          <a:off x="723900" y="156495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32845" y="2778005"/>
            <a:ext cx="990600" cy="46166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Gill Sans MT" pitchFamily="34" charset="0"/>
                <a:cs typeface="Arial" pitchFamily="34" charset="0"/>
              </a:rPr>
              <a:t>Lean</a:t>
            </a:r>
            <a:endParaRPr lang="en-US" sz="2400" b="1" i="1" dirty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93920" y="1516698"/>
            <a:ext cx="3444240" cy="929640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  <a:alpha val="71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1844592" y="4223082"/>
            <a:ext cx="2514600" cy="46166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Gill Sans MT" pitchFamily="34" charset="0"/>
                <a:cs typeface="Arial" pitchFamily="34" charset="0"/>
              </a:rPr>
              <a:t>Conventional</a:t>
            </a:r>
            <a:endParaRPr lang="en-US" sz="2400" b="1" i="1" dirty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1577658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Gill Sans MT" pitchFamily="34" charset="0"/>
                <a:cs typeface="Arial" pitchFamily="34" charset="0"/>
              </a:rPr>
              <a:t>Employees </a:t>
            </a:r>
            <a:r>
              <a:rPr lang="en-US" sz="1600" dirty="0" smtClean="0">
                <a:latin typeface="Gill Sans MT" pitchFamily="34" charset="0"/>
                <a:cs typeface="Arial" pitchFamily="34" charset="0"/>
              </a:rPr>
              <a:t>are problem </a:t>
            </a:r>
            <a:r>
              <a:rPr lang="en-US" sz="1600" dirty="0" smtClean="0">
                <a:latin typeface="Gill Sans MT" pitchFamily="34" charset="0"/>
                <a:cs typeface="Arial" pitchFamily="34" charset="0"/>
              </a:rPr>
              <a:t>solvers, </a:t>
            </a:r>
          </a:p>
          <a:p>
            <a:pPr algn="ctr"/>
            <a:r>
              <a:rPr lang="en-US" sz="1600" dirty="0" smtClean="0">
                <a:latin typeface="Gill Sans MT" pitchFamily="34" charset="0"/>
                <a:cs typeface="Arial" pitchFamily="34" charset="0"/>
              </a:rPr>
              <a:t>trusted and respected as capable and knowledgeable.</a:t>
            </a:r>
            <a:endParaRPr lang="en-US" sz="1600" dirty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Lean is more than just tools…</a:t>
            </a:r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operate without fear </a:t>
            </a:r>
          </a:p>
          <a:p>
            <a:pPr marL="465138" indent="-465138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allows time for Lean efforts</a:t>
            </a:r>
          </a:p>
          <a:p>
            <a:pPr marL="465138" indent="-4651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 turn to the Lean tools without prompting</a:t>
            </a:r>
          </a:p>
          <a:p>
            <a:pPr marL="465138" indent="-465138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Everyone feels ownership of a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a “Lean Culture”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9014" y="5791200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The Lean approach respects people and honors their contributions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02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744655" cy="7010400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44884" y="1675"/>
            <a:ext cx="8254232" cy="1143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 smtClean="0"/>
              <a:t>A pause for 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566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tool to take home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5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visual management is and why it is important</a:t>
            </a:r>
          </a:p>
          <a:p>
            <a:r>
              <a:rPr lang="en-US" sz="3200" dirty="0" smtClean="0"/>
              <a:t>Recognize good examples of visual management</a:t>
            </a:r>
          </a:p>
          <a:p>
            <a:r>
              <a:rPr lang="en-US" sz="3200" dirty="0" smtClean="0"/>
              <a:t>Learn how to put visual management to work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 Management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13795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strategy </a:t>
            </a:r>
            <a:r>
              <a:rPr lang="en-US" sz="2800" dirty="0" smtClean="0"/>
              <a:t>for </a:t>
            </a:r>
            <a:r>
              <a:rPr lang="en-US" sz="2800" dirty="0" smtClean="0"/>
              <a:t>planning</a:t>
            </a:r>
            <a:r>
              <a:rPr lang="en-US" sz="2800" dirty="0"/>
              <a:t>, control, and continuous improvement that </a:t>
            </a:r>
            <a:r>
              <a:rPr lang="en-US" sz="2800" dirty="0" smtClean="0"/>
              <a:t>integrates</a:t>
            </a:r>
          </a:p>
          <a:p>
            <a:r>
              <a:rPr lang="en-US" sz="2800" dirty="0" smtClean="0"/>
              <a:t> 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Simple </a:t>
            </a:r>
            <a:r>
              <a:rPr lang="en-US" sz="2800" dirty="0"/>
              <a:t>visual tools that enable understanding at a glance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Allows you to see the abnormal state from the normal state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-3048001" y="3048000"/>
            <a:ext cx="6858000" cy="76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dirty="0" smtClean="0"/>
              <a:t>What is Visual Management?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2696934" cy="37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430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Washington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goal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and tools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discussion / stories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67473"/>
            <a:ext cx="821820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Provides “understanding at a glance”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Uses graphics to tell a story</a:t>
            </a:r>
          </a:p>
          <a:p>
            <a:pPr>
              <a:lnSpc>
                <a:spcPts val="2700"/>
              </a:lnSpc>
            </a:pPr>
            <a:endParaRPr lang="en-US" sz="2800" dirty="0" smtClean="0"/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Identifies the standard </a:t>
            </a:r>
          </a:p>
          <a:p>
            <a:pPr>
              <a:lnSpc>
                <a:spcPts val="2700"/>
              </a:lnSpc>
            </a:pPr>
            <a:endParaRPr lang="en-US" sz="2800" dirty="0" smtClean="0"/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Provides trigger that something is abnormal</a:t>
            </a:r>
          </a:p>
          <a:p>
            <a:pPr>
              <a:lnSpc>
                <a:spcPts val="2700"/>
              </a:lnSpc>
            </a:pPr>
            <a:endParaRPr lang="en-US" sz="2800" dirty="0" smtClean="0"/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Gives a reason to ask “why”?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3048001" y="3048000"/>
            <a:ext cx="6858000" cy="76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dirty="0" smtClean="0"/>
              <a:t>Effective Visual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147C5D-38C8-4EC9-A0B5-7A6A30ED810D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3048001" y="3048000"/>
            <a:ext cx="6858000" cy="76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9" t="58772" r="4672" b="7662"/>
          <a:stretch/>
        </p:blipFill>
        <p:spPr bwMode="auto">
          <a:xfrm>
            <a:off x="5715000" y="2286000"/>
            <a:ext cx="3154822" cy="274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424722"/>
            <a:ext cx="5029200" cy="497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dirty="0" smtClean="0"/>
              <a:t>Understanding at a Glance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16200000">
            <a:off x="-3048001" y="3048000"/>
            <a:ext cx="6858000" cy="76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dirty="0" smtClean="0"/>
              <a:t>They don’t have to hang on a wall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3429000" cy="367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165894"/>
            <a:ext cx="3092542" cy="206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6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048000"/>
            <a:ext cx="83058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dirty="0" smtClean="0"/>
              <a:t>Standard visuals simplify </a:t>
            </a:r>
            <a:r>
              <a:rPr lang="en-US" dirty="0" smtClean="0"/>
              <a:t>things…usually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6" y="1179762"/>
            <a:ext cx="4455807" cy="449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65058"/>
            <a:ext cx="1328737" cy="14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048000"/>
            <a:ext cx="83058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57200" y="1170325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Is the information on your visual important?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Is your visual easy to understand?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Does your visual drive improvement?</a:t>
            </a:r>
          </a:p>
          <a:p>
            <a:endParaRPr lang="en-US" sz="2600" cap="all" dirty="0"/>
          </a:p>
          <a:p>
            <a:endParaRPr lang="en-US" sz="2600" cap="all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dirty="0" smtClean="0"/>
              <a:t>Determine the Purpose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579" y="4068536"/>
            <a:ext cx="3505200" cy="231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81200" y="3768923"/>
            <a:ext cx="923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BEFORE</a:t>
            </a: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2200" y="3567162"/>
            <a:ext cx="2000250" cy="30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28115" y="4951510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AFTER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7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23414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 smtClean="0"/>
              <a:t>is </a:t>
            </a:r>
            <a:r>
              <a:rPr lang="en-US" sz="2800" dirty="0" smtClean="0"/>
              <a:t>hard </a:t>
            </a:r>
            <a:r>
              <a:rPr lang="en-US" sz="2800" dirty="0" smtClean="0"/>
              <a:t>to understand what we cannot </a:t>
            </a:r>
            <a:r>
              <a:rPr lang="en-US" sz="2800" dirty="0" smtClean="0"/>
              <a:t>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 smtClean="0"/>
              <a:t>makes customer demand </a:t>
            </a:r>
            <a:r>
              <a:rPr lang="en-US" sz="2800" dirty="0" smtClean="0"/>
              <a:t>visual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 smtClean="0"/>
              <a:t>allows for level loading across the team to balance work</a:t>
            </a:r>
          </a:p>
          <a:p>
            <a:endParaRPr lang="en-US" sz="28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dirty="0" smtClean="0"/>
              <a:t>Why Visualize </a:t>
            </a:r>
            <a:r>
              <a:rPr lang="en-US" dirty="0" smtClean="0"/>
              <a:t>Your Work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38600"/>
            <a:ext cx="6096000" cy="258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5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744655" cy="70104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4884" y="1675"/>
            <a:ext cx="8254232" cy="1143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 smtClean="0"/>
              <a:t>A pause for 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110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" y="1828800"/>
            <a:ext cx="2133600" cy="25781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Communities of Practice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More than 50 agency </a:t>
            </a:r>
            <a:r>
              <a:rPr lang="en-US" dirty="0"/>
              <a:t>a</a:t>
            </a:r>
            <a:r>
              <a:rPr lang="en-US" dirty="0" smtClean="0"/>
              <a:t>dvisors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1000+ agency practitioners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2003323" y="2756358"/>
            <a:ext cx="2340077" cy="31397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Fellowship Program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5</a:t>
            </a:r>
            <a:r>
              <a:rPr lang="en-US" dirty="0" smtClean="0"/>
              <a:t> fellows on loan from state agencies for 1 year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learning and coaching experience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4132006" y="1911014"/>
            <a:ext cx="2514600" cy="35813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ctr"/>
            <a:r>
              <a:rPr lang="en-US" sz="2000" b="1" dirty="0" smtClean="0"/>
              <a:t>Lean Expert Partnership Program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private-sector partners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rovide advice, coaching, training, and tours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231 partners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106 organizations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6553200" y="2480302"/>
            <a:ext cx="2438400" cy="36918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Lean Conference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free to state employees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annual conference last month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2,000+ attendees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40+ expert-led workshops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dirty="0" smtClean="0"/>
              <a:t>Lean Culture in State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Resources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990600"/>
            <a:ext cx="89916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571500" lvl="1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Website </a:t>
            </a:r>
            <a:r>
              <a:rPr lang="en-US" sz="2800" dirty="0" smtClean="0">
                <a:latin typeface="Arial Narrow" panose="020B0606020202030204" pitchFamily="34" charset="0"/>
                <a:hlinkClick r:id="rId3"/>
              </a:rPr>
              <a:t>www.results.wa.gov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</a:p>
          <a:p>
            <a:pPr marL="1714500" lvl="3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Arial Narrow" panose="020B0606020202030204" pitchFamily="34" charset="0"/>
            </a:endParaRPr>
          </a:p>
          <a:p>
            <a:pPr marL="1714500" lvl="3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 Narrow" panose="020B0606020202030204" pitchFamily="34" charset="0"/>
            </a:endParaRPr>
          </a:p>
          <a:p>
            <a:pPr marL="1714500" lvl="3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Arial Narrow" panose="020B0606020202030204" pitchFamily="34" charset="0"/>
            </a:endParaRPr>
          </a:p>
          <a:p>
            <a:pPr marL="1714500" lvl="3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 Narrow" panose="020B0606020202030204" pitchFamily="34" charset="0"/>
            </a:endParaRPr>
          </a:p>
          <a:p>
            <a:pPr marL="571500" lvl="1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Arial Narrow" panose="020B0606020202030204" pitchFamily="34" charset="0"/>
            </a:endParaRPr>
          </a:p>
          <a:p>
            <a:pPr marL="571500" lvl="1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Arial Narrow" panose="020B0606020202030204" pitchFamily="34" charset="0"/>
            </a:endParaRPr>
          </a:p>
          <a:p>
            <a:pPr marL="571500" lvl="1" indent="-457200" algn="l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Lean </a:t>
            </a:r>
            <a:r>
              <a:rPr lang="en-US" sz="2800" dirty="0">
                <a:latin typeface="Arial Narrow" panose="020B0606020202030204" pitchFamily="34" charset="0"/>
              </a:rPr>
              <a:t>community of practice: To sign up, send an email to </a:t>
            </a:r>
            <a:r>
              <a:rPr lang="en-US" sz="2800" dirty="0" smtClean="0">
                <a:latin typeface="Arial Narrow" panose="020B0606020202030204" pitchFamily="34" charset="0"/>
                <a:hlinkClick r:id="rId4"/>
              </a:rPr>
              <a:t>Results@gov.wa.gov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20" y="1586471"/>
            <a:ext cx="5849936" cy="42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gray">
          <a:xfrm>
            <a:off x="5667150" y="1948544"/>
            <a:ext cx="1735136" cy="3810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1650320" y="4572000"/>
            <a:ext cx="1913616" cy="11430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 txBox="1">
            <a:spLocks/>
          </p:cNvSpPr>
          <p:nvPr/>
        </p:nvSpPr>
        <p:spPr>
          <a:xfrm>
            <a:off x="989012" y="1516774"/>
            <a:ext cx="38115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went well?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5178515" y="1989218"/>
            <a:ext cx="381308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needs to be improved?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69" y="2740105"/>
            <a:ext cx="3657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-images.forbes.com/deborahljacobs/files/2014/06/0628_moving-up-improving_416x416-300x3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45" y="2705100"/>
            <a:ext cx="3238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31800" y="171544"/>
            <a:ext cx="8243888" cy="74285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Reflecting on Today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79716"/>
            <a:ext cx="8382000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 Inslee’s Strategic </a:t>
            </a:r>
            <a:r>
              <a:rPr lang="en-US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719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744655" cy="70104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4884" y="1675"/>
            <a:ext cx="8254232" cy="1143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 smtClean="0"/>
              <a:t>Final 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88030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/>
          </p:cNvSpPr>
          <p:nvPr/>
        </p:nvSpPr>
        <p:spPr bwMode="auto">
          <a:xfrm>
            <a:off x="1998018" y="187524"/>
            <a:ext cx="713482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4000" b="1" dirty="0">
              <a:solidFill>
                <a:srgbClr val="205495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3741539" y="2221319"/>
            <a:ext cx="80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800" dirty="0">
              <a:latin typeface="Times" charset="0"/>
              <a:cs typeface="Times" charset="0"/>
              <a:sym typeface="Times" charset="0"/>
            </a:endParaRPr>
          </a:p>
          <a:p>
            <a:pPr eaLnBrk="1" hangingPunct="1"/>
            <a:endParaRPr lang="en-US" altLang="en-US" sz="3000" dirty="0">
              <a:ea typeface="Gill Sans" charset="0"/>
              <a:cs typeface="Gill Sans" charset="0"/>
            </a:endParaRPr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229600" cy="585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information:</a:t>
            </a:r>
          </a:p>
          <a:p>
            <a:pPr algn="l" eaLnBrk="1" hangingPunct="1"/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KayLyne Newell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360.902.0849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aylyne.newell@gov.wa.gov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Todd MacDonald</a:t>
            </a:r>
          </a:p>
          <a:p>
            <a:pPr algn="l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Todd.macdonald@gov.wa.gov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 algn="l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results@gov.wa.gov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www.results.wa.gov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14" y="1676400"/>
            <a:ext cx="2511772" cy="349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pplause.wav"/>
          </p:stSnd>
        </p:sndAc>
      </p:transition>
    </mc:Choice>
    <mc:Fallback xmlns="">
      <p:transition spd="slow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Effective, Efficient, Accountable Government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" y="966288"/>
            <a:ext cx="9048694" cy="585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40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3555" y="1373188"/>
            <a:ext cx="16914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53</a:t>
            </a:r>
            <a:endParaRPr lang="en-US" sz="8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C:\Users\DarrellD\AppData\Local\Temp\SNAGHTML9188f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563478"/>
            <a:ext cx="8458200" cy="23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812681" y="3174425"/>
            <a:ext cx="470019" cy="33077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336681" y="3174425"/>
            <a:ext cx="470019" cy="33077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089281" y="3174425"/>
            <a:ext cx="470019" cy="33077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689481" y="3174425"/>
            <a:ext cx="470019" cy="33077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594481" y="3174425"/>
            <a:ext cx="470019" cy="33077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8300" y="2615625"/>
            <a:ext cx="84582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State Agencies, Boards &amp; Commissions</a:t>
            </a:r>
            <a:endParaRPr lang="en-US" sz="7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Washington Goal Councils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Robust </a:t>
            </a:r>
            <a:r>
              <a:rPr lang="en-US" dirty="0">
                <a:solidFill>
                  <a:schemeClr val="tx1"/>
                </a:solidFill>
              </a:rPr>
              <a:t>System of Performance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08464199"/>
              </p:ext>
            </p:extLst>
          </p:nvPr>
        </p:nvGraphicFramePr>
        <p:xfrm>
          <a:off x="-1447800" y="1066800"/>
          <a:ext cx="1188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6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9842"/>
            <a:ext cx="9144000" cy="589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658" y="171544"/>
            <a:ext cx="8447088" cy="74285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Measure Maps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28950" y="3429000"/>
            <a:ext cx="2914650" cy="17269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/>
              <a:t>1.2.e</a:t>
            </a:r>
            <a:r>
              <a:rPr lang="en-US" dirty="0"/>
              <a:t>. Decrease percentage of recent high school graduates enrolled in pre-college or remedial courses in college from 40% to 35% by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875085"/>
            <a:ext cx="3581400" cy="11729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/>
              <a:t>1.2</a:t>
            </a:r>
            <a:r>
              <a:rPr lang="en-US" dirty="0"/>
              <a:t>. Increase percentage of students who graduate high school by 2 percentage points average from 2013 to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599" y="3581400"/>
            <a:ext cx="2828925" cy="2003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/>
              <a:t>1.3.f</a:t>
            </a:r>
            <a:r>
              <a:rPr lang="en-US" dirty="0"/>
              <a:t>. Increase number of students enrolled in STEM and identified high-demand employment programs in public 4-year colleges from 31,282 to 32,642 by 2016-17</a:t>
            </a:r>
          </a:p>
        </p:txBody>
      </p:sp>
    </p:spTree>
    <p:extLst>
      <p:ext uri="{BB962C8B-B14F-4D97-AF65-F5344CB8AC3E}">
        <p14:creationId xmlns:p14="http://schemas.microsoft.com/office/powerpoint/2010/main" val="29273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744655" cy="70104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4884" y="1675"/>
            <a:ext cx="8254232" cy="1143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 smtClean="0"/>
              <a:t>A pause for 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519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1556050" y="2438400"/>
            <a:ext cx="6021643" cy="351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4400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latin typeface="Arial Narrow" panose="020B0606020202030204" pitchFamily="34" charset="0"/>
              </a:rPr>
              <a:t>Lean in State Government</a:t>
            </a:r>
          </a:p>
          <a:p>
            <a:pPr eaLnBrk="1" hangingPunct="1"/>
            <a:endParaRPr lang="en-US" altLang="en-US" sz="2400" b="1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Every employee is a problem solver. </a:t>
            </a:r>
          </a:p>
          <a:p>
            <a:r>
              <a:rPr lang="en-US" sz="3200" b="1" dirty="0">
                <a:latin typeface="Arial Narrow" panose="020B0606020202030204" pitchFamily="34" charset="0"/>
              </a:rPr>
              <a:t>Every leader is a coach</a:t>
            </a:r>
            <a:r>
              <a:rPr lang="en-US" b="1" dirty="0">
                <a:latin typeface="Arial Narrow" panose="020B0606020202030204" pitchFamily="34" charset="0"/>
              </a:rPr>
              <a:t>.</a:t>
            </a:r>
          </a:p>
          <a:p>
            <a:pPr eaLnBrk="1" hangingPunct="1"/>
            <a:endParaRPr lang="en-US" altLang="en-US" sz="4400" b="1" dirty="0" smtClean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59" y="228599"/>
            <a:ext cx="3777027" cy="25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024" y="1905000"/>
            <a:ext cx="8229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Aft>
                <a:spcPts val="12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adapt Lean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tools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state government operations so we can create a way of working that: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delivers better value to more Washingtonians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generations to come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 service a deeply gratifying experience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employees.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Lean </a:t>
            </a:r>
            <a:r>
              <a:rPr lang="en-US" sz="3200" dirty="0" smtClean="0">
                <a:solidFill>
                  <a:schemeClr val="tx1"/>
                </a:solidFill>
              </a:rPr>
              <a:t>Vision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Results W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25486"/>
      </a:accent1>
      <a:accent2>
        <a:srgbClr val="729F42"/>
      </a:accent2>
      <a:accent3>
        <a:srgbClr val="F96D0F"/>
      </a:accent3>
      <a:accent4>
        <a:srgbClr val="8064A2"/>
      </a:accent4>
      <a:accent5>
        <a:srgbClr val="7F7F7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centure Management Consulting Seedling">
  <a:themeElements>
    <a:clrScheme name="Results W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25486"/>
      </a:accent1>
      <a:accent2>
        <a:srgbClr val="729F42"/>
      </a:accent2>
      <a:accent3>
        <a:srgbClr val="F96D0F"/>
      </a:accent3>
      <a:accent4>
        <a:srgbClr val="8064A2"/>
      </a:accent4>
      <a:accent5>
        <a:srgbClr val="7F7F7F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EWUPACEUPKES-170-11373</_dlc_DocId>
    <_dlc_DocIdUrl xmlns="ab5d7b00-834a-4efe-8968-9d97478a3691">
      <Url>http://stage-des/_layouts/DocIdRedir.aspx?ID=EWUPACEUPKES-170-11373</Url>
      <Description>EWUPACEUPKES-170-11373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b0572839a5f1b379d340e89a57fe4ebe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b8b80030ab68ff9f9ef10e2a8494e4c4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5AB02-C28C-4241-81C4-B98CC71234A4}"/>
</file>

<file path=customXml/itemProps2.xml><?xml version="1.0" encoding="utf-8"?>
<ds:datastoreItem xmlns:ds="http://schemas.openxmlformats.org/officeDocument/2006/customXml" ds:itemID="{5863C61D-3A9B-409B-9B74-8EC84A845E79}"/>
</file>

<file path=customXml/itemProps3.xml><?xml version="1.0" encoding="utf-8"?>
<ds:datastoreItem xmlns:ds="http://schemas.openxmlformats.org/officeDocument/2006/customXml" ds:itemID="{AF9D0DFF-72B0-4057-9B32-E17A0AD5D599}"/>
</file>

<file path=customXml/itemProps4.xml><?xml version="1.0" encoding="utf-8"?>
<ds:datastoreItem xmlns:ds="http://schemas.openxmlformats.org/officeDocument/2006/customXml" ds:itemID="{9C6B1630-331F-4D9C-B586-466E35C6F4AC}"/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1380</Words>
  <Application>Microsoft Office PowerPoint</Application>
  <PresentationFormat>On-screen Show (4:3)</PresentationFormat>
  <Paragraphs>245</Paragraphs>
  <Slides>32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Arial Black</vt:lpstr>
      <vt:lpstr>Arial Narrow</vt:lpstr>
      <vt:lpstr>Calibri</vt:lpstr>
      <vt:lpstr>Gill Sans</vt:lpstr>
      <vt:lpstr>Gill Sans MT</vt:lpstr>
      <vt:lpstr>Helvetica</vt:lpstr>
      <vt:lpstr>ＭＳ Ｐゴシック</vt:lpstr>
      <vt:lpstr>Times</vt:lpstr>
      <vt:lpstr>Wingdings</vt:lpstr>
      <vt:lpstr>ヒラギノ角ゴ ProN W3</vt:lpstr>
      <vt:lpstr>Office Theme</vt:lpstr>
      <vt:lpstr>Accenture Management Consulting Seedling</vt:lpstr>
      <vt:lpstr>think-cell Slide</vt:lpstr>
      <vt:lpstr>PowerPoint Presentation</vt:lpstr>
      <vt:lpstr>Agenda for Today</vt:lpstr>
      <vt:lpstr>Governor Inslee’s Strategic Framework</vt:lpstr>
      <vt:lpstr>Results Washington Goal Councils</vt:lpstr>
      <vt:lpstr>Robust System of Performance</vt:lpstr>
      <vt:lpstr>Measure Maps</vt:lpstr>
      <vt:lpstr>PowerPoint Presentation</vt:lpstr>
      <vt:lpstr>PowerPoint Presentation</vt:lpstr>
      <vt:lpstr>The Lean Vision</vt:lpstr>
      <vt:lpstr>What is “Lean Thinking”</vt:lpstr>
      <vt:lpstr>What is Lean?</vt:lpstr>
      <vt:lpstr>Lean Waste</vt:lpstr>
      <vt:lpstr>Key Lean Concepts</vt:lpstr>
      <vt:lpstr>Lean Management</vt:lpstr>
      <vt:lpstr>What is a “Lean Culture”</vt:lpstr>
      <vt:lpstr>PowerPoint Presentation</vt:lpstr>
      <vt:lpstr>A tool to take home</vt:lpstr>
      <vt:lpstr>Visual Management</vt:lpstr>
      <vt:lpstr>What is Visual Management?</vt:lpstr>
      <vt:lpstr>Effective Visual Management</vt:lpstr>
      <vt:lpstr>Understanding at a Glance</vt:lpstr>
      <vt:lpstr>They don’t have to hang on a wall</vt:lpstr>
      <vt:lpstr>Standard visuals simplify things…usually</vt:lpstr>
      <vt:lpstr>Determine the Purpose</vt:lpstr>
      <vt:lpstr>Why Visualize Your Work</vt:lpstr>
      <vt:lpstr>PowerPoint Presentation</vt:lpstr>
      <vt:lpstr>Lean Culture in State Government</vt:lpstr>
      <vt:lpstr>Resources</vt:lpstr>
      <vt:lpstr>Reflecting on Today</vt:lpstr>
      <vt:lpstr>PowerPoint Presentation</vt:lpstr>
      <vt:lpstr>PowerPoint Presentation</vt:lpstr>
      <vt:lpstr>Effective, Efficient, Accountable Government</vt:lpstr>
    </vt:vector>
  </TitlesOfParts>
  <Company>State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Newell, KayLyne (GOV)</dc:creator>
  <cp:lastModifiedBy>Todd MacDonald</cp:lastModifiedBy>
  <cp:revision>228</cp:revision>
  <cp:lastPrinted>2015-11-04T17:41:15Z</cp:lastPrinted>
  <dcterms:created xsi:type="dcterms:W3CDTF">2014-10-08T14:24:45Z</dcterms:created>
  <dcterms:modified xsi:type="dcterms:W3CDTF">2015-11-05T07:28:53Z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_dlc_DocIdItemGuid">
    <vt:lpwstr>7e5671b7-3b94-414b-8d7f-6e05ad12b016</vt:lpwstr>
  </property>
</Properties>
</file>