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80" r:id="rId5"/>
    <p:sldId id="264" r:id="rId6"/>
    <p:sldId id="282" r:id="rId7"/>
    <p:sldId id="325" r:id="rId8"/>
    <p:sldId id="284" r:id="rId9"/>
    <p:sldId id="326" r:id="rId10"/>
    <p:sldId id="287" r:id="rId11"/>
    <p:sldId id="288" r:id="rId12"/>
    <p:sldId id="289" r:id="rId13"/>
    <p:sldId id="294" r:id="rId14"/>
    <p:sldId id="290" r:id="rId15"/>
    <p:sldId id="327" r:id="rId16"/>
    <p:sldId id="297" r:id="rId17"/>
    <p:sldId id="298" r:id="rId18"/>
    <p:sldId id="299" r:id="rId19"/>
    <p:sldId id="300" r:id="rId20"/>
    <p:sldId id="301" r:id="rId21"/>
    <p:sldId id="302" r:id="rId22"/>
    <p:sldId id="304" r:id="rId23"/>
    <p:sldId id="328" r:id="rId24"/>
    <p:sldId id="2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E4E4E4"/>
    <a:srgbClr val="E5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090" autoAdjust="0"/>
  </p:normalViewPr>
  <p:slideViewPr>
    <p:cSldViewPr snapToGrid="0">
      <p:cViewPr varScale="1">
        <p:scale>
          <a:sx n="90" d="100"/>
          <a:sy n="90" d="100"/>
        </p:scale>
        <p:origin x="139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F78092-2725-4528-8ED8-0F22AC4E0EB6}" type="datetimeFigureOut">
              <a:rPr lang="en-US" smtClean="0"/>
              <a:t>4/26/2022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0DAC38-6A58-4001-9BF7-559EFA468CA3}" type="slidenum">
              <a:rPr lang="en-US" smtClean="0"/>
              <a:t>‹#›</a:t>
            </a:fld>
            <a:endParaRPr lang="en-US"/>
          </a:p>
        </p:txBody>
      </p:sp>
    </p:spTree>
    <p:extLst>
      <p:ext uri="{BB962C8B-B14F-4D97-AF65-F5344CB8AC3E}">
        <p14:creationId xmlns:p14="http://schemas.microsoft.com/office/powerpoint/2010/main" val="374273055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6T22:38:12.5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1,'1'1,"-1"1,1-1,0 0,0 0,0 1,-1-1,1 0,0 0,0 0,0 0,1 0,-1 0,0 0,0 0,0 0,1-1,-1 1,1-1,1 2,37 13,-29-11,22 7,0-1,0-1,1-2,0-2,0-1,0-1,42-3,-40 0,27 0,-1-3,74-13,-99 9,24-5,0 2,105-4,-124 13,-22 0,0 1,39 4,-54-3,-1 0,1 0,0 0,0 1,0 0,-1 0,1 0,-1 0,0 1,0 0,1 0,-2 0,1 0,0 1,-1-1,6 7,0 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6T22:38:20.0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93,'983'0,"-941"-2,62-11,-61 6,59-1,-74 6,0-1,-1-2,54-15,-53 12,1 1,-1 1,48-3,-47 8,-8 0,0 0,0 1,-1 2,37 6,-38-2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6T22:38:27.6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B2C7A8-637F-4E3F-A2D0-7CD451180BD5}" type="datetimeFigureOut">
              <a:rPr lang="en-US" smtClean="0"/>
              <a:t>4/26/2022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BD367-2A6A-4D88-880D-F7296CCB0EB1}" type="slidenum">
              <a:rPr lang="en-US" smtClean="0"/>
              <a:t>‹#›</a:t>
            </a:fld>
            <a:endParaRPr lang="en-US"/>
          </a:p>
        </p:txBody>
      </p:sp>
    </p:spTree>
    <p:extLst>
      <p:ext uri="{BB962C8B-B14F-4D97-AF65-F5344CB8AC3E}">
        <p14:creationId xmlns:p14="http://schemas.microsoft.com/office/powerpoint/2010/main" val="407474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BD367-2A6A-4D88-880D-F7296CCB0EB1}" type="slidenum">
              <a:rPr lang="en-US" smtClean="0"/>
              <a:t>1</a:t>
            </a:fld>
            <a:endParaRPr lang="en-US"/>
          </a:p>
        </p:txBody>
      </p:sp>
    </p:spTree>
    <p:extLst>
      <p:ext uri="{BB962C8B-B14F-4D97-AF65-F5344CB8AC3E}">
        <p14:creationId xmlns:p14="http://schemas.microsoft.com/office/powerpoint/2010/main" val="3647236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BD367-2A6A-4D88-880D-F7296CCB0EB1}" type="slidenum">
              <a:rPr lang="en-US" smtClean="0"/>
              <a:t>10</a:t>
            </a:fld>
            <a:endParaRPr lang="en-US"/>
          </a:p>
        </p:txBody>
      </p:sp>
    </p:spTree>
    <p:extLst>
      <p:ext uri="{BB962C8B-B14F-4D97-AF65-F5344CB8AC3E}">
        <p14:creationId xmlns:p14="http://schemas.microsoft.com/office/powerpoint/2010/main" val="3064062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BD367-2A6A-4D88-880D-F7296CCB0EB1}" type="slidenum">
              <a:rPr lang="en-US" smtClean="0"/>
              <a:t>11</a:t>
            </a:fld>
            <a:endParaRPr lang="en-US"/>
          </a:p>
        </p:txBody>
      </p:sp>
    </p:spTree>
    <p:extLst>
      <p:ext uri="{BB962C8B-B14F-4D97-AF65-F5344CB8AC3E}">
        <p14:creationId xmlns:p14="http://schemas.microsoft.com/office/powerpoint/2010/main" val="2586462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“manage commodity codes” on the left-hand menu. Click in the Search by Keyword or Code box and type in a search criteria. In this example I type “janitorial” and then click Search. All of the codes that match your search criteria will appear after you click Search. Read through them and select which codes are relevant to you by click on the checkbox to the right of the code. Scroll back up and select the Add button to add the codes to your account.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search by category, using the Search by Category box below the Search by Keyword or Code section, in which you can select a category from a drop-down menu. In this example, I’ve selected the Abrasives category from the list. Click Search and again, all of the codes that match your search criteria will appear after you click Search. If you would like to add all of the codes that appear to your account, select the Check All Codes checkbox at the top of the list and click Add.</a:t>
            </a:r>
          </a:p>
          <a:p>
            <a:endParaRPr lang="en-US" dirty="0"/>
          </a:p>
        </p:txBody>
      </p:sp>
      <p:sp>
        <p:nvSpPr>
          <p:cNvPr id="4" name="Slide Number Placeholder 3"/>
          <p:cNvSpPr>
            <a:spLocks noGrp="1"/>
          </p:cNvSpPr>
          <p:nvPr>
            <p:ph type="sldNum" sz="quarter" idx="10"/>
          </p:nvPr>
        </p:nvSpPr>
        <p:spPr/>
        <p:txBody>
          <a:bodyPr/>
          <a:lstStyle/>
          <a:p>
            <a:fld id="{574BD367-2A6A-4D88-880D-F7296CCB0EB1}" type="slidenum">
              <a:rPr lang="en-US" smtClean="0"/>
              <a:t>12</a:t>
            </a:fld>
            <a:endParaRPr lang="en-US"/>
          </a:p>
        </p:txBody>
      </p:sp>
    </p:spTree>
    <p:extLst>
      <p:ext uri="{BB962C8B-B14F-4D97-AF65-F5344CB8AC3E}">
        <p14:creationId xmlns:p14="http://schemas.microsoft.com/office/powerpoint/2010/main" val="2829510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“manage geographic designations” on the left-hand menu. A list of all counties your account has previously selected will appear. This is a list of counties that your company is able to provide goods/services in. You can click Remove to the right of the county name to remove that county from your account. Additionally, at the bottom of the list is a menu of all the non-selected counties. Click on a county (or press ctrl + click on more than one to select more than one at the same time) and press the Add button to add these counties to your account.</a:t>
            </a:r>
          </a:p>
        </p:txBody>
      </p:sp>
      <p:sp>
        <p:nvSpPr>
          <p:cNvPr id="4" name="Slide Number Placeholder 3"/>
          <p:cNvSpPr>
            <a:spLocks noGrp="1"/>
          </p:cNvSpPr>
          <p:nvPr>
            <p:ph type="sldNum" sz="quarter" idx="10"/>
          </p:nvPr>
        </p:nvSpPr>
        <p:spPr/>
        <p:txBody>
          <a:bodyPr/>
          <a:lstStyle/>
          <a:p>
            <a:fld id="{574BD367-2A6A-4D88-880D-F7296CCB0EB1}" type="slidenum">
              <a:rPr lang="en-US" smtClean="0"/>
              <a:t>13</a:t>
            </a:fld>
            <a:endParaRPr lang="en-US"/>
          </a:p>
        </p:txBody>
      </p:sp>
    </p:spTree>
    <p:extLst>
      <p:ext uri="{BB962C8B-B14F-4D97-AF65-F5344CB8AC3E}">
        <p14:creationId xmlns:p14="http://schemas.microsoft.com/office/powerpoint/2010/main" val="3581328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“manage profile/password” on the left-hand menu. Your account information will appear, such as administrator name, email, option to receive notifications, option to display your company information, registration date, federal identification number, company name, ownership profile information, and corporate location. To change any information, click the red Make Changes to Profile button on the top right of the screen. Edit any information necessary and then scroll to the bottom and click Save to save your changes.</a:t>
            </a:r>
          </a:p>
        </p:txBody>
      </p:sp>
      <p:sp>
        <p:nvSpPr>
          <p:cNvPr id="4" name="Slide Number Placeholder 3"/>
          <p:cNvSpPr>
            <a:spLocks noGrp="1"/>
          </p:cNvSpPr>
          <p:nvPr>
            <p:ph type="sldNum" sz="quarter" idx="10"/>
          </p:nvPr>
        </p:nvSpPr>
        <p:spPr/>
        <p:txBody>
          <a:bodyPr/>
          <a:lstStyle/>
          <a:p>
            <a:fld id="{574BD367-2A6A-4D88-880D-F7296CCB0EB1}" type="slidenum">
              <a:rPr lang="en-US" smtClean="0"/>
              <a:t>14</a:t>
            </a:fld>
            <a:endParaRPr lang="en-US"/>
          </a:p>
        </p:txBody>
      </p:sp>
    </p:spTree>
    <p:extLst>
      <p:ext uri="{BB962C8B-B14F-4D97-AF65-F5344CB8AC3E}">
        <p14:creationId xmlns:p14="http://schemas.microsoft.com/office/powerpoint/2010/main" val="903067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“manage contacts” on the left-hand menu. A list of current additional contacts will appear, including their name, email, and if they are receiving notifications or not. You can edit the contact information by clicking Edit. If you make any changes, click Save at the bottom of the page to save changes. You can also remove the contact by clicking the Remove button to the right of the contact info. You can also add more contacts by clicking the Add button below the current contacts.</a:t>
            </a:r>
          </a:p>
        </p:txBody>
      </p:sp>
      <p:sp>
        <p:nvSpPr>
          <p:cNvPr id="4" name="Slide Number Placeholder 3"/>
          <p:cNvSpPr>
            <a:spLocks noGrp="1"/>
          </p:cNvSpPr>
          <p:nvPr>
            <p:ph type="sldNum" sz="quarter" idx="10"/>
          </p:nvPr>
        </p:nvSpPr>
        <p:spPr/>
        <p:txBody>
          <a:bodyPr/>
          <a:lstStyle/>
          <a:p>
            <a:fld id="{574BD367-2A6A-4D88-880D-F7296CCB0EB1}" type="slidenum">
              <a:rPr lang="en-US" smtClean="0"/>
              <a:t>15</a:t>
            </a:fld>
            <a:endParaRPr lang="en-US"/>
          </a:p>
        </p:txBody>
      </p:sp>
    </p:spTree>
    <p:extLst>
      <p:ext uri="{BB962C8B-B14F-4D97-AF65-F5344CB8AC3E}">
        <p14:creationId xmlns:p14="http://schemas.microsoft.com/office/powerpoint/2010/main" val="4039696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“View User Guides” on the left-hand menu. A list of documents will appear: WEBS handouts, NIGP Commodity Codes, WEBS Manual – for Government Customers, and WEBS Manual – for Vendors. To the right of the form name, you can see when it was Last Updated. To the right of Last Updated, you can download the document by clicking the download button. </a:t>
            </a:r>
          </a:p>
          <a:p>
            <a:endParaRPr lang="en-US" dirty="0"/>
          </a:p>
          <a:p>
            <a:r>
              <a:rPr lang="en-US" dirty="0"/>
              <a:t>The NIGP Commodity Codes form, when downloaded, displays an entire list in Excel of codes, their title, category, and keywords. You can use this document as another option to search for what commodity codes you should select in your WEBS account. </a:t>
            </a:r>
          </a:p>
          <a:p>
            <a:br>
              <a:rPr lang="en-US" dirty="0"/>
            </a:br>
            <a:r>
              <a:rPr lang="en-US" dirty="0"/>
              <a:t>The WEBS manual for vendors, when downloaded, is a step-by-step document that explains how to register and navigate the vendor account.</a:t>
            </a:r>
          </a:p>
        </p:txBody>
      </p:sp>
      <p:sp>
        <p:nvSpPr>
          <p:cNvPr id="4" name="Slide Number Placeholder 3"/>
          <p:cNvSpPr>
            <a:spLocks noGrp="1"/>
          </p:cNvSpPr>
          <p:nvPr>
            <p:ph type="sldNum" sz="quarter" idx="10"/>
          </p:nvPr>
        </p:nvSpPr>
        <p:spPr/>
        <p:txBody>
          <a:bodyPr/>
          <a:lstStyle/>
          <a:p>
            <a:fld id="{574BD367-2A6A-4D88-880D-F7296CCB0EB1}" type="slidenum">
              <a:rPr lang="en-US" smtClean="0"/>
              <a:t>16</a:t>
            </a:fld>
            <a:endParaRPr lang="en-US"/>
          </a:p>
        </p:txBody>
      </p:sp>
    </p:spTree>
    <p:extLst>
      <p:ext uri="{BB962C8B-B14F-4D97-AF65-F5344CB8AC3E}">
        <p14:creationId xmlns:p14="http://schemas.microsoft.com/office/powerpoint/2010/main" val="1668081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“search opportunities” on the left-hand menu. This tab allows you to search for current opportunities posted to WEBS. A page will appear that allows you to select the option to search by your account’s commodity codes/counties, or all commodity codes/counties. Below that, you can select/filter for a specific government organization by using a dropdown menu (otherwise it defaults to all). Below that is a search box where you can type in a keyword, for a keyword search. Click on the search button located at the bottom of the section. </a:t>
            </a:r>
          </a:p>
          <a:p>
            <a:endParaRPr lang="en-US" dirty="0"/>
          </a:p>
          <a:p>
            <a:r>
              <a:rPr lang="en-US" dirty="0"/>
              <a:t>This displays a list of current opportunities with your search criteria. There are 5 columns: title, organization, organization contact, reference number, and date posted. You can click in the first column on the title to view more information about the opportunity such as: organization name, title of opportunity, description of opportunity, date open and closed, contact name, contact email, contact phone number, commodity codes and counties, and any attached documents/amendments. </a:t>
            </a:r>
          </a:p>
          <a:p>
            <a:endParaRPr lang="en-US" dirty="0"/>
          </a:p>
          <a:p>
            <a:r>
              <a:rPr lang="en-US" dirty="0"/>
              <a:t>If you click back to the search opportunities menu option, you can also use an advanced search button which will pull up a page where you can search by organization name, keyword, county, solicitation status, date range, and/or solicitation type. Press the search button at the bottom of the section. The same 5 columns as described above will appear, but for older/archived opportunities instead of current opportunities.</a:t>
            </a:r>
          </a:p>
        </p:txBody>
      </p:sp>
      <p:sp>
        <p:nvSpPr>
          <p:cNvPr id="4" name="Slide Number Placeholder 3"/>
          <p:cNvSpPr>
            <a:spLocks noGrp="1"/>
          </p:cNvSpPr>
          <p:nvPr>
            <p:ph type="sldNum" sz="quarter" idx="10"/>
          </p:nvPr>
        </p:nvSpPr>
        <p:spPr/>
        <p:txBody>
          <a:bodyPr/>
          <a:lstStyle/>
          <a:p>
            <a:fld id="{574BD367-2A6A-4D88-880D-F7296CCB0EB1}" type="slidenum">
              <a:rPr lang="en-US" smtClean="0"/>
              <a:t>17</a:t>
            </a:fld>
            <a:endParaRPr lang="en-US"/>
          </a:p>
        </p:txBody>
      </p:sp>
    </p:spTree>
    <p:extLst>
      <p:ext uri="{BB962C8B-B14F-4D97-AF65-F5344CB8AC3E}">
        <p14:creationId xmlns:p14="http://schemas.microsoft.com/office/powerpoint/2010/main" val="590121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“search vendors” on the left-hand menu. This allows you to search for vendors who have checked yes in WEBS to share their contact information. You can search the vendor by name, city, state, zip code, keyword or code, category, diversity type (OMWBE, small business, veteran owned, or all), and county. Click search at the bottom of the page.</a:t>
            </a:r>
          </a:p>
          <a:p>
            <a:endParaRPr lang="en-US" dirty="0"/>
          </a:p>
          <a:p>
            <a:r>
              <a:rPr lang="en-US" dirty="0"/>
              <a:t>A page will appear showing you the total number of records (businesses) returned, including number of: minority owned, women owned, minority and women owned, small business, mini business, micro business, and veteran owned records. Below that is a list of vendors that match your criteria. The first column displays company name, followed by columns for DBA name, email address, city, state, web address, certification status, and phone number.</a:t>
            </a:r>
          </a:p>
          <a:p>
            <a:endParaRPr lang="en-US" dirty="0"/>
          </a:p>
          <a:p>
            <a:r>
              <a:rPr lang="en-US" dirty="0"/>
              <a:t>If you click on a company name in the first column, more information about that business will appear such as: vendor name, DBA name, account administrator email, certification status, commodity codes that the vendor is registered under, counties the vendor is registered under, city, state, zip code, phone number, and web address.</a:t>
            </a:r>
          </a:p>
        </p:txBody>
      </p:sp>
      <p:sp>
        <p:nvSpPr>
          <p:cNvPr id="4" name="Slide Number Placeholder 3"/>
          <p:cNvSpPr>
            <a:spLocks noGrp="1"/>
          </p:cNvSpPr>
          <p:nvPr>
            <p:ph type="sldNum" sz="quarter" idx="10"/>
          </p:nvPr>
        </p:nvSpPr>
        <p:spPr/>
        <p:txBody>
          <a:bodyPr/>
          <a:lstStyle/>
          <a:p>
            <a:fld id="{574BD367-2A6A-4D88-880D-F7296CCB0EB1}" type="slidenum">
              <a:rPr lang="en-US" smtClean="0"/>
              <a:t>18</a:t>
            </a:fld>
            <a:endParaRPr lang="en-US"/>
          </a:p>
        </p:txBody>
      </p:sp>
    </p:spTree>
    <p:extLst>
      <p:ext uri="{BB962C8B-B14F-4D97-AF65-F5344CB8AC3E}">
        <p14:creationId xmlns:p14="http://schemas.microsoft.com/office/powerpoint/2010/main" val="2749847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“view history” on the left-hand menu. A page will appear that shows your account’s history. There is a dropdown menu at the top that allows you to select to view any downloaded opportunities, and opportunities that you were notified of, opportunities that you responded to, or opportunities that you were awarded on. To the right is a search button to click which will display a list of corresponding opportunities below. They are listed in 3 columns: document title, description, and date closed. If you click on the document title more information will appear such as organization name, title and description of opportunity, date posted and closed, contact name, phone number, and email, as well as any attachments.</a:t>
            </a:r>
          </a:p>
        </p:txBody>
      </p:sp>
      <p:sp>
        <p:nvSpPr>
          <p:cNvPr id="4" name="Slide Number Placeholder 3"/>
          <p:cNvSpPr>
            <a:spLocks noGrp="1"/>
          </p:cNvSpPr>
          <p:nvPr>
            <p:ph type="sldNum" sz="quarter" idx="10"/>
          </p:nvPr>
        </p:nvSpPr>
        <p:spPr/>
        <p:txBody>
          <a:bodyPr/>
          <a:lstStyle/>
          <a:p>
            <a:fld id="{574BD367-2A6A-4D88-880D-F7296CCB0EB1}" type="slidenum">
              <a:rPr lang="en-US" smtClean="0"/>
              <a:t>19</a:t>
            </a:fld>
            <a:endParaRPr lang="en-US"/>
          </a:p>
        </p:txBody>
      </p:sp>
    </p:spTree>
    <p:extLst>
      <p:ext uri="{BB962C8B-B14F-4D97-AF65-F5344CB8AC3E}">
        <p14:creationId xmlns:p14="http://schemas.microsoft.com/office/powerpoint/2010/main" val="767323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BD367-2A6A-4D88-880D-F7296CCB0EB1}" type="slidenum">
              <a:rPr lang="en-US" smtClean="0"/>
              <a:t>2</a:t>
            </a:fld>
            <a:endParaRPr lang="en-US"/>
          </a:p>
        </p:txBody>
      </p:sp>
    </p:spTree>
    <p:extLst>
      <p:ext uri="{BB962C8B-B14F-4D97-AF65-F5344CB8AC3E}">
        <p14:creationId xmlns:p14="http://schemas.microsoft.com/office/powerpoint/2010/main" val="3789106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“view reports” on the left-hand menu. A list of reports you can run will appear. Right now, there is only one which is Award Information Summary which will allow you to see a list of solicitations and their awarded vendors. To run the report, click on the report name and a new page will appear where you will use a drop-down menu to select an organization, solicitation type, status, beginning date and end date, and a search box for commodity code/keyword. </a:t>
            </a:r>
          </a:p>
          <a:p>
            <a:endParaRPr lang="en-US" dirty="0"/>
          </a:p>
          <a:p>
            <a:r>
              <a:rPr lang="en-US" dirty="0"/>
              <a:t>When you’re done entering your search criteria, there is a view report button on the right. Running the report will display a list of solicitations that match your search criteria. The solicitations will be display in a table with 13 columns: organization name, customer reference number, solicitation title, contact person, solicitation type, status, active date, inactive date, estimated value, vendors notified, requested, responded, and awarded. If a vendor was awarded, below that row you will see the company name of the awarded vendor.</a:t>
            </a:r>
          </a:p>
        </p:txBody>
      </p:sp>
      <p:sp>
        <p:nvSpPr>
          <p:cNvPr id="4" name="Slide Number Placeholder 3"/>
          <p:cNvSpPr>
            <a:spLocks noGrp="1"/>
          </p:cNvSpPr>
          <p:nvPr>
            <p:ph type="sldNum" sz="quarter" idx="10"/>
          </p:nvPr>
        </p:nvSpPr>
        <p:spPr/>
        <p:txBody>
          <a:bodyPr/>
          <a:lstStyle/>
          <a:p>
            <a:fld id="{574BD367-2A6A-4D88-880D-F7296CCB0EB1}" type="slidenum">
              <a:rPr lang="en-US" smtClean="0"/>
              <a:t>20</a:t>
            </a:fld>
            <a:endParaRPr lang="en-US"/>
          </a:p>
        </p:txBody>
      </p:sp>
    </p:spTree>
    <p:extLst>
      <p:ext uri="{BB962C8B-B14F-4D97-AF65-F5344CB8AC3E}">
        <p14:creationId xmlns:p14="http://schemas.microsoft.com/office/powerpoint/2010/main" val="527891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BD367-2A6A-4D88-880D-F7296CCB0EB1}" type="slidenum">
              <a:rPr lang="en-US" smtClean="0"/>
              <a:t>21</a:t>
            </a:fld>
            <a:endParaRPr lang="en-US"/>
          </a:p>
        </p:txBody>
      </p:sp>
    </p:spTree>
    <p:extLst>
      <p:ext uri="{BB962C8B-B14F-4D97-AF65-F5344CB8AC3E}">
        <p14:creationId xmlns:p14="http://schemas.microsoft.com/office/powerpoint/2010/main" val="998492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BD367-2A6A-4D88-880D-F7296CCB0EB1}" type="slidenum">
              <a:rPr lang="en-US" smtClean="0"/>
              <a:t>3</a:t>
            </a:fld>
            <a:endParaRPr lang="en-US"/>
          </a:p>
        </p:txBody>
      </p:sp>
    </p:spTree>
    <p:extLst>
      <p:ext uri="{BB962C8B-B14F-4D97-AF65-F5344CB8AC3E}">
        <p14:creationId xmlns:p14="http://schemas.microsoft.com/office/powerpoint/2010/main" val="751909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BD367-2A6A-4D88-880D-F7296CCB0EB1}" type="slidenum">
              <a:rPr lang="en-US" smtClean="0"/>
              <a:t>4</a:t>
            </a:fld>
            <a:endParaRPr lang="en-US"/>
          </a:p>
        </p:txBody>
      </p:sp>
    </p:spTree>
    <p:extLst>
      <p:ext uri="{BB962C8B-B14F-4D97-AF65-F5344CB8AC3E}">
        <p14:creationId xmlns:p14="http://schemas.microsoft.com/office/powerpoint/2010/main" val="3556547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WEBS is a vendor managed system, the vendors have to maintain their accounts.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receive notifications of solicitations opportunities from customers based on NIGP Codes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NIGP Codes are a national code that we contract to use every 2 years, it is similar to NAICS codes, WEBS has a crosswalk to NIGP codes in WEBS. Vendors or customers can type NAICS codes when using the system and it will pull the appropriate NIGP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Email notifications are explained in the registration consent page. Some vendors turn off notifications and then claim they missed an opportunity. Email notifications are not the main form of getting the opportunity, we explain to vendors that they can search in webs for all solicitations posted.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vendors register they have a button option to select whether or not they wish to share their information, we tell vendors it is a benefit to share their information as it allows other vendors the ability to search and find them. As a contracts specialist you will want to tell vendors this when you talk to them because we push for diversity, small, veteran, etc. and this is a way for subcontracting to occur. </a:t>
            </a:r>
          </a:p>
          <a:p>
            <a:endParaRPr lang="en-US" dirty="0"/>
          </a:p>
        </p:txBody>
      </p:sp>
      <p:sp>
        <p:nvSpPr>
          <p:cNvPr id="4" name="Slide Number Placeholder 3"/>
          <p:cNvSpPr>
            <a:spLocks noGrp="1"/>
          </p:cNvSpPr>
          <p:nvPr>
            <p:ph type="sldNum" sz="quarter" idx="10"/>
          </p:nvPr>
        </p:nvSpPr>
        <p:spPr/>
        <p:txBody>
          <a:bodyPr/>
          <a:lstStyle/>
          <a:p>
            <a:fld id="{574BD367-2A6A-4D88-880D-F7296CCB0EB1}" type="slidenum">
              <a:rPr lang="en-US" smtClean="0"/>
              <a:t>5</a:t>
            </a:fld>
            <a:endParaRPr lang="en-US"/>
          </a:p>
        </p:txBody>
      </p:sp>
    </p:spTree>
    <p:extLst>
      <p:ext uri="{BB962C8B-B14F-4D97-AF65-F5344CB8AC3E}">
        <p14:creationId xmlns:p14="http://schemas.microsoft.com/office/powerpoint/2010/main" val="1393503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BD367-2A6A-4D88-880D-F7296CCB0EB1}" type="slidenum">
              <a:rPr lang="en-US" smtClean="0"/>
              <a:t>6</a:t>
            </a:fld>
            <a:endParaRPr lang="en-US"/>
          </a:p>
        </p:txBody>
      </p:sp>
    </p:spTree>
    <p:extLst>
      <p:ext uri="{BB962C8B-B14F-4D97-AF65-F5344CB8AC3E}">
        <p14:creationId xmlns:p14="http://schemas.microsoft.com/office/powerpoint/2010/main" val="352467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BD367-2A6A-4D88-880D-F7296CCB0EB1}" type="slidenum">
              <a:rPr lang="en-US" smtClean="0"/>
              <a:t>7</a:t>
            </a:fld>
            <a:endParaRPr lang="en-US"/>
          </a:p>
        </p:txBody>
      </p:sp>
    </p:spTree>
    <p:extLst>
      <p:ext uri="{BB962C8B-B14F-4D97-AF65-F5344CB8AC3E}">
        <p14:creationId xmlns:p14="http://schemas.microsoft.com/office/powerpoint/2010/main" val="3930942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BD367-2A6A-4D88-880D-F7296CCB0EB1}" type="slidenum">
              <a:rPr lang="en-US" smtClean="0"/>
              <a:t>8</a:t>
            </a:fld>
            <a:endParaRPr lang="en-US"/>
          </a:p>
        </p:txBody>
      </p:sp>
    </p:spTree>
    <p:extLst>
      <p:ext uri="{BB962C8B-B14F-4D97-AF65-F5344CB8AC3E}">
        <p14:creationId xmlns:p14="http://schemas.microsoft.com/office/powerpoint/2010/main" val="4046433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BD367-2A6A-4D88-880D-F7296CCB0EB1}" type="slidenum">
              <a:rPr lang="en-US" smtClean="0"/>
              <a:t>9</a:t>
            </a:fld>
            <a:endParaRPr lang="en-US"/>
          </a:p>
        </p:txBody>
      </p:sp>
    </p:spTree>
    <p:extLst>
      <p:ext uri="{BB962C8B-B14F-4D97-AF65-F5344CB8AC3E}">
        <p14:creationId xmlns:p14="http://schemas.microsoft.com/office/powerpoint/2010/main" val="2898643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Blue decorative background box" title="Blue decorative background box"/>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514"/>
            <a:ext cx="12191998" cy="5515901"/>
          </a:xfrm>
          <a:prstGeom prst="rect">
            <a:avLst/>
          </a:prstGeom>
          <a:effectLst>
            <a:outerShdw blurRad="190500" dist="88900" dir="5400000" algn="t" rotWithShape="0">
              <a:srgbClr val="5F5F5F">
                <a:alpha val="40000"/>
              </a:srgbClr>
            </a:outerShdw>
          </a:effectLst>
        </p:spPr>
      </p:pic>
      <p:pic>
        <p:nvPicPr>
          <p:cNvPr id="8" name="Picture 7" descr="Washington State Department of Enterprise Services logo" title="Washington State Department of Enterprise Service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97501" y="5907790"/>
            <a:ext cx="3044952" cy="509002"/>
          </a:xfrm>
          <a:prstGeom prst="rect">
            <a:avLst/>
          </a:prstGeom>
        </p:spPr>
      </p:pic>
      <p:sp>
        <p:nvSpPr>
          <p:cNvPr id="14" name="Title 1"/>
          <p:cNvSpPr>
            <a:spLocks noGrp="1"/>
          </p:cNvSpPr>
          <p:nvPr>
            <p:ph type="title" hasCustomPrompt="1"/>
          </p:nvPr>
        </p:nvSpPr>
        <p:spPr>
          <a:xfrm>
            <a:off x="1104899" y="916585"/>
            <a:ext cx="9925051" cy="2049354"/>
          </a:xfrm>
        </p:spPr>
        <p:txBody>
          <a:bodyPr>
            <a:normAutofit/>
          </a:bodyPr>
          <a:lstStyle>
            <a:lvl1pPr algn="ctr">
              <a:lnSpc>
                <a:spcPct val="100000"/>
              </a:lnSpc>
              <a:defRPr sz="5400" b="1" cap="all" baseline="0">
                <a:solidFill>
                  <a:schemeClr val="bg1"/>
                </a:solidFill>
                <a:latin typeface="Segoe UI" panose="020B0502040204020203" pitchFamily="34" charset="0"/>
                <a:cs typeface="Segoe UI" panose="020B0502040204020203" pitchFamily="34" charset="0"/>
              </a:defRPr>
            </a:lvl1pPr>
          </a:lstStyle>
          <a:p>
            <a:r>
              <a:rPr lang="en-US" dirty="0"/>
              <a:t>PRESENTATION</a:t>
            </a:r>
            <a:br>
              <a:rPr lang="en-US" dirty="0"/>
            </a:br>
            <a:r>
              <a:rPr lang="en-US" dirty="0"/>
              <a:t>TITLE</a:t>
            </a:r>
          </a:p>
        </p:txBody>
      </p:sp>
      <p:sp>
        <p:nvSpPr>
          <p:cNvPr id="16" name="Text Placeholder 2"/>
          <p:cNvSpPr>
            <a:spLocks noGrp="1"/>
          </p:cNvSpPr>
          <p:nvPr>
            <p:ph type="body" sz="quarter" idx="10"/>
          </p:nvPr>
        </p:nvSpPr>
        <p:spPr>
          <a:xfrm>
            <a:off x="1104900" y="3067025"/>
            <a:ext cx="9925050" cy="761367"/>
          </a:xfrm>
        </p:spPr>
        <p:txBody>
          <a:bodyPr>
            <a:normAutofit/>
          </a:bodyPr>
          <a:lstStyle>
            <a:lvl1pPr marL="0" indent="0" algn="ctr">
              <a:buNone/>
              <a:defRPr sz="4400">
                <a:solidFill>
                  <a:schemeClr val="bg1"/>
                </a:solidFill>
              </a:defRPr>
            </a:lvl1pPr>
          </a:lstStyle>
          <a:p>
            <a:pPr lvl="0"/>
            <a:r>
              <a:rPr lang="en-US"/>
              <a:t>Edit Master text styles</a:t>
            </a:r>
          </a:p>
        </p:txBody>
      </p:sp>
      <p:sp>
        <p:nvSpPr>
          <p:cNvPr id="17" name="Text Placeholder 3"/>
          <p:cNvSpPr>
            <a:spLocks noGrp="1"/>
          </p:cNvSpPr>
          <p:nvPr>
            <p:ph type="body" sz="quarter" idx="11"/>
          </p:nvPr>
        </p:nvSpPr>
        <p:spPr>
          <a:xfrm>
            <a:off x="1104900" y="3874376"/>
            <a:ext cx="9925050" cy="1295502"/>
          </a:xfrm>
        </p:spPr>
        <p:txBody>
          <a:bodyPr>
            <a:normAutofit/>
          </a:bodyPr>
          <a:lstStyle>
            <a:lvl1pPr marL="0" indent="0" algn="ctr">
              <a:buNone/>
              <a:defRPr sz="3500">
                <a:solidFill>
                  <a:schemeClr val="bg1"/>
                </a:solidFill>
              </a:defRPr>
            </a:lvl1pPr>
          </a:lstStyle>
          <a:p>
            <a:pPr lvl="0"/>
            <a:r>
              <a:rPr lang="en-US"/>
              <a:t>Edit Master text styles</a:t>
            </a:r>
          </a:p>
        </p:txBody>
      </p:sp>
    </p:spTree>
    <p:extLst>
      <p:ext uri="{BB962C8B-B14F-4D97-AF65-F5344CB8AC3E}">
        <p14:creationId xmlns:p14="http://schemas.microsoft.com/office/powerpoint/2010/main" val="2920420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1167412" y="5666576"/>
            <a:ext cx="3056084" cy="762000"/>
          </a:xfrm>
        </p:spPr>
        <p:txBody>
          <a:bodyPr>
            <a:noAutofit/>
          </a:bodyPr>
          <a:lstStyle>
            <a:lvl1pPr marL="0" indent="0" algn="ctr">
              <a:buNone/>
              <a:defRPr sz="1800" baseline="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dirty="0"/>
              <a:t>Enter email here</a:t>
            </a:r>
          </a:p>
        </p:txBody>
      </p:sp>
      <p:sp>
        <p:nvSpPr>
          <p:cNvPr id="9" name="Text Placeholder 2"/>
          <p:cNvSpPr>
            <a:spLocks noGrp="1"/>
          </p:cNvSpPr>
          <p:nvPr>
            <p:ph type="body" sz="quarter" idx="11" hasCustomPrompt="1"/>
          </p:nvPr>
        </p:nvSpPr>
        <p:spPr>
          <a:xfrm>
            <a:off x="4632300" y="5666576"/>
            <a:ext cx="2891448" cy="762000"/>
          </a:xfrm>
        </p:spPr>
        <p:txBody>
          <a:bodyPr>
            <a:noAutofit/>
          </a:bodyPr>
          <a:lstStyle>
            <a:lvl1pPr marL="0" indent="0" algn="ctr">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dirty="0"/>
              <a:t>Enter phone number here</a:t>
            </a:r>
          </a:p>
        </p:txBody>
      </p:sp>
      <p:sp>
        <p:nvSpPr>
          <p:cNvPr id="10" name="Text Placeholder 2"/>
          <p:cNvSpPr>
            <a:spLocks noGrp="1"/>
          </p:cNvSpPr>
          <p:nvPr>
            <p:ph type="body" sz="quarter" idx="12" hasCustomPrompt="1"/>
          </p:nvPr>
        </p:nvSpPr>
        <p:spPr>
          <a:xfrm>
            <a:off x="7949895" y="5666576"/>
            <a:ext cx="3056084" cy="762000"/>
          </a:xfrm>
        </p:spPr>
        <p:txBody>
          <a:bodyPr>
            <a:noAutofit/>
          </a:bodyPr>
          <a:lstStyle>
            <a:lvl1pPr marL="0" indent="0" algn="ctr">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dirty="0"/>
              <a:t>Enter web address here</a:t>
            </a:r>
          </a:p>
        </p:txBody>
      </p:sp>
      <p:sp>
        <p:nvSpPr>
          <p:cNvPr id="7" name="Rectangle 6" descr="Decorative blue box as background" title="Decorative blue box as background"/>
          <p:cNvSpPr/>
          <p:nvPr userDrawn="1"/>
        </p:nvSpPr>
        <p:spPr>
          <a:xfrm>
            <a:off x="-9614" y="-1538"/>
            <a:ext cx="12201613" cy="3545623"/>
          </a:xfrm>
          <a:prstGeom prst="rect">
            <a:avLst/>
          </a:prstGeom>
          <a:solidFill>
            <a:srgbClr val="1B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Email icon" title="Email icon"/>
          <p:cNvGrpSpPr/>
          <p:nvPr userDrawn="1"/>
        </p:nvGrpSpPr>
        <p:grpSpPr>
          <a:xfrm>
            <a:off x="2039828" y="4063813"/>
            <a:ext cx="1322321" cy="1278261"/>
            <a:chOff x="2039828" y="656220"/>
            <a:chExt cx="1322321" cy="1278261"/>
          </a:xfrm>
        </p:grpSpPr>
        <p:sp>
          <p:nvSpPr>
            <p:cNvPr id="13" name="Oval 12"/>
            <p:cNvSpPr/>
            <p:nvPr userDrawn="1"/>
          </p:nvSpPr>
          <p:spPr>
            <a:xfrm>
              <a:off x="2039828" y="656220"/>
              <a:ext cx="1322321" cy="1278261"/>
            </a:xfrm>
            <a:prstGeom prst="ellipse">
              <a:avLst/>
            </a:prstGeom>
            <a:solidFill>
              <a:srgbClr val="1995BA"/>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4415" y="1084088"/>
              <a:ext cx="582080" cy="436696"/>
            </a:xfrm>
            <a:prstGeom prst="rect">
              <a:avLst/>
            </a:prstGeom>
          </p:spPr>
        </p:pic>
      </p:grpSp>
      <p:sp>
        <p:nvSpPr>
          <p:cNvPr id="16" name="Oval 15"/>
          <p:cNvSpPr/>
          <p:nvPr/>
        </p:nvSpPr>
        <p:spPr>
          <a:xfrm>
            <a:off x="8821804" y="4063813"/>
            <a:ext cx="1322321" cy="1278261"/>
          </a:xfrm>
          <a:prstGeom prst="ellipse">
            <a:avLst/>
          </a:prstGeom>
          <a:solidFill>
            <a:srgbClr val="1995BA"/>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descr="Call icon" title="Call icon"/>
          <p:cNvGrpSpPr/>
          <p:nvPr userDrawn="1"/>
        </p:nvGrpSpPr>
        <p:grpSpPr>
          <a:xfrm>
            <a:off x="5426574" y="4063812"/>
            <a:ext cx="1322321" cy="1278261"/>
            <a:chOff x="5426574" y="656219"/>
            <a:chExt cx="1322321" cy="1278261"/>
          </a:xfrm>
        </p:grpSpPr>
        <p:sp>
          <p:nvSpPr>
            <p:cNvPr id="19" name="Oval 18"/>
            <p:cNvSpPr/>
            <p:nvPr userDrawn="1"/>
          </p:nvSpPr>
          <p:spPr>
            <a:xfrm>
              <a:off x="5426574" y="656219"/>
              <a:ext cx="1322321" cy="1278261"/>
            </a:xfrm>
            <a:prstGeom prst="ellipse">
              <a:avLst/>
            </a:prstGeom>
            <a:solidFill>
              <a:srgbClr val="1995BA"/>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1065308" flipH="1" flipV="1">
              <a:off x="5802992" y="992641"/>
              <a:ext cx="566789" cy="565911"/>
            </a:xfrm>
            <a:prstGeom prst="rect">
              <a:avLst/>
            </a:prstGeom>
          </p:spPr>
        </p:pic>
      </p:grpSp>
      <p:sp>
        <p:nvSpPr>
          <p:cNvPr id="21" name="Title 11"/>
          <p:cNvSpPr>
            <a:spLocks noGrp="1"/>
          </p:cNvSpPr>
          <p:nvPr>
            <p:ph type="title" hasCustomPrompt="1"/>
          </p:nvPr>
        </p:nvSpPr>
        <p:spPr>
          <a:xfrm>
            <a:off x="1148453" y="1447620"/>
            <a:ext cx="9744075" cy="606225"/>
          </a:xfrm>
        </p:spPr>
        <p:txBody>
          <a:bodyPr>
            <a:noAutofit/>
          </a:bodyPr>
          <a:lstStyle>
            <a:lvl1pPr algn="ctr">
              <a:defRPr sz="5400" b="1" cap="all" baseline="0">
                <a:solidFill>
                  <a:schemeClr val="bg1"/>
                </a:solidFill>
                <a:latin typeface="Segoe UI" panose="020B0502040204020203" pitchFamily="34" charset="0"/>
                <a:cs typeface="Segoe UI" panose="020B0502040204020203" pitchFamily="34" charset="0"/>
              </a:defRPr>
            </a:lvl1pPr>
          </a:lstStyle>
          <a:p>
            <a:r>
              <a:rPr lang="en-US" dirty="0"/>
              <a:t>thank you</a:t>
            </a:r>
          </a:p>
        </p:txBody>
      </p:sp>
      <p:pic>
        <p:nvPicPr>
          <p:cNvPr id="22" name="Picture 21" descr="Web icon" title="Web icon"/>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08486" y="4313738"/>
            <a:ext cx="738902" cy="738902"/>
          </a:xfrm>
          <a:prstGeom prst="rect">
            <a:avLst/>
          </a:prstGeom>
          <a:ln>
            <a:noFill/>
          </a:ln>
        </p:spPr>
      </p:pic>
    </p:spTree>
    <p:extLst>
      <p:ext uri="{BB962C8B-B14F-4D97-AF65-F5344CB8AC3E}">
        <p14:creationId xmlns:p14="http://schemas.microsoft.com/office/powerpoint/2010/main" val="4180279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12" name="Title 1"/>
          <p:cNvSpPr>
            <a:spLocks noGrp="1"/>
          </p:cNvSpPr>
          <p:nvPr>
            <p:ph type="title"/>
          </p:nvPr>
        </p:nvSpPr>
        <p:spPr>
          <a:xfrm>
            <a:off x="838200" y="365125"/>
            <a:ext cx="10515600" cy="1325563"/>
          </a:xfrm>
        </p:spPr>
        <p:txBody>
          <a:bodyPr/>
          <a:lstStyle/>
          <a:p>
            <a:r>
              <a:rPr lang="en-US"/>
              <a:t>Click to edit Master title style</a:t>
            </a:r>
          </a:p>
        </p:txBody>
      </p:sp>
      <p:sp>
        <p:nvSpPr>
          <p:cNvPr id="13" name="Date Placeholder 2"/>
          <p:cNvSpPr>
            <a:spLocks noGrp="1"/>
          </p:cNvSpPr>
          <p:nvPr>
            <p:ph type="dt" sz="half" idx="10"/>
          </p:nvPr>
        </p:nvSpPr>
        <p:spPr>
          <a:xfrm>
            <a:off x="838200" y="6356350"/>
            <a:ext cx="2743200" cy="365125"/>
          </a:xfrm>
          <a:prstGeom prst="rect">
            <a:avLst/>
          </a:prstGeom>
        </p:spPr>
        <p:txBody>
          <a:bodyPr/>
          <a:lstStyle/>
          <a:p>
            <a:fld id="{36837B98-8A87-4439-8F74-E080BC4E6678}" type="datetimeFigureOut">
              <a:rPr lang="en-US" smtClean="0"/>
              <a:t>4/26/2022</a:t>
            </a:fld>
            <a:endParaRPr lang="en-US"/>
          </a:p>
        </p:txBody>
      </p:sp>
      <p:sp>
        <p:nvSpPr>
          <p:cNvPr id="1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15" name="Slide Number Placeholder 4"/>
          <p:cNvSpPr>
            <a:spLocks noGrp="1"/>
          </p:cNvSpPr>
          <p:nvPr>
            <p:ph type="sldNum" sz="quarter" idx="12"/>
          </p:nvPr>
        </p:nvSpPr>
        <p:spPr>
          <a:xfrm>
            <a:off x="8610600" y="6356350"/>
            <a:ext cx="2743200" cy="365125"/>
          </a:xfrm>
          <a:prstGeom prst="rect">
            <a:avLst/>
          </a:prstGeom>
        </p:spPr>
        <p:txBody>
          <a:bodyPr/>
          <a:lstStyle/>
          <a:p>
            <a:fld id="{A8CA3DF4-E449-4EC1-B817-23C9420ABD7F}" type="slidenum">
              <a:rPr lang="en-US" smtClean="0"/>
              <a:t>‹#›</a:t>
            </a:fld>
            <a:endParaRPr lang="en-US"/>
          </a:p>
        </p:txBody>
      </p:sp>
      <p:sp>
        <p:nvSpPr>
          <p:cNvPr id="16" name="Rectangle 15" descr="Blue box for background" title="Blue box for background"/>
          <p:cNvSpPr/>
          <p:nvPr userDrawn="1"/>
        </p:nvSpPr>
        <p:spPr>
          <a:xfrm>
            <a:off x="0" y="0"/>
            <a:ext cx="12192000" cy="6858000"/>
          </a:xfrm>
          <a:prstGeom prst="rect">
            <a:avLst/>
          </a:prstGeom>
          <a:solidFill>
            <a:srgbClr val="1B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Washington State Department of Enterprise Services logo" title="Washington State Department of Enterprise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19575" y="3015035"/>
            <a:ext cx="4952850" cy="827930"/>
          </a:xfrm>
          <a:prstGeom prst="rect">
            <a:avLst/>
          </a:prstGeom>
        </p:spPr>
      </p:pic>
    </p:spTree>
    <p:extLst>
      <p:ext uri="{BB962C8B-B14F-4D97-AF65-F5344CB8AC3E}">
        <p14:creationId xmlns:p14="http://schemas.microsoft.com/office/powerpoint/2010/main" val="287245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1"/>
          <p:cNvSpPr>
            <a:spLocks noGrp="1"/>
          </p:cNvSpPr>
          <p:nvPr>
            <p:ph type="title" hasCustomPrompt="1"/>
          </p:nvPr>
        </p:nvSpPr>
        <p:spPr>
          <a:xfrm>
            <a:off x="1228724" y="831086"/>
            <a:ext cx="9744075" cy="733533"/>
          </a:xfrm>
        </p:spPr>
        <p:txBody>
          <a:bodyPr>
            <a:normAutofit/>
          </a:bodyPr>
          <a:lstStyle>
            <a:lvl1pPr algn="ctr">
              <a:defRPr sz="4400" cap="all" baseline="0">
                <a:solidFill>
                  <a:schemeClr val="accent2"/>
                </a:solidFill>
                <a:latin typeface="Segoe UI" panose="020B0502040204020203" pitchFamily="34" charset="0"/>
                <a:cs typeface="Segoe UI" panose="020B0502040204020203" pitchFamily="34" charset="0"/>
              </a:defRPr>
            </a:lvl1pPr>
          </a:lstStyle>
          <a:p>
            <a:r>
              <a:rPr lang="en-US" dirty="0"/>
              <a:t>Basic TITLE and CONTENT page</a:t>
            </a:r>
          </a:p>
        </p:txBody>
      </p:sp>
      <p:sp>
        <p:nvSpPr>
          <p:cNvPr id="8" name="Text Placeholder 3"/>
          <p:cNvSpPr>
            <a:spLocks noGrp="1"/>
          </p:cNvSpPr>
          <p:nvPr>
            <p:ph type="body" sz="quarter" idx="10" hasCustomPrompt="1"/>
          </p:nvPr>
        </p:nvSpPr>
        <p:spPr>
          <a:xfrm>
            <a:off x="1264583" y="1971675"/>
            <a:ext cx="9744075" cy="4052888"/>
          </a:xfrm>
        </p:spPr>
        <p:txBody>
          <a:bodyPr/>
          <a:lstStyle>
            <a:lvl1pPr marL="0" indent="0">
              <a:lnSpc>
                <a:spcPct val="100000"/>
              </a:lnSpc>
              <a:spcBef>
                <a:spcPts val="1800"/>
              </a:spcBef>
              <a:buFont typeface="Arial" panose="020B0604020202020204" pitchFamily="34" charset="0"/>
              <a:buNone/>
              <a:defRPr sz="2400" b="0" baseline="0"/>
            </a:lvl1pPr>
            <a:lvl2pPr marL="800100" marR="0"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lvl2pPr>
          </a:lstStyle>
          <a:p>
            <a:pPr lvl="0"/>
            <a:r>
              <a:rPr lang="en-US" dirty="0"/>
              <a:t>Text Segoe UI 24 </a:t>
            </a:r>
            <a:r>
              <a:rPr lang="en-US" dirty="0" err="1"/>
              <a:t>pt</a:t>
            </a:r>
            <a:r>
              <a:rPr lang="en-US" dirty="0"/>
              <a:t> (no less than 18 pts).</a:t>
            </a:r>
          </a:p>
          <a:p>
            <a:pPr lvl="0"/>
            <a:r>
              <a:rPr lang="en-US" dirty="0"/>
              <a:t>Stay at/under 4-5 bullets per slide.</a:t>
            </a:r>
          </a:p>
          <a:p>
            <a:pPr lvl="0"/>
            <a:endParaRPr lang="en-US" dirty="0"/>
          </a:p>
        </p:txBody>
      </p:sp>
    </p:spTree>
    <p:extLst>
      <p:ext uri="{BB962C8B-B14F-4D97-AF65-F5344CB8AC3E}">
        <p14:creationId xmlns:p14="http://schemas.microsoft.com/office/powerpoint/2010/main" val="3799087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descr="Decorative blue box as background" title="Decorative blue box as background"/>
          <p:cNvSpPr/>
          <p:nvPr userDrawn="1"/>
        </p:nvSpPr>
        <p:spPr>
          <a:xfrm>
            <a:off x="0" y="3312377"/>
            <a:ext cx="12192000" cy="3545623"/>
          </a:xfrm>
          <a:prstGeom prst="rect">
            <a:avLst/>
          </a:prstGeom>
          <a:solidFill>
            <a:srgbClr val="1B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1"/>
          <p:cNvSpPr>
            <a:spLocks noGrp="1"/>
          </p:cNvSpPr>
          <p:nvPr>
            <p:ph type="title" hasCustomPrompt="1"/>
          </p:nvPr>
        </p:nvSpPr>
        <p:spPr>
          <a:xfrm>
            <a:off x="1223962" y="1347607"/>
            <a:ext cx="9744075" cy="606225"/>
          </a:xfrm>
        </p:spPr>
        <p:txBody>
          <a:bodyPr>
            <a:noAutofit/>
          </a:bodyPr>
          <a:lstStyle>
            <a:lvl1pPr algn="ctr">
              <a:lnSpc>
                <a:spcPct val="100000"/>
              </a:lnSpc>
              <a:defRPr sz="5400" b="1" cap="all" baseline="0">
                <a:solidFill>
                  <a:schemeClr val="accent2"/>
                </a:solidFill>
                <a:latin typeface="Segoe UI" panose="020B0502040204020203" pitchFamily="34" charset="0"/>
                <a:cs typeface="Segoe UI" panose="020B0502040204020203" pitchFamily="34" charset="0"/>
              </a:defRPr>
            </a:lvl1pPr>
          </a:lstStyle>
          <a:p>
            <a:r>
              <a:rPr lang="en-US" dirty="0"/>
              <a:t>Section Header</a:t>
            </a:r>
          </a:p>
        </p:txBody>
      </p:sp>
    </p:spTree>
    <p:extLst>
      <p:ext uri="{BB962C8B-B14F-4D97-AF65-F5344CB8AC3E}">
        <p14:creationId xmlns:p14="http://schemas.microsoft.com/office/powerpoint/2010/main" val="1657890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0" name="Title 11"/>
          <p:cNvSpPr>
            <a:spLocks noGrp="1"/>
          </p:cNvSpPr>
          <p:nvPr>
            <p:ph type="title" hasCustomPrompt="1"/>
          </p:nvPr>
        </p:nvSpPr>
        <p:spPr>
          <a:xfrm>
            <a:off x="1228724" y="831086"/>
            <a:ext cx="9744075" cy="733533"/>
          </a:xfrm>
        </p:spPr>
        <p:txBody>
          <a:bodyPr>
            <a:normAutofit/>
          </a:bodyPr>
          <a:lstStyle>
            <a:lvl1pPr algn="ctr">
              <a:defRPr sz="4400" cap="all" baseline="0">
                <a:solidFill>
                  <a:srgbClr val="1995BA"/>
                </a:solidFill>
                <a:latin typeface="Segoe UI" panose="020B0502040204020203" pitchFamily="34" charset="0"/>
                <a:cs typeface="Segoe UI" panose="020B0502040204020203" pitchFamily="34" charset="0"/>
              </a:defRPr>
            </a:lvl1pPr>
          </a:lstStyle>
          <a:p>
            <a:r>
              <a:rPr lang="en-US" dirty="0"/>
              <a:t>3 columns</a:t>
            </a:r>
          </a:p>
        </p:txBody>
      </p:sp>
      <p:sp>
        <p:nvSpPr>
          <p:cNvPr id="11" name="Content Placeholder 2"/>
          <p:cNvSpPr>
            <a:spLocks noGrp="1"/>
          </p:cNvSpPr>
          <p:nvPr>
            <p:ph sz="half" idx="2" hasCustomPrompt="1"/>
          </p:nvPr>
        </p:nvSpPr>
        <p:spPr>
          <a:xfrm>
            <a:off x="1043756" y="3183867"/>
            <a:ext cx="3180374" cy="2831167"/>
          </a:xfrm>
        </p:spPr>
        <p:txBody>
          <a:bodyPr>
            <a:normAutofit/>
          </a:bodyPr>
          <a:lstStyle>
            <a:lvl1pPr marL="0" indent="0">
              <a:buNone/>
              <a:defRPr sz="2000" baseline="0"/>
            </a:lvl1pPr>
          </a:lstStyle>
          <a:p>
            <a:r>
              <a:rPr lang="en-US" dirty="0"/>
              <a:t>Click on appropriate icon for desired content</a:t>
            </a:r>
          </a:p>
        </p:txBody>
      </p:sp>
      <p:sp>
        <p:nvSpPr>
          <p:cNvPr id="13" name="Content Placeholder 2"/>
          <p:cNvSpPr>
            <a:spLocks noGrp="1"/>
          </p:cNvSpPr>
          <p:nvPr>
            <p:ph sz="half" idx="17" hasCustomPrompt="1"/>
          </p:nvPr>
        </p:nvSpPr>
        <p:spPr>
          <a:xfrm>
            <a:off x="7944030" y="3183867"/>
            <a:ext cx="3180374" cy="283116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on appropriate icon for desired content</a:t>
            </a:r>
          </a:p>
          <a:p>
            <a:endParaRPr lang="en-US" dirty="0"/>
          </a:p>
        </p:txBody>
      </p:sp>
      <p:sp>
        <p:nvSpPr>
          <p:cNvPr id="15" name="Content Placeholder 2"/>
          <p:cNvSpPr>
            <a:spLocks noGrp="1"/>
          </p:cNvSpPr>
          <p:nvPr>
            <p:ph sz="half" idx="19" hasCustomPrompt="1"/>
          </p:nvPr>
        </p:nvSpPr>
        <p:spPr>
          <a:xfrm>
            <a:off x="4493893" y="3183867"/>
            <a:ext cx="3180374" cy="283116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on appropriate icon for desired content</a:t>
            </a:r>
          </a:p>
          <a:p>
            <a:endParaRPr lang="en-US" dirty="0"/>
          </a:p>
        </p:txBody>
      </p:sp>
      <p:sp>
        <p:nvSpPr>
          <p:cNvPr id="9" name="Content Placeholder 7"/>
          <p:cNvSpPr>
            <a:spLocks noGrp="1"/>
          </p:cNvSpPr>
          <p:nvPr>
            <p:ph sz="quarter" idx="14" hasCustomPrompt="1"/>
          </p:nvPr>
        </p:nvSpPr>
        <p:spPr>
          <a:xfrm>
            <a:off x="1043756" y="1927711"/>
            <a:ext cx="3180374" cy="1000125"/>
          </a:xfrm>
        </p:spPr>
        <p:txBody>
          <a:bodyPr/>
          <a:lstStyle>
            <a:lvl1pPr marL="0" indent="0">
              <a:buNone/>
              <a:defRPr b="1"/>
            </a:lvl1pPr>
          </a:lstStyle>
          <a:p>
            <a:r>
              <a:rPr lang="en-US" dirty="0"/>
              <a:t>Heading here</a:t>
            </a:r>
          </a:p>
        </p:txBody>
      </p:sp>
      <p:sp>
        <p:nvSpPr>
          <p:cNvPr id="12" name="Content Placeholder 7"/>
          <p:cNvSpPr>
            <a:spLocks noGrp="1"/>
          </p:cNvSpPr>
          <p:nvPr>
            <p:ph sz="quarter" idx="18" hasCustomPrompt="1"/>
          </p:nvPr>
        </p:nvSpPr>
        <p:spPr>
          <a:xfrm>
            <a:off x="7944030" y="1927711"/>
            <a:ext cx="3180374" cy="100012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Heading here</a:t>
            </a:r>
          </a:p>
          <a:p>
            <a:endParaRPr lang="en-US" dirty="0"/>
          </a:p>
        </p:txBody>
      </p:sp>
      <p:sp>
        <p:nvSpPr>
          <p:cNvPr id="14" name="Content Placeholder 7"/>
          <p:cNvSpPr>
            <a:spLocks noGrp="1"/>
          </p:cNvSpPr>
          <p:nvPr>
            <p:ph sz="quarter" idx="20" hasCustomPrompt="1"/>
          </p:nvPr>
        </p:nvSpPr>
        <p:spPr>
          <a:xfrm>
            <a:off x="4493893" y="1927711"/>
            <a:ext cx="3180374" cy="100012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Heading here</a:t>
            </a:r>
          </a:p>
          <a:p>
            <a:endParaRPr lang="en-US" dirty="0"/>
          </a:p>
        </p:txBody>
      </p:sp>
    </p:spTree>
    <p:extLst>
      <p:ext uri="{BB962C8B-B14F-4D97-AF65-F5344CB8AC3E}">
        <p14:creationId xmlns:p14="http://schemas.microsoft.com/office/powerpoint/2010/main" val="3806914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1228724" y="831086"/>
            <a:ext cx="9744075" cy="733533"/>
          </a:xfrm>
        </p:spPr>
        <p:txBody>
          <a:bodyPr>
            <a:normAutofit/>
          </a:bodyPr>
          <a:lstStyle>
            <a:lvl1pPr algn="ctr">
              <a:defRPr sz="4400" cap="all" baseline="0">
                <a:solidFill>
                  <a:srgbClr val="1995BA"/>
                </a:solidFill>
                <a:latin typeface="Segoe UI" panose="020B0502040204020203" pitchFamily="34" charset="0"/>
                <a:cs typeface="Segoe UI" panose="020B0502040204020203" pitchFamily="34" charset="0"/>
              </a:defRPr>
            </a:lvl1pPr>
          </a:lstStyle>
          <a:p>
            <a:r>
              <a:rPr lang="en-US" dirty="0"/>
              <a:t>Title only</a:t>
            </a:r>
          </a:p>
        </p:txBody>
      </p:sp>
    </p:spTree>
    <p:extLst>
      <p:ext uri="{BB962C8B-B14F-4D97-AF65-F5344CB8AC3E}">
        <p14:creationId xmlns:p14="http://schemas.microsoft.com/office/powerpoint/2010/main" val="670689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5" name="Title 11"/>
          <p:cNvSpPr>
            <a:spLocks noGrp="1"/>
          </p:cNvSpPr>
          <p:nvPr>
            <p:ph type="title" hasCustomPrompt="1"/>
          </p:nvPr>
        </p:nvSpPr>
        <p:spPr>
          <a:xfrm>
            <a:off x="1228724" y="831086"/>
            <a:ext cx="9744075" cy="733533"/>
          </a:xfrm>
        </p:spPr>
        <p:txBody>
          <a:bodyPr>
            <a:normAutofit/>
          </a:bodyPr>
          <a:lstStyle>
            <a:lvl1pPr algn="ctr">
              <a:defRPr sz="4400" cap="all" baseline="0">
                <a:solidFill>
                  <a:srgbClr val="1995BA"/>
                </a:solidFill>
                <a:latin typeface="Segoe UI" panose="020B0502040204020203" pitchFamily="34" charset="0"/>
                <a:cs typeface="Segoe UI" panose="020B0502040204020203" pitchFamily="34" charset="0"/>
              </a:defRPr>
            </a:lvl1pPr>
          </a:lstStyle>
          <a:p>
            <a:r>
              <a:rPr lang="en-US" dirty="0"/>
              <a:t>Timeline</a:t>
            </a:r>
          </a:p>
        </p:txBody>
      </p:sp>
      <p:cxnSp>
        <p:nvCxnSpPr>
          <p:cNvPr id="7" name="Straight Connector 6"/>
          <p:cNvCxnSpPr/>
          <p:nvPr userDrawn="1"/>
        </p:nvCxnSpPr>
        <p:spPr>
          <a:xfrm>
            <a:off x="1021976" y="3358399"/>
            <a:ext cx="10201836" cy="0"/>
          </a:xfrm>
          <a:prstGeom prst="line">
            <a:avLst/>
          </a:prstGeom>
          <a:ln w="34925" cap="rnd">
            <a:solidFill>
              <a:srgbClr val="1B355E"/>
            </a:solidFill>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479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Image 1">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96223" y="956020"/>
            <a:ext cx="4526472" cy="1080821"/>
          </a:xfrm>
        </p:spPr>
        <p:txBody>
          <a:bodyPr>
            <a:normAutofit/>
          </a:bodyPr>
          <a:lstStyle>
            <a:lvl1pPr>
              <a:defRPr sz="3400" baseline="0">
                <a:solidFill>
                  <a:srgbClr val="1995BA"/>
                </a:solidFill>
                <a:latin typeface="Segoe UI" panose="020B0502040204020203" pitchFamily="34" charset="0"/>
                <a:cs typeface="Segoe UI" panose="020B0502040204020203" pitchFamily="34" charset="0"/>
              </a:defRPr>
            </a:lvl1pPr>
          </a:lstStyle>
          <a:p>
            <a:r>
              <a:rPr lang="en-US" dirty="0"/>
              <a:t>Content with image</a:t>
            </a:r>
          </a:p>
        </p:txBody>
      </p:sp>
      <p:sp>
        <p:nvSpPr>
          <p:cNvPr id="9" name="Text Placeholder 3"/>
          <p:cNvSpPr>
            <a:spLocks noGrp="1"/>
          </p:cNvSpPr>
          <p:nvPr>
            <p:ph type="body" sz="quarter" idx="10" hasCustomPrompt="1"/>
          </p:nvPr>
        </p:nvSpPr>
        <p:spPr>
          <a:xfrm>
            <a:off x="915274" y="2544763"/>
            <a:ext cx="4526472" cy="2047547"/>
          </a:xfrm>
        </p:spPr>
        <p:txBody>
          <a:bodyPr>
            <a:normAutofit/>
          </a:bodyPr>
          <a:lstStyle>
            <a:lvl1pPr marL="0" indent="0">
              <a:spcBef>
                <a:spcPts val="1200"/>
              </a:spcBef>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dirty="0"/>
              <a:t>Enter text here</a:t>
            </a:r>
          </a:p>
          <a:p>
            <a:pPr lvl="0"/>
            <a:endParaRPr lang="en-US" dirty="0"/>
          </a:p>
        </p:txBody>
      </p:sp>
      <p:sp>
        <p:nvSpPr>
          <p:cNvPr id="10" name="Text Placeholder 5"/>
          <p:cNvSpPr>
            <a:spLocks noGrp="1"/>
          </p:cNvSpPr>
          <p:nvPr>
            <p:ph type="body" sz="quarter" idx="11" hasCustomPrompt="1"/>
          </p:nvPr>
        </p:nvSpPr>
        <p:spPr>
          <a:xfrm>
            <a:off x="915272" y="4744710"/>
            <a:ext cx="4526474" cy="1322715"/>
          </a:xfrm>
        </p:spPr>
        <p:txBody>
          <a:bodyPr>
            <a:noAutofit/>
          </a:bodyPr>
          <a:lstStyle>
            <a:lvl1pPr marL="0" indent="0">
              <a:spcBef>
                <a:spcPts val="1200"/>
              </a:spcBef>
              <a:buFont typeface="Arial" panose="020B0604020202020204" pitchFamily="34" charset="0"/>
              <a:buNone/>
              <a:defRPr sz="2000" b="1" i="1">
                <a:solidFill>
                  <a:srgbClr val="1995BA"/>
                </a:solidFill>
                <a:latin typeface="Segoe UI" panose="020B0502040204020203" pitchFamily="34" charset="0"/>
                <a:cs typeface="Segoe UI" panose="020B0502040204020203" pitchFamily="34" charset="0"/>
              </a:defRPr>
            </a:lvl1pPr>
            <a:lvl2pPr marL="4572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2pPr>
            <a:lvl3pPr marL="9144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3pPr>
            <a:lvl4pPr marL="13716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4pPr>
            <a:lvl5pPr marL="18288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5pPr>
          </a:lstStyle>
          <a:p>
            <a:pPr lvl="0"/>
            <a:r>
              <a:rPr lang="en-US" dirty="0"/>
              <a:t>Enter text here</a:t>
            </a:r>
          </a:p>
        </p:txBody>
      </p:sp>
      <p:sp>
        <p:nvSpPr>
          <p:cNvPr id="11" name="Picture Placeholder 7"/>
          <p:cNvSpPr>
            <a:spLocks noGrp="1"/>
          </p:cNvSpPr>
          <p:nvPr>
            <p:ph type="pic" sz="quarter" idx="12" hasCustomPrompt="1"/>
          </p:nvPr>
        </p:nvSpPr>
        <p:spPr>
          <a:xfrm>
            <a:off x="6099175" y="0"/>
            <a:ext cx="4816475" cy="6867525"/>
          </a:xfrm>
        </p:spPr>
        <p:txBody>
          <a:bodyPr>
            <a:normAutofit/>
          </a:bodyPr>
          <a:lstStyle>
            <a:lvl1pPr marL="0" indent="0">
              <a:buNone/>
              <a:defRPr sz="2000" baseline="0">
                <a:solidFill>
                  <a:srgbClr val="000000"/>
                </a:solidFill>
                <a:latin typeface="Segoe UI" panose="020B0502040204020203" pitchFamily="34" charset="0"/>
                <a:cs typeface="Segoe UI" panose="020B0502040204020203" pitchFamily="34" charset="0"/>
              </a:defRPr>
            </a:lvl1pPr>
          </a:lstStyle>
          <a:p>
            <a:r>
              <a:rPr lang="en-US" dirty="0"/>
              <a:t>Click on icon to add image</a:t>
            </a:r>
          </a:p>
        </p:txBody>
      </p:sp>
    </p:spTree>
    <p:extLst>
      <p:ext uri="{BB962C8B-B14F-4D97-AF65-F5344CB8AC3E}">
        <p14:creationId xmlns:p14="http://schemas.microsoft.com/office/powerpoint/2010/main" val="2951249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Image 2">
    <p:spTree>
      <p:nvGrpSpPr>
        <p:cNvPr id="1" name=""/>
        <p:cNvGrpSpPr/>
        <p:nvPr/>
      </p:nvGrpSpPr>
      <p:grpSpPr>
        <a:xfrm>
          <a:off x="0" y="0"/>
          <a:ext cx="0" cy="0"/>
          <a:chOff x="0" y="0"/>
          <a:chExt cx="0" cy="0"/>
        </a:xfrm>
      </p:grpSpPr>
      <p:sp>
        <p:nvSpPr>
          <p:cNvPr id="8" name="Title 17"/>
          <p:cNvSpPr>
            <a:spLocks noGrp="1"/>
          </p:cNvSpPr>
          <p:nvPr>
            <p:ph type="title" hasCustomPrompt="1"/>
          </p:nvPr>
        </p:nvSpPr>
        <p:spPr>
          <a:xfrm>
            <a:off x="893612" y="1360341"/>
            <a:ext cx="3356915" cy="1015663"/>
          </a:xfrm>
        </p:spPr>
        <p:txBody>
          <a:bodyPr>
            <a:noAutofit/>
          </a:bodyPr>
          <a:lstStyle>
            <a:lvl1pPr>
              <a:defRPr sz="3400">
                <a:solidFill>
                  <a:srgbClr val="1995BA"/>
                </a:solidFill>
                <a:latin typeface="Segoe UI" panose="020B0502040204020203" pitchFamily="34" charset="0"/>
                <a:cs typeface="Segoe UI" panose="020B0502040204020203" pitchFamily="34" charset="0"/>
              </a:defRPr>
            </a:lvl1pPr>
          </a:lstStyle>
          <a:p>
            <a:r>
              <a:rPr lang="en-US" dirty="0"/>
              <a:t>Content with images</a:t>
            </a:r>
          </a:p>
        </p:txBody>
      </p:sp>
      <p:sp>
        <p:nvSpPr>
          <p:cNvPr id="9" name="Text Placeholder 20"/>
          <p:cNvSpPr>
            <a:spLocks noGrp="1"/>
          </p:cNvSpPr>
          <p:nvPr>
            <p:ph type="body" sz="quarter" idx="10" hasCustomPrompt="1"/>
          </p:nvPr>
        </p:nvSpPr>
        <p:spPr>
          <a:xfrm>
            <a:off x="1676401" y="2889580"/>
            <a:ext cx="2695574" cy="1381761"/>
          </a:xfrm>
        </p:spPr>
        <p:txBody>
          <a:bodyPr>
            <a:noAutofit/>
          </a:bodyPr>
          <a:lstStyle>
            <a:lvl1pPr marL="0" indent="0">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dirty="0"/>
              <a:t>Enter text here</a:t>
            </a:r>
          </a:p>
        </p:txBody>
      </p:sp>
      <p:sp>
        <p:nvSpPr>
          <p:cNvPr id="10" name="Text Placeholder 20"/>
          <p:cNvSpPr>
            <a:spLocks noGrp="1"/>
          </p:cNvSpPr>
          <p:nvPr>
            <p:ph type="body" sz="quarter" idx="11" hasCustomPrompt="1"/>
          </p:nvPr>
        </p:nvSpPr>
        <p:spPr>
          <a:xfrm>
            <a:off x="1663757" y="4512176"/>
            <a:ext cx="2695574" cy="1381761"/>
          </a:xfrm>
        </p:spPr>
        <p:txBody>
          <a:bodyPr>
            <a:noAutofit/>
          </a:bodyPr>
          <a:lstStyle>
            <a:lvl1pPr marL="0" indent="0">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dirty="0"/>
              <a:t>Enter text here</a:t>
            </a:r>
          </a:p>
        </p:txBody>
      </p:sp>
      <p:sp>
        <p:nvSpPr>
          <p:cNvPr id="11" name="Picture Placeholder 24"/>
          <p:cNvSpPr>
            <a:spLocks noGrp="1"/>
          </p:cNvSpPr>
          <p:nvPr>
            <p:ph type="pic" sz="quarter" idx="12" hasCustomPrompt="1"/>
          </p:nvPr>
        </p:nvSpPr>
        <p:spPr>
          <a:xfrm>
            <a:off x="4772025" y="1014413"/>
            <a:ext cx="3124200" cy="5045075"/>
          </a:xfrm>
        </p:spPr>
        <p:txBody>
          <a:bodyPr>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r>
              <a:rPr lang="en-US" dirty="0"/>
              <a:t>Click on icon to add image</a:t>
            </a:r>
          </a:p>
        </p:txBody>
      </p:sp>
      <p:sp>
        <p:nvSpPr>
          <p:cNvPr id="12" name="Picture Placeholder 26"/>
          <p:cNvSpPr>
            <a:spLocks noGrp="1"/>
          </p:cNvSpPr>
          <p:nvPr>
            <p:ph type="pic" sz="quarter" idx="13" hasCustomPrompt="1"/>
          </p:nvPr>
        </p:nvSpPr>
        <p:spPr>
          <a:xfrm>
            <a:off x="8049621" y="1014413"/>
            <a:ext cx="3123203" cy="2462213"/>
          </a:xfrm>
        </p:spPr>
        <p:txBody>
          <a:bodyPr>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r>
              <a:rPr lang="en-US" dirty="0"/>
              <a:t>Click on icon to add image</a:t>
            </a:r>
          </a:p>
        </p:txBody>
      </p:sp>
      <p:sp>
        <p:nvSpPr>
          <p:cNvPr id="13" name="Picture Placeholder 26"/>
          <p:cNvSpPr>
            <a:spLocks noGrp="1"/>
          </p:cNvSpPr>
          <p:nvPr>
            <p:ph type="pic" sz="quarter" idx="14" hasCustomPrompt="1"/>
          </p:nvPr>
        </p:nvSpPr>
        <p:spPr>
          <a:xfrm>
            <a:off x="8049621" y="3605861"/>
            <a:ext cx="3123203" cy="2453310"/>
          </a:xfrm>
        </p:spPr>
        <p:txBody>
          <a:bodyPr>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r>
              <a:rPr lang="en-US" dirty="0"/>
              <a:t>Click on icon to add image</a:t>
            </a:r>
          </a:p>
        </p:txBody>
      </p:sp>
      <p:pic>
        <p:nvPicPr>
          <p:cNvPr id="14" name="Picture 13" descr="Bullet check mark" title="Bullet check mar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347" y="2889580"/>
            <a:ext cx="494619" cy="495300"/>
          </a:xfrm>
          <a:prstGeom prst="rect">
            <a:avLst/>
          </a:prstGeom>
        </p:spPr>
      </p:pic>
      <p:pic>
        <p:nvPicPr>
          <p:cNvPr id="15" name="Picture 14" descr="Bullet check mark" title="Bullet check mar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347" y="4464393"/>
            <a:ext cx="494619" cy="495300"/>
          </a:xfrm>
          <a:prstGeom prst="rect">
            <a:avLst/>
          </a:prstGeom>
        </p:spPr>
      </p:pic>
    </p:spTree>
    <p:extLst>
      <p:ext uri="{BB962C8B-B14F-4D97-AF65-F5344CB8AC3E}">
        <p14:creationId xmlns:p14="http://schemas.microsoft.com/office/powerpoint/2010/main" val="3922172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985963" y="1828800"/>
            <a:ext cx="8007350" cy="2814638"/>
          </a:xfrm>
        </p:spPr>
        <p:txBody>
          <a:bodyPr>
            <a:normAutofit/>
          </a:bodyPr>
          <a:lstStyle>
            <a:lvl1pPr marL="0" indent="0" algn="ctr">
              <a:buNone/>
              <a:defRPr sz="24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Blank slide for you to do your own thing</a:t>
            </a:r>
          </a:p>
        </p:txBody>
      </p:sp>
    </p:spTree>
    <p:extLst>
      <p:ext uri="{BB962C8B-B14F-4D97-AF65-F5344CB8AC3E}">
        <p14:creationId xmlns:p14="http://schemas.microsoft.com/office/powerpoint/2010/main" val="1734002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0137230"/>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49" r:id="rId11"/>
  </p:sldLayoutIdLst>
  <p:txStyles>
    <p:titleStyle>
      <a:lvl1pPr algn="l" defTabSz="914400" rtl="0" eaLnBrk="1" latinLnBrk="0" hangingPunct="1">
        <a:lnSpc>
          <a:spcPct val="100000"/>
        </a:lnSpc>
        <a:spcBef>
          <a:spcPct val="0"/>
        </a:spcBef>
        <a:buNone/>
        <a:defRPr sz="4400" kern="1200" cap="all" baseline="0">
          <a:solidFill>
            <a:schemeClr val="accent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1800"/>
        </a:spcBef>
        <a:buFont typeface="Arial" panose="020B0604020202020204" pitchFamily="34" charset="0"/>
        <a:buChar char="•"/>
        <a:defRPr sz="22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18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18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18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microsoft.com/office/2017/04/relationships/track" Target="../media/track1.vtt"/><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microsoft.com/office/2017/04/relationships/track" Target="../media/track2.vtt"/><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microsoft.com/office/2017/04/relationships/track" Target="../media/track3.vtt"/><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png"/><Relationship Id="rId5" Type="http://schemas.microsoft.com/office/2017/04/relationships/track" Target="../media/track4.vtt"/><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5.png"/><Relationship Id="rId5" Type="http://schemas.microsoft.com/office/2017/04/relationships/track" Target="../media/track5.vtt"/><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6.png"/><Relationship Id="rId5" Type="http://schemas.microsoft.com/office/2017/04/relationships/track" Target="../media/track6.vtt"/><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7.png"/><Relationship Id="rId5" Type="http://schemas.microsoft.com/office/2017/04/relationships/track" Target="../media/track7.vtt"/><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8.png"/><Relationship Id="rId5" Type="http://schemas.microsoft.com/office/2017/04/relationships/track" Target="../media/track8.vtt"/><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9.png"/><Relationship Id="rId5" Type="http://schemas.microsoft.com/office/2017/04/relationships/track" Target="../media/track9.vtt"/><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mailto:WEBSCustomerService@des.wa.gov"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hyperlink" Target="https://pr-webs-customer.des.w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1.png"/><Relationship Id="rId4" Type="http://schemas.openxmlformats.org/officeDocument/2006/relationships/customXml" Target="../ink/ink1.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190" y="1165967"/>
            <a:ext cx="9925051" cy="2049354"/>
          </a:xfrm>
        </p:spPr>
        <p:txBody>
          <a:bodyPr>
            <a:normAutofit/>
          </a:bodyPr>
          <a:lstStyle/>
          <a:p>
            <a:r>
              <a:rPr lang="en-US" sz="6000" dirty="0"/>
              <a:t>WEBS Vendor Training</a:t>
            </a:r>
          </a:p>
        </p:txBody>
      </p:sp>
      <p:sp>
        <p:nvSpPr>
          <p:cNvPr id="4" name="Text Placeholder 3"/>
          <p:cNvSpPr>
            <a:spLocks noGrp="1"/>
          </p:cNvSpPr>
          <p:nvPr>
            <p:ph type="body" sz="quarter" idx="11"/>
          </p:nvPr>
        </p:nvSpPr>
        <p:spPr>
          <a:xfrm>
            <a:off x="1178791" y="3274012"/>
            <a:ext cx="9925050" cy="1295502"/>
          </a:xfrm>
        </p:spPr>
        <p:txBody>
          <a:bodyPr/>
          <a:lstStyle/>
          <a:p>
            <a:r>
              <a:rPr lang="en-US" dirty="0"/>
              <a:t>Washington’s Electronic Business Solution</a:t>
            </a:r>
          </a:p>
        </p:txBody>
      </p:sp>
    </p:spTree>
    <p:extLst>
      <p:ext uri="{BB962C8B-B14F-4D97-AF65-F5344CB8AC3E}">
        <p14:creationId xmlns:p14="http://schemas.microsoft.com/office/powerpoint/2010/main" val="3873896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724" y="267668"/>
            <a:ext cx="9744075" cy="733533"/>
          </a:xfrm>
        </p:spPr>
        <p:txBody>
          <a:bodyPr>
            <a:normAutofit fontScale="90000"/>
          </a:bodyPr>
          <a:lstStyle/>
          <a:p>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lang="en-US" sz="2000" b="1" cap="none" dirty="0">
                <a:solidFill>
                  <a:srgbClr val="000000"/>
                </a:solidFill>
                <a:latin typeface="Segoe UI"/>
              </a:rPr>
              <a:t>LOGIN PAGE</a:t>
            </a:r>
            <a:endParaRPr lang="en-US" dirty="0">
              <a:latin typeface="Segoe UI" panose="020B0502040204020203" pitchFamily="34" charset="0"/>
              <a:cs typeface="Segoe UI" panose="020B0502040204020203" pitchFamily="34" charset="0"/>
            </a:endParaRPr>
          </a:p>
        </p:txBody>
      </p:sp>
      <p:pic>
        <p:nvPicPr>
          <p:cNvPr id="7" name="Picture 6" descr="Image of WEBS vendor login page, highlighting the &quot;login&quot; button."/>
          <p:cNvPicPr>
            <a:picLocks noChangeAspect="1"/>
          </p:cNvPicPr>
          <p:nvPr/>
        </p:nvPicPr>
        <p:blipFill>
          <a:blip r:embed="rId3"/>
          <a:stretch>
            <a:fillRect/>
          </a:stretch>
        </p:blipFill>
        <p:spPr>
          <a:xfrm>
            <a:off x="2337731" y="1403262"/>
            <a:ext cx="7231178" cy="5303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descr="Highlight box to highlight the &quot;login&quot; button at the bottom of the page."/>
          <p:cNvSpPr/>
          <p:nvPr/>
        </p:nvSpPr>
        <p:spPr>
          <a:xfrm>
            <a:off x="5049843" y="6072570"/>
            <a:ext cx="1025237" cy="314037"/>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419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724" y="267668"/>
            <a:ext cx="9744075" cy="733533"/>
          </a:xfrm>
        </p:spPr>
        <p:txBody>
          <a:bodyPr>
            <a:normAutofit fontScale="90000"/>
          </a:bodyPr>
          <a:lstStyle/>
          <a:p>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kumimoji="0" lang="en-US" sz="2000" b="1" i="0" u="none" strike="noStrike" kern="1200" cap="none" spc="0" normalizeH="0" baseline="0" noProof="0" dirty="0">
                <a:ln>
                  <a:noFill/>
                </a:ln>
                <a:solidFill>
                  <a:srgbClr val="000000"/>
                </a:solidFill>
                <a:effectLst/>
                <a:uLnTx/>
                <a:uFillTx/>
                <a:latin typeface="Segoe UI"/>
                <a:ea typeface="+mj-ea"/>
                <a:cs typeface="Segoe UI" panose="020B0502040204020203" pitchFamily="34" charset="0"/>
              </a:rPr>
              <a:t>HOME PAGE</a:t>
            </a:r>
            <a:endParaRPr lang="en-US" dirty="0">
              <a:latin typeface="Segoe UI" panose="020B0502040204020203" pitchFamily="34" charset="0"/>
              <a:cs typeface="Segoe UI" panose="020B0502040204020203" pitchFamily="34" charset="0"/>
            </a:endParaRPr>
          </a:p>
        </p:txBody>
      </p:sp>
      <p:pic>
        <p:nvPicPr>
          <p:cNvPr id="4" name="Picture 3" descr="Image of WEBS vendor account home page.">
            <a:extLst>
              <a:ext uri="{FF2B5EF4-FFF2-40B4-BE49-F238E27FC236}">
                <a16:creationId xmlns:a16="http://schemas.microsoft.com/office/drawing/2014/main" id="{7A6041AA-C833-4DAE-BA04-59C1700E2F58}"/>
              </a:ext>
            </a:extLst>
          </p:cNvPr>
          <p:cNvPicPr>
            <a:picLocks noChangeAspect="1"/>
          </p:cNvPicPr>
          <p:nvPr/>
        </p:nvPicPr>
        <p:blipFill>
          <a:blip r:embed="rId3"/>
          <a:stretch>
            <a:fillRect/>
          </a:stretch>
        </p:blipFill>
        <p:spPr>
          <a:xfrm>
            <a:off x="1873380" y="1498501"/>
            <a:ext cx="8586396" cy="4500455"/>
          </a:xfrm>
          <a:prstGeom prst="rect">
            <a:avLst/>
          </a:prstGeom>
        </p:spPr>
      </p:pic>
    </p:spTree>
    <p:extLst>
      <p:ext uri="{BB962C8B-B14F-4D97-AF65-F5344CB8AC3E}">
        <p14:creationId xmlns:p14="http://schemas.microsoft.com/office/powerpoint/2010/main" val="2873228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7" y="420881"/>
            <a:ext cx="4401129" cy="1163495"/>
          </a:xfrm>
        </p:spPr>
        <p:txBody>
          <a:bodyPr>
            <a:normAutofit fontScale="90000"/>
          </a:bodyPr>
          <a:lstStyle/>
          <a:p>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kumimoji="0" lang="en-US" sz="2000" b="1" i="0" u="none" strike="noStrike" kern="1200" cap="none" spc="0" normalizeH="0" baseline="0" noProof="0" dirty="0">
                <a:ln>
                  <a:noFill/>
                </a:ln>
                <a:solidFill>
                  <a:srgbClr val="000000"/>
                </a:solidFill>
                <a:effectLst/>
                <a:uLnTx/>
                <a:uFillTx/>
                <a:latin typeface="Segoe UI"/>
                <a:ea typeface="+mj-ea"/>
                <a:cs typeface="Segoe UI" panose="020B0502040204020203" pitchFamily="34" charset="0"/>
              </a:rPr>
              <a:t>MANAGE COMMODITY CODES</a:t>
            </a:r>
            <a:endParaRPr lang="en-US" dirty="0">
              <a:latin typeface="Segoe UI" panose="020B0502040204020203" pitchFamily="34" charset="0"/>
              <a:cs typeface="Segoe UI" panose="020B0502040204020203" pitchFamily="34" charset="0"/>
            </a:endParaRPr>
          </a:p>
        </p:txBody>
      </p:sp>
      <p:pic>
        <p:nvPicPr>
          <p:cNvPr id="4" name="8DBEAADE-544E-4E38-B5B5-A0886AFB5D4E" descr="Recording of WEBS vendor &quot;manage commodity codes&quot; menu option. How to manage account commodity codes.">
            <a:hlinkClick r:id="" action="ppaction://media"/>
            <a:extLst>
              <a:ext uri="{FF2B5EF4-FFF2-40B4-BE49-F238E27FC236}">
                <a16:creationId xmlns:a16="http://schemas.microsoft.com/office/drawing/2014/main" id="{D7C97C19-ACAB-461A-9A30-29611482742B}"/>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243E07DD-64F5-400A-B0F6-806F44EDB6D8}" label="Slide12Captions" lang="" r:embed="rId5"/>
                        </p173:trackLst>
                      </p173:tracksInfo>
                    </p:ext>
                  </p14:extLst>
                </p14:media>
              </p:ext>
            </p:extLst>
          </p:nvPr>
        </p:nvPicPr>
        <p:blipFill>
          <a:blip r:embed="rId6"/>
          <a:stretch>
            <a:fillRect/>
          </a:stretch>
        </p:blipFill>
        <p:spPr>
          <a:xfrm>
            <a:off x="3981432" y="113757"/>
            <a:ext cx="8103926" cy="6630485"/>
          </a:xfrm>
          <a:prstGeom prst="rect">
            <a:avLst/>
          </a:prstGeom>
          <a:ln>
            <a:noFill/>
          </a:ln>
          <a:effectLst>
            <a:outerShdw blurRad="190500" algn="tl" rotWithShape="0">
              <a:srgbClr val="000000">
                <a:alpha val="70000"/>
              </a:srgbClr>
            </a:outerShdw>
          </a:effectLst>
        </p:spPr>
      </p:pic>
      <p:sp>
        <p:nvSpPr>
          <p:cNvPr id="15" name="Rectangle 14" descr="Highlight box to highlight the &quot;manage commodity codes&quot; button, located on the menu to the left of the screen.">
            <a:extLst>
              <a:ext uri="{FF2B5EF4-FFF2-40B4-BE49-F238E27FC236}">
                <a16:creationId xmlns:a16="http://schemas.microsoft.com/office/drawing/2014/main" id="{70F1ADD0-EEF7-4690-9160-77471EC6C610}"/>
              </a:ext>
            </a:extLst>
          </p:cNvPr>
          <p:cNvSpPr/>
          <p:nvPr/>
        </p:nvSpPr>
        <p:spPr>
          <a:xfrm>
            <a:off x="3941750" y="678782"/>
            <a:ext cx="1683710" cy="228431"/>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730893"/>
      </p:ext>
    </p:extLst>
  </p:cSld>
  <p:clrMapOvr>
    <a:masterClrMapping/>
  </p:clrMapOvr>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679" y="1159199"/>
            <a:ext cx="3053826" cy="733533"/>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kumimoji="0" lang="en-US" sz="2000" b="1" i="0" u="none" strike="noStrike" kern="1200" cap="none" spc="0" normalizeH="0" baseline="0" noProof="0" dirty="0">
                <a:ln>
                  <a:noFill/>
                </a:ln>
                <a:solidFill>
                  <a:srgbClr val="000000"/>
                </a:solidFill>
                <a:effectLst/>
                <a:uLnTx/>
                <a:uFillTx/>
                <a:latin typeface="Segoe UI"/>
                <a:ea typeface="+mn-ea"/>
                <a:cs typeface="+mn-cs"/>
              </a:rPr>
              <a:t>MANAGE GEOGRAPHIC</a:t>
            </a:r>
            <a:br>
              <a:rPr kumimoji="0" lang="en-US" sz="2000" b="1" i="0" u="none" strike="noStrike" kern="1200" cap="none" spc="0" normalizeH="0" baseline="0" noProof="0" dirty="0">
                <a:ln>
                  <a:noFill/>
                </a:ln>
                <a:solidFill>
                  <a:srgbClr val="000000"/>
                </a:solidFill>
                <a:effectLst/>
                <a:uLnTx/>
                <a:uFillTx/>
                <a:latin typeface="Segoe UI"/>
                <a:ea typeface="+mn-ea"/>
                <a:cs typeface="+mn-cs"/>
              </a:rPr>
            </a:br>
            <a:r>
              <a:rPr kumimoji="0" lang="en-US" sz="2000" b="1" i="0" u="none" strike="noStrike" kern="1200" cap="none" spc="0" normalizeH="0" baseline="0" noProof="0" dirty="0">
                <a:ln>
                  <a:noFill/>
                </a:ln>
                <a:solidFill>
                  <a:srgbClr val="000000"/>
                </a:solidFill>
                <a:effectLst/>
                <a:uLnTx/>
                <a:uFillTx/>
                <a:latin typeface="Segoe UI"/>
                <a:ea typeface="+mn-ea"/>
                <a:cs typeface="+mn-cs"/>
              </a:rPr>
              <a:t> DESIGNATIONS</a:t>
            </a:r>
            <a:br>
              <a:rPr kumimoji="0" lang="en-US" sz="2000" b="1" i="0" u="none" strike="noStrike" kern="1200" cap="none" spc="0" normalizeH="0" baseline="0" noProof="0" dirty="0">
                <a:ln>
                  <a:noFill/>
                </a:ln>
                <a:solidFill>
                  <a:srgbClr val="000000"/>
                </a:solidFill>
                <a:effectLst/>
                <a:uLnTx/>
                <a:uFillTx/>
                <a:latin typeface="Segoe UI"/>
                <a:ea typeface="+mn-ea"/>
                <a:cs typeface="+mn-cs"/>
              </a:rPr>
            </a:br>
            <a:endParaRPr lang="en-US" dirty="0">
              <a:latin typeface="Segoe UI" panose="020B0502040204020203" pitchFamily="34" charset="0"/>
              <a:cs typeface="Segoe UI" panose="020B0502040204020203" pitchFamily="34" charset="0"/>
            </a:endParaRPr>
          </a:p>
        </p:txBody>
      </p:sp>
      <p:pic>
        <p:nvPicPr>
          <p:cNvPr id="4" name="D71AEE1F-B428-4042-87A3-5A471F7777CC" descr="Recording of WEBS vendor &quot;manage geographic designations&quot; menu option. How to manage account geographic designations.">
            <a:hlinkClick r:id="" action="ppaction://media"/>
            <a:extLst>
              <a:ext uri="{FF2B5EF4-FFF2-40B4-BE49-F238E27FC236}">
                <a16:creationId xmlns:a16="http://schemas.microsoft.com/office/drawing/2014/main" id="{70F521E6-40D2-4317-BEEA-3F73CD877DCC}"/>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A5B640BB-8A0A-4810-964D-48BE31550A46}" label="Slide13Captions" lang="" r:embed="rId5"/>
                        </p173:trackLst>
                      </p173:tracksInfo>
                    </p:ext>
                  </p14:extLst>
                </p14:media>
              </p:ext>
            </p:extLst>
          </p:nvPr>
        </p:nvPicPr>
        <p:blipFill>
          <a:blip r:embed="rId6"/>
          <a:stretch>
            <a:fillRect/>
          </a:stretch>
        </p:blipFill>
        <p:spPr>
          <a:xfrm>
            <a:off x="4013199" y="0"/>
            <a:ext cx="6959600" cy="6845300"/>
          </a:xfrm>
          <a:prstGeom prst="rect">
            <a:avLst/>
          </a:prstGeom>
          <a:ln>
            <a:noFill/>
          </a:ln>
          <a:effectLst>
            <a:outerShdw blurRad="190500" algn="tl" rotWithShape="0">
              <a:srgbClr val="000000">
                <a:alpha val="70000"/>
              </a:srgbClr>
            </a:outerShdw>
          </a:effectLst>
        </p:spPr>
      </p:pic>
      <p:sp>
        <p:nvSpPr>
          <p:cNvPr id="6" name="Rectangle 5" descr="Highlight box to highlight the &quot;manage geographic designations&quot; button, located on the menu to the left of the screen."/>
          <p:cNvSpPr/>
          <p:nvPr/>
        </p:nvSpPr>
        <p:spPr>
          <a:xfrm>
            <a:off x="4013199" y="792649"/>
            <a:ext cx="1683710" cy="228431"/>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625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285" y="1111374"/>
            <a:ext cx="3890620" cy="733533"/>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kumimoji="0" lang="en-US" sz="2000" b="1" i="0" u="none" strike="noStrike" kern="1200" cap="none" spc="0" normalizeH="0" baseline="0" noProof="0" dirty="0">
                <a:ln>
                  <a:noFill/>
                </a:ln>
                <a:solidFill>
                  <a:srgbClr val="000000"/>
                </a:solidFill>
                <a:effectLst/>
                <a:uLnTx/>
                <a:uFillTx/>
                <a:latin typeface="Segoe UI"/>
                <a:ea typeface="+mn-ea"/>
                <a:cs typeface="+mn-cs"/>
              </a:rPr>
              <a:t>MANAGE PROFILE/PASSWORD</a:t>
            </a:r>
            <a:br>
              <a:rPr kumimoji="0" lang="en-US" sz="2000" b="1" i="0" u="none" strike="noStrike" kern="1200" cap="none" spc="0" normalizeH="0" baseline="0" noProof="0" dirty="0">
                <a:ln>
                  <a:noFill/>
                </a:ln>
                <a:solidFill>
                  <a:srgbClr val="000000"/>
                </a:solidFill>
                <a:effectLst/>
                <a:uLnTx/>
                <a:uFillTx/>
                <a:latin typeface="Segoe UI"/>
                <a:ea typeface="+mn-ea"/>
                <a:cs typeface="+mn-cs"/>
              </a:rPr>
            </a:br>
            <a:endParaRPr lang="en-US" dirty="0">
              <a:latin typeface="Segoe UI" panose="020B0502040204020203" pitchFamily="34" charset="0"/>
              <a:cs typeface="Segoe UI" panose="020B0502040204020203" pitchFamily="34" charset="0"/>
            </a:endParaRPr>
          </a:p>
        </p:txBody>
      </p:sp>
      <p:pic>
        <p:nvPicPr>
          <p:cNvPr id="3" name="04345314-D966-4217-B5D0-106B8A48C0ED" descr="Recording of WEBS vendor &quot;manage profile/password&quot; menu option. How to manage account profile information.">
            <a:hlinkClick r:id="" action="ppaction://media"/>
            <a:extLst>
              <a:ext uri="{FF2B5EF4-FFF2-40B4-BE49-F238E27FC236}">
                <a16:creationId xmlns:a16="http://schemas.microsoft.com/office/drawing/2014/main" id="{ECE3F8DF-E958-44E2-8CB1-2D9BE5F6CE59}"/>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B4DF7322-C2E4-42E0-A35D-F0ED22C1695A}" label="Slide14Captions" lang="" r:embed="rId5"/>
                        </p173:trackLst>
                      </p173:tracksInfo>
                    </p:ext>
                  </p14:extLst>
                </p14:media>
              </p:ext>
            </p:extLst>
          </p:nvPr>
        </p:nvPicPr>
        <p:blipFill>
          <a:blip r:embed="rId6"/>
          <a:stretch>
            <a:fillRect/>
          </a:stretch>
        </p:blipFill>
        <p:spPr>
          <a:xfrm>
            <a:off x="4562764" y="19050"/>
            <a:ext cx="7061200" cy="6819900"/>
          </a:xfrm>
          <a:prstGeom prst="rect">
            <a:avLst/>
          </a:prstGeom>
          <a:ln>
            <a:noFill/>
          </a:ln>
          <a:effectLst>
            <a:outerShdw blurRad="190500" algn="tl" rotWithShape="0">
              <a:srgbClr val="000000">
                <a:alpha val="70000"/>
              </a:srgbClr>
            </a:outerShdw>
          </a:effectLst>
        </p:spPr>
      </p:pic>
      <p:sp>
        <p:nvSpPr>
          <p:cNvPr id="6" name="Rectangle 5" descr="Highlight box to highlight the &quot;manage profile/password&quot; button, located on the menu to the left of the screen."/>
          <p:cNvSpPr/>
          <p:nvPr/>
        </p:nvSpPr>
        <p:spPr>
          <a:xfrm>
            <a:off x="4618583" y="1032464"/>
            <a:ext cx="1560947" cy="212437"/>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25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1" y="628200"/>
            <a:ext cx="4560283" cy="733533"/>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kumimoji="0" lang="en-US" sz="2000" b="1" i="0" u="none" strike="noStrike" kern="1200" cap="none" spc="0" normalizeH="0" baseline="0" noProof="0" dirty="0">
                <a:ln>
                  <a:noFill/>
                </a:ln>
                <a:solidFill>
                  <a:srgbClr val="000000"/>
                </a:solidFill>
                <a:effectLst/>
                <a:uLnTx/>
                <a:uFillTx/>
                <a:latin typeface="Segoe UI"/>
                <a:ea typeface="+mn-ea"/>
                <a:cs typeface="+mn-cs"/>
              </a:rPr>
              <a:t>MANAGE CONTACTS</a:t>
            </a:r>
            <a:endParaRPr lang="en-US" dirty="0">
              <a:latin typeface="Segoe UI" panose="020B0502040204020203" pitchFamily="34" charset="0"/>
              <a:cs typeface="Segoe UI" panose="020B0502040204020203" pitchFamily="34" charset="0"/>
            </a:endParaRPr>
          </a:p>
        </p:txBody>
      </p:sp>
      <p:pic>
        <p:nvPicPr>
          <p:cNvPr id="4" name="488FF674-A861-4082-82C8-7F9545A8E834" descr="Recording of WEBS vendor &quot;manage contacts&quot; menu option. How to manage account additional contacts.">
            <a:hlinkClick r:id="" action="ppaction://media"/>
            <a:extLst>
              <a:ext uri="{FF2B5EF4-FFF2-40B4-BE49-F238E27FC236}">
                <a16:creationId xmlns:a16="http://schemas.microsoft.com/office/drawing/2014/main" id="{76D5C2B0-0F4B-4554-8628-8111467C18F6}"/>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CC82BC25-53AE-4196-9BF3-4F51E426367F}" label="Slide15Captions" lang="" r:embed="rId5"/>
                        </p173:trackLst>
                      </p173:tracksInfo>
                    </p:ext>
                  </p14:extLst>
                </p14:media>
              </p:ext>
            </p:extLst>
          </p:nvPr>
        </p:nvPicPr>
        <p:blipFill>
          <a:blip r:embed="rId6"/>
          <a:stretch>
            <a:fillRect/>
          </a:stretch>
        </p:blipFill>
        <p:spPr>
          <a:xfrm>
            <a:off x="4604641" y="0"/>
            <a:ext cx="6908800" cy="6845300"/>
          </a:xfrm>
          <a:prstGeom prst="rect">
            <a:avLst/>
          </a:prstGeom>
          <a:ln>
            <a:noFill/>
          </a:ln>
          <a:effectLst>
            <a:outerShdw blurRad="190500" algn="tl" rotWithShape="0">
              <a:srgbClr val="000000">
                <a:alpha val="70000"/>
              </a:srgbClr>
            </a:outerShdw>
          </a:effectLst>
        </p:spPr>
      </p:pic>
      <p:sp>
        <p:nvSpPr>
          <p:cNvPr id="6" name="Rectangle 5" descr="Highlight box to highlight the &quot;manage contacts&quot; button, located on the menu to the left of the screen."/>
          <p:cNvSpPr/>
          <p:nvPr/>
        </p:nvSpPr>
        <p:spPr>
          <a:xfrm>
            <a:off x="4556052" y="1209167"/>
            <a:ext cx="1778964" cy="152566"/>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407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57" y="831749"/>
            <a:ext cx="4580018" cy="733533"/>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kumimoji="0" lang="en-US" sz="2000" b="1" i="0" u="none" strike="noStrike" kern="1200" cap="none" spc="0" normalizeH="0" baseline="0" noProof="0" dirty="0">
                <a:ln>
                  <a:noFill/>
                </a:ln>
                <a:solidFill>
                  <a:srgbClr val="000000"/>
                </a:solidFill>
                <a:effectLst/>
                <a:uLnTx/>
                <a:uFillTx/>
                <a:latin typeface="Segoe UI"/>
                <a:ea typeface="+mn-ea"/>
                <a:cs typeface="+mn-cs"/>
              </a:rPr>
              <a:t>VIEW USER GUIDES</a:t>
            </a:r>
            <a:endParaRPr lang="en-US" dirty="0">
              <a:latin typeface="Segoe UI" panose="020B0502040204020203" pitchFamily="34" charset="0"/>
              <a:cs typeface="Segoe UI" panose="020B0502040204020203" pitchFamily="34" charset="0"/>
            </a:endParaRPr>
          </a:p>
        </p:txBody>
      </p:sp>
      <p:pic>
        <p:nvPicPr>
          <p:cNvPr id="3" name="57CB84B3-1248-487D-AC4B-A02AA0350638" descr="Recording of WEBS vendor &quot;View User Guides&quot; menu option. How to access additional resources such as commodity codes list and user guides.">
            <a:hlinkClick r:id="" action="ppaction://media"/>
            <a:extLst>
              <a:ext uri="{FF2B5EF4-FFF2-40B4-BE49-F238E27FC236}">
                <a16:creationId xmlns:a16="http://schemas.microsoft.com/office/drawing/2014/main" id="{7848ED6E-BEB2-42F8-B754-8ABA2212D47A}"/>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F0979315-D97B-404A-8E8D-B059EC377EE6}" label="Slide16Captions" lang="" r:embed="rId5"/>
                        </p173:trackLst>
                      </p173:tracksInfo>
                    </p:ext>
                  </p14:extLst>
                </p14:media>
              </p:ext>
            </p:extLst>
          </p:nvPr>
        </p:nvPicPr>
        <p:blipFill>
          <a:blip r:embed="rId6"/>
          <a:stretch>
            <a:fillRect/>
          </a:stretch>
        </p:blipFill>
        <p:spPr>
          <a:xfrm>
            <a:off x="4874490" y="0"/>
            <a:ext cx="6604000" cy="6858000"/>
          </a:xfrm>
          <a:prstGeom prst="rect">
            <a:avLst/>
          </a:prstGeom>
          <a:ln>
            <a:noFill/>
          </a:ln>
          <a:effectLst>
            <a:outerShdw blurRad="190500" algn="tl" rotWithShape="0">
              <a:srgbClr val="000000">
                <a:alpha val="70000"/>
              </a:srgbClr>
            </a:outerShdw>
          </a:effectLst>
        </p:spPr>
      </p:pic>
      <p:sp>
        <p:nvSpPr>
          <p:cNvPr id="6" name="Rectangle 5" descr="Highlight box to highlight the &quot;view user guides&quot; button, located on the menu to the left of the screen."/>
          <p:cNvSpPr/>
          <p:nvPr/>
        </p:nvSpPr>
        <p:spPr>
          <a:xfrm>
            <a:off x="4874490" y="2011079"/>
            <a:ext cx="1552506" cy="107172"/>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1BFD691-FA69-4289-A1A6-EDFD06285A55" descr="Recording of WEBS vendor &quot;search opportunities&quot; menu option. How to look at current and previous opportunities (solicitation postings).">
            <a:hlinkClick r:id="" action="ppaction://media"/>
            <a:extLst>
              <a:ext uri="{FF2B5EF4-FFF2-40B4-BE49-F238E27FC236}">
                <a16:creationId xmlns:a16="http://schemas.microsoft.com/office/drawing/2014/main" id="{81514B17-2206-4016-9DED-7213BEAB8FAA}"/>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97B8112F-A030-4FAF-8CB9-F0BB6D5402C1}" label="Slide17Captions" lang="" r:embed="rId5"/>
                        </p173:trackLst>
                      </p173:tracksInfo>
                    </p:ext>
                  </p14:extLst>
                </p14:media>
              </p:ext>
            </p:extLst>
          </p:nvPr>
        </p:nvPicPr>
        <p:blipFill>
          <a:blip r:embed="rId6"/>
          <a:stretch>
            <a:fillRect/>
          </a:stretch>
        </p:blipFill>
        <p:spPr>
          <a:xfrm>
            <a:off x="3867307" y="25400"/>
            <a:ext cx="7975600" cy="683260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331375" y="801390"/>
            <a:ext cx="4401129" cy="733533"/>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kumimoji="0" lang="en-US" sz="2000" b="1" i="0" u="none" strike="noStrike" kern="1200" cap="none" spc="0" normalizeH="0" baseline="0" noProof="0" dirty="0">
                <a:ln>
                  <a:noFill/>
                </a:ln>
                <a:solidFill>
                  <a:srgbClr val="000000"/>
                </a:solidFill>
                <a:effectLst/>
                <a:uLnTx/>
                <a:uFillTx/>
                <a:latin typeface="Segoe UI"/>
                <a:ea typeface="+mn-ea"/>
                <a:cs typeface="+mn-cs"/>
              </a:rPr>
              <a:t>SEARCH OPPORTUNITIES</a:t>
            </a:r>
            <a:endParaRPr lang="en-US" dirty="0">
              <a:latin typeface="Segoe UI" panose="020B0502040204020203" pitchFamily="34" charset="0"/>
              <a:cs typeface="Segoe UI" panose="020B0502040204020203" pitchFamily="34" charset="0"/>
            </a:endParaRPr>
          </a:p>
        </p:txBody>
      </p:sp>
      <p:sp>
        <p:nvSpPr>
          <p:cNvPr id="6" name="Rectangle 5" descr="Highlight box to highlight the &quot;search opportunities&quot; button, located on the menu to the left of the screen."/>
          <p:cNvSpPr/>
          <p:nvPr/>
        </p:nvSpPr>
        <p:spPr>
          <a:xfrm>
            <a:off x="3900437" y="1635637"/>
            <a:ext cx="1487658" cy="140154"/>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21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3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874" y="997700"/>
            <a:ext cx="4494499" cy="733533"/>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kumimoji="0" lang="en-US" sz="2000" b="1" i="0" u="none" strike="noStrike" kern="1200" cap="none" spc="0" normalizeH="0" baseline="0" noProof="0" dirty="0">
                <a:ln>
                  <a:noFill/>
                </a:ln>
                <a:solidFill>
                  <a:srgbClr val="000000"/>
                </a:solidFill>
                <a:effectLst/>
                <a:uLnTx/>
                <a:uFillTx/>
                <a:latin typeface="Segoe UI"/>
                <a:ea typeface="+mn-ea"/>
                <a:cs typeface="+mn-cs"/>
              </a:rPr>
              <a:t>SEARCH VENDORS</a:t>
            </a:r>
            <a:endParaRPr lang="en-US" dirty="0">
              <a:latin typeface="Segoe UI" panose="020B0502040204020203" pitchFamily="34" charset="0"/>
              <a:cs typeface="Segoe UI" panose="020B0502040204020203" pitchFamily="34" charset="0"/>
            </a:endParaRPr>
          </a:p>
        </p:txBody>
      </p:sp>
      <p:pic>
        <p:nvPicPr>
          <p:cNvPr id="3" name="49892E4E-66F3-4A44-B7EC-9D5A202EB31A" descr="Recording of WEBS vendor &quot;search vendors&quot; menu option. How to search for other vendors.">
            <a:hlinkClick r:id="" action="ppaction://media"/>
            <a:extLst>
              <a:ext uri="{FF2B5EF4-FFF2-40B4-BE49-F238E27FC236}">
                <a16:creationId xmlns:a16="http://schemas.microsoft.com/office/drawing/2014/main" id="{E60A916F-568F-4E45-8FF3-33220899861D}"/>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83F87907-061A-417A-8DBE-E3BD4A5CAA62}" label="Slide18Captions" lang="" r:embed="rId5"/>
                        </p173:trackLst>
                      </p173:tracksInfo>
                    </p:ext>
                  </p14:extLst>
                </p14:media>
              </p:ext>
            </p:extLst>
          </p:nvPr>
        </p:nvPicPr>
        <p:blipFill>
          <a:blip r:embed="rId6"/>
          <a:stretch>
            <a:fillRect/>
          </a:stretch>
        </p:blipFill>
        <p:spPr>
          <a:xfrm>
            <a:off x="3153890" y="240741"/>
            <a:ext cx="9071240" cy="6547387"/>
          </a:xfrm>
          <a:prstGeom prst="rect">
            <a:avLst/>
          </a:prstGeom>
          <a:ln>
            <a:noFill/>
          </a:ln>
          <a:effectLst>
            <a:outerShdw blurRad="190500" algn="tl" rotWithShape="0">
              <a:srgbClr val="000000">
                <a:alpha val="70000"/>
              </a:srgbClr>
            </a:outerShdw>
          </a:effectLst>
        </p:spPr>
      </p:pic>
      <p:sp>
        <p:nvSpPr>
          <p:cNvPr id="15" name="Rectangle 14" descr="Highlight box to highlight the &quot;search vendors&quot; button, located on the menu to the left of the screen.">
            <a:extLst>
              <a:ext uri="{FF2B5EF4-FFF2-40B4-BE49-F238E27FC236}">
                <a16:creationId xmlns:a16="http://schemas.microsoft.com/office/drawing/2014/main" id="{D5E8536D-7A8E-4BC6-87C8-64F8339B6644}"/>
              </a:ext>
            </a:extLst>
          </p:cNvPr>
          <p:cNvSpPr/>
          <p:nvPr/>
        </p:nvSpPr>
        <p:spPr>
          <a:xfrm>
            <a:off x="3153890" y="1910680"/>
            <a:ext cx="1643397" cy="22291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05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23" y="814126"/>
            <a:ext cx="4675119" cy="733533"/>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lang="en-US" sz="2000" b="1" cap="none" dirty="0">
                <a:solidFill>
                  <a:srgbClr val="000000"/>
                </a:solidFill>
                <a:latin typeface="Segoe UI"/>
                <a:ea typeface="+mn-ea"/>
                <a:cs typeface="+mn-cs"/>
              </a:rPr>
              <a:t>VIEW HISTORY</a:t>
            </a:r>
            <a:endParaRPr lang="en-US" dirty="0">
              <a:latin typeface="Segoe UI" panose="020B0502040204020203" pitchFamily="34" charset="0"/>
              <a:cs typeface="Segoe UI" panose="020B0502040204020203" pitchFamily="34" charset="0"/>
            </a:endParaRPr>
          </a:p>
        </p:txBody>
      </p:sp>
      <p:pic>
        <p:nvPicPr>
          <p:cNvPr id="3" name="3211CDEA-7A0D-4781-83C1-F0251F1A2D35" descr="Recording of WEBS vendor &quot;view history&quot; menu option. How to view opportunities your account has downloaded, been notified of, responded to, or were awarded on.">
            <a:hlinkClick r:id="" action="ppaction://media"/>
            <a:extLst>
              <a:ext uri="{FF2B5EF4-FFF2-40B4-BE49-F238E27FC236}">
                <a16:creationId xmlns:a16="http://schemas.microsoft.com/office/drawing/2014/main" id="{97D88387-A944-4B9F-8B55-0489A56B06C5}"/>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A0B7C029-5A85-4F48-8D68-E6C8C154328B}" label="Slide19Captions" lang="" r:embed="rId5"/>
                        </p173:trackLst>
                      </p173:tracksInfo>
                    </p:ext>
                  </p14:extLst>
                </p14:media>
              </p:ext>
            </p:extLst>
          </p:nvPr>
        </p:nvPicPr>
        <p:blipFill>
          <a:blip r:embed="rId6"/>
          <a:stretch>
            <a:fillRect/>
          </a:stretch>
        </p:blipFill>
        <p:spPr>
          <a:xfrm>
            <a:off x="4484894" y="12700"/>
            <a:ext cx="7112000" cy="6832600"/>
          </a:xfrm>
          <a:prstGeom prst="rect">
            <a:avLst/>
          </a:prstGeom>
          <a:ln>
            <a:noFill/>
          </a:ln>
          <a:effectLst>
            <a:outerShdw blurRad="190500" algn="tl" rotWithShape="0">
              <a:srgbClr val="000000">
                <a:alpha val="70000"/>
              </a:srgbClr>
            </a:outerShdw>
          </a:effectLst>
        </p:spPr>
      </p:pic>
      <p:sp>
        <p:nvSpPr>
          <p:cNvPr id="6" name="Rectangle 5" descr="Highlight box to highlight the &quot;view history&quot; button, located on the menu to the left of the screen."/>
          <p:cNvSpPr/>
          <p:nvPr/>
        </p:nvSpPr>
        <p:spPr>
          <a:xfrm>
            <a:off x="4568464" y="2077889"/>
            <a:ext cx="1328754" cy="150298"/>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30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C183D7F6-B498-43B3-948B-1728B52AA6E4}">
                <adec:decorative xmlns:adec="http://schemas.microsoft.com/office/drawing/2017/decorative" val="1"/>
              </a:ext>
            </a:extLst>
          </p:cNvPr>
          <p:cNvSpPr/>
          <p:nvPr/>
        </p:nvSpPr>
        <p:spPr>
          <a:xfrm>
            <a:off x="5092700" y="0"/>
            <a:ext cx="6324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7823" y="2327620"/>
            <a:ext cx="3193177" cy="2053880"/>
          </a:xfrm>
        </p:spPr>
        <p:txBody>
          <a:bodyPr>
            <a:noAutofit/>
          </a:bodyPr>
          <a:lstStyle/>
          <a:p>
            <a:pPr algn="ctr"/>
            <a:r>
              <a:rPr lang="en-US" sz="4800" b="1" dirty="0">
                <a:latin typeface="Segoe UI" panose="020B0502040204020203" pitchFamily="34" charset="0"/>
                <a:cs typeface="Segoe UI" panose="020B0502040204020203" pitchFamily="34" charset="0"/>
              </a:rPr>
              <a:t>WEBS </a:t>
            </a:r>
            <a:br>
              <a:rPr lang="en-US" sz="4800" b="1" dirty="0">
                <a:latin typeface="Segoe UI" panose="020B0502040204020203" pitchFamily="34" charset="0"/>
                <a:cs typeface="Segoe UI" panose="020B0502040204020203" pitchFamily="34" charset="0"/>
              </a:rPr>
            </a:br>
            <a:r>
              <a:rPr lang="en-US" sz="4800" b="1" dirty="0">
                <a:latin typeface="Segoe UI" panose="020B0502040204020203" pitchFamily="34" charset="0"/>
                <a:cs typeface="Segoe UI" panose="020B0502040204020203" pitchFamily="34" charset="0"/>
              </a:rPr>
              <a:t>for </a:t>
            </a:r>
            <a:br>
              <a:rPr lang="en-US" sz="4800" b="1" dirty="0">
                <a:latin typeface="Segoe UI" panose="020B0502040204020203" pitchFamily="34" charset="0"/>
                <a:cs typeface="Segoe UI" panose="020B0502040204020203" pitchFamily="34" charset="0"/>
              </a:rPr>
            </a:br>
            <a:r>
              <a:rPr lang="en-US" sz="4800" b="1" dirty="0">
                <a:latin typeface="Segoe UI" panose="020B0502040204020203" pitchFamily="34" charset="0"/>
                <a:cs typeface="Segoe UI" panose="020B0502040204020203" pitchFamily="34" charset="0"/>
              </a:rPr>
              <a:t>Vendors</a:t>
            </a:r>
          </a:p>
        </p:txBody>
      </p:sp>
      <p:pic>
        <p:nvPicPr>
          <p:cNvPr id="4" name="Picture 3" descr="Image of the WEBS vendor login page.">
            <a:extLst>
              <a:ext uri="{FF2B5EF4-FFF2-40B4-BE49-F238E27FC236}">
                <a16:creationId xmlns:a16="http://schemas.microsoft.com/office/drawing/2014/main" id="{A441CEBE-4A8B-479E-956A-DB097082B57C}"/>
              </a:ext>
            </a:extLst>
          </p:cNvPr>
          <p:cNvPicPr>
            <a:picLocks noChangeAspect="1"/>
          </p:cNvPicPr>
          <p:nvPr/>
        </p:nvPicPr>
        <p:blipFill>
          <a:blip r:embed="rId3"/>
          <a:stretch>
            <a:fillRect/>
          </a:stretch>
        </p:blipFill>
        <p:spPr>
          <a:xfrm>
            <a:off x="5092700" y="891005"/>
            <a:ext cx="6324600" cy="4919133"/>
          </a:xfrm>
          <a:prstGeom prst="rect">
            <a:avLst/>
          </a:prstGeom>
        </p:spPr>
      </p:pic>
    </p:spTree>
    <p:extLst>
      <p:ext uri="{BB962C8B-B14F-4D97-AF65-F5344CB8AC3E}">
        <p14:creationId xmlns:p14="http://schemas.microsoft.com/office/powerpoint/2010/main" val="2470880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10925CE-199E-40F0-BF0C-6487BA1293BB" descr="Recording of WEBS vendor &quot;view reports&quot; menu option. How to access award information from previous opportunities.">
            <a:hlinkClick r:id="" action="ppaction://media"/>
            <a:extLst>
              <a:ext uri="{FF2B5EF4-FFF2-40B4-BE49-F238E27FC236}">
                <a16:creationId xmlns:a16="http://schemas.microsoft.com/office/drawing/2014/main" id="{0A2AC7B7-9446-4FC6-BF60-6744507EC2A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4B48FF60-14F0-4F26-82C2-A2E18F2F89B0}" label="Slide20Captions" lang="" r:embed="rId5"/>
                        </p173:trackLst>
                      </p173:tracksInfo>
                    </p:ext>
                  </p14:extLst>
                </p14:media>
              </p:ext>
            </p:extLst>
          </p:nvPr>
        </p:nvPicPr>
        <p:blipFill>
          <a:blip r:embed="rId6"/>
          <a:stretch>
            <a:fillRect/>
          </a:stretch>
        </p:blipFill>
        <p:spPr>
          <a:xfrm>
            <a:off x="2848251" y="344557"/>
            <a:ext cx="9248476" cy="6142382"/>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479483" y="1391271"/>
            <a:ext cx="3749153" cy="733533"/>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kumimoji="0" lang="en-US" sz="2000" b="1" i="0" u="none" strike="noStrike" kern="1200" cap="none" spc="0" normalizeH="0" baseline="0" noProof="0" dirty="0">
                <a:ln>
                  <a:noFill/>
                </a:ln>
                <a:solidFill>
                  <a:srgbClr val="000000"/>
                </a:solidFill>
                <a:effectLst/>
                <a:uLnTx/>
                <a:uFillTx/>
                <a:latin typeface="Segoe UI"/>
                <a:ea typeface="+mn-ea"/>
                <a:cs typeface="+mn-cs"/>
              </a:rPr>
              <a:t>VIEW REPORTS</a:t>
            </a:r>
            <a:br>
              <a:rPr kumimoji="0" lang="en-US" sz="2000" b="1" i="0" u="none" strike="noStrike" kern="1200" cap="none" spc="0" normalizeH="0" baseline="0" noProof="0" dirty="0">
                <a:ln>
                  <a:noFill/>
                </a:ln>
                <a:solidFill>
                  <a:srgbClr val="000000"/>
                </a:solidFill>
                <a:effectLst/>
                <a:uLnTx/>
                <a:uFillTx/>
                <a:latin typeface="Segoe UI"/>
                <a:ea typeface="+mn-ea"/>
                <a:cs typeface="+mn-cs"/>
              </a:rPr>
            </a:br>
            <a:endParaRPr lang="en-US" dirty="0">
              <a:latin typeface="Segoe UI" panose="020B0502040204020203" pitchFamily="34" charset="0"/>
              <a:cs typeface="Segoe UI" panose="020B0502040204020203" pitchFamily="34" charset="0"/>
            </a:endParaRPr>
          </a:p>
        </p:txBody>
      </p:sp>
      <p:sp>
        <p:nvSpPr>
          <p:cNvPr id="6" name="Rectangle 5" descr="Highlight box to highlight the &quot;view reports&quot; button, located on the menu to the left of the screen."/>
          <p:cNvSpPr/>
          <p:nvPr/>
        </p:nvSpPr>
        <p:spPr>
          <a:xfrm>
            <a:off x="2848251" y="2298886"/>
            <a:ext cx="1328754" cy="150298"/>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249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5400" dirty="0">
                <a:latin typeface="Segoe UI" panose="020B0502040204020203" pitchFamily="34" charset="0"/>
                <a:cs typeface="Segoe UI" panose="020B0502040204020203" pitchFamily="34" charset="0"/>
              </a:rPr>
              <a:t>thank you</a:t>
            </a:r>
          </a:p>
        </p:txBody>
      </p:sp>
      <p:sp>
        <p:nvSpPr>
          <p:cNvPr id="2" name="Text Placeholder 1"/>
          <p:cNvSpPr>
            <a:spLocks noGrp="1"/>
          </p:cNvSpPr>
          <p:nvPr>
            <p:ph type="body" sz="quarter" idx="10"/>
          </p:nvPr>
        </p:nvSpPr>
        <p:spPr>
          <a:xfrm>
            <a:off x="918933" y="5547307"/>
            <a:ext cx="3871727" cy="762000"/>
          </a:xfrm>
        </p:spPr>
        <p:txBody>
          <a:bodyPr/>
          <a:lstStyle/>
          <a:p>
            <a:r>
              <a:rPr lang="en-US" dirty="0">
                <a:hlinkClick r:id="rId3"/>
              </a:rPr>
              <a:t>WEBSCustomerService@des.wa.gov</a:t>
            </a:r>
            <a:r>
              <a:rPr lang="en-US" dirty="0"/>
              <a:t> </a:t>
            </a:r>
          </a:p>
        </p:txBody>
      </p:sp>
      <p:sp>
        <p:nvSpPr>
          <p:cNvPr id="3" name="Text Placeholder 2"/>
          <p:cNvSpPr>
            <a:spLocks noGrp="1"/>
          </p:cNvSpPr>
          <p:nvPr>
            <p:ph type="body" sz="quarter" idx="11"/>
          </p:nvPr>
        </p:nvSpPr>
        <p:spPr>
          <a:xfrm>
            <a:off x="4711813" y="5577124"/>
            <a:ext cx="2891448" cy="762000"/>
          </a:xfrm>
        </p:spPr>
        <p:txBody>
          <a:bodyPr/>
          <a:lstStyle/>
          <a:p>
            <a:r>
              <a:rPr lang="en-US" dirty="0"/>
              <a:t>360-902-7400</a:t>
            </a:r>
          </a:p>
        </p:txBody>
      </p:sp>
      <p:sp>
        <p:nvSpPr>
          <p:cNvPr id="4" name="Text Placeholder 3"/>
          <p:cNvSpPr>
            <a:spLocks noGrp="1"/>
          </p:cNvSpPr>
          <p:nvPr>
            <p:ph type="body" sz="quarter" idx="12"/>
          </p:nvPr>
        </p:nvSpPr>
        <p:spPr>
          <a:xfrm>
            <a:off x="7283973" y="5537367"/>
            <a:ext cx="4553531" cy="762000"/>
          </a:xfrm>
        </p:spPr>
        <p:txBody>
          <a:bodyPr/>
          <a:lstStyle/>
          <a:p>
            <a:r>
              <a:rPr lang="en-US" dirty="0">
                <a:hlinkClick r:id="rId4"/>
              </a:rPr>
              <a:t>https://pr-webs-vendor.des.wa.gov/</a:t>
            </a:r>
            <a:r>
              <a:rPr lang="en-US" dirty="0"/>
              <a:t> </a:t>
            </a:r>
          </a:p>
        </p:txBody>
      </p:sp>
    </p:spTree>
    <p:extLst>
      <p:ext uri="{BB962C8B-B14F-4D97-AF65-F5344CB8AC3E}">
        <p14:creationId xmlns:p14="http://schemas.microsoft.com/office/powerpoint/2010/main" val="1072498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197" y="230722"/>
            <a:ext cx="9744075" cy="733533"/>
          </a:xfrm>
        </p:spPr>
        <p:txBody>
          <a:bodyPr>
            <a:normAutofit fontScale="90000"/>
          </a:bodyPr>
          <a:lstStyle/>
          <a:p>
            <a:r>
              <a:rPr lang="en-US" dirty="0">
                <a:latin typeface="Segoe UI" panose="020B0502040204020203" pitchFamily="34" charset="0"/>
                <a:cs typeface="Segoe UI" panose="020B0502040204020203" pitchFamily="34" charset="0"/>
              </a:rPr>
              <a:t>WEBS For Vendors</a:t>
            </a:r>
          </a:p>
        </p:txBody>
      </p:sp>
      <p:pic>
        <p:nvPicPr>
          <p:cNvPr id="5" name="Picture 4" descr="Image of WEBS vendor login page, highlighting the &quot;register now&quot; link.">
            <a:extLst>
              <a:ext uri="{FF2B5EF4-FFF2-40B4-BE49-F238E27FC236}">
                <a16:creationId xmlns:a16="http://schemas.microsoft.com/office/drawing/2014/main" id="{38FE039E-B270-4E21-AABB-902AA1B6B845}"/>
              </a:ext>
            </a:extLst>
          </p:cNvPr>
          <p:cNvPicPr>
            <a:picLocks noChangeAspect="1"/>
          </p:cNvPicPr>
          <p:nvPr/>
        </p:nvPicPr>
        <p:blipFill>
          <a:blip r:embed="rId3"/>
          <a:stretch>
            <a:fillRect/>
          </a:stretch>
        </p:blipFill>
        <p:spPr>
          <a:xfrm>
            <a:off x="435756" y="1069546"/>
            <a:ext cx="7145656" cy="5557732"/>
          </a:xfrm>
          <a:prstGeom prst="rect">
            <a:avLst/>
          </a:prstGeom>
        </p:spPr>
      </p:pic>
      <p:sp>
        <p:nvSpPr>
          <p:cNvPr id="8" name="Rectangle 7"/>
          <p:cNvSpPr/>
          <p:nvPr/>
        </p:nvSpPr>
        <p:spPr>
          <a:xfrm>
            <a:off x="8703128" y="1259413"/>
            <a:ext cx="2750999" cy="646331"/>
          </a:xfrm>
          <a:prstGeom prst="rect">
            <a:avLst/>
          </a:prstGeom>
        </p:spPr>
        <p:txBody>
          <a:bodyPr wrap="square">
            <a:spAutoFit/>
          </a:bodyPr>
          <a:lstStyle/>
          <a:p>
            <a:pPr algn="ctr"/>
            <a:r>
              <a:rPr lang="en-US" b="1" dirty="0">
                <a:latin typeface="+mj-lt"/>
              </a:rPr>
              <a:t>Registration</a:t>
            </a:r>
          </a:p>
          <a:p>
            <a:pPr algn="ctr"/>
            <a:r>
              <a:rPr lang="en-US" b="1" dirty="0">
                <a:latin typeface="+mj-lt"/>
              </a:rPr>
              <a:t>Importance</a:t>
            </a:r>
          </a:p>
        </p:txBody>
      </p:sp>
      <p:sp>
        <p:nvSpPr>
          <p:cNvPr id="7" name="Rectangle 6" descr="Agencies can post to more than WEBS, but RCW 39.26 requires agencies to post solicitations on WEBS. &#10;&#10;Other entities (cities, counties) have their own system for posting solicitations, but many customers use WEBS as they know the RCW requires it. &#10;&#10;Benefits vendors to be in WEBS because you will see all agency postings. &#10;"/>
          <p:cNvSpPr/>
          <p:nvPr/>
        </p:nvSpPr>
        <p:spPr>
          <a:xfrm>
            <a:off x="8183417" y="2200903"/>
            <a:ext cx="3703783" cy="3970318"/>
          </a:xfrm>
          <a:prstGeom prst="rect">
            <a:avLst/>
          </a:prstGeom>
          <a:pattFill prst="lgConfetti">
            <a:fgClr>
              <a:schemeClr val="bg1">
                <a:lumMod val="95000"/>
              </a:schemeClr>
            </a:fgClr>
            <a:bgClr>
              <a:schemeClr val="bg1"/>
            </a:bgClr>
          </a:pattFill>
          <a:effectLst>
            <a:glow rad="215900">
              <a:srgbClr val="92D050">
                <a:alpha val="23000"/>
              </a:srgbClr>
            </a:glow>
          </a:effectLst>
        </p:spPr>
        <p:txBody>
          <a:bodyPr wrap="square">
            <a:spAutoFit/>
          </a:bodyPr>
          <a:lstStyle/>
          <a:p>
            <a:pPr marL="285750" indent="-285750">
              <a:buFont typeface="Wingdings" panose="05000000000000000000" pitchFamily="2" charset="2"/>
              <a:buChar char="Ø"/>
            </a:pPr>
            <a:r>
              <a:rPr lang="en-US" dirty="0"/>
              <a:t>Agencies can post to more than WEBS, but RCW 39.26 requires agencies to post solicitations on WEBS.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Other entities (cities, counties) have their own system for posting solicitations, but many customers use WEBS as they know the RCW requires it.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Benefits vendors to be in WEBS because you will see all agency postings. </a:t>
            </a:r>
          </a:p>
        </p:txBody>
      </p:sp>
    </p:spTree>
    <p:extLst>
      <p:ext uri="{BB962C8B-B14F-4D97-AF65-F5344CB8AC3E}">
        <p14:creationId xmlns:p14="http://schemas.microsoft.com/office/powerpoint/2010/main" val="481805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362" y="159816"/>
            <a:ext cx="3128714" cy="1613324"/>
          </a:xfrm>
        </p:spPr>
        <p:txBody>
          <a:bodyPr>
            <a:normAutofit fontScale="90000"/>
          </a:bodyPr>
          <a:lstStyle/>
          <a:p>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lang="en-US" sz="2000" b="1" dirty="0">
                <a:solidFill>
                  <a:schemeClr val="tx1"/>
                </a:solidFill>
                <a:latin typeface="+mj-lt"/>
                <a:cs typeface="Segoe UI" panose="020B0502040204020203" pitchFamily="34" charset="0"/>
              </a:rPr>
              <a:t>Registration</a:t>
            </a:r>
            <a:endParaRPr lang="en-US" b="1" dirty="0">
              <a:solidFill>
                <a:schemeClr val="tx1"/>
              </a:solidFill>
              <a:latin typeface="+mj-lt"/>
              <a:cs typeface="Segoe UI" panose="020B0502040204020203" pitchFamily="34" charset="0"/>
            </a:endParaRPr>
          </a:p>
        </p:txBody>
      </p:sp>
      <p:sp>
        <p:nvSpPr>
          <p:cNvPr id="7" name="Rectangle 6">
            <a:extLst>
              <a:ext uri="{FF2B5EF4-FFF2-40B4-BE49-F238E27FC236}">
                <a16:creationId xmlns:a16="http://schemas.microsoft.com/office/drawing/2014/main" id="{E84334FB-B2CA-4C0A-83C3-374367D908DF}"/>
              </a:ext>
            </a:extLst>
          </p:cNvPr>
          <p:cNvSpPr/>
          <p:nvPr/>
        </p:nvSpPr>
        <p:spPr>
          <a:xfrm rot="16200000">
            <a:off x="4174701" y="1439358"/>
            <a:ext cx="1135959" cy="523220"/>
          </a:xfrm>
          <a:prstGeom prst="rect">
            <a:avLst/>
          </a:prstGeom>
          <a:pattFill prst="lgConfetti">
            <a:fgClr>
              <a:schemeClr val="bg1">
                <a:lumMod val="95000"/>
              </a:schemeClr>
            </a:fgClr>
            <a:bgClr>
              <a:schemeClr val="bg1"/>
            </a:bgClr>
          </a:pattFill>
          <a:effectLst>
            <a:glow rad="215900">
              <a:srgbClr val="92D050">
                <a:alpha val="23000"/>
              </a:srgbClr>
            </a:glow>
          </a:effectLst>
        </p:spPr>
        <p:txBody>
          <a:bodyPr wrap="square">
            <a:spAutoFit/>
          </a:bodyPr>
          <a:lstStyle/>
          <a:p>
            <a:pPr algn="ctr">
              <a:defRPr/>
            </a:pPr>
            <a:r>
              <a:rPr lang="en-US" sz="1400" dirty="0"/>
              <a:t> Defines</a:t>
            </a:r>
          </a:p>
          <a:p>
            <a:pPr algn="ctr">
              <a:defRPr/>
            </a:pPr>
            <a:r>
              <a:rPr lang="en-US" sz="1400" dirty="0"/>
              <a:t>terms</a:t>
            </a:r>
          </a:p>
        </p:txBody>
      </p:sp>
      <p:pic>
        <p:nvPicPr>
          <p:cNvPr id="5" name="Picture 4" descr="Image of WEBS vendor registration, memorandum of agreement page.">
            <a:extLst>
              <a:ext uri="{FF2B5EF4-FFF2-40B4-BE49-F238E27FC236}">
                <a16:creationId xmlns:a16="http://schemas.microsoft.com/office/drawing/2014/main" id="{45C50F51-73EB-458B-85EE-DC9292B06A86}"/>
              </a:ext>
            </a:extLst>
          </p:cNvPr>
          <p:cNvPicPr>
            <a:picLocks noChangeAspect="1"/>
          </p:cNvPicPr>
          <p:nvPr/>
        </p:nvPicPr>
        <p:blipFill rotWithShape="1">
          <a:blip r:embed="rId3"/>
          <a:srcRect b="69524"/>
          <a:stretch/>
        </p:blipFill>
        <p:spPr>
          <a:xfrm>
            <a:off x="5189803" y="46128"/>
            <a:ext cx="4495008" cy="2245927"/>
          </a:xfrm>
          <a:prstGeom prst="rect">
            <a:avLst/>
          </a:prstGeom>
        </p:spPr>
      </p:pic>
      <p:sp>
        <p:nvSpPr>
          <p:cNvPr id="9" name="Rectangle 8">
            <a:extLst>
              <a:ext uri="{FF2B5EF4-FFF2-40B4-BE49-F238E27FC236}">
                <a16:creationId xmlns:a16="http://schemas.microsoft.com/office/drawing/2014/main" id="{BDE23410-6674-4C5C-9458-760D3E6C9361}"/>
              </a:ext>
            </a:extLst>
          </p:cNvPr>
          <p:cNvSpPr/>
          <p:nvPr/>
        </p:nvSpPr>
        <p:spPr>
          <a:xfrm rot="16200000">
            <a:off x="4104271" y="3226043"/>
            <a:ext cx="1276821" cy="523220"/>
          </a:xfrm>
          <a:prstGeom prst="rect">
            <a:avLst/>
          </a:prstGeom>
          <a:pattFill prst="lgConfetti">
            <a:fgClr>
              <a:schemeClr val="bg1">
                <a:lumMod val="95000"/>
              </a:schemeClr>
            </a:fgClr>
            <a:bgClr>
              <a:schemeClr val="bg1"/>
            </a:bgClr>
          </a:pattFill>
          <a:effectLst>
            <a:glow rad="215900">
              <a:srgbClr val="92D050">
                <a:alpha val="23000"/>
              </a:srgbClr>
            </a:glow>
          </a:effectLst>
        </p:spPr>
        <p:txBody>
          <a:bodyPr wrap="square">
            <a:spAutoFit/>
          </a:bodyPr>
          <a:lstStyle/>
          <a:p>
            <a:pPr algn="ctr">
              <a:defRPr/>
            </a:pPr>
            <a:r>
              <a:rPr lang="en-US" sz="1400" dirty="0"/>
              <a:t> Certify</a:t>
            </a:r>
          </a:p>
          <a:p>
            <a:pPr algn="ctr">
              <a:defRPr/>
            </a:pPr>
            <a:r>
              <a:rPr lang="en-US" sz="1400" dirty="0"/>
              <a:t>authorization</a:t>
            </a:r>
          </a:p>
        </p:txBody>
      </p:sp>
      <p:pic>
        <p:nvPicPr>
          <p:cNvPr id="11" name="Picture 10" descr="Image of WEBS vendor registration, memorandum of agreement page.">
            <a:extLst>
              <a:ext uri="{FF2B5EF4-FFF2-40B4-BE49-F238E27FC236}">
                <a16:creationId xmlns:a16="http://schemas.microsoft.com/office/drawing/2014/main" id="{B6E87A2D-1DDD-4BBC-A0CA-43A8AECFD0F7}"/>
              </a:ext>
            </a:extLst>
          </p:cNvPr>
          <p:cNvPicPr>
            <a:picLocks noChangeAspect="1"/>
          </p:cNvPicPr>
          <p:nvPr/>
        </p:nvPicPr>
        <p:blipFill rotWithShape="1">
          <a:blip r:embed="rId3"/>
          <a:srcRect t="30667" b="42064"/>
          <a:stretch/>
        </p:blipFill>
        <p:spPr>
          <a:xfrm>
            <a:off x="5200436" y="2313318"/>
            <a:ext cx="4495008" cy="2009553"/>
          </a:xfrm>
          <a:prstGeom prst="rect">
            <a:avLst/>
          </a:prstGeom>
        </p:spPr>
      </p:pic>
      <p:sp>
        <p:nvSpPr>
          <p:cNvPr id="10" name="Rectangle 9">
            <a:extLst>
              <a:ext uri="{FF2B5EF4-FFF2-40B4-BE49-F238E27FC236}">
                <a16:creationId xmlns:a16="http://schemas.microsoft.com/office/drawing/2014/main" id="{FC3C56D3-3B8F-4B90-9AC8-B45EF31C5586}"/>
              </a:ext>
            </a:extLst>
          </p:cNvPr>
          <p:cNvSpPr/>
          <p:nvPr/>
        </p:nvSpPr>
        <p:spPr>
          <a:xfrm rot="16200000">
            <a:off x="4328590" y="5220231"/>
            <a:ext cx="1135959" cy="307777"/>
          </a:xfrm>
          <a:prstGeom prst="rect">
            <a:avLst/>
          </a:prstGeom>
          <a:pattFill prst="lgConfetti">
            <a:fgClr>
              <a:schemeClr val="bg1">
                <a:lumMod val="95000"/>
              </a:schemeClr>
            </a:fgClr>
            <a:bgClr>
              <a:schemeClr val="bg1"/>
            </a:bgClr>
          </a:pattFill>
          <a:effectLst>
            <a:glow rad="215900">
              <a:srgbClr val="92D050">
                <a:alpha val="23000"/>
              </a:srgbClr>
            </a:glow>
          </a:effectLst>
        </p:spPr>
        <p:txBody>
          <a:bodyPr wrap="square">
            <a:spAutoFit/>
          </a:bodyPr>
          <a:lstStyle/>
          <a:p>
            <a:pPr algn="ctr">
              <a:defRPr/>
            </a:pPr>
            <a:r>
              <a:rPr lang="en-US" sz="1400" dirty="0"/>
              <a:t> Purpose</a:t>
            </a:r>
          </a:p>
        </p:txBody>
      </p:sp>
      <p:pic>
        <p:nvPicPr>
          <p:cNvPr id="12" name="Picture 11" descr="Image of WEBS vendor registration, memorandum of agreement page.">
            <a:extLst>
              <a:ext uri="{FF2B5EF4-FFF2-40B4-BE49-F238E27FC236}">
                <a16:creationId xmlns:a16="http://schemas.microsoft.com/office/drawing/2014/main" id="{6F1C9EB0-C22F-4916-A140-E5125C2E3CD4}"/>
              </a:ext>
            </a:extLst>
          </p:cNvPr>
          <p:cNvPicPr>
            <a:picLocks noChangeAspect="1"/>
          </p:cNvPicPr>
          <p:nvPr/>
        </p:nvPicPr>
        <p:blipFill rotWithShape="1">
          <a:blip r:embed="rId3"/>
          <a:srcRect t="58127" b="7565"/>
          <a:stretch/>
        </p:blipFill>
        <p:spPr>
          <a:xfrm>
            <a:off x="5211069" y="4329679"/>
            <a:ext cx="4495008" cy="2528321"/>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1EF5EE40-8DD5-4FB5-8691-46F4C88512F8}"/>
                  </a:ext>
                  <a:ext uri="{C183D7F6-B498-43B3-948B-1728B52AA6E4}">
                    <adec:decorative xmlns:adec="http://schemas.microsoft.com/office/drawing/2017/decorative" val="1"/>
                  </a:ext>
                </a:extLst>
              </p14:cNvPr>
              <p14:cNvContentPartPr/>
              <p14:nvPr/>
            </p14:nvContentPartPr>
            <p14:xfrm>
              <a:off x="5496580" y="6570519"/>
              <a:ext cx="444960" cy="33120"/>
            </p14:xfrm>
          </p:contentPart>
        </mc:Choice>
        <mc:Fallback>
          <p:pic>
            <p:nvPicPr>
              <p:cNvPr id="3" name="Ink 2">
                <a:extLst>
                  <a:ext uri="{FF2B5EF4-FFF2-40B4-BE49-F238E27FC236}">
                    <a16:creationId xmlns:a16="http://schemas.microsoft.com/office/drawing/2014/main" id="{1EF5EE40-8DD5-4FB5-8691-46F4C88512F8}"/>
                  </a:ext>
                  <a:ext uri="{C183D7F6-B498-43B3-948B-1728B52AA6E4}">
                    <adec:decorative xmlns:adec="http://schemas.microsoft.com/office/drawing/2017/decorative" val="1"/>
                  </a:ext>
                </a:extLst>
              </p:cNvPr>
              <p:cNvPicPr/>
              <p:nvPr/>
            </p:nvPicPr>
            <p:blipFill>
              <a:blip r:embed="rId5"/>
              <a:stretch>
                <a:fillRect/>
              </a:stretch>
            </p:blipFill>
            <p:spPr>
              <a:xfrm>
                <a:off x="5442580" y="6462519"/>
                <a:ext cx="55260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79E61757-BFDE-4FE2-B0E3-C19E0DC1FA68}"/>
                  </a:ext>
                  <a:ext uri="{C183D7F6-B498-43B3-948B-1728B52AA6E4}">
                    <adec:decorative xmlns:adec="http://schemas.microsoft.com/office/drawing/2017/decorative" val="1"/>
                  </a:ext>
                </a:extLst>
              </p14:cNvPr>
              <p14:cNvContentPartPr/>
              <p14:nvPr/>
            </p14:nvContentPartPr>
            <p14:xfrm>
              <a:off x="5496580" y="6728559"/>
              <a:ext cx="643680" cy="33840"/>
            </p14:xfrm>
          </p:contentPart>
        </mc:Choice>
        <mc:Fallback xmlns="">
          <p:pic>
            <p:nvPicPr>
              <p:cNvPr id="4" name="Ink 3">
                <a:extLst>
                  <a:ext uri="{FF2B5EF4-FFF2-40B4-BE49-F238E27FC236}">
                    <a16:creationId xmlns:a16="http://schemas.microsoft.com/office/drawing/2014/main" id="{79E61757-BFDE-4FE2-B0E3-C19E0DC1FA68}"/>
                  </a:ext>
                  <a:ext uri="{C183D7F6-B498-43B3-948B-1728B52AA6E4}">
                    <adec:decorative xmlns:adec="http://schemas.microsoft.com/office/drawing/2017/decorative" val="1"/>
                  </a:ext>
                </a:extLst>
              </p:cNvPr>
              <p:cNvPicPr/>
              <p:nvPr/>
            </p:nvPicPr>
            <p:blipFill>
              <a:blip r:embed="rId7"/>
              <a:stretch>
                <a:fillRect/>
              </a:stretch>
            </p:blipFill>
            <p:spPr>
              <a:xfrm>
                <a:off x="5442580" y="6620559"/>
                <a:ext cx="75132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97D6CDA7-0344-41E0-B36E-40F8C296B453}"/>
                  </a:ext>
                  <a:ext uri="{C183D7F6-B498-43B3-948B-1728B52AA6E4}">
                    <adec:decorative xmlns:adec="http://schemas.microsoft.com/office/drawing/2017/decorative" val="1"/>
                  </a:ext>
                </a:extLst>
              </p14:cNvPr>
              <p14:cNvContentPartPr/>
              <p14:nvPr/>
            </p14:nvContentPartPr>
            <p14:xfrm>
              <a:off x="5666727" y="6655362"/>
              <a:ext cx="360" cy="360"/>
            </p14:xfrm>
          </p:contentPart>
        </mc:Choice>
        <mc:Fallback xmlns="">
          <p:pic>
            <p:nvPicPr>
              <p:cNvPr id="6" name="Ink 5">
                <a:extLst>
                  <a:ext uri="{FF2B5EF4-FFF2-40B4-BE49-F238E27FC236}">
                    <a16:creationId xmlns:a16="http://schemas.microsoft.com/office/drawing/2014/main" id="{97D6CDA7-0344-41E0-B36E-40F8C296B453}"/>
                  </a:ext>
                  <a:ext uri="{C183D7F6-B498-43B3-948B-1728B52AA6E4}">
                    <adec:decorative xmlns:adec="http://schemas.microsoft.com/office/drawing/2017/decorative" val="1"/>
                  </a:ext>
                </a:extLst>
              </p:cNvPr>
              <p:cNvPicPr/>
              <p:nvPr/>
            </p:nvPicPr>
            <p:blipFill>
              <a:blip r:embed="rId9"/>
              <a:stretch>
                <a:fillRect/>
              </a:stretch>
            </p:blipFill>
            <p:spPr>
              <a:xfrm>
                <a:off x="5612727" y="6547722"/>
                <a:ext cx="108000" cy="216000"/>
              </a:xfrm>
              <a:prstGeom prst="rect">
                <a:avLst/>
              </a:prstGeom>
            </p:spPr>
          </p:pic>
        </mc:Fallback>
      </mc:AlternateContent>
    </p:spTree>
    <p:extLst>
      <p:ext uri="{BB962C8B-B14F-4D97-AF65-F5344CB8AC3E}">
        <p14:creationId xmlns:p14="http://schemas.microsoft.com/office/powerpoint/2010/main" val="2205554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724" y="267668"/>
            <a:ext cx="9744075" cy="733533"/>
          </a:xfrm>
        </p:spPr>
        <p:txBody>
          <a:bodyPr>
            <a:normAutofit fontScale="90000"/>
          </a:bodyPr>
          <a:lstStyle/>
          <a:p>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lang="en-US" sz="2000" b="1" dirty="0">
                <a:solidFill>
                  <a:schemeClr val="tx1"/>
                </a:solidFill>
                <a:latin typeface="+mj-lt"/>
              </a:rPr>
              <a:t>Registration step 1</a:t>
            </a:r>
            <a:endParaRPr lang="en-US" sz="2000" dirty="0">
              <a:solidFill>
                <a:schemeClr val="tx1"/>
              </a:solidFill>
              <a:latin typeface="Segoe UI" panose="020B0502040204020203" pitchFamily="34" charset="0"/>
              <a:cs typeface="Segoe UI" panose="020B0502040204020203" pitchFamily="34" charset="0"/>
            </a:endParaRPr>
          </a:p>
        </p:txBody>
      </p:sp>
      <p:pic>
        <p:nvPicPr>
          <p:cNvPr id="3" name="Picture 2" descr="Image of WEBS vendor registration, step 1 of 5: account administrator and company profile information section."/>
          <p:cNvPicPr>
            <a:picLocks noChangeAspect="1"/>
          </p:cNvPicPr>
          <p:nvPr/>
        </p:nvPicPr>
        <p:blipFill rotWithShape="1">
          <a:blip r:embed="rId3"/>
          <a:srcRect t="7490"/>
          <a:stretch/>
        </p:blipFill>
        <p:spPr>
          <a:xfrm>
            <a:off x="1351610" y="1351722"/>
            <a:ext cx="6556086" cy="5344641"/>
          </a:xfrm>
          <a:prstGeom prst="rect">
            <a:avLst/>
          </a:prstGeom>
        </p:spPr>
      </p:pic>
      <p:cxnSp>
        <p:nvCxnSpPr>
          <p:cNvPr id="23" name="Straight Connector 22">
            <a:extLst>
              <a:ext uri="{C183D7F6-B498-43B3-948B-1728B52AA6E4}">
                <adec:decorative xmlns:adec="http://schemas.microsoft.com/office/drawing/2017/decorative" val="1"/>
              </a:ext>
            </a:extLst>
          </p:cNvPr>
          <p:cNvCxnSpPr/>
          <p:nvPr/>
        </p:nvCxnSpPr>
        <p:spPr>
          <a:xfrm flipV="1">
            <a:off x="4657276" y="3168502"/>
            <a:ext cx="3476631" cy="488562"/>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Rectangle 17"/>
          <p:cNvSpPr/>
          <p:nvPr/>
        </p:nvSpPr>
        <p:spPr>
          <a:xfrm>
            <a:off x="8013849" y="2677146"/>
            <a:ext cx="3703783" cy="738664"/>
          </a:xfrm>
          <a:prstGeom prst="rect">
            <a:avLst/>
          </a:prstGeom>
          <a:pattFill prst="lgConfetti">
            <a:fgClr>
              <a:schemeClr val="bg1">
                <a:lumMod val="95000"/>
              </a:schemeClr>
            </a:fgClr>
            <a:bgClr>
              <a:schemeClr val="bg1"/>
            </a:bgClr>
          </a:pattFill>
          <a:effectLst>
            <a:glow rad="215900">
              <a:srgbClr val="92D050">
                <a:alpha val="23000"/>
              </a:srgbClr>
            </a:glow>
          </a:effectLst>
        </p:spPr>
        <p:txBody>
          <a:bodyPr wrap="square">
            <a:spAutoFit/>
          </a:bodyPr>
          <a:lstStyle/>
          <a:p>
            <a:pPr algn="ctr">
              <a:defRPr/>
            </a:pPr>
            <a:r>
              <a:rPr lang="en-US" sz="1400" dirty="0"/>
              <a:t> Receive solicitation opportunities from customers based on commodity codes that match those selected in vendor account. </a:t>
            </a:r>
          </a:p>
        </p:txBody>
      </p:sp>
      <p:sp>
        <p:nvSpPr>
          <p:cNvPr id="11" name="Rectangle 10"/>
          <p:cNvSpPr/>
          <p:nvPr/>
        </p:nvSpPr>
        <p:spPr>
          <a:xfrm>
            <a:off x="8046660" y="4204003"/>
            <a:ext cx="3703783" cy="954107"/>
          </a:xfrm>
          <a:prstGeom prst="rect">
            <a:avLst/>
          </a:prstGeom>
          <a:pattFill prst="lgConfetti">
            <a:fgClr>
              <a:schemeClr val="bg1">
                <a:lumMod val="95000"/>
              </a:schemeClr>
            </a:fgClr>
            <a:bgClr>
              <a:schemeClr val="bg1"/>
            </a:bgClr>
          </a:pattFill>
          <a:effectLst>
            <a:glow rad="215900">
              <a:srgbClr val="92D050">
                <a:alpha val="23000"/>
              </a:srgbClr>
            </a:glow>
          </a:effectLst>
        </p:spPr>
        <p:txBody>
          <a:bodyPr wrap="square">
            <a:spAutoFit/>
          </a:bodyPr>
          <a:lstStyle/>
          <a:p>
            <a:pPr lvl="0" algn="ctr">
              <a:defRPr/>
            </a:pPr>
            <a:r>
              <a:rPr lang="en-US" sz="1400" dirty="0"/>
              <a:t>Benefit to share/display your information as it allows other vendors the ability to search and find and find you and is a way for subcontracting to occur. </a:t>
            </a:r>
          </a:p>
        </p:txBody>
      </p:sp>
      <p:cxnSp>
        <p:nvCxnSpPr>
          <p:cNvPr id="12" name="Straight Connector 11">
            <a:extLst>
              <a:ext uri="{C183D7F6-B498-43B3-948B-1728B52AA6E4}">
                <adec:decorative xmlns:adec="http://schemas.microsoft.com/office/drawing/2017/decorative" val="1"/>
              </a:ext>
            </a:extLst>
          </p:cNvPr>
          <p:cNvCxnSpPr/>
          <p:nvPr/>
        </p:nvCxnSpPr>
        <p:spPr>
          <a:xfrm>
            <a:off x="4629653" y="4146477"/>
            <a:ext cx="3504254" cy="553113"/>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Rectangle 8" descr="Highlight box to highlight the &quot;next&quot; button at the bottom of the page."/>
          <p:cNvSpPr/>
          <p:nvPr/>
        </p:nvSpPr>
        <p:spPr>
          <a:xfrm>
            <a:off x="1900341" y="6267059"/>
            <a:ext cx="955965" cy="323273"/>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460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914" y="336918"/>
            <a:ext cx="4770793" cy="1412369"/>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kumimoji="0" lang="en-US" sz="2000" b="1" i="0" u="none" strike="noStrike" kern="1200" cap="none" spc="0" normalizeH="0" baseline="0" noProof="0" dirty="0">
                <a:ln>
                  <a:noFill/>
                </a:ln>
                <a:solidFill>
                  <a:srgbClr val="000000"/>
                </a:solidFill>
                <a:effectLst/>
                <a:uLnTx/>
                <a:uFillTx/>
                <a:latin typeface="+mj-lt"/>
                <a:ea typeface="+mn-ea"/>
                <a:cs typeface="+mn-cs"/>
              </a:rPr>
              <a:t>REGISTRATION STEP 2</a:t>
            </a:r>
            <a:endParaRPr lang="en-US" dirty="0">
              <a:latin typeface="+mj-lt"/>
              <a:cs typeface="Segoe UI" panose="020B0502040204020203" pitchFamily="34" charset="0"/>
            </a:endParaRPr>
          </a:p>
        </p:txBody>
      </p:sp>
      <p:pic>
        <p:nvPicPr>
          <p:cNvPr id="10" name="Picture 9" descr="Image of WEBS vendor registration, step 2 of 5: ownership profile and corporate location information sections.">
            <a:extLst>
              <a:ext uri="{FF2B5EF4-FFF2-40B4-BE49-F238E27FC236}">
                <a16:creationId xmlns:a16="http://schemas.microsoft.com/office/drawing/2014/main" id="{9BD761BA-64C0-4F1B-9377-3F2F94D772C8}"/>
              </a:ext>
            </a:extLst>
          </p:cNvPr>
          <p:cNvPicPr>
            <a:picLocks noChangeAspect="1"/>
          </p:cNvPicPr>
          <p:nvPr/>
        </p:nvPicPr>
        <p:blipFill>
          <a:blip r:embed="rId3"/>
          <a:stretch>
            <a:fillRect/>
          </a:stretch>
        </p:blipFill>
        <p:spPr>
          <a:xfrm>
            <a:off x="5740765" y="0"/>
            <a:ext cx="3749763" cy="6858000"/>
          </a:xfrm>
          <a:prstGeom prst="rect">
            <a:avLst/>
          </a:prstGeom>
        </p:spPr>
      </p:pic>
      <p:sp>
        <p:nvSpPr>
          <p:cNvPr id="11" name="Rectangle 10" descr="Highlight box to highlight the &quot;next&quot; button at the bottom of the page.">
            <a:extLst>
              <a:ext uri="{FF2B5EF4-FFF2-40B4-BE49-F238E27FC236}">
                <a16:creationId xmlns:a16="http://schemas.microsoft.com/office/drawing/2014/main" id="{B47953E7-1741-4735-A8E9-FD3F528E996E}"/>
              </a:ext>
            </a:extLst>
          </p:cNvPr>
          <p:cNvSpPr/>
          <p:nvPr/>
        </p:nvSpPr>
        <p:spPr>
          <a:xfrm>
            <a:off x="5618017" y="6653086"/>
            <a:ext cx="955965" cy="204914"/>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267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724" y="267668"/>
            <a:ext cx="9744075" cy="733533"/>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kumimoji="0" lang="en-US" sz="2000" b="1" i="0" u="none" strike="noStrike" kern="1200" cap="none" spc="0" normalizeH="0" baseline="0" noProof="0" dirty="0">
                <a:ln>
                  <a:noFill/>
                </a:ln>
                <a:solidFill>
                  <a:srgbClr val="000000"/>
                </a:solidFill>
                <a:effectLst/>
                <a:uLnTx/>
                <a:uFillTx/>
                <a:latin typeface="Segoe UI"/>
                <a:ea typeface="+mn-ea"/>
                <a:cs typeface="+mn-cs"/>
              </a:rPr>
              <a:t>REGISTRATION STEP 3</a:t>
            </a:r>
            <a:endParaRPr lang="en-US" dirty="0">
              <a:latin typeface="Segoe UI" panose="020B0502040204020203" pitchFamily="34" charset="0"/>
              <a:cs typeface="Segoe UI" panose="020B0502040204020203" pitchFamily="34" charset="0"/>
            </a:endParaRPr>
          </a:p>
        </p:txBody>
      </p:sp>
      <p:pic>
        <p:nvPicPr>
          <p:cNvPr id="5" name="Picture 4" descr="Image of WEBS vendor registration, step 3 of 5: add additional contacts section."/>
          <p:cNvPicPr>
            <a:picLocks noChangeAspect="1"/>
          </p:cNvPicPr>
          <p:nvPr/>
        </p:nvPicPr>
        <p:blipFill>
          <a:blip r:embed="rId3"/>
          <a:stretch>
            <a:fillRect/>
          </a:stretch>
        </p:blipFill>
        <p:spPr>
          <a:xfrm>
            <a:off x="1927030" y="1992240"/>
            <a:ext cx="8337939" cy="3369109"/>
          </a:xfrm>
          <a:prstGeom prst="rect">
            <a:avLst/>
          </a:prstGeom>
        </p:spPr>
      </p:pic>
    </p:spTree>
    <p:extLst>
      <p:ext uri="{BB962C8B-B14F-4D97-AF65-F5344CB8AC3E}">
        <p14:creationId xmlns:p14="http://schemas.microsoft.com/office/powerpoint/2010/main" val="1770349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724" y="267668"/>
            <a:ext cx="9744075" cy="733533"/>
          </a:xfrm>
        </p:spPr>
        <p:txBody>
          <a:bodyPr>
            <a:normAutofit fontScale="90000"/>
          </a:bodyPr>
          <a:lstStyle/>
          <a:p>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kumimoji="0" lang="en-US" sz="2000" b="1" i="0" u="none" strike="noStrike" kern="1200" cap="none" spc="0" normalizeH="0" baseline="0" noProof="0" dirty="0">
                <a:ln>
                  <a:noFill/>
                </a:ln>
                <a:solidFill>
                  <a:srgbClr val="000000"/>
                </a:solidFill>
                <a:effectLst/>
                <a:uLnTx/>
                <a:uFillTx/>
                <a:latin typeface="Segoe UI"/>
                <a:ea typeface="+mj-ea"/>
                <a:cs typeface="Segoe UI" panose="020B0502040204020203" pitchFamily="34" charset="0"/>
              </a:rPr>
              <a:t>REGISTRATION STEP 4</a:t>
            </a:r>
            <a:endParaRPr lang="en-US" dirty="0">
              <a:latin typeface="Segoe UI" panose="020B0502040204020203" pitchFamily="34" charset="0"/>
              <a:cs typeface="Segoe UI" panose="020B0502040204020203" pitchFamily="34" charset="0"/>
            </a:endParaRPr>
          </a:p>
        </p:txBody>
      </p:sp>
      <p:pic>
        <p:nvPicPr>
          <p:cNvPr id="3" name="Picture 2" descr="Image of WEBS vendor registration, step 4 of 5: search for commodity codes section."/>
          <p:cNvPicPr>
            <a:picLocks noChangeAspect="1"/>
          </p:cNvPicPr>
          <p:nvPr/>
        </p:nvPicPr>
        <p:blipFill>
          <a:blip r:embed="rId3"/>
          <a:stretch>
            <a:fillRect/>
          </a:stretch>
        </p:blipFill>
        <p:spPr>
          <a:xfrm>
            <a:off x="1567610" y="1827363"/>
            <a:ext cx="9287453" cy="4336486"/>
          </a:xfrm>
          <a:prstGeom prst="rect">
            <a:avLst/>
          </a:prstGeom>
        </p:spPr>
      </p:pic>
    </p:spTree>
    <p:extLst>
      <p:ext uri="{BB962C8B-B14F-4D97-AF65-F5344CB8AC3E}">
        <p14:creationId xmlns:p14="http://schemas.microsoft.com/office/powerpoint/2010/main" val="2527262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724" y="267668"/>
            <a:ext cx="9744075" cy="733533"/>
          </a:xfrm>
        </p:spPr>
        <p:txBody>
          <a:bodyPr>
            <a:normAutofit fontScale="90000"/>
          </a:bodyPr>
          <a:lstStyle/>
          <a:p>
            <a:r>
              <a:rPr lang="en-US" dirty="0">
                <a:latin typeface="Segoe UI" panose="020B0502040204020203" pitchFamily="34" charset="0"/>
                <a:cs typeface="Segoe UI" panose="020B0502040204020203" pitchFamily="34" charset="0"/>
              </a:rPr>
              <a:t>WEBS For Vendors</a:t>
            </a:r>
            <a:br>
              <a:rPr lang="en-US" dirty="0">
                <a:latin typeface="Segoe UI" panose="020B0502040204020203" pitchFamily="34" charset="0"/>
                <a:cs typeface="Segoe UI" panose="020B0502040204020203" pitchFamily="34" charset="0"/>
              </a:rPr>
            </a:br>
            <a:r>
              <a:rPr kumimoji="0" lang="en-US" sz="2000" b="1" i="0" u="none" strike="noStrike" kern="1200" cap="none" spc="0" normalizeH="0" baseline="0" noProof="0" dirty="0">
                <a:ln>
                  <a:noFill/>
                </a:ln>
                <a:solidFill>
                  <a:srgbClr val="000000"/>
                </a:solidFill>
                <a:effectLst/>
                <a:uLnTx/>
                <a:uFillTx/>
                <a:latin typeface="Segoe UI"/>
                <a:ea typeface="+mj-ea"/>
                <a:cs typeface="Segoe UI" panose="020B0502040204020203" pitchFamily="34" charset="0"/>
              </a:rPr>
              <a:t>REGISTRATION STEP 5</a:t>
            </a:r>
            <a:endParaRPr lang="en-US" dirty="0">
              <a:latin typeface="Segoe UI" panose="020B0502040204020203" pitchFamily="34" charset="0"/>
              <a:cs typeface="Segoe UI" panose="020B0502040204020203" pitchFamily="34" charset="0"/>
            </a:endParaRPr>
          </a:p>
        </p:txBody>
      </p:sp>
      <p:pic>
        <p:nvPicPr>
          <p:cNvPr id="4" name="Picture 3" descr="Image of WEBS vendor registration, step 5 of 5: manage geographic service designations section."/>
          <p:cNvPicPr>
            <a:picLocks noChangeAspect="1"/>
          </p:cNvPicPr>
          <p:nvPr/>
        </p:nvPicPr>
        <p:blipFill>
          <a:blip r:embed="rId3"/>
          <a:stretch>
            <a:fillRect/>
          </a:stretch>
        </p:blipFill>
        <p:spPr>
          <a:xfrm>
            <a:off x="1352117" y="1780453"/>
            <a:ext cx="9820275" cy="4867275"/>
          </a:xfrm>
          <a:prstGeom prst="rect">
            <a:avLst/>
          </a:prstGeom>
        </p:spPr>
      </p:pic>
    </p:spTree>
    <p:extLst>
      <p:ext uri="{BB962C8B-B14F-4D97-AF65-F5344CB8AC3E}">
        <p14:creationId xmlns:p14="http://schemas.microsoft.com/office/powerpoint/2010/main" val="1100930437"/>
      </p:ext>
    </p:extLst>
  </p:cSld>
  <p:clrMapOvr>
    <a:masterClrMapping/>
  </p:clrMapOvr>
</p:sld>
</file>

<file path=ppt/theme/theme1.xml><?xml version="1.0" encoding="utf-8"?>
<a:theme xmlns:a="http://schemas.openxmlformats.org/drawingml/2006/main" name="Office Theme">
  <a:themeElements>
    <a:clrScheme name="DES PowerPoint Template">
      <a:dk1>
        <a:srgbClr val="000000"/>
      </a:dk1>
      <a:lt1>
        <a:srgbClr val="FFFFFF"/>
      </a:lt1>
      <a:dk2>
        <a:srgbClr val="000000"/>
      </a:dk2>
      <a:lt2>
        <a:srgbClr val="FFFFFF"/>
      </a:lt2>
      <a:accent1>
        <a:srgbClr val="1B355E"/>
      </a:accent1>
      <a:accent2>
        <a:srgbClr val="1995BA"/>
      </a:accent2>
      <a:accent3>
        <a:srgbClr val="E5E4E4"/>
      </a:accent3>
      <a:accent4>
        <a:srgbClr val="FBD05E"/>
      </a:accent4>
      <a:accent5>
        <a:srgbClr val="E96057"/>
      </a:accent5>
      <a:accent6>
        <a:srgbClr val="000000"/>
      </a:accent6>
      <a:hlink>
        <a:srgbClr val="000000"/>
      </a:hlink>
      <a:folHlink>
        <a:srgbClr val="000000"/>
      </a:folHlink>
    </a:clrScheme>
    <a:fontScheme name="DES PowerPoint Templat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ril 2021 - PPT template" id="{969263B7-CA04-43A8-880B-ED321D10BBD8}" vid="{F79CDD35-5255-47BA-8320-690C4BEB9F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Category xmlns="4f5804d5-49c0-4153-b9d4-3ac3acf566d3">Template</Categor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8D5D01CD5DBE4F89C499B2100A9B06" ma:contentTypeVersion="6" ma:contentTypeDescription="Create a new document." ma:contentTypeScope="" ma:versionID="b2a89fce58d9a1c741869f85d7bd95e1">
  <xsd:schema xmlns:xsd="http://www.w3.org/2001/XMLSchema" xmlns:xs="http://www.w3.org/2001/XMLSchema" xmlns:p="http://schemas.microsoft.com/office/2006/metadata/properties" xmlns:ns1="http://schemas.microsoft.com/sharepoint/v3" xmlns:ns2="4f5804d5-49c0-4153-b9d4-3ac3acf566d3" targetNamespace="http://schemas.microsoft.com/office/2006/metadata/properties" ma:root="true" ma:fieldsID="48d3da4e4987d66e249f2ca8c2b933c2" ns1:_="" ns2:_="">
    <xsd:import namespace="http://schemas.microsoft.com/sharepoint/v3"/>
    <xsd:import namespace="4f5804d5-49c0-4153-b9d4-3ac3acf566d3"/>
    <xsd:element name="properties">
      <xsd:complexType>
        <xsd:sequence>
          <xsd:element name="documentManagement">
            <xsd:complexType>
              <xsd:all>
                <xsd:element ref="ns1:PublishingStartDate" minOccurs="0"/>
                <xsd:element ref="ns1:PublishingExpirationDate" minOccurs="0"/>
                <xsd:element ref="ns2: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internalName="PublishingStartDate">
      <xsd:simpleType>
        <xsd:restriction base="dms:Unknown"/>
      </xsd:simpleType>
    </xsd:element>
    <xsd:element name="PublishingExpirationDate" ma:index="3"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f5804d5-49c0-4153-b9d4-3ac3acf566d3" elementFormDefault="qualified">
    <xsd:import namespace="http://schemas.microsoft.com/office/2006/documentManagement/types"/>
    <xsd:import namespace="http://schemas.microsoft.com/office/infopath/2007/PartnerControls"/>
    <xsd:element name="Category" ma:index="10" ma:displayName="Category" ma:format="Dropdown" ma:internalName="Category">
      <xsd:simpleType>
        <xsd:restriction base="dms:Choice">
          <xsd:enumeration value="Delegation"/>
          <xsd:enumeration value="Event Fliers"/>
          <xsd:enumeration value="Fact Sheets"/>
          <xsd:enumeration value="Form"/>
          <xsd:enumeration value="Policy"/>
          <xsd:enumeration value="Presentations"/>
          <xsd:enumeration value="Procedure"/>
          <xsd:enumeration value="Publication"/>
          <xsd:enumeration value="Template"/>
          <xsd:enumeration value="Get Help"/>
          <xsd:enumeration value="Other"/>
          <xsd:enumeration value="News"/>
          <xsd:enumeration value="Newsletters"/>
          <xsd:enumeration value="Tenant Bulletins"/>
          <xsd:enumeration value="CF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B2721B-0377-42EB-8EE1-B3F4F5BBF79D}">
  <ds:schemaRefs>
    <ds:schemaRef ds:uri="http://schemas.microsoft.com/sharepoint/v3"/>
    <ds:schemaRef ds:uri="4f5804d5-49c0-4153-b9d4-3ac3acf566d3"/>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BFAFAB8-5E7A-468B-8887-CBD86E47AB52}">
  <ds:schemaRefs>
    <ds:schemaRef ds:uri="http://schemas.microsoft.com/sharepoint/v3/contenttype/forms"/>
  </ds:schemaRefs>
</ds:datastoreItem>
</file>

<file path=customXml/itemProps3.xml><?xml version="1.0" encoding="utf-8"?>
<ds:datastoreItem xmlns:ds="http://schemas.openxmlformats.org/officeDocument/2006/customXml" ds:itemID="{AFEA523D-E386-4C53-BA22-AF205A416B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5804d5-49c0-4153-b9d4-3ac3acf566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PPTtemplate</Template>
  <TotalTime>8295</TotalTime>
  <Words>2002</Words>
  <Application>Microsoft Office PowerPoint</Application>
  <PresentationFormat>Widescreen</PresentationFormat>
  <Paragraphs>92</Paragraphs>
  <Slides>21</Slides>
  <Notes>21</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Segoe UI</vt:lpstr>
      <vt:lpstr>Ubuntu</vt:lpstr>
      <vt:lpstr>Wingdings</vt:lpstr>
      <vt:lpstr>Office Theme</vt:lpstr>
      <vt:lpstr>WEBS Vendor Training</vt:lpstr>
      <vt:lpstr>WEBS  for  Vendors</vt:lpstr>
      <vt:lpstr>WEBS For Vendors</vt:lpstr>
      <vt:lpstr>WEBS For Vendors Registration</vt:lpstr>
      <vt:lpstr>WEBS For Vendors Registration step 1</vt:lpstr>
      <vt:lpstr>WEBS For Vendors REGISTRATION STEP 2</vt:lpstr>
      <vt:lpstr>WEBS For Vendors REGISTRATION STEP 3</vt:lpstr>
      <vt:lpstr>WEBS For Vendors REGISTRATION STEP 4</vt:lpstr>
      <vt:lpstr>WEBS For Vendors REGISTRATION STEP 5</vt:lpstr>
      <vt:lpstr>WEBS For Vendors LOGIN PAGE</vt:lpstr>
      <vt:lpstr>WEBS For Vendors HOME PAGE</vt:lpstr>
      <vt:lpstr>WEBS For Vendors MANAGE COMMODITY CODES</vt:lpstr>
      <vt:lpstr>WEBS For vendors MANAGE GEOGRAPHIC  DESIGNATIONS </vt:lpstr>
      <vt:lpstr>WEBS For vendors MANAGE PROFILE/PASSWORD </vt:lpstr>
      <vt:lpstr>WEBS For vendors MANAGE CONTACTS</vt:lpstr>
      <vt:lpstr>WEBS For vendors VIEW USER GUIDES</vt:lpstr>
      <vt:lpstr>WEBS For vendors SEARCH OPPORTUNITIES</vt:lpstr>
      <vt:lpstr>WEBS For vendors SEARCH VENDORS</vt:lpstr>
      <vt:lpstr>WEBS For vendors VIEW HISTORY</vt:lpstr>
      <vt:lpstr>WEBS For vendors VIEW REPORTS </vt:lpstr>
      <vt:lpstr>thank you</vt:lpstr>
    </vt:vector>
  </TitlesOfParts>
  <Company>Washington Technology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WEBS Training</dc:title>
  <dc:creator>Holder, Katie (DES)</dc:creator>
  <cp:lastModifiedBy>Pretty, Jon (DES)</cp:lastModifiedBy>
  <cp:revision>93</cp:revision>
  <dcterms:created xsi:type="dcterms:W3CDTF">2021-06-11T15:30:19Z</dcterms:created>
  <dcterms:modified xsi:type="dcterms:W3CDTF">2022-04-26T22:41:41Z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800</vt:r8>
  </property>
  <property fmtid="{D5CDD505-2E9C-101B-9397-08002B2CF9AE}" pid="3" name="Category">
    <vt:lpwstr>Template</vt:lpwstr>
  </property>
  <property fmtid="{D5CDD505-2E9C-101B-9397-08002B2CF9AE}" pid="4" name="xd_Signature">
    <vt:bool>false</vt:bool>
  </property>
  <property fmtid="{D5CDD505-2E9C-101B-9397-08002B2CF9AE}" pid="5" name="xd_ProgID">
    <vt:lpwstr/>
  </property>
  <property fmtid="{D5CDD505-2E9C-101B-9397-08002B2CF9AE}" pid="6" name="ContentTypeId">
    <vt:lpwstr>0x010100208D5D01CD5DBE4F89C499B2100A9B06</vt:lpwstr>
  </property>
  <property fmtid="{D5CDD505-2E9C-101B-9397-08002B2CF9AE}" pid="7" name="TemplateUrl">
    <vt:lpwstr/>
  </property>
</Properties>
</file>