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216" r:id="rId4"/>
    <p:sldMasterId id="2147484571" r:id="rId5"/>
  </p:sldMasterIdLst>
  <p:notesMasterIdLst>
    <p:notesMasterId r:id="rId22"/>
  </p:notesMasterIdLst>
  <p:handoutMasterIdLst>
    <p:handoutMasterId r:id="rId23"/>
  </p:handoutMasterIdLst>
  <p:sldIdLst>
    <p:sldId id="257" r:id="rId6"/>
    <p:sldId id="276" r:id="rId7"/>
    <p:sldId id="277" r:id="rId8"/>
    <p:sldId id="278" r:id="rId9"/>
    <p:sldId id="299" r:id="rId10"/>
    <p:sldId id="279" r:id="rId11"/>
    <p:sldId id="297" r:id="rId12"/>
    <p:sldId id="280" r:id="rId13"/>
    <p:sldId id="287" r:id="rId14"/>
    <p:sldId id="288" r:id="rId15"/>
    <p:sldId id="289" r:id="rId16"/>
    <p:sldId id="290" r:id="rId17"/>
    <p:sldId id="286" r:id="rId18"/>
    <p:sldId id="295" r:id="rId19"/>
    <p:sldId id="293" r:id="rId20"/>
    <p:sldId id="291" r:id="rId21"/>
  </p:sldIdLst>
  <p:sldSz cx="12192000" cy="6858000"/>
  <p:notesSz cx="7023100" cy="9309100"/>
  <p:defaultTextStyle>
    <a:defPPr>
      <a:defRPr lang="en-US"/>
    </a:defPPr>
    <a:lvl1pPr marL="0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4057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8113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2170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6226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20283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4339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8396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2453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2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orient="horz" pos="2456" userDrawn="1">
          <p15:clr>
            <a:srgbClr val="A4A3A4"/>
          </p15:clr>
        </p15:guide>
        <p15:guide id="4" orient="horz" pos="4177" userDrawn="1">
          <p15:clr>
            <a:srgbClr val="A4A3A4"/>
          </p15:clr>
        </p15:guide>
        <p15:guide id="5" orient="horz" pos="3072" userDrawn="1">
          <p15:clr>
            <a:srgbClr val="A4A3A4"/>
          </p15:clr>
        </p15:guide>
        <p15:guide id="6" orient="horz" pos="1944" userDrawn="1">
          <p15:clr>
            <a:srgbClr val="A4A3A4"/>
          </p15:clr>
        </p15:guide>
        <p15:guide id="7" orient="horz" pos="624" userDrawn="1">
          <p15:clr>
            <a:srgbClr val="A4A3A4"/>
          </p15:clr>
        </p15:guide>
        <p15:guide id="8" orient="horz" pos="3672" userDrawn="1">
          <p15:clr>
            <a:srgbClr val="A4A3A4"/>
          </p15:clr>
        </p15:guide>
        <p15:guide id="9" pos="1032" userDrawn="1">
          <p15:clr>
            <a:srgbClr val="A4A3A4"/>
          </p15:clr>
        </p15:guide>
        <p15:guide id="10" pos="2688" userDrawn="1">
          <p15:clr>
            <a:srgbClr val="A4A3A4"/>
          </p15:clr>
        </p15:guide>
        <p15:guide id="11" pos="1944" userDrawn="1">
          <p15:clr>
            <a:srgbClr val="A4A3A4"/>
          </p15:clr>
        </p15:guide>
        <p15:guide id="12" pos="3648" userDrawn="1">
          <p15:clr>
            <a:srgbClr val="A4A3A4"/>
          </p15:clr>
        </p15:guide>
        <p15:guide id="13" pos="4995" userDrawn="1">
          <p15:clr>
            <a:srgbClr val="A4A3A4"/>
          </p15:clr>
        </p15:guide>
        <p15:guide id="14" pos="4225" userDrawn="1">
          <p15:clr>
            <a:srgbClr val="A4A3A4"/>
          </p15:clr>
        </p15:guide>
        <p15:guide id="15" pos="5761" userDrawn="1">
          <p15:clr>
            <a:srgbClr val="A4A3A4"/>
          </p15:clr>
        </p15:guide>
        <p15:guide id="16" pos="6531" userDrawn="1">
          <p15:clr>
            <a:srgbClr val="A4A3A4"/>
          </p15:clr>
        </p15:guide>
        <p15:guide id="17" pos="7299" userDrawn="1">
          <p15:clr>
            <a:srgbClr val="A4A3A4"/>
          </p15:clr>
        </p15:guide>
        <p15:guide id="18" pos="264" userDrawn="1">
          <p15:clr>
            <a:srgbClr val="A4A3A4"/>
          </p15:clr>
        </p15:guide>
        <p15:guide id="19" orient="horz" pos="2904">
          <p15:clr>
            <a:srgbClr val="A4A3A4"/>
          </p15:clr>
        </p15:guide>
        <p15:guide id="20" pos="4194">
          <p15:clr>
            <a:srgbClr val="A4A3A4"/>
          </p15:clr>
        </p15:guide>
        <p15:guide id="21" pos="1892">
          <p15:clr>
            <a:srgbClr val="A4A3A4"/>
          </p15:clr>
        </p15:guide>
        <p15:guide id="22" pos="3267">
          <p15:clr>
            <a:srgbClr val="A4A3A4"/>
          </p15:clr>
        </p15:guide>
        <p15:guide id="23" orient="horz" pos="2259">
          <p15:clr>
            <a:srgbClr val="A4A3A4"/>
          </p15:clr>
        </p15:guide>
        <p15:guide id="24" orient="horz" pos="3896">
          <p15:clr>
            <a:srgbClr val="A4A3A4"/>
          </p15:clr>
        </p15:guide>
        <p15:guide id="25" pos="2661">
          <p15:clr>
            <a:srgbClr val="A4A3A4"/>
          </p15:clr>
        </p15:guide>
        <p15:guide id="26" pos="2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 userDrawn="1">
          <p15:clr>
            <a:srgbClr val="A4A3A4"/>
          </p15:clr>
        </p15:guide>
        <p15:guide id="2" pos="221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1" clrIdx="1"/>
  <p:cmAuthor id="2" name="Sarah Lundy (Becauz LLC)" initials="SL(L" lastIdx="68" clrIdx="2">
    <p:extLst/>
  </p:cmAuthor>
  <p:cmAuthor id="3" name="Lisa MacLeod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090E"/>
    <a:srgbClr val="E86D1F"/>
    <a:srgbClr val="555456"/>
    <a:srgbClr val="526F82"/>
    <a:srgbClr val="717073"/>
    <a:srgbClr val="9FA617"/>
    <a:srgbClr val="7493A7"/>
    <a:srgbClr val="808000"/>
    <a:srgbClr val="000080"/>
    <a:srgbClr val="3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81" autoAdjust="0"/>
    <p:restoredTop sz="99261" autoAdjust="0"/>
  </p:normalViewPr>
  <p:slideViewPr>
    <p:cSldViewPr snapToGrid="0">
      <p:cViewPr varScale="1">
        <p:scale>
          <a:sx n="109" d="100"/>
          <a:sy n="109" d="100"/>
        </p:scale>
        <p:origin x="-84" y="-162"/>
      </p:cViewPr>
      <p:guideLst>
        <p:guide orient="horz" pos="142"/>
        <p:guide orient="horz" pos="1320"/>
        <p:guide orient="horz" pos="2456"/>
        <p:guide orient="horz" pos="4177"/>
        <p:guide orient="horz" pos="3072"/>
        <p:guide orient="horz" pos="1944"/>
        <p:guide orient="horz" pos="624"/>
        <p:guide orient="horz" pos="3672"/>
        <p:guide orient="horz" pos="2904"/>
        <p:guide orient="horz" pos="2259"/>
        <p:guide orient="horz" pos="3896"/>
        <p:guide pos="1032"/>
        <p:guide pos="2688"/>
        <p:guide pos="1944"/>
        <p:guide pos="3648"/>
        <p:guide pos="4995"/>
        <p:guide pos="4225"/>
        <p:guide pos="5761"/>
        <p:guide pos="6531"/>
        <p:guide pos="7299"/>
        <p:guide pos="264"/>
        <p:guide pos="4194"/>
        <p:guide pos="1892"/>
        <p:guide pos="3267"/>
        <p:guide pos="2661"/>
        <p:guide pos="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86"/>
    </p:cViewPr>
  </p:sorterViewPr>
  <p:notesViewPr>
    <p:cSldViewPr snapToGrid="0" showGuides="1">
      <p:cViewPr varScale="1">
        <p:scale>
          <a:sx n="87" d="100"/>
          <a:sy n="87" d="100"/>
        </p:scale>
        <p:origin x="-3904" y="-128"/>
      </p:cViewPr>
      <p:guideLst>
        <p:guide orient="horz" pos="2932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cat>
            <c:strRef>
              <c:f>Sheet1!$A$2:$A$3</c:f>
              <c:strCache>
                <c:ptCount val="2"/>
                <c:pt idx="0">
                  <c:v>BLOCKED</c:v>
                </c:pt>
                <c:pt idx="1">
                  <c:v>ACTIVE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56.7</c:v>
                </c:pt>
                <c:pt idx="1">
                  <c:v>43.2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AE-46E8-9BBD-56B55DBA7E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BLOCKED/ARCHIVING </a:t>
            </a:r>
          </a:p>
          <a:p>
            <a:pPr>
              <a:defRPr/>
            </a:pP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BLOCKED</c:v>
                </c:pt>
                <c:pt idx="1">
                  <c:v>REACTIVATED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10039</c:v>
                </c:pt>
                <c:pt idx="1">
                  <c:v>365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AE-46E8-9BBD-56B55DBA7E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4758272"/>
        <c:axId val="104764160"/>
      </c:barChart>
      <c:catAx>
        <c:axId val="10475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4764160"/>
        <c:crosses val="autoZero"/>
        <c:auto val="1"/>
        <c:lblAlgn val="ctr"/>
        <c:lblOffset val="100"/>
        <c:noMultiLvlLbl val="0"/>
      </c:catAx>
      <c:valAx>
        <c:axId val="104764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7582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4" cy="465455"/>
          </a:xfrm>
          <a:prstGeom prst="rect">
            <a:avLst/>
          </a:prstGeom>
        </p:spPr>
        <p:txBody>
          <a:bodyPr vert="horz" lIns="92552" tIns="46276" rIns="92552" bIns="46276" rtlCol="0"/>
          <a:lstStyle>
            <a:lvl1pPr algn="l">
              <a:defRPr sz="1200"/>
            </a:lvl1pPr>
          </a:lstStyle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978134" y="0"/>
            <a:ext cx="3043344" cy="465455"/>
          </a:xfrm>
          <a:prstGeom prst="rect">
            <a:avLst/>
          </a:prstGeom>
        </p:spPr>
        <p:txBody>
          <a:bodyPr vert="horz" lIns="92552" tIns="46276" rIns="92552" bIns="46276" rtlCol="0"/>
          <a:lstStyle>
            <a:lvl1pPr algn="r">
              <a:defRPr sz="1200"/>
            </a:lvl1pPr>
          </a:lstStyle>
          <a:p>
            <a:fld id="{A3A6EC53-78F5-4E93-A3A4-663C37596E9E}" type="datetime1">
              <a:rPr lang="en-US" smtClean="0">
                <a:latin typeface="Arial"/>
                <a:cs typeface="Arial"/>
              </a:rPr>
              <a:pPr/>
              <a:t>4/19/2016</a:t>
            </a:fld>
            <a:endParaRPr lang="en-US" dirty="0">
              <a:latin typeface="Arial"/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1685799" y="8714860"/>
            <a:ext cx="3982301" cy="338437"/>
          </a:xfrm>
          <a:prstGeom prst="rect">
            <a:avLst/>
          </a:prstGeom>
        </p:spPr>
        <p:txBody>
          <a:bodyPr vert="horz" lIns="92552" tIns="46276" rIns="92552" bIns="46276" rtlCol="0" anchor="b"/>
          <a:lstStyle>
            <a:lvl1pPr algn="l">
              <a:defRPr sz="1200"/>
            </a:lvl1pPr>
          </a:lstStyle>
          <a:p>
            <a:r>
              <a:rPr lang="en-US" sz="400" dirty="0">
                <a:latin typeface="Arial"/>
                <a:cs typeface="Arial"/>
              </a:rPr>
              <a:t>Copyright © 2015 Washington Technology Solutions (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). All rights reserved. Other product names are or may be registered trademarks and/or trademarks in the U.S. and/or other countries. The information herein is for informational purposes only and represents the current view of 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 as of the date of this presentation. Because 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 must respond to changing market conditions, it should not be interpreted to be a commitment on the part of 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, and 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 cannot guarantee the accuracy of any information provided after the date of this presentation.  WA TECH MAKES NO WARRANTIES, EXPRESS, IMPLIED,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673031" y="8575975"/>
            <a:ext cx="1098661" cy="465455"/>
          </a:xfrm>
          <a:prstGeom prst="rect">
            <a:avLst/>
          </a:prstGeom>
        </p:spPr>
        <p:txBody>
          <a:bodyPr vert="horz" lIns="92552" tIns="46276" rIns="92552" bIns="46276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Arial"/>
                <a:cs typeface="Arial"/>
              </a:rPr>
              <a:pPr/>
              <a:t>‹#›</a:t>
            </a:fld>
            <a:endParaRPr lang="en-US" dirty="0">
              <a:latin typeface="Arial"/>
              <a:cs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49745" y="8571101"/>
            <a:ext cx="6421094" cy="0"/>
          </a:xfrm>
          <a:prstGeom prst="line">
            <a:avLst/>
          </a:prstGeom>
          <a:ln w="12700" cmpd="sng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WaTech-FINAL-LOGO-20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21" y="8661326"/>
            <a:ext cx="936123" cy="31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4" cy="465455"/>
          </a:xfrm>
          <a:prstGeom prst="rect">
            <a:avLst/>
          </a:prstGeom>
        </p:spPr>
        <p:txBody>
          <a:bodyPr vert="horz" lIns="92552" tIns="46276" rIns="92552" bIns="46276" rtlCol="0"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5325"/>
            <a:ext cx="621030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2" tIns="46276" rIns="92552" bIns="46276" rtlCol="0" anchor="ctr"/>
          <a:lstStyle/>
          <a:p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978134" y="0"/>
            <a:ext cx="3043344" cy="465455"/>
          </a:xfrm>
          <a:prstGeom prst="rect">
            <a:avLst/>
          </a:prstGeom>
        </p:spPr>
        <p:txBody>
          <a:bodyPr vert="horz" lIns="92552" tIns="46276" rIns="92552" bIns="46276" rtlCol="0"/>
          <a:lstStyle>
            <a:lvl1pPr algn="r">
              <a:defRPr sz="1200">
                <a:latin typeface="Arial"/>
                <a:cs typeface="Arial"/>
              </a:defRPr>
            </a:lvl1pPr>
          </a:lstStyle>
          <a:p>
            <a:fld id="{A8169D3E-AA8A-43A8-A9E4-09EDE817CDC5}" type="datetime1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702311" y="4421825"/>
            <a:ext cx="5618480" cy="4189095"/>
          </a:xfrm>
          <a:prstGeom prst="rect">
            <a:avLst/>
          </a:prstGeom>
        </p:spPr>
        <p:txBody>
          <a:bodyPr vert="horz" lIns="92552" tIns="46276" rIns="92552" bIns="4627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4"/>
          </p:nvPr>
        </p:nvSpPr>
        <p:spPr>
          <a:xfrm>
            <a:off x="1685799" y="8875646"/>
            <a:ext cx="3982301" cy="338437"/>
          </a:xfrm>
          <a:prstGeom prst="rect">
            <a:avLst/>
          </a:prstGeom>
        </p:spPr>
        <p:txBody>
          <a:bodyPr vert="horz" lIns="92552" tIns="46276" rIns="92552" bIns="46276" rtlCol="0" anchor="b"/>
          <a:lstStyle>
            <a:lvl1pPr algn="l">
              <a:defRPr sz="1200"/>
            </a:lvl1pPr>
          </a:lstStyle>
          <a:p>
            <a:r>
              <a:rPr lang="en-US" sz="400" dirty="0">
                <a:latin typeface="Arial"/>
                <a:cs typeface="Arial"/>
              </a:rPr>
              <a:t>Copyright © 2015 Washington Technology Solutions (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). All rights reserved. Other product names are or may be registered trademarks and/or trademarks in the U.S. and/or other countries. The information herein is for informational purposes only and represents the current view of 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 as of the date of this presentation. Because 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 must respond to changing market conditions, it should not be interpreted to be a commitment on the part of 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, and 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 cannot guarantee the accuracy of any information provided after the date of this presentation.  WA TECH MAKES NO WARRANTIES, EXPRESS, IMPLIED, OR STATUTORY, AS TO THE INFORMATION IN THIS PRESENTATION.</a:t>
            </a:r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5"/>
          </p:nvPr>
        </p:nvSpPr>
        <p:spPr>
          <a:xfrm>
            <a:off x="5673031" y="8736761"/>
            <a:ext cx="1098661" cy="465455"/>
          </a:xfrm>
          <a:prstGeom prst="rect">
            <a:avLst/>
          </a:prstGeom>
        </p:spPr>
        <p:txBody>
          <a:bodyPr vert="horz" lIns="92552" tIns="46276" rIns="92552" bIns="46276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Arial"/>
                <a:cs typeface="Arial"/>
              </a:rPr>
              <a:pPr/>
              <a:t>‹#›</a:t>
            </a:fld>
            <a:endParaRPr lang="en-US" dirty="0">
              <a:latin typeface="Arial"/>
              <a:cs typeface="Arial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49745" y="8731888"/>
            <a:ext cx="6421094" cy="0"/>
          </a:xfrm>
          <a:prstGeom prst="line">
            <a:avLst/>
          </a:prstGeom>
          <a:ln w="12700" cmpd="sng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WaTech-FINAL-LOGO-20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21" y="8822112"/>
            <a:ext cx="936123" cy="31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768113" rtl="0" eaLnBrk="1" latinLnBrk="0" hangingPunct="1">
      <a:lnSpc>
        <a:spcPct val="90000"/>
      </a:lnSpc>
      <a:spcAft>
        <a:spcPts val="280"/>
      </a:spcAft>
      <a:defRPr sz="700" kern="1200">
        <a:solidFill>
          <a:schemeClr val="tx1"/>
        </a:solidFill>
        <a:latin typeface="Arial"/>
        <a:ea typeface="+mn-ea"/>
        <a:cs typeface="Arial"/>
      </a:defRPr>
    </a:lvl1pPr>
    <a:lvl2pPr marL="178915" indent="-88902" algn="l" defTabSz="768113" rtl="0" eaLnBrk="1" latinLnBrk="0" hangingPunct="1">
      <a:lnSpc>
        <a:spcPct val="90000"/>
      </a:lnSpc>
      <a:spcAft>
        <a:spcPts val="280"/>
      </a:spcAft>
      <a:buFont typeface="Arial" pitchFamily="34" charset="0"/>
      <a:buChar char="•"/>
      <a:defRPr sz="700" kern="1200">
        <a:solidFill>
          <a:schemeClr val="tx1"/>
        </a:solidFill>
        <a:latin typeface="Arial"/>
        <a:ea typeface="+mn-ea"/>
        <a:cs typeface="Arial"/>
      </a:defRPr>
    </a:lvl2pPr>
    <a:lvl3pPr marL="275596" indent="-96681" algn="l" defTabSz="768113" rtl="0" eaLnBrk="1" latinLnBrk="0" hangingPunct="1">
      <a:lnSpc>
        <a:spcPct val="90000"/>
      </a:lnSpc>
      <a:spcAft>
        <a:spcPts val="280"/>
      </a:spcAft>
      <a:buFont typeface="Arial" pitchFamily="34" charset="0"/>
      <a:buChar char="•"/>
      <a:defRPr sz="700" kern="1200">
        <a:solidFill>
          <a:schemeClr val="tx1"/>
        </a:solidFill>
        <a:latin typeface="Arial"/>
        <a:ea typeface="+mn-ea"/>
        <a:cs typeface="Arial"/>
      </a:defRPr>
    </a:lvl3pPr>
    <a:lvl4pPr marL="405616" indent="-123351" algn="l" defTabSz="768113" rtl="0" eaLnBrk="1" latinLnBrk="0" hangingPunct="1">
      <a:lnSpc>
        <a:spcPct val="90000"/>
      </a:lnSpc>
      <a:spcAft>
        <a:spcPts val="280"/>
      </a:spcAft>
      <a:buFont typeface="Arial" pitchFamily="34" charset="0"/>
      <a:buChar char="•"/>
      <a:defRPr sz="700" kern="1200">
        <a:solidFill>
          <a:schemeClr val="tx1"/>
        </a:solidFill>
        <a:latin typeface="Arial"/>
        <a:ea typeface="+mn-ea"/>
        <a:cs typeface="Arial"/>
      </a:defRPr>
    </a:lvl4pPr>
    <a:lvl5pPr marL="516743" indent="-96681" algn="l" defTabSz="768113" rtl="0" eaLnBrk="1" latinLnBrk="0" hangingPunct="1">
      <a:lnSpc>
        <a:spcPct val="90000"/>
      </a:lnSpc>
      <a:spcAft>
        <a:spcPts val="280"/>
      </a:spcAft>
      <a:buFont typeface="Arial" pitchFamily="34" charset="0"/>
      <a:buChar char="•"/>
      <a:defRPr sz="700" kern="1200">
        <a:solidFill>
          <a:schemeClr val="tx1"/>
        </a:solidFill>
        <a:latin typeface="Arial"/>
        <a:ea typeface="+mn-ea"/>
        <a:cs typeface="Arial"/>
      </a:defRPr>
    </a:lvl5pPr>
    <a:lvl6pPr marL="1920283" algn="l" defTabSz="7681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04339" algn="l" defTabSz="7681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88396" algn="l" defTabSz="7681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72453" algn="l" defTabSz="7681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 Tech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Rectangle 1"/>
          <p:cNvSpPr/>
          <p:nvPr userDrawn="1"/>
        </p:nvSpPr>
        <p:spPr bwMode="auto">
          <a:xfrm>
            <a:off x="362865" y="0"/>
            <a:ext cx="4738591" cy="4375460"/>
          </a:xfrm>
          <a:prstGeom prst="rect">
            <a:avLst/>
          </a:prstGeom>
          <a:solidFill>
            <a:schemeClr val="accent4">
              <a:alpha val="39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489532"/>
            <a:ext cx="4367854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accent3"/>
                </a:solidFill>
                <a:latin typeface="+mj-lt"/>
                <a:cs typeface="Trebuchet MS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9" y="3477875"/>
            <a:ext cx="4357558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accent3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5" name="Picture 4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3" y="5499028"/>
            <a:ext cx="2681534" cy="90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Intern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auto">
          <a:xfrm>
            <a:off x="362865" y="0"/>
            <a:ext cx="4738591" cy="4375460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488282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bg1"/>
                </a:solidFill>
                <a:latin typeface="+mj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8" y="3574512"/>
            <a:ext cx="4480935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bg1"/>
                </a:solidFill>
                <a:latin typeface="+mj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5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Intern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auto">
          <a:xfrm>
            <a:off x="362865" y="0"/>
            <a:ext cx="4738591" cy="437546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400698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bg1"/>
                </a:solidFill>
                <a:latin typeface="+mj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8" y="3574512"/>
            <a:ext cx="4393495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bg1"/>
                </a:solidFill>
                <a:latin typeface="+mj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2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466386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bg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4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466386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bg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5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466386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bg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0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63001" y="225426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0143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63001" y="225426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0"/>
          </p:nvPr>
        </p:nvSpPr>
        <p:spPr>
          <a:xfrm>
            <a:off x="373418" y="1635804"/>
            <a:ext cx="11290300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6985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63001" y="225426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0"/>
          </p:nvPr>
        </p:nvSpPr>
        <p:spPr>
          <a:xfrm>
            <a:off x="373418" y="1619472"/>
            <a:ext cx="5452409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070722" y="1619472"/>
            <a:ext cx="5464175" cy="4241578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0582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63001" y="225426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0"/>
          </p:nvPr>
        </p:nvSpPr>
        <p:spPr>
          <a:xfrm>
            <a:off x="373419" y="1596171"/>
            <a:ext cx="3576492" cy="4240921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194806" y="1596171"/>
            <a:ext cx="3541893" cy="4241578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7982042" y="1596171"/>
            <a:ext cx="3587750" cy="425217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  <a:lvl2pPr>
              <a:defRPr sz="2000">
                <a:solidFill>
                  <a:srgbClr val="0C3A69"/>
                </a:solidFill>
                <a:latin typeface="+mn-lt"/>
              </a:defRPr>
            </a:lvl2pPr>
            <a:lvl3pPr>
              <a:defRPr sz="2000">
                <a:solidFill>
                  <a:srgbClr val="0C3A69"/>
                </a:solidFill>
                <a:latin typeface="+mn-lt"/>
              </a:defRPr>
            </a:lvl3pPr>
            <a:lvl4pPr>
              <a:defRPr sz="2000">
                <a:solidFill>
                  <a:srgbClr val="0C3A69"/>
                </a:solidFill>
                <a:latin typeface="+mn-lt"/>
              </a:defRPr>
            </a:lvl4pPr>
            <a:lvl5pPr>
              <a:defRPr sz="2000">
                <a:solidFill>
                  <a:srgbClr val="0C3A69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77657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Simp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63001" y="225426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0"/>
          </p:nvPr>
        </p:nvSpPr>
        <p:spPr>
          <a:xfrm>
            <a:off x="373418" y="1619472"/>
            <a:ext cx="5452409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024563" y="1619472"/>
            <a:ext cx="5732462" cy="4241578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744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 Tech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Rectangle 1"/>
          <p:cNvSpPr/>
          <p:nvPr userDrawn="1"/>
        </p:nvSpPr>
        <p:spPr bwMode="auto">
          <a:xfrm>
            <a:off x="362865" y="0"/>
            <a:ext cx="4738591" cy="4375460"/>
          </a:xfrm>
          <a:prstGeom prst="rect">
            <a:avLst/>
          </a:prstGeom>
          <a:solidFill>
            <a:schemeClr val="accent2">
              <a:alpha val="39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489532"/>
            <a:ext cx="4367854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accent3"/>
                </a:solidFill>
                <a:latin typeface="+mj-lt"/>
                <a:cs typeface="Trebuchet MS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9" y="3477875"/>
            <a:ext cx="4357558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accent3"/>
                </a:solidFill>
                <a:latin typeface="+mj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5" name="Picture 4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3" y="5499028"/>
            <a:ext cx="2681534" cy="90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4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Simpl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63001" y="225426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0"/>
          </p:nvPr>
        </p:nvSpPr>
        <p:spPr>
          <a:xfrm>
            <a:off x="466066" y="1514475"/>
            <a:ext cx="11185589" cy="42767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998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" t="45728" r="1765" b="35449"/>
          <a:stretch/>
        </p:blipFill>
        <p:spPr>
          <a:xfrm>
            <a:off x="-2657" y="0"/>
            <a:ext cx="12197314" cy="129142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Rectangle 7"/>
          <p:cNvSpPr/>
          <p:nvPr userDrawn="1"/>
        </p:nvSpPr>
        <p:spPr bwMode="auto">
          <a:xfrm>
            <a:off x="-1" y="0"/>
            <a:ext cx="5844313" cy="125958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0"/>
          </p:nvPr>
        </p:nvSpPr>
        <p:spPr>
          <a:xfrm>
            <a:off x="527050" y="1635804"/>
            <a:ext cx="11066346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97752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Header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" t="45728" r="1765" b="35449"/>
          <a:stretch/>
        </p:blipFill>
        <p:spPr>
          <a:xfrm>
            <a:off x="-2657" y="0"/>
            <a:ext cx="12197314" cy="129142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Rectangle 7"/>
          <p:cNvSpPr/>
          <p:nvPr userDrawn="1"/>
        </p:nvSpPr>
        <p:spPr bwMode="auto">
          <a:xfrm>
            <a:off x="-1" y="0"/>
            <a:ext cx="5844313" cy="125958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0"/>
          </p:nvPr>
        </p:nvSpPr>
        <p:spPr>
          <a:xfrm>
            <a:off x="527050" y="1635804"/>
            <a:ext cx="5473552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256937" y="1630363"/>
            <a:ext cx="5499581" cy="4252912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  <a:lvl2pPr>
              <a:defRPr sz="2000">
                <a:solidFill>
                  <a:srgbClr val="0C3A69"/>
                </a:solidFill>
                <a:latin typeface="+mn-lt"/>
              </a:defRPr>
            </a:lvl2pPr>
            <a:lvl3pPr>
              <a:defRPr sz="2000">
                <a:solidFill>
                  <a:srgbClr val="0C3A69"/>
                </a:solidFill>
                <a:latin typeface="+mn-lt"/>
              </a:defRPr>
            </a:lvl3pPr>
            <a:lvl4pPr>
              <a:defRPr sz="2000">
                <a:solidFill>
                  <a:srgbClr val="0C3A69"/>
                </a:solidFill>
                <a:latin typeface="+mn-lt"/>
              </a:defRPr>
            </a:lvl4pPr>
            <a:lvl5pPr>
              <a:defRPr sz="2000">
                <a:solidFill>
                  <a:srgbClr val="0C3A69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76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Header Graphic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" t="45728" r="1765" b="35449"/>
          <a:stretch/>
        </p:blipFill>
        <p:spPr>
          <a:xfrm>
            <a:off x="-2657" y="0"/>
            <a:ext cx="12197314" cy="129142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Rectangle 7"/>
          <p:cNvSpPr/>
          <p:nvPr userDrawn="1"/>
        </p:nvSpPr>
        <p:spPr bwMode="auto">
          <a:xfrm>
            <a:off x="-1" y="0"/>
            <a:ext cx="5844313" cy="125958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0"/>
          </p:nvPr>
        </p:nvSpPr>
        <p:spPr>
          <a:xfrm>
            <a:off x="527050" y="1635804"/>
            <a:ext cx="5473552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6291893" y="1619250"/>
            <a:ext cx="5254386" cy="4264025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884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Header 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" t="45728" r="1765" b="35449"/>
          <a:stretch/>
        </p:blipFill>
        <p:spPr>
          <a:xfrm>
            <a:off x="-2657" y="0"/>
            <a:ext cx="12197314" cy="129142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Rectangle 7"/>
          <p:cNvSpPr/>
          <p:nvPr userDrawn="1"/>
        </p:nvSpPr>
        <p:spPr bwMode="auto">
          <a:xfrm>
            <a:off x="-1" y="0"/>
            <a:ext cx="5844313" cy="125958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0"/>
          </p:nvPr>
        </p:nvSpPr>
        <p:spPr>
          <a:xfrm>
            <a:off x="558800" y="1712913"/>
            <a:ext cx="11093450" cy="40782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259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" t="50551" r="1765" b="35449"/>
          <a:stretch/>
        </p:blipFill>
        <p:spPr>
          <a:xfrm>
            <a:off x="-2657" y="5930349"/>
            <a:ext cx="12197314" cy="96049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Rectangle 7"/>
          <p:cNvSpPr/>
          <p:nvPr userDrawn="1"/>
        </p:nvSpPr>
        <p:spPr bwMode="auto">
          <a:xfrm>
            <a:off x="-1" y="3417385"/>
            <a:ext cx="5844313" cy="973076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0"/>
          </p:nvPr>
        </p:nvSpPr>
        <p:spPr>
          <a:xfrm>
            <a:off x="527050" y="1635804"/>
            <a:ext cx="11182863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2" y="6132076"/>
            <a:ext cx="1562699" cy="52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66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Footer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" t="50551" r="1765" b="35449"/>
          <a:stretch/>
        </p:blipFill>
        <p:spPr>
          <a:xfrm>
            <a:off x="-2657" y="5930349"/>
            <a:ext cx="12197314" cy="96049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Rectangle 7"/>
          <p:cNvSpPr/>
          <p:nvPr userDrawn="1"/>
        </p:nvSpPr>
        <p:spPr bwMode="auto">
          <a:xfrm>
            <a:off x="-1" y="3417385"/>
            <a:ext cx="5844313" cy="973076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0"/>
          </p:nvPr>
        </p:nvSpPr>
        <p:spPr>
          <a:xfrm>
            <a:off x="527051" y="1619250"/>
            <a:ext cx="5322080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2" y="6132076"/>
            <a:ext cx="1562699" cy="52961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199312" y="1619250"/>
            <a:ext cx="5347894" cy="4229100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  <a:lvl2pPr>
              <a:defRPr sz="2000">
                <a:solidFill>
                  <a:srgbClr val="0C3A69"/>
                </a:solidFill>
              </a:defRPr>
            </a:lvl2pPr>
            <a:lvl3pPr>
              <a:defRPr sz="2000">
                <a:solidFill>
                  <a:srgbClr val="0C3A69"/>
                </a:solidFill>
              </a:defRPr>
            </a:lvl3pPr>
            <a:lvl4pPr>
              <a:defRPr sz="2000">
                <a:solidFill>
                  <a:srgbClr val="0C3A69"/>
                </a:solidFill>
              </a:defRPr>
            </a:lvl4pPr>
            <a:lvl5pPr>
              <a:defRPr sz="2000">
                <a:solidFill>
                  <a:srgbClr val="0C3A6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278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Foote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" t="50551" r="1765" b="35449"/>
          <a:stretch/>
        </p:blipFill>
        <p:spPr>
          <a:xfrm>
            <a:off x="-2657" y="5930349"/>
            <a:ext cx="12197314" cy="96049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Rectangle 7"/>
          <p:cNvSpPr/>
          <p:nvPr userDrawn="1"/>
        </p:nvSpPr>
        <p:spPr bwMode="auto">
          <a:xfrm>
            <a:off x="-1" y="3417385"/>
            <a:ext cx="5844313" cy="973076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0"/>
          </p:nvPr>
        </p:nvSpPr>
        <p:spPr>
          <a:xfrm>
            <a:off x="527051" y="1619250"/>
            <a:ext cx="5322080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2" y="6132076"/>
            <a:ext cx="1562699" cy="529618"/>
          </a:xfrm>
          <a:prstGeom prst="rect">
            <a:avLst/>
          </a:prstGeom>
        </p:spPr>
      </p:pic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40121" y="1619472"/>
            <a:ext cx="5651500" cy="4228878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251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Foote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sz="quarter" idx="12"/>
          </p:nvPr>
        </p:nvSpPr>
        <p:spPr>
          <a:xfrm>
            <a:off x="501650" y="1619250"/>
            <a:ext cx="11290300" cy="4241800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" t="50551" r="1765" b="35449"/>
          <a:stretch/>
        </p:blipFill>
        <p:spPr>
          <a:xfrm>
            <a:off x="-2657" y="5930349"/>
            <a:ext cx="12197314" cy="96049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2" y="6132076"/>
            <a:ext cx="1562699" cy="52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72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RHS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16632" y="349314"/>
            <a:ext cx="8127216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0"/>
          </p:nvPr>
        </p:nvSpPr>
        <p:spPr>
          <a:xfrm>
            <a:off x="527050" y="1635804"/>
            <a:ext cx="8115511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6" r="2119"/>
          <a:stretch/>
        </p:blipFill>
        <p:spPr>
          <a:xfrm>
            <a:off x="8793524" y="0"/>
            <a:ext cx="3398476" cy="68580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200715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 Tech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Rectangle 1"/>
          <p:cNvSpPr/>
          <p:nvPr userDrawn="1"/>
        </p:nvSpPr>
        <p:spPr bwMode="auto">
          <a:xfrm>
            <a:off x="362865" y="0"/>
            <a:ext cx="4738591" cy="4375460"/>
          </a:xfrm>
          <a:prstGeom prst="rect">
            <a:avLst/>
          </a:prstGeom>
          <a:solidFill>
            <a:schemeClr val="accent6">
              <a:alpha val="39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489532"/>
            <a:ext cx="4367854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accent3"/>
                </a:solidFill>
                <a:latin typeface="+mj-lt"/>
                <a:cs typeface="Trebuchet MS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9" y="3477875"/>
            <a:ext cx="4357558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accent3"/>
                </a:solidFill>
                <a:latin typeface="+mj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5" name="Picture 4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3" y="5499028"/>
            <a:ext cx="2681534" cy="90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5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LHS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34626" y="349314"/>
            <a:ext cx="8073562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0"/>
          </p:nvPr>
        </p:nvSpPr>
        <p:spPr>
          <a:xfrm>
            <a:off x="3634626" y="1635804"/>
            <a:ext cx="8072656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WaTech-FINAL-LOGO-201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225" y="6080456"/>
            <a:ext cx="1562699" cy="5296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6" r="2119"/>
          <a:stretch/>
        </p:blipFill>
        <p:spPr>
          <a:xfrm flipH="1">
            <a:off x="0" y="0"/>
            <a:ext cx="3398476" cy="68580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42271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Ti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1" y="0"/>
            <a:ext cx="12202949" cy="6858000"/>
            <a:chOff x="-1" y="0"/>
            <a:chExt cx="12202949" cy="6858000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8" y="0"/>
              <a:ext cx="12192000" cy="68580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 bwMode="auto">
            <a:xfrm>
              <a:off x="-1" y="0"/>
              <a:ext cx="12086167" cy="6858000"/>
            </a:xfrm>
            <a:prstGeom prst="rect">
              <a:avLst/>
            </a:prstGeom>
            <a:gradFill flip="none" rotWithShape="1">
              <a:gsLst>
                <a:gs pos="3400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00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8" name="Rectangle 7"/>
          <p:cNvSpPr/>
          <p:nvPr userDrawn="1"/>
        </p:nvSpPr>
        <p:spPr bwMode="auto">
          <a:xfrm>
            <a:off x="-1" y="3417385"/>
            <a:ext cx="5844313" cy="973076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 userDrawn="1">
            <p:ph sz="quarter" idx="10"/>
          </p:nvPr>
        </p:nvSpPr>
        <p:spPr>
          <a:xfrm>
            <a:off x="527050" y="1635804"/>
            <a:ext cx="11043043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49112" y="5945904"/>
            <a:ext cx="11468833" cy="0"/>
          </a:xfrm>
          <a:prstGeom prst="line">
            <a:avLst/>
          </a:prstGeom>
          <a:ln w="19050" cmpd="sng">
            <a:solidFill>
              <a:schemeClr val="accent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2" y="6080456"/>
            <a:ext cx="1562699" cy="52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78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697" y="4972094"/>
            <a:ext cx="1584867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606" y="4972094"/>
            <a:ext cx="1584867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956" y="5009334"/>
            <a:ext cx="1584867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154" y="5009334"/>
            <a:ext cx="1584867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83" y="5009334"/>
            <a:ext cx="1584867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697" y="3258325"/>
            <a:ext cx="1584867" cy="1371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327" y="3258325"/>
            <a:ext cx="1584867" cy="137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957" y="3266124"/>
            <a:ext cx="1584867" cy="1371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154" y="3266124"/>
            <a:ext cx="1584867" cy="1371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84" y="3266124"/>
            <a:ext cx="1584867" cy="1371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697" y="1522914"/>
            <a:ext cx="1584867" cy="1371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193" y="1544556"/>
            <a:ext cx="1584867" cy="1371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957" y="1522914"/>
            <a:ext cx="1584867" cy="1371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020" y="1522914"/>
            <a:ext cx="1584867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83" y="1544556"/>
            <a:ext cx="158486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337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08" y="1417444"/>
            <a:ext cx="1584867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756" y="4997107"/>
            <a:ext cx="1584867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71" y="5023898"/>
            <a:ext cx="1584867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13" y="3179186"/>
            <a:ext cx="1584867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547" y="5015602"/>
            <a:ext cx="1584867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986" y="5023898"/>
            <a:ext cx="1584867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414" y="5016071"/>
            <a:ext cx="1584867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4" y="5015602"/>
            <a:ext cx="1584867" cy="1371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71" y="3179186"/>
            <a:ext cx="1584867" cy="137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985" y="3179186"/>
            <a:ext cx="1584867" cy="1371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600" y="3179186"/>
            <a:ext cx="1584867" cy="1371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548" y="1431791"/>
            <a:ext cx="1584867" cy="1371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14" y="1431791"/>
            <a:ext cx="1584867" cy="1371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368" y="1431791"/>
            <a:ext cx="1584867" cy="1371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322" y="1431791"/>
            <a:ext cx="1584867" cy="1371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415" y="1431791"/>
            <a:ext cx="158486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1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 Tech 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0" y="2791498"/>
            <a:ext cx="5801359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accent3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8" y="4779841"/>
            <a:ext cx="5791863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accent3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5" name="Picture 4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2" y="786044"/>
            <a:ext cx="3110643" cy="1054235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 flipH="1">
            <a:off x="0" y="4627606"/>
            <a:ext cx="6533254" cy="0"/>
          </a:xfrm>
          <a:prstGeom prst="line">
            <a:avLst/>
          </a:prstGeom>
          <a:ln w="38100" cmpd="sng">
            <a:solidFill>
              <a:schemeClr val="accent4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28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575866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9" y="3574512"/>
            <a:ext cx="4568376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12" name="Picture 11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0" y="3422277"/>
            <a:ext cx="5189366" cy="0"/>
          </a:xfrm>
          <a:prstGeom prst="line">
            <a:avLst/>
          </a:prstGeom>
          <a:ln w="38100" cmpd="sng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84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575866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9" y="3574512"/>
            <a:ext cx="4568376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12" name="Picture 11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0" y="3422277"/>
            <a:ext cx="5189366" cy="0"/>
          </a:xfrm>
          <a:prstGeom prst="line">
            <a:avLst/>
          </a:prstGeom>
          <a:ln w="38100" cmpd="sng">
            <a:solidFill>
              <a:srgbClr val="9313A8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20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575866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accent2">
                    <a:lumMod val="50000"/>
                  </a:schemeClr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9" y="3574512"/>
            <a:ext cx="4568376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12" name="Picture 11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0" y="3422277"/>
            <a:ext cx="5189366" cy="0"/>
          </a:xfrm>
          <a:prstGeom prst="line">
            <a:avLst/>
          </a:prstGeom>
          <a:ln w="38100" cmpd="sng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47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575866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accent3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9" y="3574512"/>
            <a:ext cx="4568376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accent3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12" name="Picture 11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0" y="3422277"/>
            <a:ext cx="5189366" cy="0"/>
          </a:xfrm>
          <a:prstGeom prst="line">
            <a:avLst/>
          </a:prstGeom>
          <a:ln w="38100" cmpd="sng">
            <a:solidFill>
              <a:schemeClr val="accent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42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Intern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auto">
          <a:xfrm>
            <a:off x="362865" y="0"/>
            <a:ext cx="4738591" cy="437546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48456" y="1586169"/>
            <a:ext cx="4466386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bg1"/>
                </a:solidFill>
                <a:latin typeface="+mj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47803" y="3574512"/>
            <a:ext cx="4459075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bg1"/>
                </a:solidFill>
                <a:latin typeface="+mj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6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349112" y="5945904"/>
            <a:ext cx="11468833" cy="0"/>
          </a:xfrm>
          <a:prstGeom prst="line">
            <a:avLst/>
          </a:prstGeom>
          <a:ln w="19050" cmpd="sng">
            <a:solidFill>
              <a:schemeClr val="accent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WaTech-FINAL-LOGO-2015.png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2" y="6080456"/>
            <a:ext cx="1562699" cy="52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7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0" r:id="rId1"/>
    <p:sldLayoutId id="2147484551" r:id="rId2"/>
    <p:sldLayoutId id="2147484552" r:id="rId3"/>
    <p:sldLayoutId id="2147484529" r:id="rId4"/>
    <p:sldLayoutId id="2147484537" r:id="rId5"/>
    <p:sldLayoutId id="2147484556" r:id="rId6"/>
    <p:sldLayoutId id="2147484558" r:id="rId7"/>
    <p:sldLayoutId id="2147484557" r:id="rId8"/>
    <p:sldLayoutId id="2147484553" r:id="rId9"/>
    <p:sldLayoutId id="2147484554" r:id="rId10"/>
    <p:sldLayoutId id="2147484555" r:id="rId11"/>
    <p:sldLayoutId id="2147484559" r:id="rId12"/>
    <p:sldLayoutId id="2147484561" r:id="rId13"/>
    <p:sldLayoutId id="2147484562" r:id="rId14"/>
    <p:sldLayoutId id="2147484547" r:id="rId15"/>
    <p:sldLayoutId id="2147484480" r:id="rId16"/>
    <p:sldLayoutId id="2147484563" r:id="rId17"/>
    <p:sldLayoutId id="2147484564" r:id="rId18"/>
    <p:sldLayoutId id="2147484565" r:id="rId19"/>
    <p:sldLayoutId id="2147484567" r:id="rId20"/>
    <p:sldLayoutId id="2147484467" r:id="rId21"/>
    <p:sldLayoutId id="2147484581" r:id="rId22"/>
    <p:sldLayoutId id="2147484568" r:id="rId23"/>
    <p:sldLayoutId id="2147484569" r:id="rId24"/>
    <p:sldLayoutId id="2147484544" r:id="rId25"/>
    <p:sldLayoutId id="2147484566" r:id="rId26"/>
    <p:sldLayoutId id="2147484570" r:id="rId27"/>
    <p:sldLayoutId id="2147484582" r:id="rId28"/>
    <p:sldLayoutId id="2147484524" r:id="rId29"/>
    <p:sldLayoutId id="2147484545" r:id="rId30"/>
    <p:sldLayoutId id="2147484549" r:id="rId3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768113" rtl="0" eaLnBrk="1" latinLnBrk="0" hangingPunct="1">
        <a:lnSpc>
          <a:spcPct val="90000"/>
        </a:lnSpc>
        <a:spcBef>
          <a:spcPct val="0"/>
        </a:spcBef>
        <a:buNone/>
        <a:defRPr lang="en-US" sz="3200" b="0" kern="1200" cap="none" spc="-84" baseline="0" dirty="0" smtClean="0">
          <a:ln w="3175">
            <a:noFill/>
          </a:ln>
          <a:solidFill>
            <a:schemeClr val="accent1"/>
          </a:solidFill>
          <a:effectLst/>
          <a:latin typeface="Arial"/>
          <a:ea typeface="+mn-ea"/>
          <a:cs typeface="Arial"/>
        </a:defRPr>
      </a:lvl1pPr>
    </p:titleStyle>
    <p:bodyStyle>
      <a:lvl1pPr marL="0" marR="0" indent="0" algn="l" defTabSz="76811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rgbClr val="E96D1F"/>
        </a:buClr>
        <a:buSzPct val="100000"/>
        <a:buFont typeface="Arial"/>
        <a:buNone/>
        <a:tabLst/>
        <a:defRPr sz="2800" kern="1200" spc="0" baseline="0">
          <a:solidFill>
            <a:schemeClr val="tx1">
              <a:lumMod val="75000"/>
            </a:schemeClr>
          </a:solidFill>
          <a:latin typeface="Calibri"/>
          <a:ea typeface="+mn-ea"/>
          <a:cs typeface="Calibri"/>
        </a:defRPr>
      </a:lvl1pPr>
      <a:lvl2pPr marL="481089" marR="0" indent="-198711" algn="l" defTabSz="76811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rgbClr val="E96D1F"/>
        </a:buClr>
        <a:buSzPct val="70000"/>
        <a:buFontTx/>
        <a:buBlip>
          <a:blip r:embed="rId34"/>
        </a:buBlip>
        <a:tabLst/>
        <a:defRPr sz="2400" kern="1200" spc="0" baseline="0">
          <a:solidFill>
            <a:schemeClr val="tx1">
              <a:lumMod val="75000"/>
            </a:schemeClr>
          </a:solidFill>
          <a:latin typeface="Calibri"/>
          <a:ea typeface="+mn-ea"/>
          <a:cs typeface="Calibri"/>
        </a:defRPr>
      </a:lvl2pPr>
      <a:lvl3pPr marL="658882" marR="0" indent="-188252" algn="l" defTabSz="76811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rgbClr val="E96D1F"/>
        </a:buClr>
        <a:buSzPct val="70000"/>
        <a:buFontTx/>
        <a:buBlip>
          <a:blip r:embed="rId34"/>
        </a:buBlip>
        <a:tabLst/>
        <a:defRPr sz="2000" kern="1200" spc="0" baseline="0">
          <a:solidFill>
            <a:schemeClr val="tx1">
              <a:lumMod val="75000"/>
            </a:schemeClr>
          </a:solidFill>
          <a:latin typeface="Calibri"/>
          <a:ea typeface="+mn-ea"/>
          <a:cs typeface="Calibri"/>
        </a:defRPr>
      </a:lvl3pPr>
      <a:lvl4pPr marL="847134" marR="0" indent="-188252" algn="l" defTabSz="76811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rgbClr val="E96D1F"/>
        </a:buClr>
        <a:buSzPct val="70000"/>
        <a:buFontTx/>
        <a:buBlip>
          <a:blip r:embed="rId34"/>
        </a:buBlip>
        <a:tabLst/>
        <a:defRPr sz="1800" kern="1200" spc="0" baseline="0">
          <a:solidFill>
            <a:schemeClr val="tx1">
              <a:lumMod val="75000"/>
            </a:schemeClr>
          </a:solidFill>
          <a:latin typeface="Calibri"/>
          <a:ea typeface="+mn-ea"/>
          <a:cs typeface="Calibri"/>
        </a:defRPr>
      </a:lvl4pPr>
      <a:lvl5pPr marL="1035387" marR="0" indent="-188252" algn="l" defTabSz="76811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rgbClr val="E96D1F"/>
        </a:buClr>
        <a:buSzPct val="70000"/>
        <a:buFontTx/>
        <a:buBlip>
          <a:blip r:embed="rId34"/>
        </a:buBlip>
        <a:tabLst/>
        <a:defRPr sz="1600" kern="1200" spc="0" baseline="0">
          <a:solidFill>
            <a:schemeClr val="tx1">
              <a:lumMod val="75000"/>
            </a:schemeClr>
          </a:solidFill>
          <a:latin typeface="Calibri"/>
          <a:ea typeface="+mn-ea"/>
          <a:cs typeface="Calibri"/>
        </a:defRPr>
      </a:lvl5pPr>
      <a:lvl6pPr marL="2112310" indent="-192029" algn="l" defTabSz="76811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96368" indent="-192029" algn="l" defTabSz="76811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424" indent="-192029" algn="l" defTabSz="76811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482" indent="-192029" algn="l" defTabSz="76811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57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8113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70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226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0283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339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396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2453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 txBox="1">
            <a:spLocks/>
          </p:cNvSpPr>
          <p:nvPr userDrawn="1"/>
        </p:nvSpPr>
        <p:spPr>
          <a:xfrm>
            <a:off x="966788" y="303213"/>
            <a:ext cx="9590087" cy="9779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rgbClr val="0C3A69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C3A69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C3A69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C3A69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C3A69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To use these icons, go to the Master Slide and copy &amp; paste the ones that you need into your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94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9" r:id="rId1"/>
    <p:sldLayoutId id="214748458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C3A6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es.wa.gov/services/ContractingPurchasing/Business/VendorPay/Pages/VL.aspx" TargetMode="External"/><Relationship Id="rId2" Type="http://schemas.openxmlformats.org/officeDocument/2006/relationships/hyperlink" Target="http://des.wa.gov/services/ContractingPurchasing/Business/VendorPay/Pages/default.aspx" TargetMode="External"/><Relationship Id="rId1" Type="http://schemas.openxmlformats.org/officeDocument/2006/relationships/slideLayout" Target="../slideLayouts/slideLayout30.xml"/><Relationship Id="rId5" Type="http://schemas.openxmlformats.org/officeDocument/2006/relationships/hyperlink" Target="https://reporting.des.wa.gov/BOE/BI/custom.jsp" TargetMode="External"/><Relationship Id="rId4" Type="http://schemas.openxmlformats.org/officeDocument/2006/relationships/hyperlink" Target="https://rp.des.wa.gov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501" y="0"/>
            <a:ext cx="4367854" cy="3974123"/>
          </a:xfrm>
        </p:spPr>
        <p:txBody>
          <a:bodyPr/>
          <a:lstStyle/>
          <a:p>
            <a:r>
              <a:rPr lang="en-US" sz="6600" dirty="0" smtClean="0">
                <a:latin typeface="Calibri" panose="020F0502020204030204" pitchFamily="34" charset="0"/>
              </a:rPr>
              <a:t>The </a:t>
            </a:r>
            <a:r>
              <a:rPr lang="en-US" sz="6000" dirty="0" smtClean="0">
                <a:latin typeface="Calibri" panose="020F0502020204030204" pitchFamily="34" charset="0"/>
              </a:rPr>
              <a:t>Statewide</a:t>
            </a:r>
            <a:r>
              <a:rPr lang="en-US" sz="6600" dirty="0" smtClean="0">
                <a:latin typeface="Calibri" panose="020F0502020204030204" pitchFamily="34" charset="0"/>
              </a:rPr>
              <a:t> Payee Help Desk</a:t>
            </a:r>
            <a:endParaRPr lang="en-US" sz="6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24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Calibri" panose="020F0502020204030204" pitchFamily="34" charset="0"/>
              </a:rPr>
              <a:t>Foreign Vendors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11544300" cy="4325815"/>
          </a:xfrm>
          <a:prstGeom prst="rect">
            <a:avLst/>
          </a:prstGeom>
        </p:spPr>
        <p:txBody>
          <a:bodyPr/>
          <a:lstStyle>
            <a:lvl1pPr marL="0" marR="0" indent="0" algn="l" defTabSz="76811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E96D1F"/>
              </a:buClr>
              <a:buSzPct val="100000"/>
              <a:buFont typeface="Arial"/>
              <a:buNone/>
              <a:tabLst/>
              <a:defRPr sz="2800" kern="1200" spc="0" baseline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481089" marR="0" indent="-198711" algn="l" defTabSz="76811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E96D1F"/>
              </a:buClr>
              <a:buSzPct val="70000"/>
              <a:buFontTx/>
              <a:buBlip>
                <a:blip r:embed="rId2"/>
              </a:buBlip>
              <a:tabLst/>
              <a:defRPr sz="2400" kern="1200" spc="0" baseline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658882" marR="0" indent="-188252" algn="l" defTabSz="76811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E96D1F"/>
              </a:buClr>
              <a:buSzPct val="70000"/>
              <a:buFontTx/>
              <a:buBlip>
                <a:blip r:embed="rId2"/>
              </a:buBlip>
              <a:tabLst/>
              <a:defRPr sz="2000" kern="1200" spc="0" baseline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847134" marR="0" indent="-188252" algn="l" defTabSz="76811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E96D1F"/>
              </a:buClr>
              <a:buSzPct val="70000"/>
              <a:buFontTx/>
              <a:buBlip>
                <a:blip r:embed="rId2"/>
              </a:buBlip>
              <a:tabLst/>
              <a:defRPr sz="1800" kern="1200" spc="0" baseline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035387" marR="0" indent="-188252" algn="l" defTabSz="76811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E96D1F"/>
              </a:buClr>
              <a:buSzPct val="70000"/>
              <a:buFontTx/>
              <a:buBlip>
                <a:blip r:embed="rId2"/>
              </a:buBlip>
              <a:tabLst/>
              <a:defRPr sz="1600" kern="1200" spc="0" baseline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112310" indent="-192029" algn="l" defTabSz="76811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96368" indent="-192029" algn="l" defTabSz="76811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424" indent="-192029" algn="l" defTabSz="76811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4482" indent="-192029" algn="l" defTabSz="76811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We can’t process foreign banking.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All Foreign Vendors must fill out a W-8 with a US TIN.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601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latin typeface="Calibri" panose="020F0502020204030204" pitchFamily="34" charset="0"/>
              </a:rPr>
              <a:t>Fraud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11553092" cy="4325815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 smtClean="0"/>
              <a:t>OFAC – Office of Foreign Asset Control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 smtClean="0"/>
              <a:t>Calling the contact on record in order to make the new changes to the record.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 smtClean="0"/>
              <a:t>TIN Matching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574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latin typeface="Calibri" panose="020F0502020204030204" pitchFamily="34" charset="0"/>
              </a:rPr>
              <a:t>SWV Facts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57199" y="1600200"/>
            <a:ext cx="11579469" cy="4317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Volume (March 1</a:t>
            </a:r>
            <a:r>
              <a:rPr lang="en-US" sz="4800" baseline="30000" dirty="0" smtClean="0"/>
              <a:t>st</a:t>
            </a:r>
            <a:r>
              <a:rPr lang="en-US" sz="4800" dirty="0" smtClean="0"/>
              <a:t> –March 29th)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 smtClean="0"/>
              <a:t>Forms Received – 3301 Vendors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 smtClean="0"/>
              <a:t>Send backs – 120 forms were sent 			     back.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O</a:t>
            </a:r>
            <a:r>
              <a:rPr lang="en-US" sz="4800" dirty="0" smtClean="0"/>
              <a:t>nly 3.6% are being sent back.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626937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34626" y="1635804"/>
            <a:ext cx="8305328" cy="4230009"/>
          </a:xfrm>
          <a:ln>
            <a:noFill/>
          </a:ln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Statewide Payee Registration</a:t>
            </a:r>
          </a:p>
          <a:p>
            <a:pPr marL="460171" lvl="2" indent="0">
              <a:buNone/>
            </a:pPr>
            <a:r>
              <a:rPr lang="en-US" sz="2600" u="sng" dirty="0">
                <a:solidFill>
                  <a:schemeClr val="accent4"/>
                </a:solidFill>
                <a:latin typeface="Calibri" panose="020F0502020204030204" pitchFamily="34" charset="0"/>
                <a:hlinkClick r:id="rId2"/>
              </a:rPr>
              <a:t>http://</a:t>
            </a:r>
            <a:r>
              <a:rPr lang="en-US" sz="2600" u="sng" dirty="0" smtClean="0">
                <a:solidFill>
                  <a:schemeClr val="accent4"/>
                </a:solidFill>
                <a:latin typeface="Calibri" panose="020F0502020204030204" pitchFamily="34" charset="0"/>
                <a:hlinkClick r:id="rId2"/>
              </a:rPr>
              <a:t>des.wa.gov/services/ContractingPurchasing/Business/VendorPay/Pages/default.aspx</a:t>
            </a:r>
            <a:endParaRPr lang="en-US" sz="2600" u="sng" dirty="0" smtClean="0">
              <a:solidFill>
                <a:schemeClr val="accent4"/>
              </a:solidFill>
              <a:latin typeface="Calibri" panose="020F0502020204030204" pitchFamily="34" charset="0"/>
            </a:endParaRPr>
          </a:p>
          <a:p>
            <a:pPr marL="460171" lvl="2" indent="0">
              <a:buNone/>
            </a:pPr>
            <a:r>
              <a:rPr lang="en-US" sz="2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Vendor 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Look Up</a:t>
            </a:r>
          </a:p>
          <a:p>
            <a:pPr marL="460171" lvl="2" indent="0">
              <a:buNone/>
            </a:pPr>
            <a:r>
              <a:rPr lang="en-US" sz="2600" u="sng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hlinkClick r:id="rId3"/>
              </a:rPr>
              <a:t>http</a:t>
            </a:r>
            <a:r>
              <a:rPr lang="en-US" sz="2600" u="sng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hlinkClick r:id="rId3"/>
              </a:rPr>
              <a:t>://des.wa.gov/services/ContractingPurchasing/Business/VendorPay/Pages/VL.aspx</a:t>
            </a:r>
            <a:endParaRPr lang="en-US" sz="2600" u="sng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ER Reporting</a:t>
            </a:r>
          </a:p>
          <a:p>
            <a:pPr marL="460171" lvl="2" indent="0">
              <a:buNone/>
            </a:pPr>
            <a:r>
              <a:rPr lang="en-US" sz="2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hlinkClick r:id="rId4"/>
              </a:rPr>
              <a:t>https://rp.des.wa.gov/</a:t>
            </a:r>
            <a:endParaRPr lang="en-US" sz="26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WEBI </a:t>
            </a:r>
            <a:r>
              <a:rPr lang="en-US" sz="2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Report</a:t>
            </a:r>
          </a:p>
          <a:p>
            <a:pPr marL="460171" lvl="2" indent="0">
              <a:buNone/>
            </a:pPr>
            <a:r>
              <a:rPr lang="en-US" sz="2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hlinkClick r:id="rId5"/>
              </a:rPr>
              <a:t>https://reporting.des.wa.gov/BOE/BI/custom.jsp</a:t>
            </a:r>
            <a:endParaRPr lang="en-US" sz="26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4626" y="349314"/>
            <a:ext cx="8073562" cy="1312432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4D090E"/>
                </a:solidFill>
                <a:latin typeface="Calibri" panose="020F0502020204030204" pitchFamily="34" charset="0"/>
              </a:rPr>
              <a:t>Payee Help Desk </a:t>
            </a:r>
            <a:r>
              <a:rPr lang="en-US" sz="4000" b="1" dirty="0" smtClean="0">
                <a:solidFill>
                  <a:srgbClr val="4D090E"/>
                </a:solidFill>
                <a:latin typeface="Calibri" panose="020F0502020204030204" pitchFamily="34" charset="0"/>
              </a:rPr>
              <a:t>Information</a:t>
            </a:r>
            <a:br>
              <a:rPr lang="en-US" sz="4000" b="1" dirty="0" smtClean="0">
                <a:solidFill>
                  <a:srgbClr val="4D090E"/>
                </a:solidFill>
                <a:latin typeface="Calibri" panose="020F0502020204030204" pitchFamily="34" charset="0"/>
              </a:rPr>
            </a:br>
            <a:r>
              <a:rPr lang="en-US" sz="4000" b="1" dirty="0" smtClean="0">
                <a:solidFill>
                  <a:srgbClr val="4D090E"/>
                </a:solidFill>
                <a:latin typeface="Calibri" panose="020F0502020204030204" pitchFamily="34" charset="0"/>
              </a:rPr>
              <a:t>Ph</a:t>
            </a:r>
            <a:r>
              <a:rPr lang="en-US" sz="4000" b="1" dirty="0">
                <a:solidFill>
                  <a:srgbClr val="4D090E"/>
                </a:solidFill>
                <a:latin typeface="Calibri" panose="020F0502020204030204" pitchFamily="34" charset="0"/>
              </a:rPr>
              <a:t>. </a:t>
            </a:r>
            <a:r>
              <a:rPr lang="en-US" sz="4000" b="1" dirty="0" smtClean="0">
                <a:solidFill>
                  <a:srgbClr val="4D090E"/>
                </a:solidFill>
                <a:latin typeface="Calibri" panose="020F0502020204030204" pitchFamily="34" charset="0"/>
              </a:rPr>
              <a:t>360.407.8180     Fax</a:t>
            </a:r>
            <a:r>
              <a:rPr lang="en-US" sz="4000" b="1" dirty="0">
                <a:solidFill>
                  <a:srgbClr val="4D090E"/>
                </a:solidFill>
                <a:latin typeface="Calibri" panose="020F0502020204030204" pitchFamily="34" charset="0"/>
              </a:rPr>
              <a:t>: 360.664.3363</a:t>
            </a:r>
            <a:endParaRPr lang="en-US" sz="4000" dirty="0">
              <a:solidFill>
                <a:srgbClr val="4D09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10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http://des.wa.gov/SiteCollectionDocuments/HRPayroll/SACS/SWV_Reg_W9.pdf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85998" y="577049"/>
            <a:ext cx="4197537" cy="5272889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7102849" y="401113"/>
            <a:ext cx="4375978" cy="545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476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type="tbl" sz="quarter" idx="12"/>
          </p:nvPr>
        </p:nvPicPr>
        <p:blipFill>
          <a:blip r:embed="rId2"/>
          <a:stretch>
            <a:fillRect/>
          </a:stretch>
        </p:blipFill>
        <p:spPr>
          <a:xfrm>
            <a:off x="3800272" y="1619250"/>
            <a:ext cx="4693055" cy="42418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6632" y="338083"/>
            <a:ext cx="7650823" cy="309987"/>
          </a:xfrm>
        </p:spPr>
        <p:txBody>
          <a:bodyPr/>
          <a:lstStyle/>
          <a:p>
            <a:r>
              <a:rPr lang="en-US" sz="1600" dirty="0"/>
              <a:t>http://www.des.wa.gov/services/ContractingPurchasing/Business/VendorPay/Pages/VL.aspx</a:t>
            </a:r>
          </a:p>
        </p:txBody>
      </p:sp>
    </p:spTree>
    <p:extLst>
      <p:ext uri="{BB962C8B-B14F-4D97-AF65-F5344CB8AC3E}">
        <p14:creationId xmlns:p14="http://schemas.microsoft.com/office/powerpoint/2010/main" val="37404507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216" y="1800044"/>
            <a:ext cx="8127216" cy="2437848"/>
          </a:xfrm>
        </p:spPr>
        <p:txBody>
          <a:bodyPr/>
          <a:lstStyle/>
          <a:p>
            <a:pPr algn="ctr"/>
            <a:r>
              <a:rPr lang="en-US" sz="6000" dirty="0" smtClean="0">
                <a:latin typeface="Calibri" panose="020F0502020204030204" pitchFamily="34" charset="0"/>
              </a:rPr>
              <a:t>Thank You For Coming!</a:t>
            </a:r>
            <a:br>
              <a:rPr lang="en-US" sz="6000" dirty="0" smtClean="0">
                <a:latin typeface="Calibri" panose="020F0502020204030204" pitchFamily="34" charset="0"/>
              </a:rPr>
            </a:br>
            <a:r>
              <a:rPr lang="en-US" sz="6000" dirty="0">
                <a:latin typeface="Calibri" panose="020F0502020204030204" pitchFamily="34" charset="0"/>
              </a:rPr>
              <a:t/>
            </a:r>
            <a:br>
              <a:rPr lang="en-US" sz="6000" dirty="0">
                <a:latin typeface="Calibri" panose="020F0502020204030204" pitchFamily="34" charset="0"/>
              </a:rPr>
            </a:br>
            <a:r>
              <a:rPr lang="en-US" sz="6000" dirty="0" smtClean="0">
                <a:latin typeface="Calibri" panose="020F0502020204030204" pitchFamily="34" charset="0"/>
              </a:rPr>
              <a:t>Any Questions?</a:t>
            </a:r>
            <a:endParaRPr lang="en-US" sz="6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1817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6633" y="338084"/>
            <a:ext cx="7551080" cy="769748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</a:rPr>
              <a:t>New Statewide Vendors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</a:rPr>
              <a:t>Vendors need to fill out both forms completely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</a:rPr>
              <a:t>Accurate and legible information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</a:rPr>
              <a:t>Processing will take 3-5 business days</a:t>
            </a:r>
          </a:p>
        </p:txBody>
      </p:sp>
    </p:spTree>
    <p:extLst>
      <p:ext uri="{BB962C8B-B14F-4D97-AF65-F5344CB8AC3E}">
        <p14:creationId xmlns:p14="http://schemas.microsoft.com/office/powerpoint/2010/main" val="31604832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Calibri" panose="020F0502020204030204" pitchFamily="34" charset="0"/>
              </a:rPr>
              <a:t>Update/unblock/Reactivate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</a:rPr>
              <a:t>Please have the Vendor fill out both forms in order to update, unblock or </a:t>
            </a:r>
            <a:r>
              <a:rPr lang="en-US" sz="4000" dirty="0" smtClean="0">
                <a:latin typeface="Calibri" panose="020F0502020204030204" pitchFamily="34" charset="0"/>
              </a:rPr>
              <a:t>reactivate </a:t>
            </a:r>
            <a:r>
              <a:rPr lang="en-US" sz="4000" dirty="0">
                <a:latin typeface="Calibri" panose="020F0502020204030204" pitchFamily="34" charset="0"/>
              </a:rPr>
              <a:t>a record.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 smtClean="0"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alibri" panose="020F0502020204030204" pitchFamily="34" charset="0"/>
              </a:rPr>
              <a:t>Banking must be on registration to keep existing EFT on record.</a:t>
            </a:r>
            <a:endParaRPr lang="en-US" sz="400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247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latin typeface="Calibri" panose="020F0502020204030204" pitchFamily="34" charset="0"/>
              </a:rPr>
              <a:t>Send Backs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27050" y="1635804"/>
            <a:ext cx="11008458" cy="423000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No address on the W9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No Tax Type (box 3) on the W9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TIN Mismatch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No Signatures on the forms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Electronic Signatures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5117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STATEWIDE VENDOR TABLE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/>
          </p:nvPr>
        </p:nvGraphicFramePr>
        <p:xfrm>
          <a:off x="177754" y="2888757"/>
          <a:ext cx="5276151" cy="1088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508"/>
                <a:gridCol w="1600508"/>
                <a:gridCol w="2075135"/>
              </a:tblGrid>
              <a:tr h="54421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TOTAL</a:t>
                      </a:r>
                      <a:endParaRPr lang="en-US" sz="2200" dirty="0"/>
                    </a:p>
                  </a:txBody>
                  <a:tcPr marL="134191" marR="134191" marT="67096" marB="67096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ACTIVE</a:t>
                      </a:r>
                      <a:endParaRPr lang="en-US" sz="2200" dirty="0"/>
                    </a:p>
                  </a:txBody>
                  <a:tcPr marL="134191" marR="134191" marT="67096" marB="67096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BLOCKED</a:t>
                      </a:r>
                      <a:endParaRPr lang="en-US" sz="2200" dirty="0"/>
                    </a:p>
                  </a:txBody>
                  <a:tcPr marL="134191" marR="134191" marT="67096" marB="67096"/>
                </a:tc>
              </a:tr>
              <a:tr h="544219">
                <a:tc>
                  <a:txBody>
                    <a:bodyPr/>
                    <a:lstStyle/>
                    <a:p>
                      <a:r>
                        <a:rPr lang="en-US" sz="2300" baseline="0" dirty="0" smtClean="0"/>
                        <a:t>257,158</a:t>
                      </a:r>
                      <a:endParaRPr lang="en-US" sz="2300" baseline="0" dirty="0"/>
                    </a:p>
                  </a:txBody>
                  <a:tcPr marL="134191" marR="134191" marT="67096" marB="67096"/>
                </a:tc>
                <a:tc>
                  <a:txBody>
                    <a:bodyPr/>
                    <a:lstStyle/>
                    <a:p>
                      <a:r>
                        <a:rPr lang="en-US" sz="2300" baseline="0" dirty="0" smtClean="0"/>
                        <a:t>111,204</a:t>
                      </a:r>
                      <a:endParaRPr lang="en-US" sz="2300" baseline="0" dirty="0"/>
                    </a:p>
                  </a:txBody>
                  <a:tcPr marL="134191" marR="134191" marT="67096" marB="67096"/>
                </a:tc>
                <a:tc>
                  <a:txBody>
                    <a:bodyPr/>
                    <a:lstStyle/>
                    <a:p>
                      <a:r>
                        <a:rPr lang="en-US" sz="2300" baseline="0" dirty="0" smtClean="0"/>
                        <a:t>145,954</a:t>
                      </a:r>
                      <a:endParaRPr lang="en-US" sz="2300" baseline="0" dirty="0"/>
                    </a:p>
                  </a:txBody>
                  <a:tcPr marL="134191" marR="134191" marT="67096" marB="67096"/>
                </a:tc>
              </a:tr>
            </a:tbl>
          </a:graphicData>
        </a:graphic>
      </p:graphicFrame>
      <p:graphicFrame>
        <p:nvGraphicFramePr>
          <p:cNvPr id="5" name="Chart Placeholder 4"/>
          <p:cNvGraphicFramePr>
            <a:graphicFrameLocks noGrp="1"/>
          </p:cNvGraphicFramePr>
          <p:nvPr>
            <p:ph type="chart" sz="quarter" idx="11"/>
            <p:extLst/>
          </p:nvPr>
        </p:nvGraphicFramePr>
        <p:xfrm>
          <a:off x="6024563" y="1619250"/>
          <a:ext cx="5732462" cy="424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283202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</a:rPr>
              <a:t>Blocked /Archived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27050" y="1635804"/>
            <a:ext cx="11289812" cy="4230009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</a:rPr>
              <a:t>Records are Archived 2 years after the last payment.</a:t>
            </a:r>
          </a:p>
          <a:p>
            <a:endParaRPr lang="en-US" sz="3600" dirty="0"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</a:rPr>
              <a:t>Blocked records are blocked for the following reasons:</a:t>
            </a:r>
          </a:p>
          <a:p>
            <a:pPr lvl="1"/>
            <a:r>
              <a:rPr lang="en-US" sz="3600" dirty="0">
                <a:latin typeface="Calibri" panose="020F0502020204030204" pitchFamily="34" charset="0"/>
              </a:rPr>
              <a:t>Tin Mismatch		</a:t>
            </a:r>
            <a:endParaRPr lang="en-US" sz="3600" dirty="0" smtClean="0">
              <a:latin typeface="Calibri" panose="020F0502020204030204" pitchFamily="34" charset="0"/>
            </a:endParaRPr>
          </a:p>
          <a:p>
            <a:pPr lvl="1"/>
            <a:r>
              <a:rPr lang="en-US" sz="3600" dirty="0" smtClean="0">
                <a:latin typeface="Calibri" panose="020F0502020204030204" pitchFamily="34" charset="0"/>
              </a:rPr>
              <a:t>No </a:t>
            </a:r>
            <a:r>
              <a:rPr lang="en-US" sz="3600" dirty="0">
                <a:latin typeface="Calibri" panose="020F0502020204030204" pitchFamily="34" charset="0"/>
              </a:rPr>
              <a:t>W9</a:t>
            </a:r>
          </a:p>
          <a:p>
            <a:pPr lvl="1"/>
            <a:r>
              <a:rPr lang="en-US" sz="3600" dirty="0">
                <a:latin typeface="Calibri" panose="020F0502020204030204" pitchFamily="34" charset="0"/>
              </a:rPr>
              <a:t>Agency/ Vendor </a:t>
            </a:r>
            <a:endParaRPr lang="en-US" sz="3600" dirty="0" smtClean="0">
              <a:latin typeface="Calibri" panose="020F0502020204030204" pitchFamily="34" charset="0"/>
            </a:endParaRPr>
          </a:p>
          <a:p>
            <a:pPr lvl="1"/>
            <a:r>
              <a:rPr lang="en-US" sz="3600" dirty="0">
                <a:latin typeface="Calibri" panose="020F0502020204030204" pitchFamily="34" charset="0"/>
              </a:rPr>
              <a:t>Bad Address per USPS</a:t>
            </a:r>
          </a:p>
          <a:p>
            <a:pPr lvl="1"/>
            <a:endParaRPr lang="en-US" sz="360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498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Placeholder 4"/>
          <p:cNvGraphicFramePr>
            <a:graphicFrameLocks noGrp="1"/>
          </p:cNvGraphicFramePr>
          <p:nvPr>
            <p:ph type="chart" sz="quarter" idx="11"/>
            <p:extLst/>
          </p:nvPr>
        </p:nvGraphicFramePr>
        <p:xfrm>
          <a:off x="2455740" y="1548228"/>
          <a:ext cx="5732462" cy="424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3000" y="225426"/>
            <a:ext cx="9810809" cy="899665"/>
          </a:xfrm>
        </p:spPr>
        <p:txBody>
          <a:bodyPr/>
          <a:lstStyle/>
          <a:p>
            <a:pPr algn="ctr"/>
            <a:r>
              <a:rPr lang="en-US" dirty="0" smtClean="0"/>
              <a:t>2015 ARCHIVING</a:t>
            </a:r>
            <a:br>
              <a:rPr lang="en-US" dirty="0" smtClean="0"/>
            </a:br>
            <a:r>
              <a:rPr lang="en-US" dirty="0" smtClean="0"/>
              <a:t>reduces chance of keying errors @ agency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40846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latin typeface="Calibri" panose="020F0502020204030204" pitchFamily="34" charset="0"/>
              </a:rPr>
              <a:t>Processing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318847"/>
            <a:ext cx="11667392" cy="4563208"/>
          </a:xfrm>
          <a:prstGeom prst="rect">
            <a:avLst/>
          </a:prstGeom>
        </p:spPr>
        <p:txBody>
          <a:bodyPr/>
          <a:lstStyle>
            <a:lvl1pPr marL="0" marR="0" indent="0" algn="l" defTabSz="76811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E96D1F"/>
              </a:buClr>
              <a:buSzPct val="100000"/>
              <a:buFont typeface="Arial"/>
              <a:buNone/>
              <a:tabLst/>
              <a:defRPr sz="2800" kern="1200" spc="0" baseline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481089" marR="0" indent="-198711" algn="l" defTabSz="76811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E96D1F"/>
              </a:buClr>
              <a:buSzPct val="70000"/>
              <a:buFontTx/>
              <a:buBlip>
                <a:blip r:embed="rId2"/>
              </a:buBlip>
              <a:tabLst/>
              <a:defRPr sz="2400" kern="1200" spc="0" baseline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658882" marR="0" indent="-188252" algn="l" defTabSz="76811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E96D1F"/>
              </a:buClr>
              <a:buSzPct val="70000"/>
              <a:buFontTx/>
              <a:buBlip>
                <a:blip r:embed="rId2"/>
              </a:buBlip>
              <a:tabLst/>
              <a:defRPr sz="2000" kern="1200" spc="0" baseline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847134" marR="0" indent="-188252" algn="l" defTabSz="76811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E96D1F"/>
              </a:buClr>
              <a:buSzPct val="70000"/>
              <a:buFontTx/>
              <a:buBlip>
                <a:blip r:embed="rId2"/>
              </a:buBlip>
              <a:tabLst/>
              <a:defRPr sz="1800" kern="1200" spc="0" baseline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035387" marR="0" indent="-188252" algn="l" defTabSz="76811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E96D1F"/>
              </a:buClr>
              <a:buSzPct val="70000"/>
              <a:buFontTx/>
              <a:buBlip>
                <a:blip r:embed="rId2"/>
              </a:buBlip>
              <a:tabLst/>
              <a:defRPr sz="1600" kern="1200" spc="0" baseline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112310" indent="-192029" algn="l" defTabSz="76811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96368" indent="-192029" algn="l" defTabSz="76811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424" indent="-192029" algn="l" defTabSz="76811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4482" indent="-192029" algn="l" defTabSz="76811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If all forms are correct and legible, </a:t>
            </a:r>
            <a:r>
              <a:rPr lang="en-US" sz="3600" dirty="0"/>
              <a:t>f</a:t>
            </a:r>
            <a:r>
              <a:rPr lang="en-US" sz="3600" dirty="0" smtClean="0"/>
              <a:t>orms take between 3-5 business days to process.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Prenote (Banking) takes additional 7-10 business day to process in addition to the 3-5 days.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Vendors may receive a warrant (paper check) while  Prenote is processing.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848477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>
                <a:latin typeface="Calibri" panose="020F0502020204030204" pitchFamily="34" charset="0"/>
              </a:rPr>
              <a:t>EFT</a:t>
            </a:r>
            <a:endParaRPr lang="en-US" sz="7200" dirty="0">
              <a:latin typeface="Calibri" panose="020F0502020204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11482754" cy="4317023"/>
          </a:xfrm>
          <a:prstGeom prst="rect">
            <a:avLst/>
          </a:prstGeom>
        </p:spPr>
        <p:txBody>
          <a:bodyPr/>
          <a:lstStyle>
            <a:lvl1pPr marL="0" marR="0" indent="0" algn="l" defTabSz="76811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E96D1F"/>
              </a:buClr>
              <a:buSzPct val="100000"/>
              <a:buFont typeface="Arial"/>
              <a:buNone/>
              <a:tabLst/>
              <a:defRPr sz="2800" kern="1200" spc="0" baseline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481089" marR="0" indent="-198711" algn="l" defTabSz="76811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E96D1F"/>
              </a:buClr>
              <a:buSzPct val="70000"/>
              <a:buFontTx/>
              <a:buBlip>
                <a:blip r:embed="rId2"/>
              </a:buBlip>
              <a:tabLst/>
              <a:defRPr sz="2400" kern="1200" spc="0" baseline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658882" marR="0" indent="-188252" algn="l" defTabSz="76811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E96D1F"/>
              </a:buClr>
              <a:buSzPct val="70000"/>
              <a:buFontTx/>
              <a:buBlip>
                <a:blip r:embed="rId2"/>
              </a:buBlip>
              <a:tabLst/>
              <a:defRPr sz="2000" kern="1200" spc="0" baseline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847134" marR="0" indent="-188252" algn="l" defTabSz="76811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E96D1F"/>
              </a:buClr>
              <a:buSzPct val="70000"/>
              <a:buFontTx/>
              <a:buBlip>
                <a:blip r:embed="rId2"/>
              </a:buBlip>
              <a:tabLst/>
              <a:defRPr sz="1800" kern="1200" spc="0" baseline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035387" marR="0" indent="-188252" algn="l" defTabSz="76811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E96D1F"/>
              </a:buClr>
              <a:buSzPct val="70000"/>
              <a:buFontTx/>
              <a:buBlip>
                <a:blip r:embed="rId2"/>
              </a:buBlip>
              <a:tabLst/>
              <a:defRPr sz="1600" kern="1200" spc="0" baseline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112310" indent="-192029" algn="l" defTabSz="76811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96368" indent="-192029" algn="l" defTabSz="76811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424" indent="-192029" algn="l" defTabSz="76811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4482" indent="-192029" algn="l" defTabSz="76811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Prenote process takes 7-10 business days to clear after the initial 3-5 business days.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If banking is dormant for 100 days, an automatic Prenote is sent and EFT is turned off until the process is cleared.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EFT is turned off when there is an update. Vendor can still receive payments during this time in a form of a warrant (paper check).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16133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 Tech PPT Template">
  <a:themeElements>
    <a:clrScheme name="WaTech">
      <a:dk1>
        <a:srgbClr val="717073"/>
      </a:dk1>
      <a:lt1>
        <a:srgbClr val="FFFFFF"/>
      </a:lt1>
      <a:dk2>
        <a:srgbClr val="000000"/>
      </a:dk2>
      <a:lt2>
        <a:srgbClr val="FFFFFF"/>
      </a:lt2>
      <a:accent1>
        <a:srgbClr val="580069"/>
      </a:accent1>
      <a:accent2>
        <a:srgbClr val="73AE14"/>
      </a:accent2>
      <a:accent3>
        <a:srgbClr val="0C3A69"/>
      </a:accent3>
      <a:accent4>
        <a:srgbClr val="9313A8"/>
      </a:accent4>
      <a:accent5>
        <a:srgbClr val="BBCB06"/>
      </a:accent5>
      <a:accent6>
        <a:srgbClr val="3388D5"/>
      </a:accent6>
      <a:hlink>
        <a:srgbClr val="9313A8"/>
      </a:hlink>
      <a:folHlink>
        <a:srgbClr val="0C3A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0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noAutofit/>
      </a:bodyPr>
      <a:lstStyle>
        <a:defPPr marL="231775" indent="-231775">
          <a:spcAft>
            <a:spcPts val="600"/>
          </a:spcAft>
          <a:buSzPct val="70000"/>
          <a:buFont typeface="Wingdings 3" pitchFamily="18" charset="2"/>
          <a:buChar char="}"/>
          <a:defRPr sz="2400" spc="-70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Master WaTech PPT Template [Read-Only]" id="{7ED877E3-D945-4CF5-A308-80E6025D93C4}" vid="{59A92B6C-882F-424B-88E0-24FAF58C32CB}"/>
    </a:ext>
  </a:extLst>
</a:theme>
</file>

<file path=ppt/theme/theme2.xml><?xml version="1.0" encoding="utf-8"?>
<a:theme xmlns:a="http://schemas.openxmlformats.org/drawingml/2006/main" name="Icon Libra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Master WaTech PPT Template [Read-Only]" id="{7ED877E3-D945-4CF5-A308-80E6025D93C4}" vid="{0FB282E2-3BD3-46FC-ADD5-E0ACD529F53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b5d7b00-834a-4efe-8968-9d97478a3691">EWUPACEUPKES-170-23341</_dlc_DocId>
    <_dlc_DocIdUrl xmlns="ab5d7b00-834a-4efe-8968-9d97478a3691">
      <Url>http://stage-des/_layouts/DocIdRedir.aspx?ID=EWUPACEUPKES-170-23341</Url>
      <Description>EWUPACEUPKES-170-23341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41A54BADD08F46A25A439CA5113C81" ma:contentTypeVersion="2" ma:contentTypeDescription="Create a new document." ma:contentTypeScope="" ma:versionID="b0572839a5f1b379d340e89a57fe4ebe">
  <xsd:schema xmlns:xsd="http://www.w3.org/2001/XMLSchema" xmlns:xs="http://www.w3.org/2001/XMLSchema" xmlns:p="http://schemas.microsoft.com/office/2006/metadata/properties" xmlns:ns1="http://schemas.microsoft.com/sharepoint/v3" xmlns:ns2="ab5d7b00-834a-4efe-8968-9d97478a3691" targetNamespace="http://schemas.microsoft.com/office/2006/metadata/properties" ma:root="true" ma:fieldsID="b8b80030ab68ff9f9ef10e2a8494e4c4" ns1:_="" ns2:_="">
    <xsd:import namespace="http://schemas.microsoft.com/sharepoint/v3"/>
    <xsd:import namespace="ab5d7b00-834a-4efe-8968-9d97478a369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d7b00-834a-4efe-8968-9d97478a369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9CDEE1-1643-4D2C-8916-C51BDD5F9A47}"/>
</file>

<file path=customXml/itemProps2.xml><?xml version="1.0" encoding="utf-8"?>
<ds:datastoreItem xmlns:ds="http://schemas.openxmlformats.org/officeDocument/2006/customXml" ds:itemID="{758FDAC0-319D-4A54-8D8E-1D42CB1F8004}"/>
</file>

<file path=customXml/itemProps3.xml><?xml version="1.0" encoding="utf-8"?>
<ds:datastoreItem xmlns:ds="http://schemas.openxmlformats.org/officeDocument/2006/customXml" ds:itemID="{F990F116-B58F-4255-B05B-DA3808E0E5C6}"/>
</file>

<file path=customXml/itemProps4.xml><?xml version="1.0" encoding="utf-8"?>
<ds:datastoreItem xmlns:ds="http://schemas.openxmlformats.org/officeDocument/2006/customXml" ds:itemID="{BFA81B39-45B6-42D6-8670-C593372E58C0}"/>
</file>

<file path=docProps/app.xml><?xml version="1.0" encoding="utf-8"?>
<Properties xmlns="http://schemas.openxmlformats.org/officeDocument/2006/extended-properties" xmlns:vt="http://schemas.openxmlformats.org/officeDocument/2006/docPropsVTypes">
  <Template>Master WaTech PPT Template</Template>
  <TotalTime>128</TotalTime>
  <Words>346</Words>
  <Application>Microsoft Office PowerPoint</Application>
  <PresentationFormat>Custom</PresentationFormat>
  <Paragraphs>82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WA Tech PPT Template</vt:lpstr>
      <vt:lpstr>Icon Library</vt:lpstr>
      <vt:lpstr>The Statewide Payee Help Desk</vt:lpstr>
      <vt:lpstr>New Statewide Vendors </vt:lpstr>
      <vt:lpstr>Update/unblock/Reactivate</vt:lpstr>
      <vt:lpstr>Send Backs</vt:lpstr>
      <vt:lpstr>STATEWIDE VENDOR TABLE</vt:lpstr>
      <vt:lpstr>Blocked /Archived Records</vt:lpstr>
      <vt:lpstr>2015 ARCHIVING reduces chance of keying errors @ agency level</vt:lpstr>
      <vt:lpstr>Processing</vt:lpstr>
      <vt:lpstr>EFT</vt:lpstr>
      <vt:lpstr>Foreign Vendors</vt:lpstr>
      <vt:lpstr>Fraud</vt:lpstr>
      <vt:lpstr>SWV Facts</vt:lpstr>
      <vt:lpstr>Payee Help Desk Information Ph. 360.407.8180     Fax: 360.664.3363</vt:lpstr>
      <vt:lpstr>http://des.wa.gov/SiteCollectionDocuments/HRPayroll/SACS/SWV_Reg_W9.pdf</vt:lpstr>
      <vt:lpstr>http://www.des.wa.gov/services/ContractingPurchasing/Business/VendorPay/Pages/VL.aspx</vt:lpstr>
      <vt:lpstr>Thank You For Coming!  Any Questions?</vt:lpstr>
    </vt:vector>
  </TitlesOfParts>
  <Manager>&lt;Content Manager Name Here&gt;</Manager>
  <Company>Enterprise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WaTech SWV Payee</dc:title>
  <dc:subject>&lt;Event Name&gt;</dc:subject>
  <dc:creator>Freeman, Marilyn (OCIO)</dc:creator>
  <cp:keywords>&lt;Any Related Keywords&gt;</cp:keywords>
  <dc:description>Template: _x000d_
Formatting: _x000d_
Event Date: _x000d_
Event Location: _x000d_
Audience Type:</dc:description>
  <cp:lastModifiedBy>McClanahan, Gwen (DES)</cp:lastModifiedBy>
  <cp:revision>28</cp:revision>
  <cp:lastPrinted>2015-12-01T23:29:14Z</cp:lastPrinted>
  <dcterms:created xsi:type="dcterms:W3CDTF">2015-12-01T23:22:10Z</dcterms:created>
  <dcterms:modified xsi:type="dcterms:W3CDTF">2016-04-19T23:56:42Z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0x0101002A41A54BADD08F46A25A439CA5113C81</vt:lpwstr>
  </property>
  <property fmtid="{D5CDD505-2E9C-101B-9397-08002B2CF9AE}" pid="3" name="Product">
    <vt:lpwstr/>
  </property>
  <property fmtid="{D5CDD505-2E9C-101B-9397-08002B2CF9AE}" pid="4" name="Event1">
    <vt:lpwstr>217;#Unassigned|e51362f4-782c-41a8-bb7b-e0cfc8669933</vt:lpwstr>
  </property>
  <property fmtid="{D5CDD505-2E9C-101B-9397-08002B2CF9AE}" pid="5" name="Audience">
    <vt:lpwstr/>
  </property>
  <property fmtid="{D5CDD505-2E9C-101B-9397-08002B2CF9AE}" pid="6" name="IsMyDocuments">
    <vt:bool>true</vt:bool>
  </property>
  <property fmtid="{D5CDD505-2E9C-101B-9397-08002B2CF9AE}" pid="7" name="_dlc_DocIdItemGuid">
    <vt:lpwstr>7f24587c-8539-4f6e-abf5-6cac7e13397f</vt:lpwstr>
  </property>
</Properties>
</file>