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16" r:id="rId4"/>
    <p:sldMasterId id="2147484571" r:id="rId5"/>
  </p:sldMasterIdLst>
  <p:notesMasterIdLst>
    <p:notesMasterId r:id="rId19"/>
  </p:notesMasterIdLst>
  <p:handoutMasterIdLst>
    <p:handoutMasterId r:id="rId20"/>
  </p:handoutMasterIdLst>
  <p:sldIdLst>
    <p:sldId id="302" r:id="rId6"/>
    <p:sldId id="300" r:id="rId7"/>
    <p:sldId id="313" r:id="rId8"/>
    <p:sldId id="314" r:id="rId9"/>
    <p:sldId id="299" r:id="rId10"/>
    <p:sldId id="316" r:id="rId11"/>
    <p:sldId id="317" r:id="rId12"/>
    <p:sldId id="318" r:id="rId13"/>
    <p:sldId id="319" r:id="rId14"/>
    <p:sldId id="320" r:id="rId15"/>
    <p:sldId id="321" r:id="rId16"/>
    <p:sldId id="322" r:id="rId17"/>
    <p:sldId id="285" r:id="rId18"/>
  </p:sldIdLst>
  <p:sldSz cx="12192000" cy="6858000"/>
  <p:notesSz cx="7010400" cy="9296400"/>
  <p:defaultText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2" userDrawn="1">
          <p15:clr>
            <a:srgbClr val="A4A3A4"/>
          </p15:clr>
        </p15:guide>
        <p15:guide id="2" orient="horz" pos="1320" userDrawn="1">
          <p15:clr>
            <a:srgbClr val="A4A3A4"/>
          </p15:clr>
        </p15:guide>
        <p15:guide id="3" orient="horz" pos="2456" userDrawn="1">
          <p15:clr>
            <a:srgbClr val="A4A3A4"/>
          </p15:clr>
        </p15:guide>
        <p15:guide id="4" orient="horz" pos="4177" userDrawn="1">
          <p15:clr>
            <a:srgbClr val="A4A3A4"/>
          </p15:clr>
        </p15:guide>
        <p15:guide id="5" orient="horz" pos="3072" userDrawn="1">
          <p15:clr>
            <a:srgbClr val="A4A3A4"/>
          </p15:clr>
        </p15:guide>
        <p15:guide id="6" orient="horz" pos="1944" userDrawn="1">
          <p15:clr>
            <a:srgbClr val="A4A3A4"/>
          </p15:clr>
        </p15:guide>
        <p15:guide id="7" orient="horz" pos="624" userDrawn="1">
          <p15:clr>
            <a:srgbClr val="A4A3A4"/>
          </p15:clr>
        </p15:guide>
        <p15:guide id="8" orient="horz" pos="3672" userDrawn="1">
          <p15:clr>
            <a:srgbClr val="A4A3A4"/>
          </p15:clr>
        </p15:guide>
        <p15:guide id="9" pos="1032" userDrawn="1">
          <p15:clr>
            <a:srgbClr val="A4A3A4"/>
          </p15:clr>
        </p15:guide>
        <p15:guide id="10" pos="2688" userDrawn="1">
          <p15:clr>
            <a:srgbClr val="A4A3A4"/>
          </p15:clr>
        </p15:guide>
        <p15:guide id="11" pos="1944" userDrawn="1">
          <p15:clr>
            <a:srgbClr val="A4A3A4"/>
          </p15:clr>
        </p15:guide>
        <p15:guide id="12" pos="3648" userDrawn="1">
          <p15:clr>
            <a:srgbClr val="A4A3A4"/>
          </p15:clr>
        </p15:guide>
        <p15:guide id="13" pos="4995" userDrawn="1">
          <p15:clr>
            <a:srgbClr val="A4A3A4"/>
          </p15:clr>
        </p15:guide>
        <p15:guide id="14" pos="4225" userDrawn="1">
          <p15:clr>
            <a:srgbClr val="A4A3A4"/>
          </p15:clr>
        </p15:guide>
        <p15:guide id="15" pos="5761" userDrawn="1">
          <p15:clr>
            <a:srgbClr val="A4A3A4"/>
          </p15:clr>
        </p15:guide>
        <p15:guide id="16" pos="6531" userDrawn="1">
          <p15:clr>
            <a:srgbClr val="A4A3A4"/>
          </p15:clr>
        </p15:guide>
        <p15:guide id="17" pos="7299" userDrawn="1">
          <p15:clr>
            <a:srgbClr val="A4A3A4"/>
          </p15:clr>
        </p15:guide>
        <p15:guide id="18" pos="264" userDrawn="1">
          <p15:clr>
            <a:srgbClr val="A4A3A4"/>
          </p15:clr>
        </p15:guide>
        <p15:guide id="19" orient="horz" pos="2904">
          <p15:clr>
            <a:srgbClr val="A4A3A4"/>
          </p15:clr>
        </p15:guide>
        <p15:guide id="20" pos="4194">
          <p15:clr>
            <a:srgbClr val="A4A3A4"/>
          </p15:clr>
        </p15:guide>
        <p15:guide id="21" pos="1892">
          <p15:clr>
            <a:srgbClr val="A4A3A4"/>
          </p15:clr>
        </p15:guide>
        <p15:guide id="22" pos="3267">
          <p15:clr>
            <a:srgbClr val="A4A3A4"/>
          </p15:clr>
        </p15:guide>
        <p15:guide id="23" orient="horz" pos="2259">
          <p15:clr>
            <a:srgbClr val="A4A3A4"/>
          </p15:clr>
        </p15:guide>
        <p15:guide id="24" orient="horz" pos="3896">
          <p15:clr>
            <a:srgbClr val="A4A3A4"/>
          </p15:clr>
        </p15:guide>
        <p15:guide id="25" pos="2661">
          <p15:clr>
            <a:srgbClr val="A4A3A4"/>
          </p15:clr>
        </p15:guide>
        <p15:guide id="26" pos="224">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1" clrIdx="1"/>
  <p:cmAuthor id="2" name="Sarah Lundy (Becauz LLC)" initials="SL(L" lastIdx="68" clrIdx="2">
    <p:extLst/>
  </p:cmAuthor>
  <p:cmAuthor id="3" name="Lisa MacLeod" initials=""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562686"/>
    <a:srgbClr val="E86D1F"/>
    <a:srgbClr val="555456"/>
    <a:srgbClr val="526F82"/>
    <a:srgbClr val="717073"/>
    <a:srgbClr val="9FA617"/>
    <a:srgbClr val="7493A7"/>
    <a:srgbClr val="808000"/>
    <a:srgbClr val="4D09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5394" autoAdjust="0"/>
    <p:restoredTop sz="98757" autoAdjust="0"/>
  </p:normalViewPr>
  <p:slideViewPr>
    <p:cSldViewPr snapToGrid="0">
      <p:cViewPr varScale="1">
        <p:scale>
          <a:sx n="103" d="100"/>
          <a:sy n="103" d="100"/>
        </p:scale>
        <p:origin x="138" y="282"/>
      </p:cViewPr>
      <p:guideLst>
        <p:guide orient="horz" pos="142"/>
        <p:guide orient="horz" pos="1320"/>
        <p:guide orient="horz" pos="2456"/>
        <p:guide orient="horz" pos="4177"/>
        <p:guide orient="horz" pos="3072"/>
        <p:guide orient="horz" pos="1944"/>
        <p:guide orient="horz" pos="624"/>
        <p:guide orient="horz" pos="3672"/>
        <p:guide pos="1032"/>
        <p:guide pos="2688"/>
        <p:guide pos="1944"/>
        <p:guide pos="3648"/>
        <p:guide pos="4995"/>
        <p:guide pos="4225"/>
        <p:guide pos="5761"/>
        <p:guide pos="6531"/>
        <p:guide pos="7299"/>
        <p:guide pos="264"/>
        <p:guide orient="horz" pos="2904"/>
        <p:guide pos="4194"/>
        <p:guide pos="1892"/>
        <p:guide pos="3267"/>
        <p:guide orient="horz" pos="2259"/>
        <p:guide orient="horz" pos="3896"/>
        <p:guide pos="2661"/>
        <p:guide pos="224"/>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p:scale>
          <a:sx n="100" d="100"/>
          <a:sy n="100" d="100"/>
        </p:scale>
        <p:origin x="-1746" y="-7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1" y="0"/>
            <a:ext cx="3037841" cy="464820"/>
          </a:xfrm>
          <a:prstGeom prst="rect">
            <a:avLst/>
          </a:prstGeom>
        </p:spPr>
        <p:txBody>
          <a:bodyPr vert="horz" lIns="92404" tIns="46202" rIns="92404" bIns="46202" rtlCol="0"/>
          <a:lstStyle>
            <a:lvl1pPr algn="l">
              <a:defRPr sz="1200"/>
            </a:lvl1pPr>
          </a:lstStyle>
          <a:p>
            <a:endParaRPr lang="en-US" dirty="0">
              <a:latin typeface="Arial"/>
              <a:cs typeface="Arial"/>
            </a:endParaRPr>
          </a:p>
        </p:txBody>
      </p:sp>
      <p:sp>
        <p:nvSpPr>
          <p:cNvPr id="7" name="Date Placeholder 6"/>
          <p:cNvSpPr>
            <a:spLocks noGrp="1"/>
          </p:cNvSpPr>
          <p:nvPr>
            <p:ph type="dt" sz="quarter" idx="1"/>
          </p:nvPr>
        </p:nvSpPr>
        <p:spPr>
          <a:xfrm>
            <a:off x="3970940" y="0"/>
            <a:ext cx="3037841" cy="464820"/>
          </a:xfrm>
          <a:prstGeom prst="rect">
            <a:avLst/>
          </a:prstGeom>
        </p:spPr>
        <p:txBody>
          <a:bodyPr vert="horz" lIns="92404" tIns="46202" rIns="92404" bIns="46202" rtlCol="0"/>
          <a:lstStyle>
            <a:lvl1pPr algn="r">
              <a:defRPr sz="1200"/>
            </a:lvl1pPr>
          </a:lstStyle>
          <a:p>
            <a:fld id="{A3A6EC53-78F5-4E93-A3A4-663C37596E9E}" type="datetime1">
              <a:rPr lang="en-US" smtClean="0">
                <a:latin typeface="Arial"/>
                <a:cs typeface="Arial"/>
              </a:rPr>
              <a:pPr/>
              <a:t>2/5/2018</a:t>
            </a:fld>
            <a:endParaRPr lang="en-US" dirty="0">
              <a:latin typeface="Arial"/>
              <a:cs typeface="Arial"/>
            </a:endParaRPr>
          </a:p>
        </p:txBody>
      </p:sp>
      <p:sp>
        <p:nvSpPr>
          <p:cNvPr id="8" name="Footer Placeholder 7"/>
          <p:cNvSpPr>
            <a:spLocks noGrp="1"/>
          </p:cNvSpPr>
          <p:nvPr>
            <p:ph type="ftr" sz="quarter" idx="2"/>
          </p:nvPr>
        </p:nvSpPr>
        <p:spPr>
          <a:xfrm>
            <a:off x="1682751" y="8702971"/>
            <a:ext cx="3975100" cy="337975"/>
          </a:xfrm>
          <a:prstGeom prst="rect">
            <a:avLst/>
          </a:prstGeom>
        </p:spPr>
        <p:txBody>
          <a:bodyPr vert="horz" lIns="92404" tIns="46202" rIns="92404" bIns="46202"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9" name="Slide Number Placeholder 8"/>
          <p:cNvSpPr>
            <a:spLocks noGrp="1"/>
          </p:cNvSpPr>
          <p:nvPr>
            <p:ph type="sldNum" sz="quarter" idx="3"/>
          </p:nvPr>
        </p:nvSpPr>
        <p:spPr>
          <a:xfrm>
            <a:off x="5662773" y="8564276"/>
            <a:ext cx="1096674" cy="464820"/>
          </a:xfrm>
          <a:prstGeom prst="rect">
            <a:avLst/>
          </a:prstGeom>
        </p:spPr>
        <p:txBody>
          <a:bodyPr vert="horz" lIns="92404" tIns="46202" rIns="92404" bIns="46202"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0" name="Straight Connector 9"/>
          <p:cNvCxnSpPr/>
          <p:nvPr/>
        </p:nvCxnSpPr>
        <p:spPr>
          <a:xfrm>
            <a:off x="349112" y="8559408"/>
            <a:ext cx="6409483"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83" y="8649510"/>
            <a:ext cx="934430" cy="316690"/>
          </a:xfrm>
          <a:prstGeom prst="rect">
            <a:avLst/>
          </a:prstGeom>
        </p:spPr>
      </p:pic>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1" y="0"/>
            <a:ext cx="3037841" cy="464820"/>
          </a:xfrm>
          <a:prstGeom prst="rect">
            <a:avLst/>
          </a:prstGeom>
        </p:spPr>
        <p:txBody>
          <a:bodyPr vert="horz" lIns="92404" tIns="46202" rIns="92404" bIns="46202" rtlCol="0"/>
          <a:lstStyle>
            <a:lvl1pPr algn="l">
              <a:defRPr sz="1200">
                <a:latin typeface="Arial"/>
                <a:cs typeface="Arial"/>
              </a:defRPr>
            </a:lvl1pPr>
          </a:lstStyle>
          <a:p>
            <a:endParaRPr lang="en-US" dirty="0"/>
          </a:p>
        </p:txBody>
      </p:sp>
      <p:sp>
        <p:nvSpPr>
          <p:cNvPr id="9" name="Slide Image Placeholder 8"/>
          <p:cNvSpPr>
            <a:spLocks noGrp="1" noRot="1" noChangeAspect="1"/>
          </p:cNvSpPr>
          <p:nvPr>
            <p:ph type="sldImg" idx="2"/>
          </p:nvPr>
        </p:nvSpPr>
        <p:spPr>
          <a:xfrm>
            <a:off x="406400" y="693738"/>
            <a:ext cx="6197600" cy="3487737"/>
          </a:xfrm>
          <a:prstGeom prst="rect">
            <a:avLst/>
          </a:prstGeom>
          <a:noFill/>
          <a:ln w="12700">
            <a:solidFill>
              <a:prstClr val="black"/>
            </a:solidFill>
          </a:ln>
        </p:spPr>
        <p:txBody>
          <a:bodyPr vert="horz" lIns="92404" tIns="46202" rIns="92404" bIns="46202" rtlCol="0" anchor="ctr"/>
          <a:lstStyle/>
          <a:p>
            <a:endParaRPr lang="en-US" dirty="0"/>
          </a:p>
        </p:txBody>
      </p:sp>
      <p:sp>
        <p:nvSpPr>
          <p:cNvPr id="11" name="Date Placeholder 10"/>
          <p:cNvSpPr>
            <a:spLocks noGrp="1"/>
          </p:cNvSpPr>
          <p:nvPr>
            <p:ph type="dt" idx="1"/>
          </p:nvPr>
        </p:nvSpPr>
        <p:spPr>
          <a:xfrm>
            <a:off x="3970940" y="0"/>
            <a:ext cx="3037841" cy="464820"/>
          </a:xfrm>
          <a:prstGeom prst="rect">
            <a:avLst/>
          </a:prstGeom>
        </p:spPr>
        <p:txBody>
          <a:bodyPr vert="horz" lIns="92404" tIns="46202" rIns="92404" bIns="46202" rtlCol="0"/>
          <a:lstStyle>
            <a:lvl1pPr algn="r">
              <a:defRPr sz="1200">
                <a:latin typeface="Arial"/>
                <a:cs typeface="Arial"/>
              </a:defRPr>
            </a:lvl1pPr>
          </a:lstStyle>
          <a:p>
            <a:fld id="{A8169D3E-AA8A-43A8-A9E4-09EDE817CDC5}" type="datetime1">
              <a:rPr lang="en-US" smtClean="0"/>
              <a:pPr/>
              <a:t>2/5/2018</a:t>
            </a:fld>
            <a:endParaRPr lang="en-US" dirty="0"/>
          </a:p>
        </p:txBody>
      </p:sp>
      <p:sp>
        <p:nvSpPr>
          <p:cNvPr id="12" name="Notes Placeholder 11"/>
          <p:cNvSpPr>
            <a:spLocks noGrp="1"/>
          </p:cNvSpPr>
          <p:nvPr>
            <p:ph type="body" sz="quarter" idx="3"/>
          </p:nvPr>
        </p:nvSpPr>
        <p:spPr>
          <a:xfrm>
            <a:off x="701041" y="4415793"/>
            <a:ext cx="5608320" cy="4183380"/>
          </a:xfrm>
          <a:prstGeom prst="rect">
            <a:avLst/>
          </a:prstGeom>
        </p:spPr>
        <p:txBody>
          <a:bodyPr vert="horz" lIns="92404" tIns="46202" rIns="92404" bIns="4620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Footer Placeholder 7"/>
          <p:cNvSpPr>
            <a:spLocks noGrp="1"/>
          </p:cNvSpPr>
          <p:nvPr>
            <p:ph type="ftr" sz="quarter" idx="4"/>
          </p:nvPr>
        </p:nvSpPr>
        <p:spPr>
          <a:xfrm>
            <a:off x="1682751" y="8863538"/>
            <a:ext cx="3975100" cy="337975"/>
          </a:xfrm>
          <a:prstGeom prst="rect">
            <a:avLst/>
          </a:prstGeom>
        </p:spPr>
        <p:txBody>
          <a:bodyPr vert="horz" lIns="92404" tIns="46202" rIns="92404" bIns="46202" rtlCol="0" anchor="b"/>
          <a:lstStyle>
            <a:lvl1pPr algn="l">
              <a:defRPr sz="1200"/>
            </a:lvl1pPr>
          </a:lstStyle>
          <a:p>
            <a:r>
              <a:rPr lang="en-US" sz="400" dirty="0">
                <a:latin typeface="Arial"/>
                <a:cs typeface="Arial"/>
              </a:rPr>
              <a:t>Copyright © 2015 Washington Technology Solutions (</a:t>
            </a:r>
            <a:r>
              <a:rPr lang="en-US" sz="400" dirty="0" err="1">
                <a:latin typeface="Arial"/>
                <a:cs typeface="Arial"/>
              </a:rPr>
              <a:t>WaTech</a:t>
            </a:r>
            <a:r>
              <a:rPr lang="en-US" sz="400" dirty="0">
                <a:latin typeface="Arial"/>
                <a:cs typeface="Arial"/>
              </a:rPr>
              <a:t>). All rights reserved. Other product names are or may be registered trademarks and/or trademarks in the U.S. and/or other countries. The information herein is for informational purposes only and represents the current view of </a:t>
            </a:r>
            <a:r>
              <a:rPr lang="en-US" sz="400" dirty="0" err="1">
                <a:latin typeface="Arial"/>
                <a:cs typeface="Arial"/>
              </a:rPr>
              <a:t>WaTech</a:t>
            </a:r>
            <a:r>
              <a:rPr lang="en-US" sz="400" dirty="0">
                <a:latin typeface="Arial"/>
                <a:cs typeface="Arial"/>
              </a:rPr>
              <a:t> as of the date of this presentation. Because </a:t>
            </a:r>
            <a:r>
              <a:rPr lang="en-US" sz="400" dirty="0" err="1">
                <a:latin typeface="Arial"/>
                <a:cs typeface="Arial"/>
              </a:rPr>
              <a:t>WaTech</a:t>
            </a:r>
            <a:r>
              <a:rPr lang="en-US" sz="400" dirty="0">
                <a:latin typeface="Arial"/>
                <a:cs typeface="Arial"/>
              </a:rPr>
              <a:t> must respond to changing market conditions, it should not be interpreted to be a commitment on the part of </a:t>
            </a:r>
            <a:r>
              <a:rPr lang="en-US" sz="400" dirty="0" err="1">
                <a:latin typeface="Arial"/>
                <a:cs typeface="Arial"/>
              </a:rPr>
              <a:t>WaTech</a:t>
            </a:r>
            <a:r>
              <a:rPr lang="en-US" sz="400" dirty="0">
                <a:latin typeface="Arial"/>
                <a:cs typeface="Arial"/>
              </a:rPr>
              <a:t>, and </a:t>
            </a:r>
            <a:r>
              <a:rPr lang="en-US" sz="400" dirty="0" err="1">
                <a:latin typeface="Arial"/>
                <a:cs typeface="Arial"/>
              </a:rPr>
              <a:t>WaTech</a:t>
            </a:r>
            <a:r>
              <a:rPr lang="en-US" sz="400" dirty="0">
                <a:latin typeface="Arial"/>
                <a:cs typeface="Arial"/>
              </a:rPr>
              <a:t> cannot guarantee the accuracy of any information provided after the date of this presentation.  WA TECH MAKES NO WARRANTIES, EXPRESS, IMPLIED, OR STATUTORY, AS TO THE INFORMATION IN THIS PRESENTATION.</a:t>
            </a:r>
          </a:p>
        </p:txBody>
      </p:sp>
      <p:sp>
        <p:nvSpPr>
          <p:cNvPr id="15" name="Slide Number Placeholder 8"/>
          <p:cNvSpPr>
            <a:spLocks noGrp="1"/>
          </p:cNvSpPr>
          <p:nvPr>
            <p:ph type="sldNum" sz="quarter" idx="5"/>
          </p:nvPr>
        </p:nvSpPr>
        <p:spPr>
          <a:xfrm>
            <a:off x="5662773" y="8724842"/>
            <a:ext cx="1096674" cy="464820"/>
          </a:xfrm>
          <a:prstGeom prst="rect">
            <a:avLst/>
          </a:prstGeom>
        </p:spPr>
        <p:txBody>
          <a:bodyPr vert="horz" lIns="92404" tIns="46202" rIns="92404" bIns="46202" rtlCol="0" anchor="b"/>
          <a:lstStyle>
            <a:lvl1pPr algn="r">
              <a:defRPr sz="1200"/>
            </a:lvl1pPr>
          </a:lstStyle>
          <a:p>
            <a:fld id="{0EC9E9D6-92A0-482B-A603-C9BA7FFB8190}" type="slidenum">
              <a:rPr lang="en-US" smtClean="0">
                <a:latin typeface="Arial"/>
                <a:cs typeface="Arial"/>
              </a:rPr>
              <a:pPr/>
              <a:t>‹#›</a:t>
            </a:fld>
            <a:endParaRPr lang="en-US" dirty="0">
              <a:latin typeface="Arial"/>
              <a:cs typeface="Arial"/>
            </a:endParaRPr>
          </a:p>
        </p:txBody>
      </p:sp>
      <p:cxnSp>
        <p:nvCxnSpPr>
          <p:cNvPr id="16" name="Straight Connector 15"/>
          <p:cNvCxnSpPr/>
          <p:nvPr/>
        </p:nvCxnSpPr>
        <p:spPr>
          <a:xfrm>
            <a:off x="349112" y="8719975"/>
            <a:ext cx="6409483" cy="0"/>
          </a:xfrm>
          <a:prstGeom prst="line">
            <a:avLst/>
          </a:prstGeom>
          <a:ln w="127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7" name="Picture 16" descr="WaTech-FINAL-LOGO-20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883" y="8810077"/>
            <a:ext cx="934430" cy="316690"/>
          </a:xfrm>
          <a:prstGeom prst="rect">
            <a:avLst/>
          </a:prstGeom>
        </p:spPr>
      </p:pic>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768113" rtl="0" eaLnBrk="1" latinLnBrk="0" hangingPunct="1">
      <a:lnSpc>
        <a:spcPct val="90000"/>
      </a:lnSpc>
      <a:spcAft>
        <a:spcPts val="280"/>
      </a:spcAft>
      <a:defRPr sz="700" kern="1200">
        <a:solidFill>
          <a:schemeClr val="tx1"/>
        </a:solidFill>
        <a:latin typeface="Arial"/>
        <a:ea typeface="+mn-ea"/>
        <a:cs typeface="Arial"/>
      </a:defRPr>
    </a:lvl1pPr>
    <a:lvl2pPr marL="178915" indent="-88902"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2pPr>
    <a:lvl3pPr marL="275596"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3pPr>
    <a:lvl4pPr marL="405616" indent="-12335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4pPr>
    <a:lvl5pPr marL="516743" indent="-96681" algn="l" defTabSz="768113" rtl="0" eaLnBrk="1" latinLnBrk="0" hangingPunct="1">
      <a:lnSpc>
        <a:spcPct val="90000"/>
      </a:lnSpc>
      <a:spcAft>
        <a:spcPts val="280"/>
      </a:spcAft>
      <a:buFont typeface="Arial" pitchFamily="34" charset="0"/>
      <a:buChar char="•"/>
      <a:defRPr sz="700" kern="1200">
        <a:solidFill>
          <a:schemeClr val="tx1"/>
        </a:solidFill>
        <a:latin typeface="Arial"/>
        <a:ea typeface="+mn-ea"/>
        <a:cs typeface="Arial"/>
      </a:defRPr>
    </a:lvl5pPr>
    <a:lvl6pPr marL="1920283" algn="l" defTabSz="768113" rtl="0" eaLnBrk="1" latinLnBrk="0" hangingPunct="1">
      <a:defRPr sz="1000" kern="1200">
        <a:solidFill>
          <a:schemeClr val="tx1"/>
        </a:solidFill>
        <a:latin typeface="+mn-lt"/>
        <a:ea typeface="+mn-ea"/>
        <a:cs typeface="+mn-cs"/>
      </a:defRPr>
    </a:lvl6pPr>
    <a:lvl7pPr marL="2304339" algn="l" defTabSz="768113" rtl="0" eaLnBrk="1" latinLnBrk="0" hangingPunct="1">
      <a:defRPr sz="1000" kern="1200">
        <a:solidFill>
          <a:schemeClr val="tx1"/>
        </a:solidFill>
        <a:latin typeface="+mn-lt"/>
        <a:ea typeface="+mn-ea"/>
        <a:cs typeface="+mn-cs"/>
      </a:defRPr>
    </a:lvl7pPr>
    <a:lvl8pPr marL="2688396" algn="l" defTabSz="768113" rtl="0" eaLnBrk="1" latinLnBrk="0" hangingPunct="1">
      <a:defRPr sz="1000" kern="1200">
        <a:solidFill>
          <a:schemeClr val="tx1"/>
        </a:solidFill>
        <a:latin typeface="+mn-lt"/>
        <a:ea typeface="+mn-ea"/>
        <a:cs typeface="+mn-cs"/>
      </a:defRPr>
    </a:lvl8pPr>
    <a:lvl9pPr marL="3072453" algn="l" defTabSz="768113"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a:t>
            </a:fld>
            <a:endParaRPr lang="en-US" dirty="0">
              <a:latin typeface="Arial"/>
              <a:cs typeface="Arial"/>
            </a:endParaRPr>
          </a:p>
        </p:txBody>
      </p:sp>
    </p:spTree>
    <p:extLst>
      <p:ext uri="{BB962C8B-B14F-4D97-AF65-F5344CB8AC3E}">
        <p14:creationId xmlns:p14="http://schemas.microsoft.com/office/powerpoint/2010/main" val="3015284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10</a:t>
            </a:fld>
            <a:endParaRPr lang="en-US" dirty="0">
              <a:latin typeface="Arial"/>
              <a:cs typeface="Arial"/>
            </a:endParaRPr>
          </a:p>
        </p:txBody>
      </p:sp>
    </p:spTree>
    <p:extLst>
      <p:ext uri="{BB962C8B-B14F-4D97-AF65-F5344CB8AC3E}">
        <p14:creationId xmlns:p14="http://schemas.microsoft.com/office/powerpoint/2010/main" val="2905849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11</a:t>
            </a:fld>
            <a:endParaRPr lang="en-US" dirty="0">
              <a:latin typeface="Arial"/>
              <a:cs typeface="Arial"/>
            </a:endParaRPr>
          </a:p>
        </p:txBody>
      </p:sp>
    </p:spTree>
    <p:extLst>
      <p:ext uri="{BB962C8B-B14F-4D97-AF65-F5344CB8AC3E}">
        <p14:creationId xmlns:p14="http://schemas.microsoft.com/office/powerpoint/2010/main" val="1706208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12</a:t>
            </a:fld>
            <a:endParaRPr lang="en-US" dirty="0">
              <a:latin typeface="Arial"/>
              <a:cs typeface="Arial"/>
            </a:endParaRPr>
          </a:p>
        </p:txBody>
      </p:sp>
    </p:spTree>
    <p:extLst>
      <p:ext uri="{BB962C8B-B14F-4D97-AF65-F5344CB8AC3E}">
        <p14:creationId xmlns:p14="http://schemas.microsoft.com/office/powerpoint/2010/main" val="55780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13</a:t>
            </a:fld>
            <a:endParaRPr lang="en-US" dirty="0">
              <a:latin typeface="Arial"/>
              <a:cs typeface="Arial"/>
            </a:endParaRPr>
          </a:p>
        </p:txBody>
      </p:sp>
    </p:spTree>
    <p:extLst>
      <p:ext uri="{BB962C8B-B14F-4D97-AF65-F5344CB8AC3E}">
        <p14:creationId xmlns:p14="http://schemas.microsoft.com/office/powerpoint/2010/main" val="879941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2</a:t>
            </a:fld>
            <a:endParaRPr lang="en-US" dirty="0">
              <a:latin typeface="Arial"/>
              <a:cs typeface="Arial"/>
            </a:endParaRPr>
          </a:p>
        </p:txBody>
      </p:sp>
    </p:spTree>
    <p:extLst>
      <p:ext uri="{BB962C8B-B14F-4D97-AF65-F5344CB8AC3E}">
        <p14:creationId xmlns:p14="http://schemas.microsoft.com/office/powerpoint/2010/main" val="1100853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3</a:t>
            </a:fld>
            <a:endParaRPr lang="en-US" dirty="0">
              <a:latin typeface="Arial"/>
              <a:cs typeface="Arial"/>
            </a:endParaRPr>
          </a:p>
        </p:txBody>
      </p:sp>
    </p:spTree>
    <p:extLst>
      <p:ext uri="{BB962C8B-B14F-4D97-AF65-F5344CB8AC3E}">
        <p14:creationId xmlns:p14="http://schemas.microsoft.com/office/powerpoint/2010/main" val="11008530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4</a:t>
            </a:fld>
            <a:endParaRPr lang="en-US" dirty="0">
              <a:latin typeface="Arial"/>
              <a:cs typeface="Arial"/>
            </a:endParaRPr>
          </a:p>
        </p:txBody>
      </p:sp>
    </p:spTree>
    <p:extLst>
      <p:ext uri="{BB962C8B-B14F-4D97-AF65-F5344CB8AC3E}">
        <p14:creationId xmlns:p14="http://schemas.microsoft.com/office/powerpoint/2010/main" val="250682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5</a:t>
            </a:fld>
            <a:endParaRPr lang="en-US" dirty="0">
              <a:latin typeface="Arial"/>
              <a:cs typeface="Arial"/>
            </a:endParaRPr>
          </a:p>
        </p:txBody>
      </p:sp>
    </p:spTree>
    <p:extLst>
      <p:ext uri="{BB962C8B-B14F-4D97-AF65-F5344CB8AC3E}">
        <p14:creationId xmlns:p14="http://schemas.microsoft.com/office/powerpoint/2010/main" val="142992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6</a:t>
            </a:fld>
            <a:endParaRPr lang="en-US" dirty="0">
              <a:latin typeface="Arial"/>
              <a:cs typeface="Arial"/>
            </a:endParaRPr>
          </a:p>
        </p:txBody>
      </p:sp>
    </p:spTree>
    <p:extLst>
      <p:ext uri="{BB962C8B-B14F-4D97-AF65-F5344CB8AC3E}">
        <p14:creationId xmlns:p14="http://schemas.microsoft.com/office/powerpoint/2010/main" val="3562963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7</a:t>
            </a:fld>
            <a:endParaRPr lang="en-US" dirty="0">
              <a:latin typeface="Arial"/>
              <a:cs typeface="Arial"/>
            </a:endParaRPr>
          </a:p>
        </p:txBody>
      </p:sp>
    </p:spTree>
    <p:extLst>
      <p:ext uri="{BB962C8B-B14F-4D97-AF65-F5344CB8AC3E}">
        <p14:creationId xmlns:p14="http://schemas.microsoft.com/office/powerpoint/2010/main" val="2538711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lab is right across the hall and can accommodate up to three usability studies at a time.  </a:t>
            </a:r>
            <a:endParaRPr lang="en-US" sz="1400" dirty="0"/>
          </a:p>
          <a:p>
            <a:endParaRPr lang="en-US" sz="1400" dirty="0" smtClean="0"/>
          </a:p>
          <a:p>
            <a:r>
              <a:rPr lang="en-US" sz="1400" dirty="0" smtClean="0"/>
              <a:t>We can accommodate group activities like focus groups or card sorting.  </a:t>
            </a:r>
          </a:p>
          <a:p>
            <a:endParaRPr lang="en-US" sz="1400" dirty="0"/>
          </a:p>
          <a:p>
            <a:r>
              <a:rPr lang="en-US" sz="1400" dirty="0" smtClean="0"/>
              <a:t>One-on-one usability testing, on-screen or paper.</a:t>
            </a:r>
          </a:p>
          <a:p>
            <a:endParaRPr lang="en-US" sz="1400" dirty="0"/>
          </a:p>
          <a:p>
            <a:r>
              <a:rPr lang="en-US" sz="1400" dirty="0" smtClean="0"/>
              <a:t>We have separate observation rooms so you can invite your stakeholders, developers, testers and other interested folks to watch sessions in real-time.</a:t>
            </a:r>
          </a:p>
          <a:p>
            <a:endParaRPr lang="en-US" sz="1400" dirty="0"/>
          </a:p>
          <a:p>
            <a:r>
              <a:rPr lang="en-US" sz="1400" dirty="0" smtClean="0"/>
              <a:t>We provide training on how to use the facility and on-site technical support during your study.</a:t>
            </a:r>
          </a:p>
          <a:p>
            <a:endParaRPr lang="en-US" sz="1400" dirty="0"/>
          </a:p>
          <a:p>
            <a:r>
              <a:rPr lang="en-US" sz="1400" dirty="0" smtClean="0"/>
              <a:t>The lab is available to all state agencies who pay the Enterprise System Fee at no additional cost, and those who do not at $78/hr.</a:t>
            </a: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8</a:t>
            </a:fld>
            <a:endParaRPr lang="en-US" dirty="0">
              <a:latin typeface="Arial"/>
              <a:cs typeface="Arial"/>
            </a:endParaRPr>
          </a:p>
        </p:txBody>
      </p:sp>
    </p:spTree>
    <p:extLst>
      <p:ext uri="{BB962C8B-B14F-4D97-AF65-F5344CB8AC3E}">
        <p14:creationId xmlns:p14="http://schemas.microsoft.com/office/powerpoint/2010/main" val="3791682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A8169D3E-AA8A-43A8-A9E4-09EDE817CDC5}" type="datetime1">
              <a:rPr lang="en-US" smtClean="0"/>
              <a:pPr/>
              <a:t>2/5/2018</a:t>
            </a:fld>
            <a:endParaRPr lang="en-US" dirty="0"/>
          </a:p>
        </p:txBody>
      </p:sp>
      <p:sp>
        <p:nvSpPr>
          <p:cNvPr id="6" name="Footer Placeholder 5"/>
          <p:cNvSpPr>
            <a:spLocks noGrp="1"/>
          </p:cNvSpPr>
          <p:nvPr>
            <p:ph type="ftr" sz="quarter" idx="12"/>
          </p:nvPr>
        </p:nvSpPr>
        <p:spPr/>
        <p:txBody>
          <a:bodyPr/>
          <a:lstStyle/>
          <a:p>
            <a:r>
              <a:rPr lang="en-US" sz="400">
                <a:latin typeface="Arial"/>
                <a:cs typeface="Arial"/>
              </a:rPr>
              <a:t>Copyright © 2015 Washington Technology Solutions (WaTech). All rights reserved. Other product names are or may be registered trademarks and/or trademarks in the U.S. and/or other countries. The information herein is for informational purposes only and represents the current view of WaTech as of the date of this presentation. Because WaTech must respond to changing market conditions, it should not be interpreted to be a commitment on the part of WaTech, and WaTech cannot guarantee the accuracy of any information provided after the date of this presentation.  WA TECH MAKES NO WARRANTIES, EXPRESS, IMPLIED, OR STATUTORY, AS TO THE INFORMATION IN THIS PRESENTATION.</a:t>
            </a:r>
            <a:endParaRPr lang="en-US" sz="400" dirty="0">
              <a:latin typeface="Arial"/>
              <a:cs typeface="Arial"/>
            </a:endParaRPr>
          </a:p>
        </p:txBody>
      </p:sp>
      <p:sp>
        <p:nvSpPr>
          <p:cNvPr id="7" name="Slide Number Placeholder 6"/>
          <p:cNvSpPr>
            <a:spLocks noGrp="1"/>
          </p:cNvSpPr>
          <p:nvPr>
            <p:ph type="sldNum" sz="quarter" idx="13"/>
          </p:nvPr>
        </p:nvSpPr>
        <p:spPr/>
        <p:txBody>
          <a:bodyPr/>
          <a:lstStyle/>
          <a:p>
            <a:fld id="{0EC9E9D6-92A0-482B-A603-C9BA7FFB8190}" type="slidenum">
              <a:rPr lang="en-US" smtClean="0">
                <a:latin typeface="Arial"/>
                <a:cs typeface="Arial"/>
              </a:rPr>
              <a:pPr/>
              <a:t>9</a:t>
            </a:fld>
            <a:endParaRPr lang="en-US" dirty="0">
              <a:latin typeface="Arial"/>
              <a:cs typeface="Arial"/>
            </a:endParaRPr>
          </a:p>
        </p:txBody>
      </p:sp>
    </p:spTree>
    <p:extLst>
      <p:ext uri="{BB962C8B-B14F-4D97-AF65-F5344CB8AC3E}">
        <p14:creationId xmlns:p14="http://schemas.microsoft.com/office/powerpoint/2010/main" val="37021035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 Tech Cover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4">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2300239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 Tech Internal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accent5">
              <a:lumMod val="75000"/>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88282"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48093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6688511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A Tech Internal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13501" y="1586169"/>
            <a:ext cx="4400698"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8" y="3574512"/>
            <a:ext cx="439349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1961244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 Tech Divider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1398244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 Tech Divider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3405858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 Tech Divider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n-lt"/>
                <a:cs typeface="Trebuchet MS"/>
              </a:defRPr>
            </a:lvl1pPr>
          </a:lstStyle>
          <a:p>
            <a:r>
              <a:rPr lang="en-US" dirty="0" smtClean="0"/>
              <a:t>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9214007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 Tech Blank">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1266014354"/>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 Tech Singl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35804"/>
            <a:ext cx="1129030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4156985556"/>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 Tech Two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070722" y="1619472"/>
            <a:ext cx="5464175"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1400582370"/>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 Tech Three Column">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9" y="1596171"/>
            <a:ext cx="3576492" cy="4240921"/>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4194806" y="1596171"/>
            <a:ext cx="3541893" cy="4241578"/>
          </a:xfrm>
          <a:prstGeom prst="rect">
            <a:avLst/>
          </a:prstGeom>
        </p:spPr>
        <p:txBody>
          <a:bodyPr vert="horz"/>
          <a:lstStyle>
            <a:lvl1pPr>
              <a:defRPr sz="2000">
                <a:solidFill>
                  <a:srgbClr val="0C3A69"/>
                </a:solidFill>
                <a:latin typeface="+mn-lt"/>
              </a:defRPr>
            </a:lvl1pPr>
          </a:lstStyle>
          <a:p>
            <a:pPr lvl="0"/>
            <a:r>
              <a:rPr lang="en-US" smtClean="0"/>
              <a:t>Click to edit Master text styles</a:t>
            </a:r>
          </a:p>
        </p:txBody>
      </p:sp>
      <p:sp>
        <p:nvSpPr>
          <p:cNvPr id="4" name="Content Placeholder 3"/>
          <p:cNvSpPr>
            <a:spLocks noGrp="1"/>
          </p:cNvSpPr>
          <p:nvPr>
            <p:ph sz="quarter" idx="12"/>
          </p:nvPr>
        </p:nvSpPr>
        <p:spPr>
          <a:xfrm>
            <a:off x="7982042" y="1596171"/>
            <a:ext cx="3587750" cy="4252179"/>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1067765730"/>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 Tech Simple Char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12" name="Content Placeholder 5"/>
          <p:cNvSpPr>
            <a:spLocks noGrp="1"/>
          </p:cNvSpPr>
          <p:nvPr>
            <p:ph sz="quarter" idx="10"/>
          </p:nvPr>
        </p:nvSpPr>
        <p:spPr>
          <a:xfrm>
            <a:off x="373418" y="1619472"/>
            <a:ext cx="5452409"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1"/>
          </p:nvPr>
        </p:nvSpPr>
        <p:spPr>
          <a:xfrm>
            <a:off x="6024563" y="1619472"/>
            <a:ext cx="5732462" cy="42415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dirty="0"/>
          </a:p>
        </p:txBody>
      </p:sp>
    </p:spTree>
    <p:extLst>
      <p:ext uri="{BB962C8B-B14F-4D97-AF65-F5344CB8AC3E}">
        <p14:creationId xmlns:p14="http://schemas.microsoft.com/office/powerpoint/2010/main" val="2639744498"/>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WA Tech Cov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2">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1890452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 Tech Simple Table">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363001" y="225426"/>
            <a:ext cx="7551080"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466066" y="1514475"/>
            <a:ext cx="11185589" cy="4276725"/>
          </a:xfrm>
          <a:prstGeom prst="rect">
            <a:avLst/>
          </a:prstGeom>
        </p:spPr>
        <p:txBody>
          <a:bodyPr vert="horz"/>
          <a:lstStyle/>
          <a:p>
            <a:r>
              <a:rPr lang="en-US" smtClean="0"/>
              <a:t>Click icon to add table</a:t>
            </a:r>
            <a:endParaRPr lang="en-US"/>
          </a:p>
        </p:txBody>
      </p:sp>
    </p:spTree>
    <p:extLst>
      <p:ext uri="{BB962C8B-B14F-4D97-AF65-F5344CB8AC3E}">
        <p14:creationId xmlns:p14="http://schemas.microsoft.com/office/powerpoint/2010/main" val="1485399881"/>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 Tech Header ">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06634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Tree>
    <p:extLst>
      <p:ext uri="{BB962C8B-B14F-4D97-AF65-F5344CB8AC3E}">
        <p14:creationId xmlns:p14="http://schemas.microsoft.com/office/powerpoint/2010/main" val="342977522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 Tech Header Two Colum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3" name="Content Placeholder 2"/>
          <p:cNvSpPr>
            <a:spLocks noGrp="1"/>
          </p:cNvSpPr>
          <p:nvPr>
            <p:ph sz="quarter" idx="11"/>
          </p:nvPr>
        </p:nvSpPr>
        <p:spPr>
          <a:xfrm>
            <a:off x="6256937" y="1630363"/>
            <a:ext cx="5499581" cy="4252912"/>
          </a:xfrm>
          <a:prstGeom prst="rect">
            <a:avLst/>
          </a:prstGeom>
        </p:spPr>
        <p:txBody>
          <a:bodyPr vert="horz"/>
          <a:lstStyle>
            <a:lvl1pPr>
              <a:defRPr sz="2000">
                <a:solidFill>
                  <a:srgbClr val="0C3A69"/>
                </a:solidFill>
                <a:latin typeface="+mn-lt"/>
              </a:defRPr>
            </a:lvl1pPr>
            <a:lvl2pPr>
              <a:defRPr sz="2000">
                <a:solidFill>
                  <a:srgbClr val="0C3A69"/>
                </a:solidFill>
                <a:latin typeface="+mn-lt"/>
              </a:defRPr>
            </a:lvl2pPr>
            <a:lvl3pPr>
              <a:defRPr sz="2000">
                <a:solidFill>
                  <a:srgbClr val="0C3A69"/>
                </a:solidFill>
                <a:latin typeface="+mn-lt"/>
              </a:defRPr>
            </a:lvl3pPr>
            <a:lvl4pPr>
              <a:defRPr sz="2000">
                <a:solidFill>
                  <a:srgbClr val="0C3A69"/>
                </a:solidFill>
                <a:latin typeface="+mn-lt"/>
              </a:defRPr>
            </a:lvl4pPr>
            <a:lvl5pPr>
              <a:defRPr sz="2000">
                <a:solidFill>
                  <a:srgbClr val="0C3A69"/>
                </a:solidFill>
                <a:latin typeface="+mn-lt"/>
              </a:defRPr>
            </a:lvl5pPr>
          </a:lstStyle>
          <a:p>
            <a:pPr lvl="0"/>
            <a:r>
              <a:rPr lang="en-US" smtClean="0"/>
              <a:t>Click to edit Master text styles</a:t>
            </a:r>
          </a:p>
        </p:txBody>
      </p:sp>
    </p:spTree>
    <p:extLst>
      <p:ext uri="{BB962C8B-B14F-4D97-AF65-F5344CB8AC3E}">
        <p14:creationId xmlns:p14="http://schemas.microsoft.com/office/powerpoint/2010/main" val="9076531"/>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A Tech Header Graphic Char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5473552"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sp>
        <p:nvSpPr>
          <p:cNvPr id="4" name="Chart Placeholder 3"/>
          <p:cNvSpPr>
            <a:spLocks noGrp="1"/>
          </p:cNvSpPr>
          <p:nvPr>
            <p:ph type="chart" sz="quarter" idx="12"/>
          </p:nvPr>
        </p:nvSpPr>
        <p:spPr>
          <a:xfrm>
            <a:off x="6291893" y="1619250"/>
            <a:ext cx="5254386" cy="4264025"/>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3689688427"/>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 Tech Header Table">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765" t="45728" r="1765" b="35449"/>
          <a:stretch/>
        </p:blipFill>
        <p:spPr>
          <a:xfrm>
            <a:off x="-2657" y="0"/>
            <a:ext cx="12197314" cy="1291424"/>
          </a:xfrm>
          <a:prstGeom prst="rect">
            <a:avLst/>
          </a:prstGeom>
          <a:solidFill>
            <a:srgbClr val="FFFFFF"/>
          </a:solidFill>
        </p:spPr>
      </p:pic>
      <p:sp>
        <p:nvSpPr>
          <p:cNvPr id="8" name="Rectangle 7"/>
          <p:cNvSpPr/>
          <p:nvPr userDrawn="1"/>
        </p:nvSpPr>
        <p:spPr bwMode="auto">
          <a:xfrm>
            <a:off x="-1" y="0"/>
            <a:ext cx="5844313" cy="1259580"/>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3" name="Table Placeholder 2"/>
          <p:cNvSpPr>
            <a:spLocks noGrp="1"/>
          </p:cNvSpPr>
          <p:nvPr>
            <p:ph type="tbl" sz="quarter" idx="10"/>
          </p:nvPr>
        </p:nvSpPr>
        <p:spPr>
          <a:xfrm>
            <a:off x="558800" y="1712913"/>
            <a:ext cx="11093450" cy="4078287"/>
          </a:xfrm>
          <a:prstGeom prst="rect">
            <a:avLst/>
          </a:prstGeom>
        </p:spPr>
        <p:txBody>
          <a:bodyPr vert="horz"/>
          <a:lstStyle>
            <a:lvl1pPr>
              <a:defRPr sz="2000">
                <a:solidFill>
                  <a:srgbClr val="0C3A69"/>
                </a:solidFill>
                <a:latin typeface="+mn-lt"/>
              </a:defRPr>
            </a:lvl1pPr>
          </a:lstStyle>
          <a:p>
            <a:r>
              <a:rPr lang="en-US" smtClean="0"/>
              <a:t>Click icon to add table</a:t>
            </a:r>
            <a:endParaRPr lang="en-US" dirty="0"/>
          </a:p>
        </p:txBody>
      </p:sp>
    </p:spTree>
    <p:extLst>
      <p:ext uri="{BB962C8B-B14F-4D97-AF65-F5344CB8AC3E}">
        <p14:creationId xmlns:p14="http://schemas.microsoft.com/office/powerpoint/2010/main" val="19392598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A Tech Footer">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0" y="1635804"/>
            <a:ext cx="1118286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15181667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A Tech Footer Two Column">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3" name="Content Placeholder 2"/>
          <p:cNvSpPr>
            <a:spLocks noGrp="1"/>
          </p:cNvSpPr>
          <p:nvPr>
            <p:ph sz="quarter" idx="11"/>
          </p:nvPr>
        </p:nvSpPr>
        <p:spPr>
          <a:xfrm>
            <a:off x="6199312" y="1619250"/>
            <a:ext cx="5347894" cy="4229100"/>
          </a:xfrm>
          <a:prstGeom prst="rect">
            <a:avLst/>
          </a:prstGeom>
        </p:spPr>
        <p:txBody>
          <a:bodyPr vert="horz"/>
          <a:lstStyle>
            <a:lvl1pPr>
              <a:defRPr sz="2000">
                <a:solidFill>
                  <a:srgbClr val="0C3A69"/>
                </a:solidFill>
                <a:latin typeface="+mn-lt"/>
              </a:defRPr>
            </a:lvl1pPr>
            <a:lvl2pPr>
              <a:defRPr sz="2000">
                <a:solidFill>
                  <a:srgbClr val="0C3A69"/>
                </a:solidFill>
              </a:defRPr>
            </a:lvl2pPr>
            <a:lvl3pPr>
              <a:defRPr sz="2000">
                <a:solidFill>
                  <a:srgbClr val="0C3A69"/>
                </a:solidFill>
              </a:defRPr>
            </a:lvl3pPr>
            <a:lvl4pPr>
              <a:defRPr sz="2000">
                <a:solidFill>
                  <a:srgbClr val="0C3A69"/>
                </a:solidFill>
              </a:defRPr>
            </a:lvl4pPr>
            <a:lvl5pPr>
              <a:defRPr sz="2000">
                <a:solidFill>
                  <a:srgbClr val="0C3A69"/>
                </a:solidFill>
              </a:defRPr>
            </a:lvl5pPr>
          </a:lstStyle>
          <a:p>
            <a:pPr lvl="0"/>
            <a:r>
              <a:rPr lang="en-US" smtClean="0"/>
              <a:t>Click to edit Master text styles</a:t>
            </a:r>
          </a:p>
        </p:txBody>
      </p:sp>
    </p:spTree>
    <p:extLst>
      <p:ext uri="{BB962C8B-B14F-4D97-AF65-F5344CB8AC3E}">
        <p14:creationId xmlns:p14="http://schemas.microsoft.com/office/powerpoint/2010/main" val="220727895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A Tech Footer Char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p:ph sz="quarter" idx="10"/>
          </p:nvPr>
        </p:nvSpPr>
        <p:spPr>
          <a:xfrm>
            <a:off x="527051" y="1619250"/>
            <a:ext cx="5322080"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
        <p:nvSpPr>
          <p:cNvPr id="4" name="Chart Placeholder 3"/>
          <p:cNvSpPr>
            <a:spLocks noGrp="1"/>
          </p:cNvSpPr>
          <p:nvPr>
            <p:ph type="chart" sz="quarter" idx="11"/>
          </p:nvPr>
        </p:nvSpPr>
        <p:spPr>
          <a:xfrm>
            <a:off x="6140121" y="1619472"/>
            <a:ext cx="5651500" cy="4228878"/>
          </a:xfrm>
          <a:prstGeom prst="rect">
            <a:avLst/>
          </a:prstGeom>
        </p:spPr>
        <p:txBody>
          <a:bodyPr vert="horz"/>
          <a:lstStyle>
            <a:lvl1pPr>
              <a:defRPr sz="2000">
                <a:solidFill>
                  <a:srgbClr val="0C3A69"/>
                </a:solidFill>
                <a:latin typeface="+mn-lt"/>
              </a:defRPr>
            </a:lvl1pPr>
          </a:lstStyle>
          <a:p>
            <a:r>
              <a:rPr lang="en-US" smtClean="0"/>
              <a:t>Click icon to add chart</a:t>
            </a:r>
            <a:endParaRPr lang="en-US"/>
          </a:p>
        </p:txBody>
      </p:sp>
    </p:spTree>
    <p:extLst>
      <p:ext uri="{BB962C8B-B14F-4D97-AF65-F5344CB8AC3E}">
        <p14:creationId xmlns:p14="http://schemas.microsoft.com/office/powerpoint/2010/main" val="1189225128"/>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A Tech Footer Table">
    <p:spTree>
      <p:nvGrpSpPr>
        <p:cNvPr id="1" name=""/>
        <p:cNvGrpSpPr/>
        <p:nvPr/>
      </p:nvGrpSpPr>
      <p:grpSpPr>
        <a:xfrm>
          <a:off x="0" y="0"/>
          <a:ext cx="0" cy="0"/>
          <a:chOff x="0" y="0"/>
          <a:chExt cx="0" cy="0"/>
        </a:xfrm>
      </p:grpSpPr>
      <p:sp>
        <p:nvSpPr>
          <p:cNvPr id="3" name="Table Placeholder 2"/>
          <p:cNvSpPr>
            <a:spLocks noGrp="1"/>
          </p:cNvSpPr>
          <p:nvPr>
            <p:ph type="tbl" sz="quarter" idx="12"/>
          </p:nvPr>
        </p:nvSpPr>
        <p:spPr>
          <a:xfrm>
            <a:off x="501650" y="1619250"/>
            <a:ext cx="11290300" cy="4241800"/>
          </a:xfrm>
          <a:prstGeom prst="rect">
            <a:avLst/>
          </a:prstGeom>
        </p:spPr>
        <p:txBody>
          <a:bodyPr vert="horz"/>
          <a:lstStyle>
            <a:lvl1pPr>
              <a:defRPr sz="2000">
                <a:solidFill>
                  <a:srgbClr val="0C3A69"/>
                </a:solidFill>
              </a:defRPr>
            </a:lvl1pPr>
          </a:lstStyle>
          <a:p>
            <a:r>
              <a:rPr lang="en-US" smtClean="0"/>
              <a:t>Click icon to add table</a:t>
            </a:r>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765" t="50551" r="1765" b="35449"/>
          <a:stretch/>
        </p:blipFill>
        <p:spPr>
          <a:xfrm>
            <a:off x="-2657" y="5930349"/>
            <a:ext cx="12197314" cy="960497"/>
          </a:xfrm>
          <a:prstGeom prst="rect">
            <a:avLst/>
          </a:prstGeom>
          <a:solidFill>
            <a:srgbClr val="FFFFFF"/>
          </a:solidFill>
        </p:spPr>
      </p:pic>
      <p:sp>
        <p:nvSpPr>
          <p:cNvPr id="12" name="Title 1"/>
          <p:cNvSpPr>
            <a:spLocks noGrp="1"/>
          </p:cNvSpPr>
          <p:nvPr>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pic>
        <p:nvPicPr>
          <p:cNvPr id="6" name="Picture 5"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132076"/>
            <a:ext cx="1562699" cy="529618"/>
          </a:xfrm>
          <a:prstGeom prst="rect">
            <a:avLst/>
          </a:prstGeom>
        </p:spPr>
      </p:pic>
    </p:spTree>
    <p:extLst>
      <p:ext uri="{BB962C8B-B14F-4D97-AF65-F5344CB8AC3E}">
        <p14:creationId xmlns:p14="http://schemas.microsoft.com/office/powerpoint/2010/main" val="3289972156"/>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WA Tech R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516632" y="349314"/>
            <a:ext cx="8127216"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527050" y="1635804"/>
            <a:ext cx="8115511"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70006" r="2119"/>
          <a:stretch/>
        </p:blipFill>
        <p:spPr>
          <a:xfrm>
            <a:off x="8793524" y="0"/>
            <a:ext cx="3398476" cy="6858000"/>
          </a:xfrm>
          <a:prstGeom prst="rect">
            <a:avLst/>
          </a:prstGeom>
          <a:solidFill>
            <a:srgbClr val="FFFFFF"/>
          </a:solidFill>
        </p:spPr>
      </p:pic>
    </p:spTree>
    <p:extLst>
      <p:ext uri="{BB962C8B-B14F-4D97-AF65-F5344CB8AC3E}">
        <p14:creationId xmlns:p14="http://schemas.microsoft.com/office/powerpoint/2010/main" val="220071530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A Tech Cov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2" name="Rectangle 1"/>
          <p:cNvSpPr/>
          <p:nvPr userDrawn="1"/>
        </p:nvSpPr>
        <p:spPr bwMode="auto">
          <a:xfrm>
            <a:off x="362865" y="0"/>
            <a:ext cx="4738591" cy="4375460"/>
          </a:xfrm>
          <a:prstGeom prst="rect">
            <a:avLst/>
          </a:prstGeom>
          <a:solidFill>
            <a:schemeClr val="accent6">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613501" y="1489532"/>
            <a:ext cx="4367854" cy="1750011"/>
          </a:xfrm>
          <a:prstGeom prst="rect">
            <a:avLst/>
          </a:prstGeom>
          <a:noFill/>
          <a:ln>
            <a:noFill/>
          </a:ln>
        </p:spPr>
        <p:txBody>
          <a:bodyPr lIns="146304" tIns="91440" rIns="146304" bIns="91440" anchor="b" anchorCtr="0"/>
          <a:lstStyle>
            <a:lvl1pPr>
              <a:defRPr sz="3200" spc="-98" baseline="0">
                <a:solidFill>
                  <a:schemeClr val="accent3"/>
                </a:solidFill>
                <a:latin typeface="+mj-lt"/>
                <a:cs typeface="Trebuchet MS"/>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612849" y="3477875"/>
            <a:ext cx="4357558"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j-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3" y="5499028"/>
            <a:ext cx="2681534" cy="908805"/>
          </a:xfrm>
          <a:prstGeom prst="rect">
            <a:avLst/>
          </a:prstGeom>
        </p:spPr>
      </p:pic>
    </p:spTree>
    <p:extLst>
      <p:ext uri="{BB962C8B-B14F-4D97-AF65-F5344CB8AC3E}">
        <p14:creationId xmlns:p14="http://schemas.microsoft.com/office/powerpoint/2010/main" val="19397556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A Tech LHS Graphic">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634626" y="349314"/>
            <a:ext cx="8073562" cy="899665"/>
          </a:xfrm>
          <a:prstGeom prst="rect">
            <a:avLst/>
          </a:prstGeom>
        </p:spPr>
        <p:txBody>
          <a:bodyPr/>
          <a:lstStyle>
            <a:lvl1pPr>
              <a:defRPr sz="3200">
                <a:solidFill>
                  <a:schemeClr val="accent1"/>
                </a:solidFill>
                <a:latin typeface="+mn-lt"/>
                <a:cs typeface="Trebuchet MS"/>
              </a:defRPr>
            </a:lvl1pPr>
          </a:lstStyle>
          <a:p>
            <a:r>
              <a:rPr lang="en-US" dirty="0" smtClean="0"/>
              <a:t>Click to edit Master title style</a:t>
            </a:r>
            <a:br>
              <a:rPr lang="en-US" dirty="0" smtClean="0"/>
            </a:br>
            <a:endParaRPr lang="en-US" dirty="0"/>
          </a:p>
        </p:txBody>
      </p:sp>
      <p:sp>
        <p:nvSpPr>
          <p:cNvPr id="8" name="Content Placeholder 5"/>
          <p:cNvSpPr>
            <a:spLocks noGrp="1"/>
          </p:cNvSpPr>
          <p:nvPr>
            <p:ph sz="quarter" idx="10"/>
          </p:nvPr>
        </p:nvSpPr>
        <p:spPr>
          <a:xfrm>
            <a:off x="3634626" y="1635804"/>
            <a:ext cx="8072656"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pic>
        <p:nvPicPr>
          <p:cNvPr id="6" name="Picture 5" descr="WaTech-FINAL-LOGO-201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36225" y="6080456"/>
            <a:ext cx="1562699" cy="529618"/>
          </a:xfrm>
          <a:prstGeom prst="rect">
            <a:avLst/>
          </a:prstGeom>
        </p:spPr>
      </p:pic>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l="70006" r="2119"/>
          <a:stretch/>
        </p:blipFill>
        <p:spPr>
          <a:xfrm flipH="1">
            <a:off x="0" y="0"/>
            <a:ext cx="3398476" cy="6858000"/>
          </a:xfrm>
          <a:prstGeom prst="rect">
            <a:avLst/>
          </a:prstGeom>
          <a:solidFill>
            <a:srgbClr val="FFFFFF"/>
          </a:solidFill>
        </p:spPr>
      </p:pic>
    </p:spTree>
    <p:extLst>
      <p:ext uri="{BB962C8B-B14F-4D97-AF65-F5344CB8AC3E}">
        <p14:creationId xmlns:p14="http://schemas.microsoft.com/office/powerpoint/2010/main" val="14227102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A Tech Tint Background">
    <p:spTree>
      <p:nvGrpSpPr>
        <p:cNvPr id="1" name=""/>
        <p:cNvGrpSpPr/>
        <p:nvPr/>
      </p:nvGrpSpPr>
      <p:grpSpPr>
        <a:xfrm>
          <a:off x="0" y="0"/>
          <a:ext cx="0" cy="0"/>
          <a:chOff x="0" y="0"/>
          <a:chExt cx="0" cy="0"/>
        </a:xfrm>
      </p:grpSpPr>
      <p:grpSp>
        <p:nvGrpSpPr>
          <p:cNvPr id="3" name="Group 2"/>
          <p:cNvGrpSpPr/>
          <p:nvPr userDrawn="1"/>
        </p:nvGrpSpPr>
        <p:grpSpPr>
          <a:xfrm>
            <a:off x="-1" y="0"/>
            <a:ext cx="12202949" cy="6858000"/>
            <a:chOff x="-1" y="0"/>
            <a:chExt cx="12202949" cy="6858000"/>
          </a:xfrm>
        </p:grpSpPr>
        <p:pic>
          <p:nvPicPr>
            <p:cNvPr id="7" name="Picture 6"/>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10948" y="0"/>
              <a:ext cx="12192000" cy="6858000"/>
            </a:xfrm>
            <a:prstGeom prst="rect">
              <a:avLst/>
            </a:prstGeom>
          </p:spPr>
        </p:pic>
        <p:sp>
          <p:nvSpPr>
            <p:cNvPr id="2" name="Rectangle 1"/>
            <p:cNvSpPr/>
            <p:nvPr userDrawn="1"/>
          </p:nvSpPr>
          <p:spPr bwMode="auto">
            <a:xfrm>
              <a:off x="-1" y="0"/>
              <a:ext cx="12086167" cy="6858000"/>
            </a:xfrm>
            <a:prstGeom prst="rect">
              <a:avLst/>
            </a:prstGeom>
            <a:gradFill flip="none" rotWithShape="1">
              <a:gsLst>
                <a:gs pos="34000">
                  <a:schemeClr val="bg1"/>
                </a:gs>
                <a:gs pos="100000">
                  <a:srgbClr val="FFFFFF">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auto">
          <a:xfrm>
            <a:off x="-1" y="3417385"/>
            <a:ext cx="5844313" cy="973076"/>
          </a:xfrm>
          <a:prstGeom prst="rect">
            <a:avLst/>
          </a:prstGeom>
          <a:gradFill flip="none" rotWithShape="1">
            <a:gsLst>
              <a:gs pos="100000">
                <a:schemeClr val="bg1">
                  <a:alpha val="0"/>
                </a:schemeClr>
              </a:gs>
              <a:gs pos="0">
                <a:schemeClr val="bg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Title 1"/>
          <p:cNvSpPr>
            <a:spLocks noGrp="1"/>
          </p:cNvSpPr>
          <p:nvPr userDrawn="1">
            <p:ph type="title" hasCustomPrompt="1"/>
          </p:nvPr>
        </p:nvSpPr>
        <p:spPr>
          <a:xfrm>
            <a:off x="516633" y="338083"/>
            <a:ext cx="7551080" cy="899665"/>
          </a:xfrm>
          <a:prstGeom prst="rect">
            <a:avLst/>
          </a:prstGeom>
        </p:spPr>
        <p:txBody>
          <a:bodyPr/>
          <a:lstStyle>
            <a:lvl1pPr>
              <a:defRPr sz="3200">
                <a:solidFill>
                  <a:srgbClr val="580069"/>
                </a:solidFill>
                <a:latin typeface="+mn-lt"/>
                <a:cs typeface="Trebuchet MS"/>
              </a:defRPr>
            </a:lvl1pPr>
          </a:lstStyle>
          <a:p>
            <a:r>
              <a:rPr lang="en-US" dirty="0" smtClean="0"/>
              <a:t>Click to edit Master title style</a:t>
            </a:r>
            <a:br>
              <a:rPr lang="en-US" dirty="0" smtClean="0"/>
            </a:br>
            <a:endParaRPr lang="en-US" dirty="0"/>
          </a:p>
        </p:txBody>
      </p:sp>
      <p:sp>
        <p:nvSpPr>
          <p:cNvPr id="14" name="Content Placeholder 5"/>
          <p:cNvSpPr>
            <a:spLocks noGrp="1"/>
          </p:cNvSpPr>
          <p:nvPr userDrawn="1">
            <p:ph sz="quarter" idx="10"/>
          </p:nvPr>
        </p:nvSpPr>
        <p:spPr>
          <a:xfrm>
            <a:off x="527050" y="1635804"/>
            <a:ext cx="11043043" cy="4230009"/>
          </a:xfrm>
          <a:prstGeom prst="rect">
            <a:avLst/>
          </a:prstGeom>
        </p:spPr>
        <p:txBody>
          <a:bodyPr vert="horz"/>
          <a:lstStyle>
            <a:lvl1pPr>
              <a:defRPr sz="2000">
                <a:solidFill>
                  <a:srgbClr val="0C3A69"/>
                </a:solidFill>
                <a:latin typeface="+mn-lt"/>
                <a:cs typeface="Trebuchet MS"/>
              </a:defRPr>
            </a:lvl1pPr>
          </a:lstStyle>
          <a:p>
            <a:pPr lvl="0"/>
            <a:r>
              <a:rPr lang="en-US" smtClean="0"/>
              <a:t>Click to edit Master text styles</a:t>
            </a:r>
          </a:p>
        </p:txBody>
      </p:sp>
      <p:cxnSp>
        <p:nvCxnSpPr>
          <p:cNvPr id="10" name="Straight Connector 9"/>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11" name="Picture 10"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355297809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19697" y="4972094"/>
            <a:ext cx="1584867" cy="13716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50606" y="4972094"/>
            <a:ext cx="1584867" cy="1371600"/>
          </a:xfrm>
          <a:prstGeom prst="rect">
            <a:avLst/>
          </a:prstGeom>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028956" y="5009334"/>
            <a:ext cx="1584867" cy="1371600"/>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94154" y="5009334"/>
            <a:ext cx="1584867" cy="13716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83083" y="5009334"/>
            <a:ext cx="1584867" cy="1371600"/>
          </a:xfrm>
          <a:prstGeom prst="rect">
            <a:avLst/>
          </a:prstGeom>
        </p:spPr>
      </p:pic>
      <p:pic>
        <p:nvPicPr>
          <p:cNvPr id="11" name="Picture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219697" y="3258325"/>
            <a:ext cx="1584867" cy="1371600"/>
          </a:xfrm>
          <a:prstGeom prst="rect">
            <a:avLst/>
          </a:prstGeom>
        </p:spPr>
      </p:pic>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124327" y="3258325"/>
            <a:ext cx="1584867" cy="1371600"/>
          </a:xfrm>
          <a:prstGeom prst="rect">
            <a:avLst/>
          </a:prstGeom>
        </p:spPr>
      </p:pic>
      <p:pic>
        <p:nvPicPr>
          <p:cNvPr id="13" name="Picture 12"/>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028957" y="3266124"/>
            <a:ext cx="1584867" cy="1371600"/>
          </a:xfrm>
          <a:prstGeom prst="rect">
            <a:avLst/>
          </a:prstGeom>
        </p:spPr>
      </p:pic>
      <p:pic>
        <p:nvPicPr>
          <p:cNvPr id="14" name="Picture 13"/>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094154" y="3266124"/>
            <a:ext cx="1584867" cy="1371600"/>
          </a:xfrm>
          <a:prstGeom prst="rect">
            <a:avLst/>
          </a:prstGeom>
        </p:spPr>
      </p:pic>
      <p:pic>
        <p:nvPicPr>
          <p:cNvPr id="15" name="Picture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98784" y="3266124"/>
            <a:ext cx="1584867" cy="1371600"/>
          </a:xfrm>
          <a:prstGeom prst="rect">
            <a:avLst/>
          </a:prstGeom>
        </p:spPr>
      </p:pic>
      <p:pic>
        <p:nvPicPr>
          <p:cNvPr id="16" name="Picture 15"/>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219697" y="1522914"/>
            <a:ext cx="1584867" cy="1371600"/>
          </a:xfrm>
          <a:prstGeom prst="rect">
            <a:avLst/>
          </a:prstGeom>
        </p:spPr>
      </p:pic>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036193" y="1544556"/>
            <a:ext cx="1584867" cy="1371600"/>
          </a:xfrm>
          <a:prstGeom prst="rect">
            <a:avLst/>
          </a:prstGeom>
        </p:spPr>
      </p:pic>
      <p:pic>
        <p:nvPicPr>
          <p:cNvPr id="18" name="Picture 1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028957" y="1522914"/>
            <a:ext cx="1584867" cy="1371600"/>
          </a:xfrm>
          <a:prstGeom prst="rect">
            <a:avLst/>
          </a:prstGeom>
        </p:spPr>
      </p:pic>
      <p:pic>
        <p:nvPicPr>
          <p:cNvPr id="19" name="Picture 1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006020" y="1522914"/>
            <a:ext cx="1584867" cy="1371600"/>
          </a:xfrm>
          <a:prstGeom prst="rect">
            <a:avLst/>
          </a:prstGeom>
        </p:spPr>
      </p:pic>
      <p:pic>
        <p:nvPicPr>
          <p:cNvPr id="20" name="Picture 1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83083" y="1544556"/>
            <a:ext cx="1584867" cy="1371600"/>
          </a:xfrm>
          <a:prstGeom prst="rect">
            <a:avLst/>
          </a:prstGeom>
        </p:spPr>
      </p:pic>
    </p:spTree>
    <p:extLst>
      <p:ext uri="{BB962C8B-B14F-4D97-AF65-F5344CB8AC3E}">
        <p14:creationId xmlns:p14="http://schemas.microsoft.com/office/powerpoint/2010/main" val="2393333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508" y="1417444"/>
            <a:ext cx="1584867" cy="13716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5756" y="4997107"/>
            <a:ext cx="1584867" cy="13716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4371" y="5023898"/>
            <a:ext cx="1584867" cy="13716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72413" y="3179186"/>
            <a:ext cx="1584867" cy="1371600"/>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70547" y="5015602"/>
            <a:ext cx="1584867" cy="1371600"/>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252986" y="5023898"/>
            <a:ext cx="1584867" cy="1371600"/>
          </a:xfrm>
          <a:prstGeom prst="rect">
            <a:avLst/>
          </a:prstGeom>
        </p:spPr>
      </p:pic>
      <p:pic>
        <p:nvPicPr>
          <p:cNvPr id="10" name="Picture 9"/>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411414" y="5016071"/>
            <a:ext cx="1584867" cy="1371600"/>
          </a:xfrm>
          <a:prstGeom prst="rect">
            <a:avLst/>
          </a:prstGeom>
        </p:spPr>
      </p:pic>
      <p:pic>
        <p:nvPicPr>
          <p:cNvPr id="11" name="Picture 1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9844" y="5015602"/>
            <a:ext cx="1584867" cy="1371600"/>
          </a:xfrm>
          <a:prstGeom prst="rect">
            <a:avLst/>
          </a:prstGeom>
        </p:spPr>
      </p:pic>
      <p:pic>
        <p:nvPicPr>
          <p:cNvPr id="12" name="Picture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124371" y="3179186"/>
            <a:ext cx="1584867" cy="1371600"/>
          </a:xfrm>
          <a:prstGeom prst="rect">
            <a:avLst/>
          </a:prstGeom>
        </p:spPr>
      </p:pic>
      <p:pic>
        <p:nvPicPr>
          <p:cNvPr id="13" name="Picture 1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252985" y="3179186"/>
            <a:ext cx="1584867" cy="1371600"/>
          </a:xfrm>
          <a:prstGeom prst="rect">
            <a:avLst/>
          </a:prstGeom>
        </p:spPr>
      </p:pic>
      <p:pic>
        <p:nvPicPr>
          <p:cNvPr id="14" name="Picture 1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81600" y="3179186"/>
            <a:ext cx="1584867" cy="1371600"/>
          </a:xfrm>
          <a:prstGeom prst="rect">
            <a:avLst/>
          </a:prstGeom>
        </p:spPr>
      </p:pic>
      <p:pic>
        <p:nvPicPr>
          <p:cNvPr id="15" name="Picture 14"/>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70548" y="1431791"/>
            <a:ext cx="1584867" cy="1371600"/>
          </a:xfrm>
          <a:prstGeom prst="rect">
            <a:avLst/>
          </a:prstGeom>
        </p:spPr>
      </p:pic>
      <p:pic>
        <p:nvPicPr>
          <p:cNvPr id="16" name="Picture 15"/>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72414" y="1431791"/>
            <a:ext cx="1584867" cy="1371600"/>
          </a:xfrm>
          <a:prstGeom prst="rect">
            <a:avLst/>
          </a:prstGeom>
        </p:spPr>
      </p:pic>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203368" y="1431791"/>
            <a:ext cx="1584867" cy="1371600"/>
          </a:xfrm>
          <a:prstGeom prst="rect">
            <a:avLst/>
          </a:prstGeom>
        </p:spPr>
      </p:pic>
      <p:pic>
        <p:nvPicPr>
          <p:cNvPr id="18" name="Picture 1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4234322" y="1431791"/>
            <a:ext cx="1584867" cy="1371600"/>
          </a:xfrm>
          <a:prstGeom prst="rect">
            <a:avLst/>
          </a:prstGeom>
        </p:spPr>
      </p:pic>
      <p:pic>
        <p:nvPicPr>
          <p:cNvPr id="19" name="Picture 18"/>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11415" y="1431791"/>
            <a:ext cx="1584867" cy="1371600"/>
          </a:xfrm>
          <a:prstGeom prst="rect">
            <a:avLst/>
          </a:prstGeom>
        </p:spPr>
      </p:pic>
    </p:spTree>
    <p:extLst>
      <p:ext uri="{BB962C8B-B14F-4D97-AF65-F5344CB8AC3E}">
        <p14:creationId xmlns:p14="http://schemas.microsoft.com/office/powerpoint/2010/main" val="1104010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WA Tech Cov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FFFFFF"/>
          </a:solidFill>
        </p:spPr>
      </p:pic>
      <p:sp>
        <p:nvSpPr>
          <p:cNvPr id="9" name="Title 1"/>
          <p:cNvSpPr>
            <a:spLocks noGrp="1"/>
          </p:cNvSpPr>
          <p:nvPr>
            <p:ph type="title" hasCustomPrompt="1"/>
          </p:nvPr>
        </p:nvSpPr>
        <p:spPr bwMode="ltGray">
          <a:xfrm>
            <a:off x="613500" y="2791498"/>
            <a:ext cx="5801359"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7" name="Text Placeholder 4"/>
          <p:cNvSpPr>
            <a:spLocks noGrp="1"/>
          </p:cNvSpPr>
          <p:nvPr>
            <p:ph type="body" sz="quarter" idx="12" hasCustomPrompt="1"/>
          </p:nvPr>
        </p:nvSpPr>
        <p:spPr bwMode="ltGray">
          <a:xfrm>
            <a:off x="612848" y="4779841"/>
            <a:ext cx="5791863"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5" name="Picture 4"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6942" y="786044"/>
            <a:ext cx="3110643" cy="1054235"/>
          </a:xfrm>
          <a:prstGeom prst="rect">
            <a:avLst/>
          </a:prstGeom>
        </p:spPr>
      </p:pic>
      <p:cxnSp>
        <p:nvCxnSpPr>
          <p:cNvPr id="4" name="Straight Connector 3"/>
          <p:cNvCxnSpPr/>
          <p:nvPr userDrawn="1"/>
        </p:nvCxnSpPr>
        <p:spPr>
          <a:xfrm flipH="1">
            <a:off x="0" y="4627606"/>
            <a:ext cx="6533254" cy="0"/>
          </a:xfrm>
          <a:prstGeom prst="line">
            <a:avLst/>
          </a:prstGeom>
          <a:ln w="38100" cmpd="sng">
            <a:solidFill>
              <a:schemeClr val="accent4"/>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28301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A Tech Titl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3"/>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5849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A Tech Title 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1"/>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1"/>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rgbClr val="9313A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52026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 Tech Title 3">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2">
                    <a:lumMod val="50000"/>
                  </a:schemeClr>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2">
                    <a:lumMod val="50000"/>
                  </a:schemeClr>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5"/>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6470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A Tech Title 4">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le 1"/>
          <p:cNvSpPr>
            <a:spLocks noGrp="1"/>
          </p:cNvSpPr>
          <p:nvPr>
            <p:ph type="title" hasCustomPrompt="1"/>
          </p:nvPr>
        </p:nvSpPr>
        <p:spPr bwMode="ltGray">
          <a:xfrm>
            <a:off x="613501" y="1586169"/>
            <a:ext cx="4575866" cy="1750011"/>
          </a:xfrm>
          <a:prstGeom prst="rect">
            <a:avLst/>
          </a:prstGeom>
          <a:noFill/>
          <a:ln>
            <a:noFill/>
          </a:ln>
        </p:spPr>
        <p:txBody>
          <a:bodyPr lIns="146304" tIns="91440" rIns="146304" bIns="91440" anchor="b" anchorCtr="0"/>
          <a:lstStyle>
            <a:lvl1pPr>
              <a:defRPr sz="3200" spc="-98" baseline="0">
                <a:solidFill>
                  <a:schemeClr val="accent3"/>
                </a:solidFill>
                <a:latin typeface="+mn-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12849" y="3574512"/>
            <a:ext cx="4568376"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accent3"/>
                </a:solidFill>
                <a:latin typeface="+mn-lt"/>
                <a:cs typeface="Trebuchet MS"/>
              </a:defRPr>
            </a:lvl1pPr>
          </a:lstStyle>
          <a:p>
            <a:pPr lvl="0"/>
            <a:r>
              <a:rPr lang="en-US" dirty="0" smtClean="0"/>
              <a:t>Subtitle</a:t>
            </a:r>
          </a:p>
        </p:txBody>
      </p:sp>
      <p:pic>
        <p:nvPicPr>
          <p:cNvPr id="12" name="Picture 11" descr="WaTech-FINAL-LOGO-201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6"/>
          </a:xfrm>
          <a:prstGeom prst="rect">
            <a:avLst/>
          </a:prstGeom>
        </p:spPr>
      </p:pic>
      <p:cxnSp>
        <p:nvCxnSpPr>
          <p:cNvPr id="13" name="Straight Connector 12"/>
          <p:cNvCxnSpPr/>
          <p:nvPr userDrawn="1"/>
        </p:nvCxnSpPr>
        <p:spPr>
          <a:xfrm flipH="1">
            <a:off x="0" y="3422277"/>
            <a:ext cx="5189366" cy="0"/>
          </a:xfrm>
          <a:prstGeom prst="line">
            <a:avLst/>
          </a:prstGeom>
          <a:ln w="3810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428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 Tech Internal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userDrawn="1"/>
        </p:nvSpPr>
        <p:spPr bwMode="auto">
          <a:xfrm>
            <a:off x="362865" y="0"/>
            <a:ext cx="4738591" cy="4375460"/>
          </a:xfrm>
          <a:prstGeom prst="rect">
            <a:avLst/>
          </a:prstGeom>
          <a:solidFill>
            <a:schemeClr val="bg1">
              <a:alpha val="3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bwMode="ltGray">
          <a:xfrm>
            <a:off x="648456" y="1586169"/>
            <a:ext cx="4466386" cy="1750011"/>
          </a:xfrm>
          <a:prstGeom prst="rect">
            <a:avLst/>
          </a:prstGeom>
          <a:noFill/>
          <a:ln>
            <a:noFill/>
          </a:ln>
        </p:spPr>
        <p:txBody>
          <a:bodyPr lIns="146304" tIns="91440" rIns="146304" bIns="91440" anchor="b" anchorCtr="0"/>
          <a:lstStyle>
            <a:lvl1pPr>
              <a:defRPr sz="3200" spc="-98" baseline="0">
                <a:solidFill>
                  <a:schemeClr val="bg1"/>
                </a:solidFill>
                <a:latin typeface="+mj-lt"/>
                <a:cs typeface="Trebuchet MS"/>
              </a:defRPr>
            </a:lvl1pPr>
          </a:lstStyle>
          <a:p>
            <a:r>
              <a:rPr lang="en-US" dirty="0" smtClean="0"/>
              <a:t>Title</a:t>
            </a:r>
            <a:endParaRPr lang="en-US" dirty="0"/>
          </a:p>
        </p:txBody>
      </p:sp>
      <p:sp>
        <p:nvSpPr>
          <p:cNvPr id="10" name="Text Placeholder 4"/>
          <p:cNvSpPr>
            <a:spLocks noGrp="1"/>
          </p:cNvSpPr>
          <p:nvPr>
            <p:ph type="body" sz="quarter" idx="12" hasCustomPrompt="1"/>
          </p:nvPr>
        </p:nvSpPr>
        <p:spPr bwMode="ltGray">
          <a:xfrm>
            <a:off x="647803" y="3574512"/>
            <a:ext cx="4459075" cy="751761"/>
          </a:xfrm>
          <a:prstGeom prst="rect">
            <a:avLst/>
          </a:prstGeom>
          <a:noFill/>
          <a:ln>
            <a:noFill/>
          </a:ln>
        </p:spPr>
        <p:txBody>
          <a:bodyPr lIns="182880" tIns="146304" rIns="182880" bIns="146304">
            <a:noAutofit/>
          </a:bodyPr>
          <a:lstStyle>
            <a:lvl1pPr marL="0" indent="0">
              <a:spcBef>
                <a:spcPts val="0"/>
              </a:spcBef>
              <a:buNone/>
              <a:defRPr sz="1800" spc="0" baseline="0">
                <a:solidFill>
                  <a:schemeClr val="bg1"/>
                </a:solidFill>
                <a:latin typeface="+mj-lt"/>
                <a:cs typeface="Trebuchet MS"/>
              </a:defRPr>
            </a:lvl1pPr>
          </a:lstStyle>
          <a:p>
            <a:pPr lvl="0"/>
            <a:r>
              <a:rPr lang="en-US" dirty="0" smtClean="0"/>
              <a:t>Subtitle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456" y="5553124"/>
            <a:ext cx="2197784" cy="744855"/>
          </a:xfrm>
          <a:prstGeom prst="rect">
            <a:avLst/>
          </a:prstGeom>
        </p:spPr>
      </p:pic>
    </p:spTree>
    <p:extLst>
      <p:ext uri="{BB962C8B-B14F-4D97-AF65-F5344CB8AC3E}">
        <p14:creationId xmlns:p14="http://schemas.microsoft.com/office/powerpoint/2010/main" val="41678658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1" name="Straight Connector 10"/>
          <p:cNvCxnSpPr/>
          <p:nvPr userDrawn="1"/>
        </p:nvCxnSpPr>
        <p:spPr>
          <a:xfrm>
            <a:off x="349112" y="5945904"/>
            <a:ext cx="11468833" cy="0"/>
          </a:xfrm>
          <a:prstGeom prst="line">
            <a:avLst/>
          </a:prstGeom>
          <a:ln w="19050" cmpd="sng">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6" name="Picture 5" descr="WaTech-FINAL-LOGO-2015.png"/>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517882" y="6080456"/>
            <a:ext cx="1562699" cy="529618"/>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29" r:id="rId4"/>
    <p:sldLayoutId id="2147484537" r:id="rId5"/>
    <p:sldLayoutId id="2147484556" r:id="rId6"/>
    <p:sldLayoutId id="2147484558" r:id="rId7"/>
    <p:sldLayoutId id="2147484557" r:id="rId8"/>
    <p:sldLayoutId id="2147484553" r:id="rId9"/>
    <p:sldLayoutId id="2147484554" r:id="rId10"/>
    <p:sldLayoutId id="2147484555" r:id="rId11"/>
    <p:sldLayoutId id="2147484559" r:id="rId12"/>
    <p:sldLayoutId id="2147484561" r:id="rId13"/>
    <p:sldLayoutId id="2147484562" r:id="rId14"/>
    <p:sldLayoutId id="2147484547" r:id="rId15"/>
    <p:sldLayoutId id="2147484480" r:id="rId16"/>
    <p:sldLayoutId id="2147484563" r:id="rId17"/>
    <p:sldLayoutId id="2147484564" r:id="rId18"/>
    <p:sldLayoutId id="2147484565" r:id="rId19"/>
    <p:sldLayoutId id="2147484567" r:id="rId20"/>
    <p:sldLayoutId id="2147484467" r:id="rId21"/>
    <p:sldLayoutId id="2147484581" r:id="rId22"/>
    <p:sldLayoutId id="2147484568" r:id="rId23"/>
    <p:sldLayoutId id="2147484569" r:id="rId24"/>
    <p:sldLayoutId id="2147484544" r:id="rId25"/>
    <p:sldLayoutId id="2147484566" r:id="rId26"/>
    <p:sldLayoutId id="2147484570" r:id="rId27"/>
    <p:sldLayoutId id="2147484582" r:id="rId28"/>
    <p:sldLayoutId id="2147484524" r:id="rId29"/>
    <p:sldLayoutId id="2147484545" r:id="rId30"/>
    <p:sldLayoutId id="2147484549" r:id="rId31"/>
  </p:sldLayoutIdLst>
  <p:transition>
    <p:fade/>
  </p:transition>
  <p:timing>
    <p:tnLst>
      <p:par>
        <p:cTn id="1" dur="indefinite" restart="never" nodeType="tmRoot"/>
      </p:par>
    </p:tnLst>
  </p:timing>
  <p:hf hdr="0" ftr="0" dt="0"/>
  <p:txStyles>
    <p:titleStyle>
      <a:lvl1pPr algn="l" defTabSz="768113" rtl="0" eaLnBrk="1" latinLnBrk="0" hangingPunct="1">
        <a:lnSpc>
          <a:spcPct val="90000"/>
        </a:lnSpc>
        <a:spcBef>
          <a:spcPct val="0"/>
        </a:spcBef>
        <a:buNone/>
        <a:defRPr lang="en-US" sz="3200" b="0" kern="1200" cap="none" spc="-84" baseline="0" dirty="0" smtClean="0">
          <a:ln w="3175">
            <a:noFill/>
          </a:ln>
          <a:solidFill>
            <a:schemeClr val="accent1"/>
          </a:solidFill>
          <a:effectLst/>
          <a:latin typeface="Arial"/>
          <a:ea typeface="+mn-ea"/>
          <a:cs typeface="Arial"/>
        </a:defRPr>
      </a:lvl1pPr>
    </p:titleStyle>
    <p:bodyStyle>
      <a:lvl1pPr marL="0" marR="0" indent="0" algn="l" defTabSz="768113" rtl="0" eaLnBrk="1" fontAlgn="auto" latinLnBrk="0" hangingPunct="1">
        <a:lnSpc>
          <a:spcPct val="90000"/>
        </a:lnSpc>
        <a:spcBef>
          <a:spcPct val="20000"/>
        </a:spcBef>
        <a:spcAft>
          <a:spcPts val="0"/>
        </a:spcAft>
        <a:buClr>
          <a:srgbClr val="E96D1F"/>
        </a:buClr>
        <a:buSzPct val="100000"/>
        <a:buFont typeface="Arial"/>
        <a:buNone/>
        <a:tabLst/>
        <a:defRPr sz="2800" kern="1200" spc="0" baseline="0">
          <a:solidFill>
            <a:schemeClr val="tx1">
              <a:lumMod val="75000"/>
            </a:schemeClr>
          </a:solidFill>
          <a:latin typeface="Calibri"/>
          <a:ea typeface="+mn-ea"/>
          <a:cs typeface="Calibri"/>
        </a:defRPr>
      </a:lvl1pPr>
      <a:lvl2pPr marL="481089" marR="0" indent="-198711"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2400" kern="1200" spc="0" baseline="0">
          <a:solidFill>
            <a:schemeClr val="tx1">
              <a:lumMod val="75000"/>
            </a:schemeClr>
          </a:solidFill>
          <a:latin typeface="Calibri"/>
          <a:ea typeface="+mn-ea"/>
          <a:cs typeface="Calibri"/>
        </a:defRPr>
      </a:lvl2pPr>
      <a:lvl3pPr marL="658882"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2000" kern="1200" spc="0" baseline="0">
          <a:solidFill>
            <a:schemeClr val="tx1">
              <a:lumMod val="75000"/>
            </a:schemeClr>
          </a:solidFill>
          <a:latin typeface="Calibri"/>
          <a:ea typeface="+mn-ea"/>
          <a:cs typeface="Calibri"/>
        </a:defRPr>
      </a:lvl3pPr>
      <a:lvl4pPr marL="847134"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1800" kern="1200" spc="0" baseline="0">
          <a:solidFill>
            <a:schemeClr val="tx1">
              <a:lumMod val="75000"/>
            </a:schemeClr>
          </a:solidFill>
          <a:latin typeface="Calibri"/>
          <a:ea typeface="+mn-ea"/>
          <a:cs typeface="Calibri"/>
        </a:defRPr>
      </a:lvl4pPr>
      <a:lvl5pPr marL="1035387" marR="0" indent="-188252" algn="l" defTabSz="768113" rtl="0" eaLnBrk="1" fontAlgn="auto" latinLnBrk="0" hangingPunct="1">
        <a:lnSpc>
          <a:spcPct val="90000"/>
        </a:lnSpc>
        <a:spcBef>
          <a:spcPct val="20000"/>
        </a:spcBef>
        <a:spcAft>
          <a:spcPts val="0"/>
        </a:spcAft>
        <a:buClr>
          <a:srgbClr val="E96D1F"/>
        </a:buClr>
        <a:buSzPct val="70000"/>
        <a:buFontTx/>
        <a:buBlip>
          <a:blip r:embed="rId34"/>
        </a:buBlip>
        <a:tabLst/>
        <a:defRPr sz="1600" kern="1200" spc="0" baseline="0">
          <a:solidFill>
            <a:schemeClr val="tx1">
              <a:lumMod val="75000"/>
            </a:schemeClr>
          </a:solidFill>
          <a:latin typeface="Calibri"/>
          <a:ea typeface="+mn-ea"/>
          <a:cs typeface="Calibri"/>
        </a:defRPr>
      </a:lvl5pPr>
      <a:lvl6pPr marL="2112310"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496368"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880424"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264482" indent="-192029" algn="l" defTabSz="768113"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68113" rtl="0" eaLnBrk="1" latinLnBrk="0" hangingPunct="1">
        <a:defRPr sz="1500" kern="1200">
          <a:solidFill>
            <a:schemeClr val="tx1"/>
          </a:solidFill>
          <a:latin typeface="+mn-lt"/>
          <a:ea typeface="+mn-ea"/>
          <a:cs typeface="+mn-cs"/>
        </a:defRPr>
      </a:lvl1pPr>
      <a:lvl2pPr marL="384057" algn="l" defTabSz="768113" rtl="0" eaLnBrk="1" latinLnBrk="0" hangingPunct="1">
        <a:defRPr sz="1500" kern="1200">
          <a:solidFill>
            <a:schemeClr val="tx1"/>
          </a:solidFill>
          <a:latin typeface="+mn-lt"/>
          <a:ea typeface="+mn-ea"/>
          <a:cs typeface="+mn-cs"/>
        </a:defRPr>
      </a:lvl2pPr>
      <a:lvl3pPr marL="768113" algn="l" defTabSz="768113" rtl="0" eaLnBrk="1" latinLnBrk="0" hangingPunct="1">
        <a:defRPr sz="1500" kern="1200">
          <a:solidFill>
            <a:schemeClr val="tx1"/>
          </a:solidFill>
          <a:latin typeface="+mn-lt"/>
          <a:ea typeface="+mn-ea"/>
          <a:cs typeface="+mn-cs"/>
        </a:defRPr>
      </a:lvl3pPr>
      <a:lvl4pPr marL="1152170" algn="l" defTabSz="768113" rtl="0" eaLnBrk="1" latinLnBrk="0" hangingPunct="1">
        <a:defRPr sz="1500" kern="1200">
          <a:solidFill>
            <a:schemeClr val="tx1"/>
          </a:solidFill>
          <a:latin typeface="+mn-lt"/>
          <a:ea typeface="+mn-ea"/>
          <a:cs typeface="+mn-cs"/>
        </a:defRPr>
      </a:lvl4pPr>
      <a:lvl5pPr marL="1536226" algn="l" defTabSz="768113" rtl="0" eaLnBrk="1" latinLnBrk="0" hangingPunct="1">
        <a:defRPr sz="1500" kern="1200">
          <a:solidFill>
            <a:schemeClr val="tx1"/>
          </a:solidFill>
          <a:latin typeface="+mn-lt"/>
          <a:ea typeface="+mn-ea"/>
          <a:cs typeface="+mn-cs"/>
        </a:defRPr>
      </a:lvl5pPr>
      <a:lvl6pPr marL="1920283" algn="l" defTabSz="768113" rtl="0" eaLnBrk="1" latinLnBrk="0" hangingPunct="1">
        <a:defRPr sz="1500" kern="1200">
          <a:solidFill>
            <a:schemeClr val="tx1"/>
          </a:solidFill>
          <a:latin typeface="+mn-lt"/>
          <a:ea typeface="+mn-ea"/>
          <a:cs typeface="+mn-cs"/>
        </a:defRPr>
      </a:lvl6pPr>
      <a:lvl7pPr marL="2304339" algn="l" defTabSz="768113" rtl="0" eaLnBrk="1" latinLnBrk="0" hangingPunct="1">
        <a:defRPr sz="1500" kern="1200">
          <a:solidFill>
            <a:schemeClr val="tx1"/>
          </a:solidFill>
          <a:latin typeface="+mn-lt"/>
          <a:ea typeface="+mn-ea"/>
          <a:cs typeface="+mn-cs"/>
        </a:defRPr>
      </a:lvl7pPr>
      <a:lvl8pPr marL="2688396" algn="l" defTabSz="768113" rtl="0" eaLnBrk="1" latinLnBrk="0" hangingPunct="1">
        <a:defRPr sz="1500" kern="1200">
          <a:solidFill>
            <a:schemeClr val="tx1"/>
          </a:solidFill>
          <a:latin typeface="+mn-lt"/>
          <a:ea typeface="+mn-ea"/>
          <a:cs typeface="+mn-cs"/>
        </a:defRPr>
      </a:lvl8pPr>
      <a:lvl9pPr marL="3072453" algn="l" defTabSz="768113"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 Placeholder 2"/>
          <p:cNvSpPr txBox="1">
            <a:spLocks/>
          </p:cNvSpPr>
          <p:nvPr userDrawn="1"/>
        </p:nvSpPr>
        <p:spPr>
          <a:xfrm>
            <a:off x="966788" y="303213"/>
            <a:ext cx="9590087" cy="977900"/>
          </a:xfrm>
          <a:prstGeom prst="rect">
            <a:avLst/>
          </a:prstGeom>
          <a:ln>
            <a:solidFill>
              <a:schemeClr val="bg1"/>
            </a:solidFill>
          </a:ln>
        </p:spPr>
        <p:txBody>
          <a:bodyPr vert="horz"/>
          <a:lstStyle>
            <a:lvl1pPr marL="0" indent="0" algn="l" defTabSz="457200" rtl="0" eaLnBrk="1" latinLnBrk="0" hangingPunct="1">
              <a:spcBef>
                <a:spcPct val="20000"/>
              </a:spcBef>
              <a:buFont typeface="Arial"/>
              <a:buNone/>
              <a:defRPr sz="2000" kern="1200" baseline="0">
                <a:solidFill>
                  <a:srgbClr val="0C3A69"/>
                </a:solidFill>
                <a:latin typeface="Arial"/>
                <a:ea typeface="+mn-ea"/>
                <a:cs typeface="Arial"/>
              </a:defRPr>
            </a:lvl1pPr>
            <a:lvl2pPr marL="457200" indent="0" algn="l" defTabSz="457200" rtl="0" eaLnBrk="1" latinLnBrk="0" hangingPunct="1">
              <a:spcBef>
                <a:spcPct val="20000"/>
              </a:spcBef>
              <a:buFont typeface="Arial"/>
              <a:buNone/>
              <a:defRPr sz="2000" kern="1200">
                <a:solidFill>
                  <a:srgbClr val="0C3A69"/>
                </a:solidFill>
                <a:latin typeface="Arial"/>
                <a:ea typeface="+mn-ea"/>
                <a:cs typeface="Arial"/>
              </a:defRPr>
            </a:lvl2pPr>
            <a:lvl3pPr marL="914400" indent="0" algn="l" defTabSz="457200" rtl="0" eaLnBrk="1" latinLnBrk="0" hangingPunct="1">
              <a:spcBef>
                <a:spcPct val="20000"/>
              </a:spcBef>
              <a:buFont typeface="Arial"/>
              <a:buNone/>
              <a:defRPr sz="2000" kern="1200">
                <a:solidFill>
                  <a:srgbClr val="0C3A69"/>
                </a:solidFill>
                <a:latin typeface="Arial"/>
                <a:ea typeface="+mn-ea"/>
                <a:cs typeface="Arial"/>
              </a:defRPr>
            </a:lvl3pPr>
            <a:lvl4pPr marL="1371600" indent="0" algn="l" defTabSz="457200" rtl="0" eaLnBrk="1" latinLnBrk="0" hangingPunct="1">
              <a:spcBef>
                <a:spcPct val="20000"/>
              </a:spcBef>
              <a:buFont typeface="Arial"/>
              <a:buNone/>
              <a:defRPr sz="2000" kern="1200">
                <a:solidFill>
                  <a:srgbClr val="0C3A69"/>
                </a:solidFill>
                <a:latin typeface="Arial"/>
                <a:ea typeface="+mn-ea"/>
                <a:cs typeface="Arial"/>
              </a:defRPr>
            </a:lvl4pPr>
            <a:lvl5pPr marL="1828800" indent="0" algn="l" defTabSz="457200" rtl="0" eaLnBrk="1" latinLnBrk="0" hangingPunct="1">
              <a:spcBef>
                <a:spcPct val="20000"/>
              </a:spcBef>
              <a:buFont typeface="Arial"/>
              <a:buNone/>
              <a:defRPr sz="2000" kern="1200">
                <a:solidFill>
                  <a:srgbClr val="0C3A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To use these icons, go to the Master Slide and copy &amp; paste the ones that you need into your presentation</a:t>
            </a:r>
            <a:endParaRPr lang="en-US" dirty="0"/>
          </a:p>
        </p:txBody>
      </p:sp>
    </p:spTree>
    <p:extLst>
      <p:ext uri="{BB962C8B-B14F-4D97-AF65-F5344CB8AC3E}">
        <p14:creationId xmlns:p14="http://schemas.microsoft.com/office/powerpoint/2010/main" val="563949590"/>
      </p:ext>
    </p:extLst>
  </p:cSld>
  <p:clrMap bg1="lt1" tx1="dk1" bg2="lt2" tx2="dk2" accent1="accent1" accent2="accent2" accent3="accent3" accent4="accent4" accent5="accent5" accent6="accent6" hlink="hlink" folHlink="folHlink"/>
  <p:sldLayoutIdLst>
    <p:sldLayoutId id="2147484579" r:id="rId1"/>
    <p:sldLayoutId id="2147484580" r:id="rId2"/>
  </p:sldLayoutIdLst>
  <p:txStyles>
    <p:titleStyle>
      <a:lvl1pPr algn="ctr" defTabSz="457200" rtl="0" eaLnBrk="1" latinLnBrk="0" hangingPunct="1">
        <a:spcBef>
          <a:spcPct val="0"/>
        </a:spcBef>
        <a:buNone/>
        <a:defRPr sz="4400" kern="1200">
          <a:solidFill>
            <a:srgbClr val="0C3A69"/>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mailto:support@watech.wa.gov" TargetMode="External"/><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hyperlink" Target="https://watech.wa.gov/solutions/it-services/Website-Services" TargetMode="Externa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19" y="3180080"/>
            <a:ext cx="6102729" cy="2550149"/>
          </a:xfrm>
          <a:noFill/>
          <a:ln w="76200">
            <a:noFill/>
          </a:ln>
        </p:spPr>
        <p:txBody>
          <a:bodyPr/>
          <a:lstStyle/>
          <a:p>
            <a:pPr algn="ctr"/>
            <a:r>
              <a:rPr lang="en-US" sz="4400" dirty="0" smtClean="0">
                <a:solidFill>
                  <a:srgbClr val="562686"/>
                </a:solidFill>
              </a:rPr>
              <a:t>Website and User Experience Services</a:t>
            </a:r>
            <a:r>
              <a:rPr lang="en-US" dirty="0">
                <a:solidFill>
                  <a:srgbClr val="7030A0"/>
                </a:solidFill>
              </a:rPr>
              <a:t/>
            </a:r>
            <a:br>
              <a:rPr lang="en-US" dirty="0">
                <a:solidFill>
                  <a:srgbClr val="7030A0"/>
                </a:solidFill>
              </a:rPr>
            </a:br>
            <a:r>
              <a:rPr lang="en-US" sz="3600" dirty="0" smtClean="0">
                <a:solidFill>
                  <a:srgbClr val="7030A0"/>
                </a:solidFill>
              </a:rPr>
              <a:t/>
            </a:r>
            <a:br>
              <a:rPr lang="en-US" sz="3600" dirty="0" smtClean="0">
                <a:solidFill>
                  <a:srgbClr val="7030A0"/>
                </a:solidFill>
              </a:rPr>
            </a:br>
            <a:r>
              <a:rPr lang="en-US" i="1" dirty="0" smtClean="0">
                <a:solidFill>
                  <a:schemeClr val="tx2"/>
                </a:solidFill>
              </a:rPr>
              <a:t>Small Agency Summit</a:t>
            </a:r>
            <a:r>
              <a:rPr lang="en-US" dirty="0">
                <a:solidFill>
                  <a:schemeClr val="tx2"/>
                </a:solidFill>
              </a:rPr>
              <a:t/>
            </a:r>
            <a:br>
              <a:rPr lang="en-US" dirty="0">
                <a:solidFill>
                  <a:schemeClr val="tx2"/>
                </a:solidFill>
              </a:rPr>
            </a:br>
            <a:endParaRPr lang="en-US" dirty="0">
              <a:solidFill>
                <a:schemeClr val="tx2"/>
              </a:solidFill>
            </a:endParaRPr>
          </a:p>
        </p:txBody>
      </p:sp>
      <p:sp>
        <p:nvSpPr>
          <p:cNvPr id="3" name="Text Placeholder 2"/>
          <p:cNvSpPr>
            <a:spLocks noGrp="1"/>
          </p:cNvSpPr>
          <p:nvPr>
            <p:ph type="body" sz="quarter" idx="12"/>
          </p:nvPr>
        </p:nvSpPr>
        <p:spPr>
          <a:xfrm>
            <a:off x="206449" y="6009201"/>
            <a:ext cx="3745792" cy="751761"/>
          </a:xfrm>
        </p:spPr>
        <p:txBody>
          <a:bodyPr/>
          <a:lstStyle/>
          <a:p>
            <a:r>
              <a:rPr lang="en-US" dirty="0" smtClean="0">
                <a:solidFill>
                  <a:schemeClr val="tx2"/>
                </a:solidFill>
              </a:rPr>
              <a:t>February, 2018</a:t>
            </a:r>
            <a:endParaRPr lang="en-US" dirty="0" smtClean="0">
              <a:solidFill>
                <a:schemeClr val="tx2"/>
              </a:solidFill>
            </a:endParaRPr>
          </a:p>
          <a:p>
            <a:r>
              <a:rPr lang="en-US" dirty="0" smtClean="0">
                <a:solidFill>
                  <a:schemeClr val="tx2"/>
                </a:solidFill>
              </a:rPr>
              <a:t>Wendy Wickstrom</a:t>
            </a:r>
            <a:endParaRPr lang="en-US" dirty="0">
              <a:solidFill>
                <a:schemeClr val="tx2"/>
              </a:solidFill>
            </a:endParaRPr>
          </a:p>
        </p:txBody>
      </p:sp>
      <p:sp>
        <p:nvSpPr>
          <p:cNvPr id="4" name="Rectangle 3"/>
          <p:cNvSpPr/>
          <p:nvPr/>
        </p:nvSpPr>
        <p:spPr bwMode="auto">
          <a:xfrm>
            <a:off x="0" y="0"/>
            <a:ext cx="12192000" cy="406400"/>
          </a:xfrm>
          <a:prstGeom prst="rect">
            <a:avLst/>
          </a:prstGeom>
          <a:solidFill>
            <a:srgbClr val="56268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0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4445428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5" y="1442852"/>
            <a:ext cx="5751616" cy="4313712"/>
          </a:xfrm>
          <a:prstGeom prst="rect">
            <a:avLst/>
          </a:prstGeom>
        </p:spPr>
      </p:pic>
      <p:sp>
        <p:nvSpPr>
          <p:cNvPr id="2" name="Title 1"/>
          <p:cNvSpPr>
            <a:spLocks noGrp="1"/>
          </p:cNvSpPr>
          <p:nvPr>
            <p:ph type="title"/>
          </p:nvPr>
        </p:nvSpPr>
        <p:spPr>
          <a:xfrm>
            <a:off x="3799268" y="113303"/>
            <a:ext cx="8260653" cy="899665"/>
          </a:xfrm>
        </p:spPr>
        <p:txBody>
          <a:bodyPr/>
          <a:lstStyle/>
          <a:p>
            <a:pPr algn="r"/>
            <a:r>
              <a:rPr lang="en-US" sz="3600" dirty="0">
                <a:solidFill>
                  <a:srgbClr val="7030A0"/>
                </a:solidFill>
              </a:rPr>
              <a:t>Usability Lab</a:t>
            </a:r>
            <a:endParaRPr lang="en-US" sz="3600" dirty="0">
              <a:solidFill>
                <a:srgbClr val="7030A0"/>
              </a:solidFill>
            </a:endParaRPr>
          </a:p>
        </p:txBody>
      </p:sp>
      <p:sp>
        <p:nvSpPr>
          <p:cNvPr id="3" name="Content Placeholder 2"/>
          <p:cNvSpPr>
            <a:spLocks noGrp="1"/>
          </p:cNvSpPr>
          <p:nvPr>
            <p:ph sz="quarter" idx="10"/>
          </p:nvPr>
        </p:nvSpPr>
        <p:spPr>
          <a:xfrm>
            <a:off x="373418" y="837128"/>
            <a:ext cx="11195375" cy="5012354"/>
          </a:xfrm>
        </p:spPr>
        <p:txBody>
          <a:bodyPr/>
          <a:lstStyle/>
          <a:p>
            <a:pPr lvl="0" defTabSz="914400">
              <a:lnSpc>
                <a:spcPct val="100000"/>
              </a:lnSpc>
              <a:buClrTx/>
              <a:buSzTx/>
            </a:pPr>
            <a:r>
              <a:rPr lang="en-US" sz="2400" dirty="0">
                <a:solidFill>
                  <a:prstClr val="black"/>
                </a:solidFill>
                <a:latin typeface="Calibri"/>
              </a:rPr>
              <a:t>WaTech offers a state-of-the-art Usability Lab free to all state agencies, boards and commissions</a:t>
            </a:r>
          </a:p>
          <a:p>
            <a:endParaRPr lang="en-US" dirty="0"/>
          </a:p>
        </p:txBody>
      </p:sp>
    </p:spTree>
    <p:extLst>
      <p:ext uri="{BB962C8B-B14F-4D97-AF65-F5344CB8AC3E}">
        <p14:creationId xmlns:p14="http://schemas.microsoft.com/office/powerpoint/2010/main" val="3980661187"/>
      </p:ext>
    </p:extLst>
  </p:cSld>
  <p:clrMapOvr>
    <a:masterClrMapping/>
  </p:clrMapOvr>
  <p:transition advTm="10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4" y="1442851"/>
            <a:ext cx="5712031" cy="4284024"/>
          </a:xfrm>
          <a:prstGeom prst="rect">
            <a:avLst/>
          </a:prstGeom>
        </p:spPr>
      </p:pic>
      <p:sp>
        <p:nvSpPr>
          <p:cNvPr id="2" name="Title 1"/>
          <p:cNvSpPr>
            <a:spLocks noGrp="1"/>
          </p:cNvSpPr>
          <p:nvPr>
            <p:ph type="title"/>
          </p:nvPr>
        </p:nvSpPr>
        <p:spPr>
          <a:xfrm>
            <a:off x="3799268" y="113303"/>
            <a:ext cx="8260653" cy="899665"/>
          </a:xfrm>
        </p:spPr>
        <p:txBody>
          <a:bodyPr/>
          <a:lstStyle/>
          <a:p>
            <a:pPr algn="r"/>
            <a:r>
              <a:rPr lang="en-US" sz="3600" dirty="0">
                <a:solidFill>
                  <a:srgbClr val="7030A0"/>
                </a:solidFill>
              </a:rPr>
              <a:t>Usability Lab</a:t>
            </a:r>
            <a:endParaRPr lang="en-US" sz="3600" dirty="0">
              <a:solidFill>
                <a:srgbClr val="7030A0"/>
              </a:solidFill>
            </a:endParaRPr>
          </a:p>
        </p:txBody>
      </p:sp>
      <p:sp>
        <p:nvSpPr>
          <p:cNvPr id="3" name="Content Placeholder 2"/>
          <p:cNvSpPr>
            <a:spLocks noGrp="1"/>
          </p:cNvSpPr>
          <p:nvPr>
            <p:ph sz="quarter" idx="10"/>
          </p:nvPr>
        </p:nvSpPr>
        <p:spPr>
          <a:xfrm>
            <a:off x="373418" y="837128"/>
            <a:ext cx="11195375" cy="5012354"/>
          </a:xfrm>
        </p:spPr>
        <p:txBody>
          <a:bodyPr/>
          <a:lstStyle/>
          <a:p>
            <a:pPr lvl="0" defTabSz="914400">
              <a:lnSpc>
                <a:spcPct val="100000"/>
              </a:lnSpc>
              <a:buClrTx/>
              <a:buSzTx/>
            </a:pPr>
            <a:r>
              <a:rPr lang="en-US" sz="2400" dirty="0">
                <a:solidFill>
                  <a:prstClr val="black"/>
                </a:solidFill>
                <a:latin typeface="Calibri"/>
              </a:rPr>
              <a:t>WaTech offers a state-of-the-art Usability Lab free to all state agencies, boards and commissions</a:t>
            </a:r>
          </a:p>
          <a:p>
            <a:endParaRPr lang="en-US" dirty="0"/>
          </a:p>
        </p:txBody>
      </p:sp>
    </p:spTree>
    <p:extLst>
      <p:ext uri="{BB962C8B-B14F-4D97-AF65-F5344CB8AC3E}">
        <p14:creationId xmlns:p14="http://schemas.microsoft.com/office/powerpoint/2010/main" val="1825436080"/>
      </p:ext>
    </p:extLst>
  </p:cSld>
  <p:clrMapOvr>
    <a:masterClrMapping/>
  </p:clrMapOvr>
  <p:transition advTm="10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5" y="1442851"/>
            <a:ext cx="5858494" cy="4393871"/>
          </a:xfrm>
          <a:prstGeom prst="rect">
            <a:avLst/>
          </a:prstGeom>
        </p:spPr>
      </p:pic>
      <p:sp>
        <p:nvSpPr>
          <p:cNvPr id="2" name="Title 1"/>
          <p:cNvSpPr>
            <a:spLocks noGrp="1"/>
          </p:cNvSpPr>
          <p:nvPr>
            <p:ph type="title"/>
          </p:nvPr>
        </p:nvSpPr>
        <p:spPr>
          <a:xfrm>
            <a:off x="3799268" y="113303"/>
            <a:ext cx="8260653" cy="899665"/>
          </a:xfrm>
        </p:spPr>
        <p:txBody>
          <a:bodyPr/>
          <a:lstStyle/>
          <a:p>
            <a:pPr algn="r"/>
            <a:r>
              <a:rPr lang="en-US" sz="3600" dirty="0">
                <a:solidFill>
                  <a:srgbClr val="7030A0"/>
                </a:solidFill>
              </a:rPr>
              <a:t>Usability Lab</a:t>
            </a:r>
            <a:endParaRPr lang="en-US" sz="3600" dirty="0">
              <a:solidFill>
                <a:srgbClr val="7030A0"/>
              </a:solidFill>
            </a:endParaRPr>
          </a:p>
        </p:txBody>
      </p:sp>
      <p:sp>
        <p:nvSpPr>
          <p:cNvPr id="3" name="Content Placeholder 2"/>
          <p:cNvSpPr>
            <a:spLocks noGrp="1"/>
          </p:cNvSpPr>
          <p:nvPr>
            <p:ph sz="quarter" idx="10"/>
          </p:nvPr>
        </p:nvSpPr>
        <p:spPr>
          <a:xfrm>
            <a:off x="373418" y="837128"/>
            <a:ext cx="11195375" cy="5012354"/>
          </a:xfrm>
        </p:spPr>
        <p:txBody>
          <a:bodyPr/>
          <a:lstStyle/>
          <a:p>
            <a:pPr lvl="0" defTabSz="914400">
              <a:lnSpc>
                <a:spcPct val="100000"/>
              </a:lnSpc>
              <a:buClrTx/>
              <a:buSzTx/>
            </a:pPr>
            <a:r>
              <a:rPr lang="en-US" sz="2400" dirty="0">
                <a:solidFill>
                  <a:prstClr val="black"/>
                </a:solidFill>
                <a:latin typeface="Calibri"/>
              </a:rPr>
              <a:t>WaTech offers a state-of-the-art Usability Lab free to all state agencies, boards and commissions</a:t>
            </a:r>
          </a:p>
          <a:p>
            <a:endParaRPr lang="en-US" dirty="0"/>
          </a:p>
        </p:txBody>
      </p:sp>
    </p:spTree>
    <p:extLst>
      <p:ext uri="{BB962C8B-B14F-4D97-AF65-F5344CB8AC3E}">
        <p14:creationId xmlns:p14="http://schemas.microsoft.com/office/powerpoint/2010/main" val="347589984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3530" y="1645921"/>
            <a:ext cx="8115511" cy="2346960"/>
          </a:xfrm>
        </p:spPr>
        <p:txBody>
          <a:bodyPr/>
          <a:lstStyle/>
          <a:p>
            <a:pPr algn="ctr"/>
            <a:r>
              <a:rPr lang="en-US" sz="3600" dirty="0" smtClean="0">
                <a:solidFill>
                  <a:srgbClr val="7030A0"/>
                </a:solidFill>
              </a:rPr>
              <a:t>If you are interested in learning more please contact: </a:t>
            </a:r>
          </a:p>
          <a:p>
            <a:pPr algn="ctr"/>
            <a:r>
              <a:rPr lang="en-US" sz="3600" dirty="0" smtClean="0">
                <a:solidFill>
                  <a:srgbClr val="7030A0"/>
                </a:solidFill>
                <a:hlinkClick r:id="rId3"/>
              </a:rPr>
              <a:t>support@watech.wa.gov</a:t>
            </a:r>
            <a:endParaRPr lang="en-US" sz="3600" dirty="0" smtClean="0">
              <a:solidFill>
                <a:srgbClr val="7030A0"/>
              </a:solidFill>
            </a:endParaRPr>
          </a:p>
          <a:p>
            <a:pPr algn="ctr"/>
            <a:r>
              <a:rPr lang="en-US" sz="3600" dirty="0">
                <a:solidFill>
                  <a:srgbClr val="7030A0"/>
                </a:solidFill>
              </a:rPr>
              <a:t>o</a:t>
            </a:r>
            <a:r>
              <a:rPr lang="en-US" sz="3600" dirty="0" smtClean="0">
                <a:solidFill>
                  <a:srgbClr val="7030A0"/>
                </a:solidFill>
              </a:rPr>
              <a:t>r call</a:t>
            </a:r>
          </a:p>
          <a:p>
            <a:pPr algn="ctr"/>
            <a:r>
              <a:rPr lang="en-US" sz="3600" dirty="0" smtClean="0">
                <a:solidFill>
                  <a:srgbClr val="7030A0"/>
                </a:solidFill>
              </a:rPr>
              <a:t>360-407-8731</a:t>
            </a:r>
            <a:endParaRPr lang="en-US" sz="3600" dirty="0">
              <a:solidFill>
                <a:srgbClr val="562686"/>
              </a:solidFill>
            </a:endParaRPr>
          </a:p>
        </p:txBody>
      </p:sp>
    </p:spTree>
    <p:extLst>
      <p:ext uri="{BB962C8B-B14F-4D97-AF65-F5344CB8AC3E}">
        <p14:creationId xmlns:p14="http://schemas.microsoft.com/office/powerpoint/2010/main" val="1655030349"/>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98" y="113303"/>
            <a:ext cx="11938623" cy="899665"/>
          </a:xfrm>
        </p:spPr>
        <p:txBody>
          <a:bodyPr/>
          <a:lstStyle/>
          <a:p>
            <a:r>
              <a:rPr lang="en-US" sz="3000" dirty="0" smtClean="0">
                <a:latin typeface="Calibri" panose="020F0502020204030204" pitchFamily="34" charset="0"/>
              </a:rPr>
              <a:t>Website Services: Developing </a:t>
            </a:r>
            <a:r>
              <a:rPr lang="en-US" sz="3000" dirty="0">
                <a:latin typeface="Calibri" panose="020F0502020204030204" pitchFamily="34" charset="0"/>
              </a:rPr>
              <a:t>mobile, modern, accessible and usable </a:t>
            </a:r>
            <a:r>
              <a:rPr lang="en-US" sz="3000" dirty="0" smtClean="0">
                <a:latin typeface="Calibri" panose="020F0502020204030204" pitchFamily="34" charset="0"/>
              </a:rPr>
              <a:t>websites </a:t>
            </a:r>
            <a:endParaRPr lang="en-US" sz="3000" dirty="0">
              <a:solidFill>
                <a:srgbClr val="7030A0"/>
              </a:solidFill>
              <a:latin typeface="Calibri" panose="020F0502020204030204" pitchFamily="34" charset="0"/>
            </a:endParaRPr>
          </a:p>
        </p:txBody>
      </p:sp>
      <p:sp>
        <p:nvSpPr>
          <p:cNvPr id="3" name="Content Placeholder 2"/>
          <p:cNvSpPr>
            <a:spLocks noGrp="1"/>
          </p:cNvSpPr>
          <p:nvPr>
            <p:ph sz="quarter" idx="10"/>
          </p:nvPr>
        </p:nvSpPr>
        <p:spPr>
          <a:xfrm>
            <a:off x="382748" y="743859"/>
            <a:ext cx="6195334" cy="2885749"/>
          </a:xfrm>
        </p:spPr>
        <p:txBody>
          <a:bodyPr/>
          <a:lstStyle/>
          <a:p>
            <a:pPr marL="342900" lvl="0" indent="-342900" defTabSz="914400">
              <a:lnSpc>
                <a:spcPct val="100000"/>
              </a:lnSpc>
              <a:buClrTx/>
              <a:buSzTx/>
              <a:buFont typeface="Arial" panose="020B0604020202020204" pitchFamily="34" charset="0"/>
              <a:buChar char="•"/>
            </a:pPr>
            <a:r>
              <a:rPr lang="en-US" sz="2400" dirty="0" smtClean="0">
                <a:solidFill>
                  <a:prstClr val="black"/>
                </a:solidFill>
                <a:latin typeface="Calibri"/>
              </a:rPr>
              <a:t>All-in-one Services</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Web design, </a:t>
            </a:r>
            <a:r>
              <a:rPr lang="en-US" sz="2000" dirty="0" smtClean="0">
                <a:solidFill>
                  <a:prstClr val="black"/>
                </a:solidFill>
                <a:cs typeface="Trebuchet MS"/>
              </a:rPr>
              <a:t>development, maintenance and hosting services</a:t>
            </a:r>
            <a:endParaRPr lang="en-US" sz="2000" dirty="0">
              <a:solidFill>
                <a:prstClr val="black"/>
              </a:solidFill>
              <a:cs typeface="Trebuchet MS"/>
            </a:endParaRP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Drupal or WordPress Content Management System (CMS)</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Cloud-based web hosting</a:t>
            </a:r>
          </a:p>
          <a:p>
            <a:pPr marL="823989" lvl="1" indent="-342900" defTabSz="914400">
              <a:lnSpc>
                <a:spcPct val="100000"/>
              </a:lnSpc>
              <a:buClrTx/>
              <a:buSzTx/>
              <a:buFont typeface="Arial" panose="020B0604020202020204" pitchFamily="34" charset="0"/>
              <a:buChar char="•"/>
            </a:pPr>
            <a:endParaRPr lang="en-US" sz="1000" dirty="0">
              <a:solidFill>
                <a:prstClr val="black"/>
              </a:solidFill>
              <a:cs typeface="Trebuchet MS"/>
            </a:endParaRPr>
          </a:p>
          <a:p>
            <a:pPr marL="342900" indent="-342900" defTabSz="914400">
              <a:lnSpc>
                <a:spcPct val="100000"/>
              </a:lnSpc>
              <a:buClrTx/>
              <a:buSzTx/>
              <a:buFont typeface="Arial" panose="020B0604020202020204" pitchFamily="34" charset="0"/>
              <a:buChar char="•"/>
            </a:pPr>
            <a:r>
              <a:rPr lang="en-US" sz="2400" dirty="0">
                <a:solidFill>
                  <a:prstClr val="black"/>
                </a:solidFill>
                <a:latin typeface="Calibri"/>
              </a:rPr>
              <a:t>À la carte services also </a:t>
            </a:r>
            <a:r>
              <a:rPr lang="en-US" sz="2400" dirty="0" smtClean="0">
                <a:solidFill>
                  <a:prstClr val="black"/>
                </a:solidFill>
                <a:latin typeface="Calibri"/>
              </a:rPr>
              <a:t>available</a:t>
            </a:r>
          </a:p>
          <a:p>
            <a:pPr lvl="1" indent="0" defTabSz="914400">
              <a:lnSpc>
                <a:spcPct val="100000"/>
              </a:lnSpc>
              <a:buClrTx/>
              <a:buSzTx/>
              <a:buNone/>
            </a:pPr>
            <a:endParaRPr lang="en-US" sz="1000" dirty="0" smtClean="0">
              <a:solidFill>
                <a:prstClr val="black"/>
              </a:solidFill>
              <a:cs typeface="Trebuchet MS"/>
            </a:endParaRPr>
          </a:p>
          <a:p>
            <a:pPr lvl="1" indent="0" defTabSz="914400">
              <a:lnSpc>
                <a:spcPct val="100000"/>
              </a:lnSpc>
              <a:buClrTx/>
              <a:buSzTx/>
              <a:buNone/>
            </a:pPr>
            <a:endParaRPr lang="en-US" sz="2000" dirty="0">
              <a:solidFill>
                <a:prstClr val="black"/>
              </a:solidFill>
              <a:cs typeface="Trebuchet MS"/>
            </a:endParaRPr>
          </a:p>
          <a:p>
            <a:pPr marL="342900" indent="-342900" defTabSz="914400">
              <a:lnSpc>
                <a:spcPct val="100000"/>
              </a:lnSpc>
              <a:buClrTx/>
              <a:buSzTx/>
              <a:buFont typeface="Arial" panose="020B0604020202020204" pitchFamily="34" charset="0"/>
              <a:buChar char="•"/>
            </a:pPr>
            <a:endParaRPr lang="en-US" sz="1600" dirty="0" smtClean="0">
              <a:solidFill>
                <a:prstClr val="black"/>
              </a:solidFill>
              <a:cs typeface="Trebuchet MS"/>
            </a:endParaRPr>
          </a:p>
          <a:p>
            <a:pPr lvl="1" indent="0" defTabSz="914400">
              <a:lnSpc>
                <a:spcPct val="100000"/>
              </a:lnSpc>
              <a:buClrTx/>
              <a:buSzTx/>
              <a:buNone/>
            </a:pPr>
            <a:endParaRPr lang="en-US" sz="2000" dirty="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smtClean="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a:solidFill>
                <a:prstClr val="black"/>
              </a:solidFill>
              <a:latin typeface="Calibri"/>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0131" y="743859"/>
            <a:ext cx="5469055" cy="4220736"/>
          </a:xfrm>
          <a:prstGeom prst="rect">
            <a:avLst/>
          </a:prstGeom>
          <a:ln>
            <a:solidFill>
              <a:schemeClr val="tx2">
                <a:lumMod val="50000"/>
                <a:lumOff val="50000"/>
              </a:schemeClr>
            </a:solidFill>
          </a:ln>
        </p:spPr>
      </p:pic>
      <p:sp>
        <p:nvSpPr>
          <p:cNvPr id="4" name="TextBox 3"/>
          <p:cNvSpPr txBox="1"/>
          <p:nvPr/>
        </p:nvSpPr>
        <p:spPr>
          <a:xfrm>
            <a:off x="289345" y="3486432"/>
            <a:ext cx="11457896" cy="2108719"/>
          </a:xfrm>
          <a:prstGeom prst="rect">
            <a:avLst/>
          </a:prstGeom>
          <a:noFill/>
        </p:spPr>
        <p:txBody>
          <a:bodyPr wrap="square" lIns="182880" tIns="146304" rIns="182880" bIns="146304" rtlCol="0">
            <a:noAutofit/>
          </a:bodyPr>
          <a:lstStyle/>
          <a:p>
            <a:pPr marL="342900" indent="-342900" defTabSz="914400">
              <a:lnSpc>
                <a:spcPct val="100000"/>
              </a:lnSpc>
              <a:buClrTx/>
              <a:buSzTx/>
              <a:buFont typeface="Arial" panose="020B0604020202020204" pitchFamily="34" charset="0"/>
              <a:buChar char="•"/>
            </a:pPr>
            <a:r>
              <a:rPr lang="en-US" sz="2400" dirty="0">
                <a:solidFill>
                  <a:prstClr val="black"/>
                </a:solidFill>
                <a:latin typeface="Calibri"/>
              </a:rPr>
              <a:t>Service Highlights</a:t>
            </a:r>
          </a:p>
          <a:p>
            <a:pPr marL="823989" lvl="1" indent="-342900" defTabSz="914400">
              <a:spcBef>
                <a:spcPct val="20000"/>
              </a:spcBef>
              <a:buFont typeface="Arial" panose="020B0604020202020204" pitchFamily="34" charset="0"/>
              <a:buChar char="•"/>
            </a:pPr>
            <a:r>
              <a:rPr lang="en-US" sz="2000" dirty="0">
                <a:solidFill>
                  <a:prstClr val="black"/>
                </a:solidFill>
                <a:latin typeface="Calibri"/>
                <a:cs typeface="Trebuchet MS"/>
              </a:rPr>
              <a:t>Responsive, mobile web design</a:t>
            </a:r>
          </a:p>
          <a:p>
            <a:pPr marL="823989" lvl="1" indent="-342900" defTabSz="914400">
              <a:spcBef>
                <a:spcPct val="20000"/>
              </a:spcBef>
              <a:buFont typeface="Arial" panose="020B0604020202020204" pitchFamily="34" charset="0"/>
              <a:buChar char="•"/>
            </a:pPr>
            <a:r>
              <a:rPr lang="en-US" sz="2000" dirty="0">
                <a:solidFill>
                  <a:prstClr val="black"/>
                </a:solidFill>
                <a:latin typeface="Calibri"/>
                <a:cs typeface="Trebuchet MS"/>
              </a:rPr>
              <a:t>Accessible webpage templates and layouts</a:t>
            </a:r>
          </a:p>
          <a:p>
            <a:pPr marL="823989" lvl="1" indent="-342900" defTabSz="914400">
              <a:spcBef>
                <a:spcPct val="20000"/>
              </a:spcBef>
              <a:buFont typeface="Arial" panose="020B0604020202020204" pitchFamily="34" charset="0"/>
              <a:buChar char="•"/>
            </a:pPr>
            <a:r>
              <a:rPr lang="en-US" sz="2000" dirty="0">
                <a:solidFill>
                  <a:prstClr val="black"/>
                </a:solidFill>
                <a:latin typeface="Calibri"/>
                <a:cs typeface="Trebuchet MS"/>
              </a:rPr>
              <a:t>Rapid deployment</a:t>
            </a:r>
          </a:p>
          <a:p>
            <a:pPr marL="823989" lvl="1" indent="-342900" defTabSz="914400">
              <a:spcBef>
                <a:spcPct val="20000"/>
              </a:spcBef>
              <a:buFont typeface="Arial" panose="020B0604020202020204" pitchFamily="34" charset="0"/>
              <a:buChar char="•"/>
            </a:pPr>
            <a:r>
              <a:rPr lang="en-US" sz="2000" dirty="0">
                <a:solidFill>
                  <a:prstClr val="black"/>
                </a:solidFill>
                <a:latin typeface="Calibri"/>
                <a:cs typeface="Trebuchet MS"/>
              </a:rPr>
              <a:t>Easy content authoring environment for customers</a:t>
            </a:r>
          </a:p>
          <a:p>
            <a:pPr marL="823989" lvl="1" indent="-342900" defTabSz="914400">
              <a:spcBef>
                <a:spcPct val="20000"/>
              </a:spcBef>
              <a:buFont typeface="Arial" panose="020B0604020202020204" pitchFamily="34" charset="0"/>
              <a:buChar char="•"/>
            </a:pPr>
            <a:r>
              <a:rPr lang="en-US" sz="2000" dirty="0">
                <a:solidFill>
                  <a:prstClr val="black"/>
                </a:solidFill>
                <a:latin typeface="Calibri"/>
                <a:cs typeface="Trebuchet MS"/>
              </a:rPr>
              <a:t>Ongoing monthly technical support for minor enhancements, training or troubleshooting</a:t>
            </a:r>
          </a:p>
          <a:p>
            <a:pPr marL="231775" indent="-231775">
              <a:spcAft>
                <a:spcPts val="600"/>
              </a:spcAft>
              <a:buSzPct val="70000"/>
              <a:buFont typeface="Wingdings 3" pitchFamily="18" charset="2"/>
              <a:buChar char="}"/>
            </a:pPr>
            <a:endParaRPr lang="en-US" sz="2400" spc="-7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03315786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18" y="113303"/>
            <a:ext cx="11686503" cy="899665"/>
          </a:xfrm>
        </p:spPr>
        <p:txBody>
          <a:bodyPr/>
          <a:lstStyle/>
          <a:p>
            <a:r>
              <a:rPr lang="en-US" sz="3000" dirty="0">
                <a:latin typeface="Calibri" panose="020F0502020204030204" pitchFamily="34" charset="0"/>
              </a:rPr>
              <a:t>Website Services: Developing mobile, modern, accessible and usable websites </a:t>
            </a:r>
            <a:endParaRPr lang="en-US" sz="3000" dirty="0">
              <a:solidFill>
                <a:srgbClr val="7030A0"/>
              </a:solidFill>
              <a:latin typeface="Calibri" panose="020F0502020204030204" pitchFamily="34" charset="0"/>
            </a:endParaRPr>
          </a:p>
        </p:txBody>
      </p:sp>
      <p:sp>
        <p:nvSpPr>
          <p:cNvPr id="3" name="Content Placeholder 2"/>
          <p:cNvSpPr>
            <a:spLocks noGrp="1"/>
          </p:cNvSpPr>
          <p:nvPr>
            <p:ph sz="quarter" idx="10"/>
          </p:nvPr>
        </p:nvSpPr>
        <p:spPr>
          <a:xfrm>
            <a:off x="373419" y="681135"/>
            <a:ext cx="6244133" cy="5012354"/>
          </a:xfrm>
        </p:spPr>
        <p:txBody>
          <a:bodyPr/>
          <a:lstStyle/>
          <a:p>
            <a:pPr marL="342900" indent="-342900" defTabSz="914400">
              <a:lnSpc>
                <a:spcPct val="100000"/>
              </a:lnSpc>
              <a:buClrTx/>
              <a:buSzTx/>
              <a:buFont typeface="Arial" panose="020B0604020202020204" pitchFamily="34" charset="0"/>
              <a:buChar char="•"/>
            </a:pPr>
            <a:r>
              <a:rPr lang="en-US" sz="2200" dirty="0" smtClean="0">
                <a:solidFill>
                  <a:prstClr val="black"/>
                </a:solidFill>
              </a:rPr>
              <a:t>Why WaTech Website Services?</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Little to no resources needed from Agency IT</a:t>
            </a:r>
          </a:p>
          <a:p>
            <a:pPr marL="823989" lvl="1" indent="-342900" defTabSz="914400">
              <a:lnSpc>
                <a:spcPct val="100000"/>
              </a:lnSpc>
              <a:buClrTx/>
              <a:buSzTx/>
              <a:buFont typeface="Arial" panose="020B0604020202020204" pitchFamily="34" charset="0"/>
              <a:buChar char="•"/>
            </a:pPr>
            <a:r>
              <a:rPr lang="en-US" sz="2000" dirty="0">
                <a:solidFill>
                  <a:prstClr val="black"/>
                </a:solidFill>
                <a:cs typeface="Trebuchet MS"/>
              </a:rPr>
              <a:t>Drupal Base Installation which is responsive and accessible out-of-the box</a:t>
            </a:r>
            <a:endParaRPr lang="en-US" sz="1600" dirty="0">
              <a:solidFill>
                <a:prstClr val="black"/>
              </a:solidFill>
              <a:cs typeface="Trebuchet MS"/>
            </a:endParaRP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Rapid deployment </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Experienced team of web developers who specialize in Drupal and WordPress</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Secure hosting platform (passed Office of Cyber Security’s security design review)</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All sites receive an SSL certificate (HTTPS)</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SSL </a:t>
            </a:r>
            <a:r>
              <a:rPr lang="en-US" sz="2000" dirty="0" smtClean="0">
                <a:solidFill>
                  <a:prstClr val="black"/>
                </a:solidFill>
                <a:cs typeface="Trebuchet MS"/>
              </a:rPr>
              <a:t>and ADFS integration available</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In-person training for content authors included, as well as step-by-step written documentation</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Flexible service offering</a:t>
            </a:r>
          </a:p>
          <a:p>
            <a:pPr marL="823989" lvl="1" indent="-342900" defTabSz="914400">
              <a:lnSpc>
                <a:spcPct val="100000"/>
              </a:lnSpc>
              <a:buClrTx/>
              <a:buSzTx/>
              <a:buFont typeface="Arial" panose="020B0604020202020204" pitchFamily="34" charset="0"/>
              <a:buChar char="•"/>
            </a:pPr>
            <a:r>
              <a:rPr lang="en-US" sz="2000" dirty="0" smtClean="0">
                <a:solidFill>
                  <a:prstClr val="black"/>
                </a:solidFill>
                <a:cs typeface="Trebuchet MS"/>
              </a:rPr>
              <a:t>No formal procurement (</a:t>
            </a:r>
            <a:r>
              <a:rPr lang="en-US" sz="2000" dirty="0" err="1" smtClean="0">
                <a:solidFill>
                  <a:prstClr val="black"/>
                </a:solidFill>
                <a:cs typeface="Trebuchet MS"/>
              </a:rPr>
              <a:t>RFx</a:t>
            </a:r>
            <a:r>
              <a:rPr lang="en-US" sz="2000" dirty="0" smtClean="0">
                <a:solidFill>
                  <a:prstClr val="black"/>
                </a:solidFill>
                <a:cs typeface="Trebuchet MS"/>
              </a:rPr>
              <a:t>) required</a:t>
            </a:r>
          </a:p>
          <a:p>
            <a:pPr marL="823989" lvl="1" indent="-342900" defTabSz="914400">
              <a:lnSpc>
                <a:spcPct val="100000"/>
              </a:lnSpc>
              <a:buClrTx/>
              <a:buSzTx/>
              <a:buFont typeface="Arial" panose="020B0604020202020204" pitchFamily="34" charset="0"/>
              <a:buChar char="•"/>
            </a:pPr>
            <a:endParaRPr lang="en-US" sz="2000" dirty="0" smtClean="0">
              <a:solidFill>
                <a:prstClr val="black"/>
              </a:solidFill>
              <a:cs typeface="Trebuchet MS"/>
            </a:endParaRPr>
          </a:p>
          <a:p>
            <a:pPr marL="823989" lvl="1" indent="-342900" defTabSz="914400">
              <a:lnSpc>
                <a:spcPct val="100000"/>
              </a:lnSpc>
              <a:buClrTx/>
              <a:buSzTx/>
              <a:buFont typeface="Arial" panose="020B0604020202020204" pitchFamily="34" charset="0"/>
              <a:buChar char="•"/>
            </a:pPr>
            <a:endParaRPr lang="en-US" sz="2200" dirty="0" smtClean="0">
              <a:solidFill>
                <a:prstClr val="black"/>
              </a:solidFill>
              <a:cs typeface="Trebuchet MS"/>
            </a:endParaRPr>
          </a:p>
          <a:p>
            <a:pPr marL="823989" lvl="1" indent="-342900" defTabSz="914400">
              <a:lnSpc>
                <a:spcPct val="100000"/>
              </a:lnSpc>
              <a:buClrTx/>
              <a:buSzTx/>
              <a:buFont typeface="Arial" panose="020B0604020202020204" pitchFamily="34" charset="0"/>
              <a:buChar char="•"/>
            </a:pPr>
            <a:endParaRPr lang="en-US" sz="2000" dirty="0" smtClean="0">
              <a:solidFill>
                <a:prstClr val="black"/>
              </a:solidFill>
              <a:cs typeface="Trebuchet MS"/>
            </a:endParaRPr>
          </a:p>
          <a:p>
            <a:pPr marL="342900" indent="-342900" defTabSz="914400">
              <a:lnSpc>
                <a:spcPct val="100000"/>
              </a:lnSpc>
              <a:buClrTx/>
              <a:buSzTx/>
              <a:buFont typeface="Arial" panose="020B0604020202020204" pitchFamily="34" charset="0"/>
              <a:buChar char="•"/>
            </a:pPr>
            <a:endParaRPr lang="en-US" sz="1600" dirty="0">
              <a:solidFill>
                <a:prstClr val="black"/>
              </a:solidFill>
              <a:cs typeface="Trebuchet MS"/>
            </a:endParaRPr>
          </a:p>
          <a:p>
            <a:pPr lvl="1" indent="0" defTabSz="914400">
              <a:lnSpc>
                <a:spcPct val="100000"/>
              </a:lnSpc>
              <a:buClrTx/>
              <a:buSzTx/>
              <a:buNone/>
            </a:pPr>
            <a:endParaRPr lang="en-US" sz="2000" dirty="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smtClean="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a:solidFill>
                <a:prstClr val="black"/>
              </a:solidFill>
              <a:latin typeface="Calibri"/>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552" y="681135"/>
            <a:ext cx="5574448" cy="4040156"/>
          </a:xfrm>
          <a:prstGeom prst="rect">
            <a:avLst/>
          </a:prstGeom>
          <a:ln>
            <a:solidFill>
              <a:schemeClr val="accent6">
                <a:lumMod val="75000"/>
              </a:schemeClr>
            </a:solidFill>
          </a:ln>
        </p:spPr>
      </p:pic>
    </p:spTree>
    <p:extLst>
      <p:ext uri="{BB962C8B-B14F-4D97-AF65-F5344CB8AC3E}">
        <p14:creationId xmlns:p14="http://schemas.microsoft.com/office/powerpoint/2010/main" val="2141278218"/>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98" y="113303"/>
            <a:ext cx="11938623" cy="899665"/>
          </a:xfrm>
        </p:spPr>
        <p:txBody>
          <a:bodyPr/>
          <a:lstStyle/>
          <a:p>
            <a:r>
              <a:rPr lang="en-US" sz="3000" dirty="0" smtClean="0">
                <a:latin typeface="Calibri" panose="020F0502020204030204" pitchFamily="34" charset="0"/>
              </a:rPr>
              <a:t>Website Services: Developing </a:t>
            </a:r>
            <a:r>
              <a:rPr lang="en-US" sz="3000" dirty="0">
                <a:latin typeface="Calibri" panose="020F0502020204030204" pitchFamily="34" charset="0"/>
              </a:rPr>
              <a:t>mobile, modern, accessible and usable </a:t>
            </a:r>
            <a:r>
              <a:rPr lang="en-US" sz="3000" dirty="0" smtClean="0">
                <a:latin typeface="Calibri" panose="020F0502020204030204" pitchFamily="34" charset="0"/>
              </a:rPr>
              <a:t>websites </a:t>
            </a:r>
            <a:endParaRPr lang="en-US" sz="3000" dirty="0">
              <a:solidFill>
                <a:srgbClr val="7030A0"/>
              </a:solidFill>
              <a:latin typeface="Calibri" panose="020F0502020204030204" pitchFamily="34" charset="0"/>
            </a:endParaRPr>
          </a:p>
        </p:txBody>
      </p:sp>
      <p:graphicFrame>
        <p:nvGraphicFramePr>
          <p:cNvPr id="5" name="Content Placeholder 4"/>
          <p:cNvGraphicFramePr>
            <a:graphicFrameLocks noGrp="1"/>
          </p:cNvGraphicFramePr>
          <p:nvPr>
            <p:ph sz="quarter" idx="10"/>
            <p:extLst>
              <p:ext uri="{D42A27DB-BD31-4B8C-83A1-F6EECF244321}">
                <p14:modId xmlns:p14="http://schemas.microsoft.com/office/powerpoint/2010/main" val="1430275427"/>
              </p:ext>
            </p:extLst>
          </p:nvPr>
        </p:nvGraphicFramePr>
        <p:xfrm>
          <a:off x="1240972" y="746453"/>
          <a:ext cx="7763070" cy="5065502"/>
        </p:xfrm>
        <a:graphic>
          <a:graphicData uri="http://schemas.openxmlformats.org/drawingml/2006/table">
            <a:tbl>
              <a:tblPr/>
              <a:tblGrid>
                <a:gridCol w="3480319">
                  <a:extLst>
                    <a:ext uri="{9D8B030D-6E8A-4147-A177-3AD203B41FA5}">
                      <a16:colId xmlns:a16="http://schemas.microsoft.com/office/drawing/2014/main" val="20000"/>
                    </a:ext>
                  </a:extLst>
                </a:gridCol>
                <a:gridCol w="1408922">
                  <a:extLst>
                    <a:ext uri="{9D8B030D-6E8A-4147-A177-3AD203B41FA5}">
                      <a16:colId xmlns:a16="http://schemas.microsoft.com/office/drawing/2014/main" val="20001"/>
                    </a:ext>
                  </a:extLst>
                </a:gridCol>
                <a:gridCol w="1390262">
                  <a:extLst>
                    <a:ext uri="{9D8B030D-6E8A-4147-A177-3AD203B41FA5}">
                      <a16:colId xmlns:a16="http://schemas.microsoft.com/office/drawing/2014/main" val="20002"/>
                    </a:ext>
                  </a:extLst>
                </a:gridCol>
                <a:gridCol w="1483567">
                  <a:extLst>
                    <a:ext uri="{9D8B030D-6E8A-4147-A177-3AD203B41FA5}">
                      <a16:colId xmlns:a16="http://schemas.microsoft.com/office/drawing/2014/main" val="20003"/>
                    </a:ext>
                  </a:extLst>
                </a:gridCol>
              </a:tblGrid>
              <a:tr h="258377">
                <a:tc>
                  <a:txBody>
                    <a:bodyPr/>
                    <a:lstStyle/>
                    <a:p>
                      <a:pPr algn="l" fontAlgn="b"/>
                      <a:r>
                        <a:rPr lang="en-US" sz="1200" b="1" i="1" dirty="0">
                          <a:effectLst/>
                        </a:rPr>
                        <a:t>Features</a:t>
                      </a:r>
                      <a:endParaRPr lang="en-US" sz="1200" dirty="0">
                        <a:effectLst/>
                      </a:endParaRPr>
                    </a:p>
                  </a:txBody>
                  <a:tcPr marL="39515" marR="39515" marT="39515" marB="3951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ctr" fontAlgn="b"/>
                      <a:r>
                        <a:rPr lang="en-US" sz="1200" b="1" dirty="0">
                          <a:effectLst/>
                        </a:rPr>
                        <a:t>Simple</a:t>
                      </a:r>
                      <a:endParaRPr lang="en-US" sz="1200" dirty="0">
                        <a:effectLst/>
                      </a:endParaRPr>
                    </a:p>
                  </a:txBody>
                  <a:tcPr marL="39515" marR="39515" marT="39515" marB="3951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ctr" fontAlgn="b"/>
                      <a:r>
                        <a:rPr lang="en-US" sz="1200" b="1">
                          <a:effectLst/>
                        </a:rPr>
                        <a:t>Standard</a:t>
                      </a:r>
                      <a:endParaRPr lang="en-US" sz="1200">
                        <a:effectLst/>
                      </a:endParaRPr>
                    </a:p>
                  </a:txBody>
                  <a:tcPr marL="39515" marR="39515" marT="39515" marB="3951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5F5F5"/>
                    </a:solidFill>
                  </a:tcPr>
                </a:tc>
                <a:tc>
                  <a:txBody>
                    <a:bodyPr/>
                    <a:lstStyle/>
                    <a:p>
                      <a:pPr algn="ctr" fontAlgn="b"/>
                      <a:r>
                        <a:rPr lang="en-US" sz="1200" b="1">
                          <a:effectLst/>
                        </a:rPr>
                        <a:t>Complex</a:t>
                      </a:r>
                      <a:endParaRPr lang="en-US" sz="1200">
                        <a:effectLst/>
                      </a:endParaRPr>
                    </a:p>
                  </a:txBody>
                  <a:tcPr marL="39515" marR="39515" marT="39515" marB="39515" anchor="b">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a:noFill/>
                    </a:lnT>
                    <a:lnB w="9525" cap="flat" cmpd="sng" algn="ctr">
                      <a:solidFill>
                        <a:srgbClr val="DDDDDD"/>
                      </a:solidFill>
                      <a:prstDash val="solid"/>
                      <a:round/>
                      <a:headEnd type="none" w="med" len="med"/>
                      <a:tailEnd type="none" w="med" len="med"/>
                    </a:lnB>
                    <a:solidFill>
                      <a:srgbClr val="F5F5F5"/>
                    </a:solidFill>
                  </a:tcPr>
                </a:tc>
                <a:extLst>
                  <a:ext uri="{0D108BD9-81ED-4DB2-BD59-A6C34878D82A}">
                    <a16:rowId xmlns:a16="http://schemas.microsoft.com/office/drawing/2014/main" val="10000"/>
                  </a:ext>
                </a:extLst>
              </a:tr>
              <a:tr h="258377">
                <a:tc>
                  <a:txBody>
                    <a:bodyPr/>
                    <a:lstStyle/>
                    <a:p>
                      <a:pPr fontAlgn="t"/>
                      <a:r>
                        <a:rPr lang="en-US" sz="1200" dirty="0">
                          <a:effectLst/>
                        </a:rPr>
                        <a:t>Simple theme catalog</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1"/>
                  </a:ext>
                </a:extLst>
              </a:tr>
              <a:tr h="258377">
                <a:tc>
                  <a:txBody>
                    <a:bodyPr/>
                    <a:lstStyle/>
                    <a:p>
                      <a:pPr fontAlgn="t"/>
                      <a:r>
                        <a:rPr lang="en-US" sz="1200" dirty="0">
                          <a:effectLst/>
                        </a:rPr>
                        <a:t>Web page search</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2"/>
                  </a:ext>
                </a:extLst>
              </a:tr>
              <a:tr h="258377">
                <a:tc>
                  <a:txBody>
                    <a:bodyPr/>
                    <a:lstStyle/>
                    <a:p>
                      <a:pPr fontAlgn="t"/>
                      <a:r>
                        <a:rPr lang="en-US" sz="1200" dirty="0">
                          <a:effectLst/>
                        </a:rPr>
                        <a:t>Contact form</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3"/>
                  </a:ext>
                </a:extLst>
              </a:tr>
              <a:tr h="258377">
                <a:tc>
                  <a:txBody>
                    <a:bodyPr/>
                    <a:lstStyle/>
                    <a:p>
                      <a:pPr fontAlgn="t"/>
                      <a:r>
                        <a:rPr lang="en-US" sz="1200" dirty="0">
                          <a:effectLst/>
                        </a:rPr>
                        <a:t>Content tagging</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a:effectLst/>
                        </a:rPr>
                        <a:t>X</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4"/>
                  </a:ext>
                </a:extLst>
              </a:tr>
              <a:tr h="258377">
                <a:tc>
                  <a:txBody>
                    <a:bodyPr/>
                    <a:lstStyle/>
                    <a:p>
                      <a:pPr fontAlgn="t"/>
                      <a:r>
                        <a:rPr lang="en-US" sz="1200" dirty="0">
                          <a:effectLst/>
                        </a:rPr>
                        <a:t>Extended theme catalog</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5"/>
                  </a:ext>
                </a:extLst>
              </a:tr>
              <a:tr h="258377">
                <a:tc>
                  <a:txBody>
                    <a:bodyPr/>
                    <a:lstStyle/>
                    <a:p>
                      <a:pPr fontAlgn="t"/>
                      <a:r>
                        <a:rPr lang="en-US" sz="1200">
                          <a:effectLst/>
                        </a:rPr>
                        <a:t>Document search</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6"/>
                  </a:ext>
                </a:extLst>
              </a:tr>
              <a:tr h="258377">
                <a:tc>
                  <a:txBody>
                    <a:bodyPr/>
                    <a:lstStyle/>
                    <a:p>
                      <a:pPr fontAlgn="t"/>
                      <a:r>
                        <a:rPr lang="en-US" sz="1200" dirty="0">
                          <a:effectLst/>
                        </a:rPr>
                        <a:t>Custom content types</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7"/>
                  </a:ext>
                </a:extLst>
              </a:tr>
              <a:tr h="258377">
                <a:tc>
                  <a:txBody>
                    <a:bodyPr/>
                    <a:lstStyle/>
                    <a:p>
                      <a:pPr fontAlgn="t"/>
                      <a:r>
                        <a:rPr lang="en-US" sz="1200" dirty="0">
                          <a:effectLst/>
                        </a:rPr>
                        <a:t>Calendar</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a:effectLst/>
                        </a:rPr>
                        <a:t>X</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8"/>
                  </a:ext>
                </a:extLst>
              </a:tr>
              <a:tr h="258377">
                <a:tc>
                  <a:txBody>
                    <a:bodyPr/>
                    <a:lstStyle/>
                    <a:p>
                      <a:pPr fontAlgn="t"/>
                      <a:r>
                        <a:rPr lang="en-US" sz="1200">
                          <a:effectLst/>
                        </a:rPr>
                        <a:t>Social Media integration</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dirty="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09"/>
                  </a:ext>
                </a:extLst>
              </a:tr>
              <a:tr h="258377">
                <a:tc>
                  <a:txBody>
                    <a:bodyPr/>
                    <a:lstStyle/>
                    <a:p>
                      <a:pPr fontAlgn="t"/>
                      <a:r>
                        <a:rPr lang="en-US" sz="1200" dirty="0">
                          <a:effectLst/>
                        </a:rPr>
                        <a:t>Dynamic content</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10"/>
                  </a:ext>
                </a:extLst>
              </a:tr>
              <a:tr h="258377">
                <a:tc>
                  <a:txBody>
                    <a:bodyPr/>
                    <a:lstStyle/>
                    <a:p>
                      <a:pPr fontAlgn="t"/>
                      <a:r>
                        <a:rPr lang="en-US" sz="1200" dirty="0">
                          <a:effectLst/>
                        </a:rPr>
                        <a:t>Custom website design</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11"/>
                  </a:ext>
                </a:extLst>
              </a:tr>
              <a:tr h="258377">
                <a:tc>
                  <a:txBody>
                    <a:bodyPr/>
                    <a:lstStyle/>
                    <a:p>
                      <a:pPr fontAlgn="t"/>
                      <a:r>
                        <a:rPr lang="en-US" sz="1200" dirty="0">
                          <a:effectLst/>
                        </a:rPr>
                        <a:t>External integration</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a:effectLst/>
                        </a:rPr>
                        <a:t>X</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12"/>
                  </a:ext>
                </a:extLst>
              </a:tr>
              <a:tr h="258377">
                <a:tc>
                  <a:txBody>
                    <a:bodyPr/>
                    <a:lstStyle/>
                    <a:p>
                      <a:pPr fontAlgn="t"/>
                      <a:r>
                        <a:rPr lang="en-US" sz="1200" dirty="0">
                          <a:effectLst/>
                        </a:rPr>
                        <a:t>Custom modules</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dirty="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dirty="0">
                          <a:effectLst/>
                        </a:rPr>
                        <a:t> </a:t>
                      </a: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a:effectLst/>
                        </a:rPr>
                        <a:t>X</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13"/>
                  </a:ext>
                </a:extLst>
              </a:tr>
              <a:tr h="258377">
                <a:tc>
                  <a:txBody>
                    <a:bodyPr/>
                    <a:lstStyle/>
                    <a:p>
                      <a:pPr fontAlgn="t"/>
                      <a:r>
                        <a:rPr lang="en-US" sz="1200" dirty="0" smtClean="0">
                          <a:effectLst/>
                        </a:rPr>
                        <a:t>Training for content authors</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10014"/>
                  </a:ext>
                </a:extLst>
              </a:tr>
              <a:tr h="259943">
                <a:tc>
                  <a:txBody>
                    <a:bodyPr/>
                    <a:lstStyle/>
                    <a:p>
                      <a:pPr fontAlgn="t"/>
                      <a:r>
                        <a:rPr lang="en-US" sz="1200" dirty="0" smtClean="0">
                          <a:effectLst/>
                        </a:rPr>
                        <a:t>SSL/HTTPS</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dirty="0" smtClean="0">
                          <a:effectLst/>
                        </a:rPr>
                        <a:t>X</a:t>
                      </a:r>
                      <a:endParaRPr lang="en-US" sz="1200" b="1"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272341158"/>
                  </a:ext>
                </a:extLst>
              </a:tr>
              <a:tr h="303040">
                <a:tc>
                  <a:txBody>
                    <a:bodyPr/>
                    <a:lstStyle/>
                    <a:p>
                      <a:pPr fontAlgn="t"/>
                      <a:r>
                        <a:rPr lang="en-US" sz="1200" b="1" i="1" dirty="0">
                          <a:effectLst/>
                        </a:rPr>
                        <a:t>Setup Fee (one-time)</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dirty="0">
                          <a:effectLst/>
                        </a:rPr>
                        <a:t>$</a:t>
                      </a:r>
                      <a:r>
                        <a:rPr lang="en-US" sz="1200" b="1" i="1" dirty="0" smtClean="0">
                          <a:effectLst/>
                        </a:rPr>
                        <a:t>5,000 - </a:t>
                      </a:r>
                      <a:r>
                        <a:rPr lang="en-US" sz="1200" b="1" i="1" dirty="0" smtClean="0">
                          <a:effectLst/>
                        </a:rPr>
                        <a:t>$8,000</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dirty="0">
                          <a:effectLst/>
                        </a:rPr>
                        <a:t>$</a:t>
                      </a:r>
                      <a:r>
                        <a:rPr lang="en-US" sz="1200" b="1" i="1" dirty="0" smtClean="0">
                          <a:effectLst/>
                        </a:rPr>
                        <a:t>10,000 - $13,000</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dirty="0">
                          <a:effectLst/>
                        </a:rPr>
                        <a:t>By estimate</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3400801014"/>
                  </a:ext>
                </a:extLst>
              </a:tr>
              <a:tr h="571902">
                <a:tc>
                  <a:txBody>
                    <a:bodyPr/>
                    <a:lstStyle/>
                    <a:p>
                      <a:pPr fontAlgn="t"/>
                      <a:r>
                        <a:rPr lang="en-US" sz="1200" b="1" i="1" dirty="0">
                          <a:effectLst/>
                        </a:rPr>
                        <a:t>Monthly </a:t>
                      </a:r>
                      <a:r>
                        <a:rPr lang="en-US" sz="1200" b="1" i="1" dirty="0" smtClean="0">
                          <a:effectLst/>
                        </a:rPr>
                        <a:t>Fee (</a:t>
                      </a:r>
                      <a:r>
                        <a:rPr lang="en-US" sz="1200" b="1" i="1" dirty="0">
                          <a:effectLst/>
                        </a:rPr>
                        <a:t>hosting and ongoing support)</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dirty="0">
                          <a:effectLst/>
                        </a:rPr>
                        <a:t>$200</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a:effectLst/>
                        </a:rPr>
                        <a:t>$400</a:t>
                      </a:r>
                      <a:endParaRPr lang="en-US" sz="120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tc>
                  <a:txBody>
                    <a:bodyPr/>
                    <a:lstStyle/>
                    <a:p>
                      <a:pPr algn="ctr" fontAlgn="t"/>
                      <a:r>
                        <a:rPr lang="en-US" sz="1200" b="1" i="1" dirty="0">
                          <a:effectLst/>
                        </a:rPr>
                        <a:t>By estimate</a:t>
                      </a:r>
                      <a:endParaRPr lang="en-US" sz="1200" dirty="0">
                        <a:effectLst/>
                      </a:endParaRPr>
                    </a:p>
                  </a:txBody>
                  <a:tcPr marL="39515" marR="39515" marT="39515" marB="3951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tcPr>
                </a:tc>
                <a:extLst>
                  <a:ext uri="{0D108BD9-81ED-4DB2-BD59-A6C34878D82A}">
                    <a16:rowId xmlns:a16="http://schemas.microsoft.com/office/drawing/2014/main" val="2278426503"/>
                  </a:ext>
                </a:extLst>
              </a:tr>
            </a:tbl>
          </a:graphicData>
        </a:graphic>
      </p:graphicFrame>
    </p:spTree>
    <p:extLst>
      <p:ext uri="{BB962C8B-B14F-4D97-AF65-F5344CB8AC3E}">
        <p14:creationId xmlns:p14="http://schemas.microsoft.com/office/powerpoint/2010/main" val="1214085517"/>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621" y="184605"/>
            <a:ext cx="12033380" cy="899665"/>
          </a:xfrm>
        </p:spPr>
        <p:txBody>
          <a:bodyPr/>
          <a:lstStyle/>
          <a:p>
            <a:r>
              <a:rPr lang="en-US" sz="3000" dirty="0">
                <a:latin typeface="Calibri" panose="020F0502020204030204" pitchFamily="34" charset="0"/>
              </a:rPr>
              <a:t>Website Services: Developing mobile, modern, accessible and usable websites </a:t>
            </a:r>
            <a:endParaRPr lang="en-US" sz="3000" dirty="0">
              <a:solidFill>
                <a:srgbClr val="7030A0"/>
              </a:solidFill>
            </a:endParaRPr>
          </a:p>
        </p:txBody>
      </p:sp>
      <p:sp>
        <p:nvSpPr>
          <p:cNvPr id="3" name="Content Placeholder 2"/>
          <p:cNvSpPr>
            <a:spLocks noGrp="1"/>
          </p:cNvSpPr>
          <p:nvPr>
            <p:ph sz="quarter" idx="10"/>
          </p:nvPr>
        </p:nvSpPr>
        <p:spPr>
          <a:xfrm>
            <a:off x="373418" y="1028700"/>
            <a:ext cx="11374989" cy="4820781"/>
          </a:xfrm>
        </p:spPr>
        <p:txBody>
          <a:bodyPr/>
          <a:lstStyle/>
          <a:p>
            <a:pPr lvl="0" defTabSz="914400">
              <a:lnSpc>
                <a:spcPct val="100000"/>
              </a:lnSpc>
              <a:buClrTx/>
              <a:buSzTx/>
            </a:pPr>
            <a:r>
              <a:rPr lang="en-US" sz="2400" dirty="0" smtClean="0">
                <a:solidFill>
                  <a:prstClr val="black"/>
                </a:solidFill>
                <a:latin typeface="Calibri"/>
              </a:rPr>
              <a:t>We currently support over 50 agency websites and are taking on new customers!</a:t>
            </a:r>
          </a:p>
          <a:p>
            <a:pPr lvl="0" defTabSz="914400">
              <a:lnSpc>
                <a:spcPct val="100000"/>
              </a:lnSpc>
              <a:buClrTx/>
              <a:buSzTx/>
            </a:pPr>
            <a:endParaRPr lang="en-US" sz="2400" dirty="0">
              <a:solidFill>
                <a:prstClr val="black"/>
              </a:solidFill>
              <a:latin typeface="Calibri"/>
            </a:endParaRPr>
          </a:p>
          <a:p>
            <a:pPr lvl="0" defTabSz="914400">
              <a:lnSpc>
                <a:spcPct val="100000"/>
              </a:lnSpc>
              <a:buClrTx/>
              <a:buSzTx/>
            </a:pPr>
            <a:r>
              <a:rPr lang="en-US" sz="2400" dirty="0" smtClean="0">
                <a:solidFill>
                  <a:prstClr val="black"/>
                </a:solidFill>
                <a:latin typeface="Calibri"/>
              </a:rPr>
              <a:t>See a full list of our customers and samples of our work at</a:t>
            </a:r>
            <a:r>
              <a:rPr lang="en-US" sz="2400" dirty="0">
                <a:solidFill>
                  <a:prstClr val="black"/>
                </a:solidFill>
                <a:latin typeface="Calibri"/>
              </a:rPr>
              <a:t>: </a:t>
            </a:r>
            <a:endParaRPr lang="en-US" sz="2400" dirty="0" smtClean="0">
              <a:solidFill>
                <a:prstClr val="black"/>
              </a:solidFill>
              <a:latin typeface="Calibri"/>
            </a:endParaRPr>
          </a:p>
          <a:p>
            <a:pPr lvl="0" defTabSz="914400">
              <a:lnSpc>
                <a:spcPct val="100000"/>
              </a:lnSpc>
              <a:buClrTx/>
              <a:buSzTx/>
            </a:pPr>
            <a:r>
              <a:rPr lang="en-US" sz="3200" dirty="0" smtClean="0">
                <a:solidFill>
                  <a:prstClr val="black"/>
                </a:solidFill>
                <a:latin typeface="Calibri"/>
                <a:hlinkClick r:id="rId3"/>
              </a:rPr>
              <a:t>https</a:t>
            </a:r>
            <a:r>
              <a:rPr lang="en-US" sz="3200" dirty="0">
                <a:solidFill>
                  <a:prstClr val="black"/>
                </a:solidFill>
                <a:latin typeface="Calibri"/>
                <a:hlinkClick r:id="rId3"/>
              </a:rPr>
              <a:t>://</a:t>
            </a:r>
            <a:r>
              <a:rPr lang="en-US" sz="3200" dirty="0" smtClean="0">
                <a:solidFill>
                  <a:prstClr val="black"/>
                </a:solidFill>
                <a:latin typeface="Calibri"/>
                <a:hlinkClick r:id="rId3"/>
              </a:rPr>
              <a:t>watech.wa.gov/solutions/it-services/Website-Services</a:t>
            </a:r>
            <a:r>
              <a:rPr lang="en-US" sz="3200" dirty="0" smtClean="0">
                <a:solidFill>
                  <a:prstClr val="black"/>
                </a:solidFill>
                <a:latin typeface="Calibri"/>
              </a:rPr>
              <a:t> </a:t>
            </a:r>
            <a:endParaRPr lang="en-US" dirty="0">
              <a:solidFill>
                <a:prstClr val="black"/>
              </a:solidFill>
              <a:latin typeface="Calibri"/>
            </a:endParaRPr>
          </a:p>
          <a:p>
            <a:pPr defTabSz="914400">
              <a:lnSpc>
                <a:spcPct val="100000"/>
              </a:lnSpc>
              <a:buClrTx/>
              <a:buSzTx/>
            </a:pPr>
            <a:endParaRPr lang="en-US" dirty="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dirty="0">
              <a:solidFill>
                <a:prstClr val="black"/>
              </a:solidFill>
              <a:latin typeface="Calibri"/>
            </a:endParaRPr>
          </a:p>
          <a:p>
            <a:pPr defTabSz="914400">
              <a:lnSpc>
                <a:spcPct val="100000"/>
              </a:lnSpc>
              <a:buClrTx/>
              <a:buSzTx/>
            </a:pPr>
            <a:endParaRPr lang="en-US" dirty="0" smtClean="0">
              <a:solidFill>
                <a:srgbClr val="000000"/>
              </a:solidFill>
              <a:latin typeface="Calibri"/>
            </a:endParaRPr>
          </a:p>
          <a:p>
            <a:pPr lvl="2" indent="0" defTabSz="914400">
              <a:lnSpc>
                <a:spcPct val="100000"/>
              </a:lnSpc>
              <a:buClrTx/>
              <a:buSzTx/>
              <a:buNone/>
            </a:pPr>
            <a:endParaRPr lang="en-US" dirty="0">
              <a:solidFill>
                <a:prstClr val="black"/>
              </a:solidFill>
            </a:endParaRPr>
          </a:p>
          <a:p>
            <a:pPr marL="1001782" lvl="2" indent="-342900" defTabSz="914400">
              <a:lnSpc>
                <a:spcPct val="100000"/>
              </a:lnSpc>
              <a:buClrTx/>
              <a:buSzTx/>
              <a:buFont typeface="Arial" panose="020B0604020202020204" pitchFamily="34" charset="0"/>
              <a:buChar char="•"/>
            </a:pPr>
            <a:endParaRPr lang="en-US" dirty="0">
              <a:solidFill>
                <a:prstClr val="black"/>
              </a:solidFill>
              <a:latin typeface="Calibri"/>
            </a:endParaRPr>
          </a:p>
          <a:p>
            <a:endParaRPr lang="en-US" dirty="0"/>
          </a:p>
        </p:txBody>
      </p:sp>
    </p:spTree>
    <p:extLst>
      <p:ext uri="{BB962C8B-B14F-4D97-AF65-F5344CB8AC3E}">
        <p14:creationId xmlns:p14="http://schemas.microsoft.com/office/powerpoint/2010/main" val="3560555160"/>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298" y="113303"/>
            <a:ext cx="11938623" cy="899665"/>
          </a:xfrm>
        </p:spPr>
        <p:txBody>
          <a:bodyPr/>
          <a:lstStyle/>
          <a:p>
            <a:r>
              <a:rPr lang="en-US" sz="3000" dirty="0" smtClean="0">
                <a:latin typeface="Calibri" panose="020F0502020204030204" pitchFamily="34" charset="0"/>
              </a:rPr>
              <a:t>User Experience: Ensuring our web products are both usable and accessible</a:t>
            </a:r>
            <a:endParaRPr lang="en-US" sz="3000" dirty="0">
              <a:solidFill>
                <a:srgbClr val="7030A0"/>
              </a:solidFill>
              <a:latin typeface="Calibri" panose="020F0502020204030204" pitchFamily="34" charset="0"/>
            </a:endParaRPr>
          </a:p>
        </p:txBody>
      </p:sp>
      <p:sp>
        <p:nvSpPr>
          <p:cNvPr id="3" name="Content Placeholder 2"/>
          <p:cNvSpPr>
            <a:spLocks noGrp="1"/>
          </p:cNvSpPr>
          <p:nvPr>
            <p:ph sz="quarter" idx="10"/>
          </p:nvPr>
        </p:nvSpPr>
        <p:spPr>
          <a:xfrm>
            <a:off x="382748" y="743859"/>
            <a:ext cx="11131228" cy="5143757"/>
          </a:xfrm>
        </p:spPr>
        <p:txBody>
          <a:bodyPr/>
          <a:lstStyle/>
          <a:p>
            <a:pPr marL="342900" indent="-342900" defTabSz="914400">
              <a:lnSpc>
                <a:spcPct val="100000"/>
              </a:lnSpc>
              <a:buClrTx/>
              <a:buSzTx/>
              <a:buFont typeface="Arial" panose="020B0604020202020204" pitchFamily="34" charset="0"/>
              <a:buChar char="•"/>
            </a:pPr>
            <a:r>
              <a:rPr lang="en-US" sz="2400" dirty="0">
                <a:solidFill>
                  <a:prstClr val="black"/>
                </a:solidFill>
                <a:latin typeface="Calibri"/>
                <a:cs typeface="+mn-cs"/>
              </a:rPr>
              <a:t>Usability Services</a:t>
            </a:r>
          </a:p>
          <a:p>
            <a:pPr marL="823989" lvl="1" indent="-342900" defTabSz="914400">
              <a:buClrTx/>
              <a:buFont typeface="Arial" panose="020B0604020202020204" pitchFamily="34" charset="0"/>
              <a:buChar char="•"/>
            </a:pPr>
            <a:r>
              <a:rPr lang="en-US" sz="2000" dirty="0">
                <a:solidFill>
                  <a:prstClr val="black"/>
                </a:solidFill>
                <a:cs typeface="Trebuchet MS"/>
              </a:rPr>
              <a:t>Designing and developing prototypes of websites and applications (low- medium fidelity)</a:t>
            </a:r>
          </a:p>
          <a:p>
            <a:pPr marL="823989" lvl="1" indent="-342900" defTabSz="914400">
              <a:buClrTx/>
              <a:buFont typeface="Arial" panose="020B0604020202020204" pitchFamily="34" charset="0"/>
              <a:buChar char="•"/>
            </a:pPr>
            <a:r>
              <a:rPr lang="en-US" sz="2000" dirty="0">
                <a:solidFill>
                  <a:prstClr val="black"/>
                </a:solidFill>
                <a:cs typeface="Trebuchet MS"/>
              </a:rPr>
              <a:t>Conducting user research activities including user surveys, interviews, focus groups, etc.</a:t>
            </a:r>
          </a:p>
          <a:p>
            <a:pPr marL="823989" lvl="1" indent="-342900" defTabSz="914400">
              <a:buClrTx/>
              <a:buFont typeface="Arial" panose="020B0604020202020204" pitchFamily="34" charset="0"/>
              <a:buChar char="•"/>
            </a:pPr>
            <a:r>
              <a:rPr lang="en-US" sz="2000" dirty="0">
                <a:solidFill>
                  <a:prstClr val="black"/>
                </a:solidFill>
                <a:cs typeface="Trebuchet MS"/>
              </a:rPr>
              <a:t>Designing and facilitating usability studies on websites and applications</a:t>
            </a:r>
          </a:p>
          <a:p>
            <a:pPr marL="823989" lvl="1" indent="-342900" defTabSz="914400">
              <a:buClrTx/>
              <a:buFont typeface="Arial" panose="020B0604020202020204" pitchFamily="34" charset="0"/>
              <a:buChar char="•"/>
            </a:pPr>
            <a:r>
              <a:rPr lang="en-US" sz="2000" dirty="0">
                <a:solidFill>
                  <a:prstClr val="black"/>
                </a:solidFill>
                <a:cs typeface="Trebuchet MS"/>
              </a:rPr>
              <a:t>Analyzing data from usability studies and preparing formal reports of findings and </a:t>
            </a:r>
            <a:r>
              <a:rPr lang="en-US" sz="2000" dirty="0">
                <a:solidFill>
                  <a:prstClr val="black"/>
                </a:solidFill>
                <a:cs typeface="Trebuchet MS"/>
              </a:rPr>
              <a:t>recommendations</a:t>
            </a:r>
          </a:p>
          <a:p>
            <a:pPr marL="823989" lvl="1" indent="-342900" defTabSz="914400">
              <a:buFont typeface="Arial" panose="020B0604020202020204" pitchFamily="34" charset="0"/>
              <a:buChar char="•"/>
            </a:pPr>
            <a:endParaRPr lang="en-US" sz="2000" dirty="0">
              <a:solidFill>
                <a:prstClr val="black"/>
              </a:solidFill>
              <a:cs typeface="Trebuchet MS"/>
            </a:endParaRPr>
          </a:p>
          <a:p>
            <a:pPr marL="342900" indent="-342900" defTabSz="914400">
              <a:lnSpc>
                <a:spcPct val="100000"/>
              </a:lnSpc>
              <a:buClrTx/>
              <a:buSzTx/>
              <a:buFont typeface="Arial" panose="020B0604020202020204" pitchFamily="34" charset="0"/>
              <a:buChar char="•"/>
            </a:pPr>
            <a:r>
              <a:rPr lang="en-US" sz="2400" dirty="0">
                <a:solidFill>
                  <a:prstClr val="black"/>
                </a:solidFill>
                <a:latin typeface="Calibri"/>
                <a:cs typeface="+mn-cs"/>
              </a:rPr>
              <a:t>Accessibility Services</a:t>
            </a:r>
          </a:p>
          <a:p>
            <a:pPr marL="823989" lvl="1" indent="-342900" defTabSz="914400">
              <a:buClrTx/>
              <a:buFont typeface="Arial" panose="020B0604020202020204" pitchFamily="34" charset="0"/>
              <a:buChar char="•"/>
            </a:pPr>
            <a:r>
              <a:rPr lang="en-US" sz="2000" dirty="0">
                <a:solidFill>
                  <a:prstClr val="black"/>
                </a:solidFill>
                <a:cs typeface="Trebuchet MS"/>
              </a:rPr>
              <a:t>Accessibility evaluations and testing of </a:t>
            </a:r>
            <a:r>
              <a:rPr lang="en-US" sz="2000" dirty="0">
                <a:solidFill>
                  <a:prstClr val="black"/>
                </a:solidFill>
                <a:cs typeface="Trebuchet MS"/>
              </a:rPr>
              <a:t>websites </a:t>
            </a:r>
            <a:r>
              <a:rPr lang="en-US" sz="2000" dirty="0">
                <a:solidFill>
                  <a:prstClr val="black"/>
                </a:solidFill>
                <a:cs typeface="Trebuchet MS"/>
              </a:rPr>
              <a:t>and </a:t>
            </a:r>
            <a:r>
              <a:rPr lang="en-US" sz="2000" dirty="0">
                <a:solidFill>
                  <a:prstClr val="black"/>
                </a:solidFill>
                <a:cs typeface="Trebuchet MS"/>
              </a:rPr>
              <a:t>applications:</a:t>
            </a:r>
            <a:endParaRPr lang="en-US" sz="2000" dirty="0">
              <a:solidFill>
                <a:prstClr val="black"/>
              </a:solidFill>
              <a:cs typeface="Trebuchet MS"/>
            </a:endParaRPr>
          </a:p>
          <a:p>
            <a:pPr marL="1001782" lvl="2" indent="-342900" defTabSz="914400">
              <a:buClrTx/>
              <a:buFont typeface="Arial" panose="020B0604020202020204" pitchFamily="34" charset="0"/>
              <a:buChar char="•"/>
            </a:pPr>
            <a:r>
              <a:rPr lang="en-US" sz="1600" dirty="0">
                <a:solidFill>
                  <a:prstClr val="black"/>
                </a:solidFill>
                <a:cs typeface="Trebuchet MS"/>
              </a:rPr>
              <a:t>Automated testing of web code with report of code errors</a:t>
            </a:r>
          </a:p>
          <a:p>
            <a:pPr marL="1001782" lvl="2" indent="-342900" defTabSz="914400">
              <a:buClrTx/>
              <a:buFont typeface="Arial" panose="020B0604020202020204" pitchFamily="34" charset="0"/>
              <a:buChar char="•"/>
            </a:pPr>
            <a:r>
              <a:rPr lang="en-US" sz="1600" dirty="0">
                <a:solidFill>
                  <a:prstClr val="black"/>
                </a:solidFill>
                <a:cs typeface="Trebuchet MS"/>
              </a:rPr>
              <a:t>Professional testing of website templates, forms and other functionality with formal report of findings and recommendations</a:t>
            </a:r>
          </a:p>
          <a:p>
            <a:pPr marL="1001782" lvl="2" indent="-342900" defTabSz="914400">
              <a:buClrTx/>
              <a:buFont typeface="Arial" panose="020B0604020202020204" pitchFamily="34" charset="0"/>
              <a:buChar char="•"/>
            </a:pPr>
            <a:r>
              <a:rPr lang="en-US" sz="1600" dirty="0">
                <a:solidFill>
                  <a:prstClr val="black"/>
                </a:solidFill>
                <a:cs typeface="Trebuchet MS"/>
              </a:rPr>
              <a:t>End-user testing of websites with formal report of findings and recommendations</a:t>
            </a:r>
          </a:p>
          <a:p>
            <a:pPr marL="1001782" lvl="2" indent="-342900" defTabSz="914400">
              <a:buClrTx/>
              <a:buFont typeface="Arial" panose="020B0604020202020204" pitchFamily="34" charset="0"/>
              <a:buChar char="•"/>
            </a:pPr>
            <a:r>
              <a:rPr lang="en-US" sz="1600" dirty="0">
                <a:solidFill>
                  <a:prstClr val="black"/>
                </a:solidFill>
                <a:cs typeface="Trebuchet MS"/>
              </a:rPr>
              <a:t>Implementation of fixes</a:t>
            </a:r>
          </a:p>
          <a:p>
            <a:pPr marL="823989" lvl="1" indent="-342900" defTabSz="914400">
              <a:buFont typeface="Arial" panose="020B0604020202020204" pitchFamily="34" charset="0"/>
              <a:buChar char="•"/>
            </a:pPr>
            <a:endParaRPr lang="en-US" sz="1000" dirty="0" smtClean="0">
              <a:solidFill>
                <a:prstClr val="black"/>
              </a:solidFill>
              <a:cs typeface="Trebuchet MS"/>
            </a:endParaRPr>
          </a:p>
          <a:p>
            <a:pPr lvl="1" indent="0" defTabSz="914400">
              <a:lnSpc>
                <a:spcPct val="100000"/>
              </a:lnSpc>
              <a:buClrTx/>
              <a:buSzTx/>
              <a:buNone/>
            </a:pPr>
            <a:endParaRPr lang="en-US" sz="2000" dirty="0">
              <a:solidFill>
                <a:prstClr val="black"/>
              </a:solidFill>
              <a:cs typeface="Trebuchet MS"/>
            </a:endParaRPr>
          </a:p>
          <a:p>
            <a:pPr marL="342900" indent="-342900" defTabSz="914400">
              <a:lnSpc>
                <a:spcPct val="100000"/>
              </a:lnSpc>
              <a:buClrTx/>
              <a:buSzTx/>
              <a:buFont typeface="Arial" panose="020B0604020202020204" pitchFamily="34" charset="0"/>
              <a:buChar char="•"/>
            </a:pPr>
            <a:endParaRPr lang="en-US" sz="1600" dirty="0" smtClean="0">
              <a:solidFill>
                <a:prstClr val="black"/>
              </a:solidFill>
              <a:cs typeface="Trebuchet MS"/>
            </a:endParaRPr>
          </a:p>
          <a:p>
            <a:pPr lvl="1" indent="0" defTabSz="914400">
              <a:lnSpc>
                <a:spcPct val="100000"/>
              </a:lnSpc>
              <a:buClrTx/>
              <a:buSzTx/>
              <a:buNone/>
            </a:pPr>
            <a:endParaRPr lang="en-US" sz="2000" dirty="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smtClean="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a:solidFill>
                <a:prstClr val="black"/>
              </a:solidFill>
              <a:latin typeface="Calibri"/>
            </a:endParaRPr>
          </a:p>
          <a:p>
            <a:endParaRPr lang="en-US" dirty="0"/>
          </a:p>
        </p:txBody>
      </p:sp>
    </p:spTree>
    <p:extLst>
      <p:ext uri="{BB962C8B-B14F-4D97-AF65-F5344CB8AC3E}">
        <p14:creationId xmlns:p14="http://schemas.microsoft.com/office/powerpoint/2010/main" val="340792989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298" y="113303"/>
            <a:ext cx="11938623" cy="899665"/>
          </a:xfrm>
        </p:spPr>
        <p:txBody>
          <a:bodyPr/>
          <a:lstStyle/>
          <a:p>
            <a:r>
              <a:rPr lang="en-US" sz="3000" dirty="0" smtClean="0">
                <a:latin typeface="Calibri" panose="020F0502020204030204" pitchFamily="34" charset="0"/>
              </a:rPr>
              <a:t>User Experience: Ensuring our web products are both usable and accessible</a:t>
            </a:r>
            <a:endParaRPr lang="en-US" sz="3000" dirty="0">
              <a:solidFill>
                <a:srgbClr val="7030A0"/>
              </a:solidFill>
              <a:latin typeface="Calibri" panose="020F0502020204030204" pitchFamily="34" charset="0"/>
            </a:endParaRPr>
          </a:p>
        </p:txBody>
      </p:sp>
      <p:sp>
        <p:nvSpPr>
          <p:cNvPr id="3" name="Content Placeholder 2"/>
          <p:cNvSpPr>
            <a:spLocks noGrp="1"/>
          </p:cNvSpPr>
          <p:nvPr>
            <p:ph sz="quarter" idx="10"/>
          </p:nvPr>
        </p:nvSpPr>
        <p:spPr>
          <a:xfrm>
            <a:off x="382748" y="743859"/>
            <a:ext cx="11131228" cy="5143757"/>
          </a:xfrm>
        </p:spPr>
        <p:txBody>
          <a:bodyPr/>
          <a:lstStyle/>
          <a:p>
            <a:pPr marL="342900" indent="-342900" defTabSz="914400">
              <a:lnSpc>
                <a:spcPct val="100000"/>
              </a:lnSpc>
              <a:buClrTx/>
              <a:buSzTx/>
              <a:buFont typeface="Arial" panose="020B0604020202020204" pitchFamily="34" charset="0"/>
              <a:buChar char="•"/>
            </a:pPr>
            <a:r>
              <a:rPr lang="en-US" sz="2400" dirty="0" smtClean="0">
                <a:solidFill>
                  <a:prstClr val="black"/>
                </a:solidFill>
                <a:latin typeface="Calibri"/>
              </a:rPr>
              <a:t>Services are à </a:t>
            </a:r>
            <a:r>
              <a:rPr lang="en-US" sz="2400" dirty="0">
                <a:solidFill>
                  <a:prstClr val="black"/>
                </a:solidFill>
                <a:latin typeface="Calibri"/>
              </a:rPr>
              <a:t>la </a:t>
            </a:r>
            <a:r>
              <a:rPr lang="en-US" sz="2400" dirty="0" smtClean="0">
                <a:solidFill>
                  <a:prstClr val="black"/>
                </a:solidFill>
                <a:latin typeface="Calibri"/>
              </a:rPr>
              <a:t>carte</a:t>
            </a:r>
            <a:endParaRPr lang="en-US" sz="2000" dirty="0">
              <a:solidFill>
                <a:prstClr val="black"/>
              </a:solidFill>
              <a:cs typeface="Trebuchet MS"/>
            </a:endParaRPr>
          </a:p>
          <a:p>
            <a:pPr marL="342900" lvl="0" indent="-342900" defTabSz="914400">
              <a:lnSpc>
                <a:spcPct val="100000"/>
              </a:lnSpc>
              <a:buClrTx/>
              <a:buSzTx/>
              <a:buFont typeface="Arial" panose="020B0604020202020204" pitchFamily="34" charset="0"/>
              <a:buChar char="•"/>
            </a:pPr>
            <a:r>
              <a:rPr lang="en-US" sz="2400" dirty="0" smtClean="0">
                <a:solidFill>
                  <a:prstClr val="black"/>
                </a:solidFill>
                <a:latin typeface="Calibri"/>
              </a:rPr>
              <a:t>Rates vary based on the project and service.</a:t>
            </a:r>
          </a:p>
          <a:p>
            <a:pPr marL="823989" lvl="1" indent="-342900" defTabSz="914400">
              <a:lnSpc>
                <a:spcPct val="100000"/>
              </a:lnSpc>
              <a:buClrTx/>
              <a:buSzTx/>
              <a:buFont typeface="Arial" panose="020B0604020202020204" pitchFamily="34" charset="0"/>
              <a:buChar char="•"/>
            </a:pPr>
            <a:r>
              <a:rPr lang="en-US" sz="2000" dirty="0">
                <a:solidFill>
                  <a:prstClr val="black"/>
                </a:solidFill>
                <a:cs typeface="Trebuchet MS"/>
              </a:rPr>
              <a:t>Estimated and charged hourly </a:t>
            </a:r>
            <a:r>
              <a:rPr lang="en-US" sz="2000" dirty="0">
                <a:solidFill>
                  <a:prstClr val="black"/>
                </a:solidFill>
                <a:cs typeface="Trebuchet MS"/>
              </a:rPr>
              <a:t>at the WaTech Professional Services rate of $150/</a:t>
            </a:r>
            <a:r>
              <a:rPr lang="en-US" sz="2000" dirty="0" err="1">
                <a:solidFill>
                  <a:prstClr val="black"/>
                </a:solidFill>
                <a:cs typeface="Trebuchet MS"/>
              </a:rPr>
              <a:t>hr</a:t>
            </a:r>
            <a:endParaRPr lang="en-US" sz="2000" dirty="0">
              <a:solidFill>
                <a:prstClr val="black"/>
              </a:solidFill>
              <a:cs typeface="Trebuchet MS"/>
            </a:endParaRPr>
          </a:p>
          <a:p>
            <a:pPr marL="823989" lvl="1" indent="-342900" defTabSz="914400">
              <a:buFont typeface="Arial" panose="020B0604020202020204" pitchFamily="34" charset="0"/>
              <a:buChar char="•"/>
            </a:pPr>
            <a:endParaRPr lang="en-US" sz="1000" dirty="0" smtClean="0">
              <a:solidFill>
                <a:prstClr val="black"/>
              </a:solidFill>
              <a:cs typeface="Trebuchet MS"/>
            </a:endParaRPr>
          </a:p>
          <a:p>
            <a:pPr defTabSz="914400">
              <a:lnSpc>
                <a:spcPct val="100000"/>
              </a:lnSpc>
              <a:buClrTx/>
              <a:buSzTx/>
            </a:pPr>
            <a:endParaRPr lang="en-US" sz="2400" dirty="0" smtClean="0">
              <a:solidFill>
                <a:prstClr val="black"/>
              </a:solidFill>
              <a:latin typeface="Calibri"/>
            </a:endParaRPr>
          </a:p>
          <a:p>
            <a:pPr marL="342900" indent="-342900" defTabSz="914400">
              <a:lnSpc>
                <a:spcPct val="100000"/>
              </a:lnSpc>
              <a:buClrTx/>
              <a:buSzTx/>
              <a:buFont typeface="Arial" panose="020B0604020202020204" pitchFamily="34" charset="0"/>
              <a:buChar char="•"/>
            </a:pPr>
            <a:endParaRPr lang="en-US" sz="2400" dirty="0">
              <a:solidFill>
                <a:prstClr val="black"/>
              </a:solidFill>
              <a:latin typeface="Calibri"/>
            </a:endParaRPr>
          </a:p>
          <a:p>
            <a:endParaRPr lang="en-US" dirty="0"/>
          </a:p>
        </p:txBody>
      </p:sp>
    </p:spTree>
    <p:extLst>
      <p:ext uri="{BB962C8B-B14F-4D97-AF65-F5344CB8AC3E}">
        <p14:creationId xmlns:p14="http://schemas.microsoft.com/office/powerpoint/2010/main" val="334264977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9268" y="113303"/>
            <a:ext cx="8260653" cy="899665"/>
          </a:xfrm>
        </p:spPr>
        <p:txBody>
          <a:bodyPr/>
          <a:lstStyle/>
          <a:p>
            <a:pPr algn="r"/>
            <a:r>
              <a:rPr lang="en-US" sz="3600" dirty="0" smtClean="0">
                <a:solidFill>
                  <a:srgbClr val="7030A0"/>
                </a:solidFill>
              </a:rPr>
              <a:t>Usability Lab</a:t>
            </a:r>
            <a:endParaRPr lang="en-US" sz="3600" dirty="0">
              <a:solidFill>
                <a:srgbClr val="7030A0"/>
              </a:solidFill>
            </a:endParaRPr>
          </a:p>
        </p:txBody>
      </p:sp>
      <p:sp>
        <p:nvSpPr>
          <p:cNvPr id="3" name="Content Placeholder 2"/>
          <p:cNvSpPr>
            <a:spLocks noGrp="1"/>
          </p:cNvSpPr>
          <p:nvPr>
            <p:ph sz="quarter" idx="10"/>
          </p:nvPr>
        </p:nvSpPr>
        <p:spPr>
          <a:xfrm>
            <a:off x="373418" y="837128"/>
            <a:ext cx="11569766" cy="5012354"/>
          </a:xfrm>
        </p:spPr>
        <p:txBody>
          <a:bodyPr/>
          <a:lstStyle/>
          <a:p>
            <a:pPr lvl="0" defTabSz="914400">
              <a:lnSpc>
                <a:spcPct val="100000"/>
              </a:lnSpc>
              <a:buClrTx/>
              <a:buSzTx/>
            </a:pPr>
            <a:r>
              <a:rPr lang="en-US" sz="2400" dirty="0" smtClean="0">
                <a:solidFill>
                  <a:prstClr val="black"/>
                </a:solidFill>
                <a:latin typeface="Calibri"/>
              </a:rPr>
              <a:t>WaTech offers a state-of-the-art Usability Lab </a:t>
            </a:r>
            <a:r>
              <a:rPr lang="en-US" sz="2400" dirty="0" smtClean="0">
                <a:solidFill>
                  <a:prstClr val="black"/>
                </a:solidFill>
                <a:latin typeface="Calibri"/>
              </a:rPr>
              <a:t>free to </a:t>
            </a:r>
            <a:r>
              <a:rPr lang="en-US" sz="2400" dirty="0" smtClean="0">
                <a:solidFill>
                  <a:prstClr val="black"/>
                </a:solidFill>
                <a:latin typeface="Calibri"/>
              </a:rPr>
              <a:t>all state </a:t>
            </a:r>
            <a:r>
              <a:rPr lang="en-US" sz="2400" dirty="0" smtClean="0">
                <a:solidFill>
                  <a:prstClr val="black"/>
                </a:solidFill>
                <a:latin typeface="Calibri"/>
              </a:rPr>
              <a:t>agencies, boards and commissions</a:t>
            </a:r>
            <a:endParaRPr lang="en-US" sz="2400" dirty="0" smtClean="0">
              <a:solidFill>
                <a:prstClr val="black"/>
              </a:solidFill>
              <a:latin typeface="Calibri"/>
            </a:endParaRP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5" y="1442851"/>
            <a:ext cx="5712031" cy="4284024"/>
          </a:xfrm>
          <a:prstGeom prst="rect">
            <a:avLst/>
          </a:prstGeom>
        </p:spPr>
      </p:pic>
    </p:spTree>
    <p:extLst>
      <p:ext uri="{BB962C8B-B14F-4D97-AF65-F5344CB8AC3E}">
        <p14:creationId xmlns:p14="http://schemas.microsoft.com/office/powerpoint/2010/main" val="92673575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5715" y="1442851"/>
            <a:ext cx="5810993" cy="4358245"/>
          </a:xfrm>
          <a:prstGeom prst="rect">
            <a:avLst/>
          </a:prstGeom>
        </p:spPr>
      </p:pic>
      <p:sp>
        <p:nvSpPr>
          <p:cNvPr id="2" name="Title 1"/>
          <p:cNvSpPr>
            <a:spLocks noGrp="1"/>
          </p:cNvSpPr>
          <p:nvPr>
            <p:ph type="title"/>
          </p:nvPr>
        </p:nvSpPr>
        <p:spPr>
          <a:xfrm>
            <a:off x="3799268" y="113303"/>
            <a:ext cx="8260653" cy="899665"/>
          </a:xfrm>
        </p:spPr>
        <p:txBody>
          <a:bodyPr/>
          <a:lstStyle/>
          <a:p>
            <a:pPr algn="r"/>
            <a:r>
              <a:rPr lang="en-US" sz="3600" dirty="0">
                <a:solidFill>
                  <a:srgbClr val="7030A0"/>
                </a:solidFill>
              </a:rPr>
              <a:t>Usability Lab</a:t>
            </a:r>
            <a:endParaRPr lang="en-US" sz="3600" dirty="0">
              <a:solidFill>
                <a:srgbClr val="7030A0"/>
              </a:solidFill>
            </a:endParaRPr>
          </a:p>
        </p:txBody>
      </p:sp>
      <p:sp>
        <p:nvSpPr>
          <p:cNvPr id="3" name="Content Placeholder 2"/>
          <p:cNvSpPr>
            <a:spLocks noGrp="1"/>
          </p:cNvSpPr>
          <p:nvPr>
            <p:ph sz="quarter" idx="10"/>
          </p:nvPr>
        </p:nvSpPr>
        <p:spPr>
          <a:xfrm>
            <a:off x="373418" y="837128"/>
            <a:ext cx="11195375" cy="5012354"/>
          </a:xfrm>
        </p:spPr>
        <p:txBody>
          <a:bodyPr/>
          <a:lstStyle/>
          <a:p>
            <a:pPr lvl="0" defTabSz="914400">
              <a:lnSpc>
                <a:spcPct val="100000"/>
              </a:lnSpc>
              <a:buClrTx/>
              <a:buSzTx/>
            </a:pPr>
            <a:r>
              <a:rPr lang="en-US" sz="2400" dirty="0">
                <a:solidFill>
                  <a:prstClr val="black"/>
                </a:solidFill>
                <a:latin typeface="Calibri"/>
              </a:rPr>
              <a:t>WaTech offers a state-of-the-art Usability Lab free to all state agencies, boards and commissions</a:t>
            </a:r>
          </a:p>
          <a:p>
            <a:endParaRPr lang="en-US" dirty="0"/>
          </a:p>
        </p:txBody>
      </p:sp>
    </p:spTree>
    <p:extLst>
      <p:ext uri="{BB962C8B-B14F-4D97-AF65-F5344CB8AC3E}">
        <p14:creationId xmlns:p14="http://schemas.microsoft.com/office/powerpoint/2010/main" val="2040993599"/>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theme/theme1.xml><?xml version="1.0" encoding="utf-8"?>
<a:theme xmlns:a="http://schemas.openxmlformats.org/drawingml/2006/main" name="WA Tech PPT Template">
  <a:themeElements>
    <a:clrScheme name="WaTech">
      <a:dk1>
        <a:srgbClr val="717073"/>
      </a:dk1>
      <a:lt1>
        <a:srgbClr val="FFFFFF"/>
      </a:lt1>
      <a:dk2>
        <a:srgbClr val="000000"/>
      </a:dk2>
      <a:lt2>
        <a:srgbClr val="FFFFFF"/>
      </a:lt2>
      <a:accent1>
        <a:srgbClr val="580069"/>
      </a:accent1>
      <a:accent2>
        <a:srgbClr val="73AE14"/>
      </a:accent2>
      <a:accent3>
        <a:srgbClr val="0C3A69"/>
      </a:accent3>
      <a:accent4>
        <a:srgbClr val="9313A8"/>
      </a:accent4>
      <a:accent5>
        <a:srgbClr val="BBCB06"/>
      </a:accent5>
      <a:accent6>
        <a:srgbClr val="3388D5"/>
      </a:accent6>
      <a:hlink>
        <a:srgbClr val="9313A8"/>
      </a:hlink>
      <a:folHlink>
        <a:srgbClr val="0C3A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noAutofit/>
      </a:bodyPr>
      <a:lstStyle>
        <a:defPPr marL="231775" indent="-231775">
          <a:spcAft>
            <a:spcPts val="600"/>
          </a:spcAft>
          <a:buSzPct val="70000"/>
          <a:buFont typeface="Wingdings 3" pitchFamily="18" charset="2"/>
          <a:buChar char="}"/>
          <a:defRPr sz="2400" spc="-7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aster WaTech PPT Template [Read-Only]" id="{7ED877E3-D945-4CF5-A308-80E6025D93C4}" vid="{59A92B6C-882F-424B-88E0-24FAF58C32CB}"/>
    </a:ext>
  </a:extLst>
</a:theme>
</file>

<file path=ppt/theme/theme2.xml><?xml version="1.0" encoding="utf-8"?>
<a:theme xmlns:a="http://schemas.openxmlformats.org/drawingml/2006/main" name="Icon Librar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ster WaTech PPT Template [Read-Only]" id="{7ED877E3-D945-4CF5-A308-80E6025D93C4}" vid="{0FB282E2-3BD3-46FC-ADD5-E0ACD529F5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aTech">
    <a:dk1>
      <a:srgbClr val="717073"/>
    </a:dk1>
    <a:lt1>
      <a:srgbClr val="FFFFFF"/>
    </a:lt1>
    <a:dk2>
      <a:srgbClr val="000000"/>
    </a:dk2>
    <a:lt2>
      <a:srgbClr val="FFFFFF"/>
    </a:lt2>
    <a:accent1>
      <a:srgbClr val="580069"/>
    </a:accent1>
    <a:accent2>
      <a:srgbClr val="73AE14"/>
    </a:accent2>
    <a:accent3>
      <a:srgbClr val="0C3A69"/>
    </a:accent3>
    <a:accent4>
      <a:srgbClr val="9313A8"/>
    </a:accent4>
    <a:accent5>
      <a:srgbClr val="BBCB06"/>
    </a:accent5>
    <a:accent6>
      <a:srgbClr val="3388D5"/>
    </a:accent6>
    <a:hlink>
      <a:srgbClr val="9313A8"/>
    </a:hlink>
    <a:folHlink>
      <a:srgbClr val="0C3A6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1FFA4C5F5D284A8678F999E041A67A" ma:contentTypeVersion="0" ma:contentTypeDescription="Create a new document." ma:contentTypeScope="" ma:versionID="42ea666e0dbe66be53080c6797f65b18">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012E7A7-026B-49A6-99AC-37B58335C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Master WaTech PPT Template</Template>
  <TotalTime>2598</TotalTime>
  <Words>1951</Words>
  <Application>Microsoft Office PowerPoint</Application>
  <PresentationFormat>Widescreen</PresentationFormat>
  <Paragraphs>209</Paragraphs>
  <Slides>13</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Arial</vt:lpstr>
      <vt:lpstr>Calibri</vt:lpstr>
      <vt:lpstr>Segoe UI</vt:lpstr>
      <vt:lpstr>Trebuchet MS</vt:lpstr>
      <vt:lpstr>Wingdings 3</vt:lpstr>
      <vt:lpstr>WA Tech PPT Template</vt:lpstr>
      <vt:lpstr>Icon Library</vt:lpstr>
      <vt:lpstr>Website and User Experience Services  Small Agency Summit </vt:lpstr>
      <vt:lpstr>Website Services: Developing mobile, modern, accessible and usable websites </vt:lpstr>
      <vt:lpstr>Website Services: Developing mobile, modern, accessible and usable websites </vt:lpstr>
      <vt:lpstr>Website Services: Developing mobile, modern, accessible and usable websites </vt:lpstr>
      <vt:lpstr>Website Services: Developing mobile, modern, accessible and usable websites </vt:lpstr>
      <vt:lpstr>User Experience: Ensuring our web products are both usable and accessible</vt:lpstr>
      <vt:lpstr>User Experience: Ensuring our web products are both usable and accessible</vt:lpstr>
      <vt:lpstr>Usability Lab</vt:lpstr>
      <vt:lpstr>Usability Lab</vt:lpstr>
      <vt:lpstr>Usability Lab</vt:lpstr>
      <vt:lpstr>Usability Lab</vt:lpstr>
      <vt:lpstr>Usability Lab</vt:lpstr>
      <vt:lpstr>PowerPoint Presentation</vt:lpstr>
    </vt:vector>
  </TitlesOfParts>
  <Manager>&lt;Content Manager Name Here&gt;</Manager>
  <Company>Enterprise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Cover Slide</dc:title>
  <dc:subject>&lt;Event Name&gt;</dc:subject>
  <dc:creator>Freeman, Marilyn (OCIO)</dc:creator>
  <cp:keywords>&lt;Any Related Keywords&gt;</cp:keywords>
  <dc:description>Template: _x000d_
Formatting: _x000d_
Event Date: _x000d_
Event Location: _x000d_
Audience Type:</dc:description>
  <cp:lastModifiedBy>Wickstrom, Wendy (WaTech)</cp:lastModifiedBy>
  <cp:revision>75</cp:revision>
  <cp:lastPrinted>2016-11-08T19:52:12Z</cp:lastPrinted>
  <dcterms:created xsi:type="dcterms:W3CDTF">2015-12-01T23:22:10Z</dcterms:created>
  <dcterms:modified xsi:type="dcterms:W3CDTF">2018-02-06T01:16:30Z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0x010100F91FFA4C5F5D284A8678F999E041A67A</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