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5"/>
    <p:sldMasterId id="2147483659" r:id="rId6"/>
  </p:sldMasterIdLst>
  <p:notesMasterIdLst>
    <p:notesMasterId r:id="rId41"/>
  </p:notesMasterIdLst>
  <p:handoutMasterIdLst>
    <p:handoutMasterId r:id="rId42"/>
  </p:handoutMasterIdLst>
  <p:sldIdLst>
    <p:sldId id="311" r:id="rId7"/>
    <p:sldId id="263" r:id="rId8"/>
    <p:sldId id="267" r:id="rId9"/>
    <p:sldId id="264" r:id="rId10"/>
    <p:sldId id="271" r:id="rId11"/>
    <p:sldId id="299" r:id="rId12"/>
    <p:sldId id="304" r:id="rId13"/>
    <p:sldId id="305" r:id="rId14"/>
    <p:sldId id="306" r:id="rId15"/>
    <p:sldId id="307" r:id="rId16"/>
    <p:sldId id="308" r:id="rId17"/>
    <p:sldId id="309" r:id="rId18"/>
    <p:sldId id="310" r:id="rId19"/>
    <p:sldId id="269" r:id="rId20"/>
    <p:sldId id="265" r:id="rId21"/>
    <p:sldId id="285" r:id="rId22"/>
    <p:sldId id="298" r:id="rId23"/>
    <p:sldId id="270" r:id="rId24"/>
    <p:sldId id="287" r:id="rId25"/>
    <p:sldId id="297" r:id="rId26"/>
    <p:sldId id="274" r:id="rId27"/>
    <p:sldId id="294" r:id="rId28"/>
    <p:sldId id="272" r:id="rId29"/>
    <p:sldId id="275" r:id="rId30"/>
    <p:sldId id="295" r:id="rId31"/>
    <p:sldId id="292" r:id="rId32"/>
    <p:sldId id="293" r:id="rId33"/>
    <p:sldId id="277" r:id="rId34"/>
    <p:sldId id="303" r:id="rId35"/>
    <p:sldId id="278" r:id="rId36"/>
    <p:sldId id="279" r:id="rId37"/>
    <p:sldId id="290" r:id="rId38"/>
    <p:sldId id="268" r:id="rId39"/>
    <p:sldId id="312" r:id="rId40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55BE7"/>
    <a:srgbClr val="6DB33F"/>
    <a:srgbClr val="032B6D"/>
    <a:srgbClr val="ADA6B4"/>
    <a:srgbClr val="A4A3B7"/>
    <a:srgbClr val="021F4E"/>
    <a:srgbClr val="243962"/>
    <a:srgbClr val="2831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77" autoAdjust="0"/>
    <p:restoredTop sz="98178" autoAdjust="0"/>
  </p:normalViewPr>
  <p:slideViewPr>
    <p:cSldViewPr>
      <p:cViewPr varScale="1">
        <p:scale>
          <a:sx n="107" d="100"/>
          <a:sy n="107" d="100"/>
        </p:scale>
        <p:origin x="171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7324B-D409-4700-942C-AF36F6DE7F5D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338260-6D72-4355-A971-CFBE363318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337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94D073-375B-4414-951B-1CB3216E2BB8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49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6C41FE-50D3-409A-B028-0F48A32A3A6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454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3600"/>
            <a:ext cx="7772400" cy="147002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2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33800"/>
            <a:ext cx="6400800" cy="1295400"/>
          </a:xfrm>
        </p:spPr>
        <p:txBody>
          <a:bodyPr/>
          <a:lstStyle>
            <a:lvl1pPr marL="0" indent="0" algn="ctr">
              <a:buNone/>
              <a:defRPr i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4B2C409-97E4-4FBA-B694-9CF34CD0FA2E}" type="datetimeFigureOut">
              <a:rPr lang="en-US" smtClean="0"/>
              <a:pPr/>
              <a:t>9/26/2017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AF4633DB-60EA-4E8C-BBF5-C690505852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6664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33487"/>
            <a:ext cx="3008313" cy="1162050"/>
          </a:xfrm>
        </p:spPr>
        <p:txBody>
          <a:bodyPr anchor="b"/>
          <a:lstStyle>
            <a:lvl1pPr algn="l">
              <a:defRPr sz="20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476374"/>
            <a:ext cx="5111750" cy="524351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395537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34681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523999"/>
            <a:ext cx="5486400" cy="3203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92092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3793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134100" y="1371600"/>
            <a:ext cx="1943100" cy="5334000"/>
          </a:xfrm>
        </p:spPr>
        <p:txBody>
          <a:bodyPr vert="eaVert"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371600"/>
            <a:ext cx="5676900" cy="5334000"/>
          </a:xfrm>
        </p:spPr>
        <p:txBody>
          <a:bodyPr vert="eaVert"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2050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4B2C409-97E4-4FBA-B694-9CF34CD0FA2E}" type="datetimeFigureOut">
              <a:rPr lang="en-US" smtClean="0"/>
              <a:pPr/>
              <a:t>9/26/2017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7000" y="6356350"/>
            <a:ext cx="2133600" cy="365125"/>
          </a:xfrm>
        </p:spPr>
        <p:txBody>
          <a:bodyPr/>
          <a:lstStyle>
            <a:lvl1pPr algn="ctr"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AF4633DB-60EA-4E8C-BBF5-C690505852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0" name="Picture 2" descr="C:\Documents and Settings\jessicam\Desktop\George-only_Grayscale50%transp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0" y="5715000"/>
            <a:ext cx="990600" cy="9906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 userDrawn="1"/>
        </p:nvCxnSpPr>
        <p:spPr>
          <a:xfrm>
            <a:off x="457200" y="1143000"/>
            <a:ext cx="8229600" cy="0"/>
          </a:xfrm>
          <a:prstGeom prst="line">
            <a:avLst/>
          </a:prstGeom>
          <a:ln w="38100">
            <a:solidFill>
              <a:srgbClr val="032B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1">
                <a:solidFill>
                  <a:srgbClr val="6DB33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000" b="1" i="1">
                <a:solidFill>
                  <a:srgbClr val="6DB33F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76800"/>
          </a:xfrm>
        </p:spPr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  <a:lvl2pPr>
              <a:defRPr>
                <a:latin typeface="Arial" pitchFamily="34" charset="0"/>
                <a:cs typeface="Arial" pitchFamily="34" charset="0"/>
              </a:defRPr>
            </a:lvl2pPr>
            <a:lvl3pPr>
              <a:defRPr>
                <a:latin typeface="Arial" pitchFamily="34" charset="0"/>
                <a:cs typeface="Arial" pitchFamily="34" charset="0"/>
              </a:defRPr>
            </a:lvl3pPr>
            <a:lvl4pPr>
              <a:defRPr>
                <a:latin typeface="Arial" pitchFamily="34" charset="0"/>
                <a:cs typeface="Arial" pitchFamily="34" charset="0"/>
              </a:defRPr>
            </a:lvl4pPr>
            <a:lvl5pPr>
              <a:defRPr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94B2C409-97E4-4FBA-B694-9CF34CD0FA2E}" type="datetimeFigureOut">
              <a:rPr lang="en-US" smtClean="0"/>
              <a:pPr/>
              <a:t>9/26/2017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667000" y="6356350"/>
            <a:ext cx="2133600" cy="365125"/>
          </a:xfrm>
        </p:spPr>
        <p:txBody>
          <a:bodyPr/>
          <a:lstStyle>
            <a:lvl1pPr algn="ctr">
              <a:defRPr>
                <a:latin typeface="Arial" pitchFamily="34" charset="0"/>
                <a:cs typeface="Arial" pitchFamily="34" charset="0"/>
              </a:defRPr>
            </a:lvl1pPr>
          </a:lstStyle>
          <a:p>
            <a:fld id="{AF4633DB-60EA-4E8C-BBF5-C69050585220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050" name="Picture 2" descr="C:\Documents and Settings\jessicam\Desktop\George-only_Grayscale50%transp.gi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1000" y="5715000"/>
            <a:ext cx="990600" cy="990600"/>
          </a:xfrm>
          <a:prstGeom prst="rect">
            <a:avLst/>
          </a:prstGeom>
          <a:noFill/>
        </p:spPr>
      </p:pic>
      <p:cxnSp>
        <p:nvCxnSpPr>
          <p:cNvPr id="10" name="Straight Connector 9"/>
          <p:cNvCxnSpPr/>
          <p:nvPr userDrawn="1"/>
        </p:nvCxnSpPr>
        <p:spPr>
          <a:xfrm>
            <a:off x="457200" y="1143000"/>
            <a:ext cx="8229600" cy="0"/>
          </a:xfrm>
          <a:prstGeom prst="line">
            <a:avLst/>
          </a:prstGeom>
          <a:ln w="38100">
            <a:solidFill>
              <a:srgbClr val="032B6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34217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752600"/>
            <a:ext cx="7772400" cy="762000"/>
          </a:xfrm>
        </p:spPr>
        <p:txBody>
          <a:bodyPr/>
          <a:lstStyle>
            <a:lvl1pPr>
              <a:defRPr sz="2800">
                <a:solidFill>
                  <a:srgbClr val="7030A0"/>
                </a:solidFill>
                <a:latin typeface="+mj-lt"/>
                <a:ea typeface="Arial Hebrew" charset="0"/>
                <a:cs typeface="Arial Hebrew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14600"/>
            <a:ext cx="7772400" cy="4191000"/>
          </a:xfrm>
        </p:spPr>
        <p:txBody>
          <a:bodyPr/>
          <a:lstStyle>
            <a:lvl1pPr>
              <a:buClr>
                <a:srgbClr val="324C80"/>
              </a:buCl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9419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ctr">
              <a:defRPr sz="2800" b="1" cap="none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 algn="ct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42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2514600"/>
            <a:ext cx="3810000" cy="4038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2514600"/>
            <a:ext cx="3810000" cy="40386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1824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30362"/>
            <a:ext cx="8229600" cy="808038"/>
          </a:xfr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484438"/>
            <a:ext cx="4040188" cy="639762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246437"/>
            <a:ext cx="4040188" cy="3382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484438"/>
            <a:ext cx="4041775" cy="639762"/>
          </a:xfrm>
        </p:spPr>
        <p:txBody>
          <a:bodyPr anchor="b"/>
          <a:lstStyle>
            <a:lvl1pPr marL="0" indent="0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246437"/>
            <a:ext cx="4041775" cy="3382963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6091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7139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B2C409-97E4-4FBA-B694-9CF34CD0FA2E}" type="datetimeFigureOut">
              <a:rPr lang="en-US" smtClean="0"/>
              <a:pPr/>
              <a:t>9/26/2017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4633DB-60EA-4E8C-BBF5-C690505852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6" r:id="rId2"/>
    <p:sldLayoutId id="2147483658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752600"/>
            <a:ext cx="7772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4800" y="2514600"/>
            <a:ext cx="77724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204372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rgbClr val="7030A0"/>
          </a:solidFill>
          <a:latin typeface="Calibri"/>
          <a:ea typeface="+mj-ea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57362A"/>
          </a:solidFill>
          <a:latin typeface="Arial" charset="0"/>
          <a:ea typeface="ＭＳ Ｐゴシック" pitchFamily="-48" charset="-128"/>
          <a:cs typeface="ＭＳ Ｐゴシック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57362A"/>
          </a:solidFill>
          <a:latin typeface="Arial" charset="0"/>
          <a:ea typeface="ＭＳ Ｐゴシック" pitchFamily="-48" charset="-128"/>
          <a:cs typeface="ＭＳ Ｐゴシック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57362A"/>
          </a:solidFill>
          <a:latin typeface="Arial" charset="0"/>
          <a:ea typeface="ＭＳ Ｐゴシック" pitchFamily="-48" charset="-128"/>
          <a:cs typeface="ＭＳ Ｐゴシック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b="1">
          <a:solidFill>
            <a:srgbClr val="57362A"/>
          </a:solidFill>
          <a:latin typeface="Arial" charset="0"/>
          <a:ea typeface="ＭＳ Ｐゴシック" pitchFamily="-48" charset="-128"/>
          <a:cs typeface="ＭＳ Ｐゴシック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A4454"/>
          </a:solidFill>
          <a:latin typeface="Arial" charset="0"/>
          <a:ea typeface="ＭＳ Ｐゴシック" pitchFamily="-4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A4454"/>
          </a:solidFill>
          <a:latin typeface="Arial" charset="0"/>
          <a:ea typeface="ＭＳ Ｐゴシック" pitchFamily="-4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A4454"/>
          </a:solidFill>
          <a:latin typeface="Arial" charset="0"/>
          <a:ea typeface="ＭＳ Ｐゴシック" pitchFamily="-4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>
          <a:solidFill>
            <a:srgbClr val="1A4454"/>
          </a:solidFill>
          <a:latin typeface="Arial" charset="0"/>
          <a:ea typeface="ＭＳ Ｐゴシック" pitchFamily="-4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rgbClr val="324C80"/>
        </a:buClr>
        <a:buFont typeface="Times" charset="0"/>
        <a:buChar char="•"/>
        <a:defRPr sz="1800">
          <a:solidFill>
            <a:srgbClr val="363636"/>
          </a:solidFill>
          <a:latin typeface="+mj-lt"/>
          <a:ea typeface="+mn-ea"/>
          <a:cs typeface="ＭＳ Ｐゴシック" charset="0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1800">
          <a:solidFill>
            <a:srgbClr val="363636"/>
          </a:solidFill>
          <a:latin typeface="+mj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>
            <a:lumMod val="50000"/>
            <a:lumOff val="50000"/>
          </a:schemeClr>
        </a:buClr>
        <a:buFont typeface="Wingdings" charset="0"/>
        <a:buChar char="§"/>
        <a:defRPr sz="1800">
          <a:solidFill>
            <a:srgbClr val="363636"/>
          </a:solidFill>
          <a:latin typeface="+mj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o"/>
        <a:defRPr sz="1800">
          <a:solidFill>
            <a:srgbClr val="363636"/>
          </a:solidFill>
          <a:latin typeface="+mj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Times" charset="0"/>
        <a:buChar char="•"/>
        <a:defRPr sz="1800">
          <a:solidFill>
            <a:srgbClr val="363636"/>
          </a:solidFill>
          <a:latin typeface="+mj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Font typeface="Times" pitchFamily="-48" charset="0"/>
        <a:buChar char="•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Font typeface="Times" pitchFamily="-48" charset="0"/>
        <a:buChar char="•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Font typeface="Times" pitchFamily="-48" charset="0"/>
        <a:buChar char="•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Font typeface="Times" pitchFamily="-48" charset="0"/>
        <a:buChar char="•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jpeg"/><Relationship Id="rId5" Type="http://schemas.openxmlformats.org/officeDocument/2006/relationships/image" Target="../media/image37.jpg"/><Relationship Id="rId4" Type="http://schemas.openxmlformats.org/officeDocument/2006/relationships/image" Target="../media/image3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hedgers@des.wa.gov" TargetMode="External"/><Relationship Id="rId2" Type="http://schemas.openxmlformats.org/officeDocument/2006/relationships/hyperlink" Target="mailto:david.baker@des.wa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des.wa.gov/services/Surplus/Dispose" TargetMode="External"/><Relationship Id="rId2" Type="http://schemas.openxmlformats.org/officeDocument/2006/relationships/hyperlink" Target="mailto:surplus@des.wa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4343400"/>
            <a:ext cx="7772400" cy="1295400"/>
          </a:xfrm>
        </p:spPr>
        <p:txBody>
          <a:bodyPr/>
          <a:lstStyle/>
          <a:p>
            <a:pPr eaLnBrk="1" hangingPunct="1"/>
            <a:r>
              <a:rPr lang="en-US" sz="2400" dirty="0" smtClean="0">
                <a:ea typeface="ＭＳ Ｐゴシック" charset="0"/>
              </a:rPr>
              <a:t>Surplus Operations</a:t>
            </a:r>
            <a:br>
              <a:rPr lang="en-US" sz="2400" dirty="0" smtClean="0">
                <a:ea typeface="ＭＳ Ｐゴシック" charset="0"/>
              </a:rPr>
            </a:br>
            <a:r>
              <a:rPr lang="en-US" sz="2000" dirty="0" smtClean="0">
                <a:ea typeface="ＭＳ Ｐゴシック" charset="0"/>
              </a:rPr>
              <a:t>What can Surplus do for you?</a:t>
            </a:r>
            <a:endParaRPr lang="en-US" sz="1800" dirty="0">
              <a:solidFill>
                <a:srgbClr val="7030A0"/>
              </a:solidFill>
              <a:ea typeface="ＭＳ Ｐゴシック" charset="0"/>
            </a:endParaRP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00200" y="5486400"/>
            <a:ext cx="6248400" cy="762000"/>
          </a:xfrm>
        </p:spPr>
        <p:txBody>
          <a:bodyPr/>
          <a:lstStyle/>
          <a:p>
            <a:pPr eaLnBrk="1" hangingPunct="1"/>
            <a:r>
              <a:rPr lang="en-US" sz="1600" dirty="0" smtClean="0">
                <a:solidFill>
                  <a:srgbClr val="324C80"/>
                </a:solidFill>
                <a:ea typeface="ＭＳ Ｐゴシック" charset="0"/>
              </a:rPr>
              <a:t>Presented by David Baker</a:t>
            </a:r>
          </a:p>
        </p:txBody>
      </p:sp>
    </p:spTree>
    <p:extLst>
      <p:ext uri="{BB962C8B-B14F-4D97-AF65-F5344CB8AC3E}">
        <p14:creationId xmlns:p14="http://schemas.microsoft.com/office/powerpoint/2010/main" val="1827462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3</a:t>
            </a:r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856" r="12714"/>
          <a:stretch/>
        </p:blipFill>
        <p:spPr bwMode="auto">
          <a:xfrm>
            <a:off x="457200" y="1219200"/>
            <a:ext cx="75438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533400" y="3200400"/>
            <a:ext cx="914400" cy="914400"/>
          </a:xfrm>
          <a:prstGeom prst="ellipse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>
            <a:off x="533400" y="3649649"/>
            <a:ext cx="824948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own Arrow 10"/>
          <p:cNvSpPr/>
          <p:nvPr/>
        </p:nvSpPr>
        <p:spPr>
          <a:xfrm rot="3346341">
            <a:off x="1480679" y="3166460"/>
            <a:ext cx="304800" cy="457200"/>
          </a:xfrm>
          <a:prstGeom prst="downArrow">
            <a:avLst/>
          </a:prstGeom>
          <a:solidFill>
            <a:srgbClr val="FF0000">
              <a:alpha val="50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886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4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8" r="21629"/>
          <a:stretch/>
        </p:blipFill>
        <p:spPr>
          <a:xfrm>
            <a:off x="455418" y="1219200"/>
            <a:ext cx="7469381" cy="545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71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914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Surplus Request Management System</a:t>
            </a:r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22110" r="24689" b="27197"/>
          <a:stretch/>
        </p:blipFill>
        <p:spPr>
          <a:xfrm>
            <a:off x="457200" y="1219200"/>
            <a:ext cx="7543800" cy="55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824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4876800"/>
          </a:xfrm>
        </p:spPr>
        <p:txBody>
          <a:bodyPr/>
          <a:lstStyle/>
          <a:p>
            <a:r>
              <a:rPr lang="en-US" sz="4000" dirty="0" smtClean="0"/>
              <a:t>We will approve your request</a:t>
            </a:r>
          </a:p>
          <a:p>
            <a:r>
              <a:rPr lang="en-US" sz="4000" dirty="0" smtClean="0"/>
              <a:t>You will get a surplus approval number</a:t>
            </a:r>
            <a:endParaRPr lang="en-US" sz="4000" dirty="0"/>
          </a:p>
          <a:p>
            <a:r>
              <a:rPr lang="en-US" sz="4000" dirty="0" smtClean="0"/>
              <a:t>Schedule pick up (if needed)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 then…</a:t>
            </a:r>
            <a:endParaRPr lang="en-US" dirty="0"/>
          </a:p>
        </p:txBody>
      </p:sp>
      <p:pic>
        <p:nvPicPr>
          <p:cNvPr id="4" name="Content Placeholder 5" descr="Button_Oran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35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Move to transfer area, on line auction area, or retail store</a:t>
            </a:r>
          </a:p>
          <a:p>
            <a:endParaRPr lang="en-US" sz="1400" dirty="0" smtClean="0"/>
          </a:p>
          <a:p>
            <a:r>
              <a:rPr lang="en-US" dirty="0" smtClean="0"/>
              <a:t>If it is determined there is no resale value, it gets recycled</a:t>
            </a:r>
          </a:p>
          <a:p>
            <a:endParaRPr lang="en-US" sz="1800" dirty="0"/>
          </a:p>
          <a:p>
            <a:r>
              <a:rPr lang="en-US" dirty="0" smtClean="0"/>
              <a:t>Surplus landfills between 2,000 and 2,500 pounds annually</a:t>
            </a:r>
          </a:p>
        </p:txBody>
      </p:sp>
      <p:sp>
        <p:nvSpPr>
          <p:cNvPr id="4" name="Title 2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14400"/>
          </a:xfrm>
        </p:spPr>
        <p:txBody>
          <a:bodyPr/>
          <a:lstStyle/>
          <a:p>
            <a:r>
              <a:rPr lang="en-US" dirty="0"/>
              <a:t>What happens next?</a:t>
            </a:r>
          </a:p>
        </p:txBody>
      </p:sp>
      <p:pic>
        <p:nvPicPr>
          <p:cNvPr id="5" name="Content Placeholder 5" descr="Button_Oran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7129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382000" cy="4876800"/>
          </a:xfrm>
        </p:spPr>
        <p:txBody>
          <a:bodyPr/>
          <a:lstStyle/>
          <a:p>
            <a:pPr marL="742950" indent="-742950">
              <a:buAutoNum type="arabicPeriod"/>
            </a:pPr>
            <a:r>
              <a:rPr lang="en-US" sz="3600" b="1" dirty="0" smtClean="0"/>
              <a:t>Transfer of property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914400" lvl="1" indent="-514350">
              <a:buFont typeface="+mj-lt"/>
              <a:buAutoNum type="alphaLcParenR"/>
            </a:pPr>
            <a:r>
              <a:rPr lang="en-US" sz="3200" dirty="0" smtClean="0"/>
              <a:t>If a State agency has turned in property, other State agencies are first in line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3200" dirty="0" smtClean="0"/>
              <a:t>It </a:t>
            </a:r>
            <a:r>
              <a:rPr lang="en-US" sz="3200" u="sng" dirty="0" smtClean="0"/>
              <a:t>may</a:t>
            </a:r>
            <a:r>
              <a:rPr lang="en-US" sz="3200" dirty="0" smtClean="0"/>
              <a:t> be transferrable without fees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3200" dirty="0" smtClean="0"/>
              <a:t>In the case of items with depreciation, a State agency can acquire the item for the depreciated value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Transfer </a:t>
            </a:r>
            <a:endParaRPr lang="en-US" dirty="0"/>
          </a:p>
        </p:txBody>
      </p:sp>
      <p:pic>
        <p:nvPicPr>
          <p:cNvPr id="4" name="Picture 3" descr="Button_Green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811" y="5791200"/>
            <a:ext cx="961189" cy="880874"/>
          </a:xfrm>
          <a:prstGeom prst="rect">
            <a:avLst/>
          </a:prstGeom>
        </p:spPr>
      </p:pic>
      <p:pic>
        <p:nvPicPr>
          <p:cNvPr id="5" name="Content Placeholder 5" descr="Button_Oran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</a:t>
            </a:r>
            <a:r>
              <a:rPr lang="en-US" dirty="0" smtClean="0"/>
              <a:t>ransfer area</a:t>
            </a:r>
            <a:endParaRPr lang="en-US" dirty="0"/>
          </a:p>
        </p:txBody>
      </p:sp>
      <p:pic>
        <p:nvPicPr>
          <p:cNvPr id="2050" name="Picture 2" descr="https://fortress.wa.gov/ga/apps/SPMgt/SurplusPhotos/273-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1" y="1295400"/>
            <a:ext cx="3352800" cy="2424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fortress.wa.gov/ga/apps/SPMgt/SurplusPhotos/273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335" y="1295399"/>
            <a:ext cx="2015066" cy="1065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335" y="4921252"/>
            <a:ext cx="2345265" cy="17589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3962400"/>
            <a:ext cx="3352800" cy="2514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1500" y="1739900"/>
            <a:ext cx="3556001" cy="26670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6634" y="2819400"/>
            <a:ext cx="2040468" cy="1530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47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sz="3600" dirty="0"/>
              <a:t>2</a:t>
            </a:r>
            <a:r>
              <a:rPr lang="en-US" sz="4400" dirty="0" smtClean="0"/>
              <a:t>. </a:t>
            </a:r>
            <a:r>
              <a:rPr lang="en-US" sz="4400" b="1" dirty="0" smtClean="0"/>
              <a:t>Surplus </a:t>
            </a:r>
            <a:r>
              <a:rPr lang="en-US" sz="4400" b="1" dirty="0"/>
              <a:t>to public </a:t>
            </a:r>
            <a:r>
              <a:rPr lang="en-US" sz="4400" b="1" dirty="0" smtClean="0"/>
              <a:t>sale</a:t>
            </a:r>
          </a:p>
          <a:p>
            <a:pPr marL="0" indent="0">
              <a:buNone/>
            </a:pPr>
            <a:r>
              <a:rPr lang="en-US" sz="2800" dirty="0"/>
              <a:t>	</a:t>
            </a:r>
          </a:p>
          <a:p>
            <a:pPr marL="971550" lvl="1" indent="-514350">
              <a:buFont typeface="+mj-lt"/>
              <a:buAutoNum type="alphaLcParenR"/>
            </a:pPr>
            <a:r>
              <a:rPr lang="en-US" sz="4000" dirty="0" smtClean="0"/>
              <a:t> Online auctions</a:t>
            </a:r>
          </a:p>
          <a:p>
            <a:pPr marL="971550" lvl="1" indent="-514350">
              <a:buFont typeface="+mj-lt"/>
              <a:buAutoNum type="alphaLcParenR"/>
            </a:pPr>
            <a:endParaRPr lang="en-US" sz="1800" dirty="0"/>
          </a:p>
          <a:p>
            <a:pPr marL="971550" lvl="1" indent="-514350">
              <a:buFont typeface="+mj-lt"/>
              <a:buAutoNum type="alphaLcParenR"/>
            </a:pPr>
            <a:r>
              <a:rPr lang="en-US" sz="4000" dirty="0" smtClean="0"/>
              <a:t> Retail </a:t>
            </a:r>
            <a:r>
              <a:rPr lang="en-US" sz="4000" dirty="0"/>
              <a:t>store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Public sales</a:t>
            </a:r>
            <a:endParaRPr lang="en-US" dirty="0"/>
          </a:p>
        </p:txBody>
      </p:sp>
      <p:pic>
        <p:nvPicPr>
          <p:cNvPr id="4" name="Content Placeholder 5" descr="Button_Oran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3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Online auctions</a:t>
            </a:r>
            <a:endParaRPr lang="en-US" dirty="0"/>
          </a:p>
        </p:txBody>
      </p:sp>
      <p:pic>
        <p:nvPicPr>
          <p:cNvPr id="4" name="Content Placeholder 5" descr="Button_Oran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399" y="3276600"/>
            <a:ext cx="2590801" cy="19431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1223891"/>
            <a:ext cx="2590800" cy="1943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1600" y="579120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6DB3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www.govdeals.com</a:t>
            </a:r>
            <a:endParaRPr lang="en-US" sz="4000" b="1" u="sng" dirty="0">
              <a:solidFill>
                <a:srgbClr val="6DB3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6050" y="1789043"/>
            <a:ext cx="4521200" cy="339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1223890"/>
            <a:ext cx="2053882" cy="273850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4038601"/>
            <a:ext cx="2053882" cy="1540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12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Retail store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81100"/>
            <a:ext cx="73152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699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17526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We help agencies manage property in an environmentally friendly, cost-saving manner. </a:t>
            </a:r>
          </a:p>
          <a:p>
            <a:pPr>
              <a:buNone/>
            </a:pPr>
            <a:endParaRPr lang="en-US" sz="1700" dirty="0" smtClean="0"/>
          </a:p>
          <a:p>
            <a:pPr>
              <a:buNone/>
            </a:pPr>
            <a:r>
              <a:rPr lang="en-US" dirty="0" smtClean="0"/>
              <a:t>Agencies include: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do?</a:t>
            </a:r>
            <a:endParaRPr lang="en-US" dirty="0"/>
          </a:p>
        </p:txBody>
      </p:sp>
      <p:pic>
        <p:nvPicPr>
          <p:cNvPr id="4" name="Content Placeholder 5" descr="Button_Oran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  <a:noFill/>
        </p:spPr>
      </p:pic>
      <p:sp>
        <p:nvSpPr>
          <p:cNvPr id="6" name="Content Placeholder 1"/>
          <p:cNvSpPr txBox="1">
            <a:spLocks/>
          </p:cNvSpPr>
          <p:nvPr/>
        </p:nvSpPr>
        <p:spPr>
          <a:xfrm>
            <a:off x="457200" y="2971800"/>
            <a:ext cx="8229600" cy="259080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State and local governments</a:t>
            </a:r>
          </a:p>
          <a:p>
            <a:r>
              <a:rPr lang="en-US" dirty="0" smtClean="0"/>
              <a:t>Municipalities </a:t>
            </a:r>
          </a:p>
          <a:p>
            <a:r>
              <a:rPr lang="en-US" dirty="0"/>
              <a:t>S</a:t>
            </a:r>
            <a:r>
              <a:rPr lang="en-US" dirty="0" smtClean="0"/>
              <a:t>chool </a:t>
            </a:r>
            <a:r>
              <a:rPr lang="en-US" dirty="0"/>
              <a:t>D</a:t>
            </a:r>
            <a:r>
              <a:rPr lang="en-US" dirty="0" smtClean="0"/>
              <a:t>istricts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and</a:t>
            </a:r>
          </a:p>
          <a:p>
            <a:r>
              <a:rPr lang="en-US" dirty="0" smtClean="0"/>
              <a:t>Non-profits are often eligible </a:t>
            </a:r>
          </a:p>
          <a:p>
            <a:pPr>
              <a:buFont typeface="Arial" pitchFamily="34" charset="0"/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8768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3</a:t>
            </a:r>
            <a:r>
              <a:rPr lang="en-US" dirty="0" smtClean="0"/>
              <a:t>. </a:t>
            </a:r>
            <a:r>
              <a:rPr lang="en-US" b="1" dirty="0" smtClean="0"/>
              <a:t>State</a:t>
            </a:r>
            <a:r>
              <a:rPr lang="en-US" dirty="0" smtClean="0"/>
              <a:t> </a:t>
            </a:r>
            <a:r>
              <a:rPr lang="en-US" b="1" dirty="0" smtClean="0"/>
              <a:t>Agency </a:t>
            </a:r>
            <a:r>
              <a:rPr lang="en-US" b="1" dirty="0"/>
              <a:t>to </a:t>
            </a:r>
            <a:r>
              <a:rPr lang="en-US" b="1" dirty="0" smtClean="0"/>
              <a:t>non-State agency sale </a:t>
            </a:r>
          </a:p>
          <a:p>
            <a:pPr marL="0" indent="0">
              <a:buNone/>
            </a:pPr>
            <a:endParaRPr lang="en-US" sz="1200" dirty="0"/>
          </a:p>
          <a:p>
            <a:pPr marL="914400" lvl="1" indent="-514350">
              <a:buFont typeface="+mj-lt"/>
              <a:buAutoNum type="alphaLcParenR"/>
            </a:pPr>
            <a:r>
              <a:rPr lang="en-US" sz="4000" dirty="0" smtClean="0"/>
              <a:t> not free to transfer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4000" dirty="0" smtClean="0"/>
              <a:t> wish lists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4000" dirty="0" smtClean="0"/>
              <a:t> in store benefits 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4000" dirty="0" smtClean="0"/>
              <a:t> on line benefits  </a:t>
            </a:r>
          </a:p>
          <a:p>
            <a:pPr marL="914400" lvl="1" indent="-514350">
              <a:buFont typeface="+mj-lt"/>
              <a:buAutoNum type="alphaLcParenR"/>
            </a:pPr>
            <a:r>
              <a:rPr lang="en-US" sz="4000" dirty="0" smtClean="0"/>
              <a:t> Federal </a:t>
            </a:r>
            <a:r>
              <a:rPr lang="en-US" sz="4000" dirty="0"/>
              <a:t>surplus </a:t>
            </a:r>
          </a:p>
          <a:p>
            <a:pPr marL="400050" lvl="1" indent="0">
              <a:buNone/>
            </a:pPr>
            <a:endParaRPr lang="en-US" sz="32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Priority sales</a:t>
            </a:r>
            <a:endParaRPr lang="en-US" dirty="0"/>
          </a:p>
        </p:txBody>
      </p:sp>
      <p:pic>
        <p:nvPicPr>
          <p:cNvPr id="4" name="Content Placeholder 5" descr="Button_Oran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48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181600"/>
          </a:xfrm>
        </p:spPr>
        <p:txBody>
          <a:bodyPr>
            <a:normAutofit/>
          </a:bodyPr>
          <a:lstStyle/>
          <a:p>
            <a:r>
              <a:rPr lang="en-US" sz="3500" dirty="0" smtClean="0"/>
              <a:t>General Service Administration (GSA) has a parallel program for Federal property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3500" dirty="0" smtClean="0"/>
              <a:t>Federal agencies get first priority</a:t>
            </a:r>
          </a:p>
          <a:p>
            <a:pPr marL="0" indent="0">
              <a:buNone/>
            </a:pPr>
            <a:endParaRPr lang="en-US" sz="1800" dirty="0" smtClean="0"/>
          </a:p>
          <a:p>
            <a:r>
              <a:rPr lang="en-US" sz="3500" dirty="0" smtClean="0"/>
              <a:t>We can request property on behalf of an agency 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 algn="ctr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Federal Surplus</a:t>
            </a:r>
            <a:br>
              <a:rPr lang="en-US" dirty="0" smtClean="0"/>
            </a:br>
            <a:endParaRPr lang="en-US" dirty="0"/>
          </a:p>
        </p:txBody>
      </p:sp>
      <p:pic>
        <p:nvPicPr>
          <p:cNvPr id="4" name="Content Placeholder 5" descr="Button_Oran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33398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dirty="0" smtClean="0"/>
              <a:t>GSA items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9" y="1219200"/>
            <a:ext cx="2463801" cy="18478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080000" y="1778001"/>
            <a:ext cx="4470400" cy="3352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8803" y="1219201"/>
            <a:ext cx="2438398" cy="18287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98" y="3124199"/>
            <a:ext cx="4749802" cy="3562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30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Surplus items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3429000"/>
            <a:ext cx="3733800" cy="28003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1800" y="1371600"/>
            <a:ext cx="2589192" cy="19418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3733800"/>
            <a:ext cx="3732784" cy="279958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2589192" cy="194189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4125" y="1313846"/>
            <a:ext cx="3125005" cy="234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087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0292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Surplus items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78" y="3962400"/>
            <a:ext cx="2049779" cy="273303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78" y="1295400"/>
            <a:ext cx="3454401" cy="25908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180" y="3962400"/>
            <a:ext cx="3629152" cy="27218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33" y="1257300"/>
            <a:ext cx="2501741" cy="39243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600" y="1295400"/>
            <a:ext cx="1981200" cy="264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76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Surplus items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19200"/>
            <a:ext cx="2362200" cy="3149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3100" y="1295400"/>
            <a:ext cx="2857500" cy="381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78" y="3124200"/>
            <a:ext cx="2514600" cy="3352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178" y="1219200"/>
            <a:ext cx="2514600" cy="18542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495800"/>
            <a:ext cx="2641600" cy="198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807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A</a:t>
            </a:r>
            <a:r>
              <a:rPr lang="en-US" sz="3600" dirty="0" smtClean="0"/>
              <a:t>gencies we work with include Ports </a:t>
            </a:r>
          </a:p>
          <a:p>
            <a:endParaRPr lang="en-US" sz="1200" dirty="0" smtClean="0"/>
          </a:p>
          <a:p>
            <a:r>
              <a:rPr lang="en-US" sz="3600" dirty="0" smtClean="0"/>
              <a:t>Non-liquid items confiscated at the airport by TSA are sold through our retail store</a:t>
            </a:r>
          </a:p>
          <a:p>
            <a:pPr marL="0" indent="0">
              <a:buNone/>
            </a:pPr>
            <a:endParaRPr lang="en-US" sz="1300" dirty="0" smtClean="0"/>
          </a:p>
          <a:p>
            <a:r>
              <a:rPr lang="en-US" sz="3600" dirty="0" smtClean="0"/>
              <a:t>We do get a lot of corkscrews, pocket knives and Alaskan </a:t>
            </a:r>
            <a:r>
              <a:rPr lang="en-US" sz="3600" dirty="0" err="1" smtClean="0"/>
              <a:t>ulu</a:t>
            </a:r>
            <a:r>
              <a:rPr lang="en-US" sz="3600" dirty="0" smtClean="0"/>
              <a:t> knives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Transportation Security Administration</a:t>
            </a:r>
            <a:endParaRPr lang="en-US" dirty="0"/>
          </a:p>
        </p:txBody>
      </p:sp>
      <p:pic>
        <p:nvPicPr>
          <p:cNvPr id="4" name="Content Placeholder 5" descr="Button_Oran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41438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 of TSA items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371600"/>
            <a:ext cx="3600450" cy="4800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1371601"/>
            <a:ext cx="4343400" cy="24295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3860006"/>
            <a:ext cx="3095625" cy="232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38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Computers for Kids</a:t>
            </a:r>
            <a:endParaRPr lang="en-US" dirty="0"/>
          </a:p>
        </p:txBody>
      </p:sp>
      <p:pic>
        <p:nvPicPr>
          <p:cNvPr id="4" name="Content Placeholder 5" descr="Button_Oran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261533"/>
            <a:ext cx="3397250" cy="452966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191000" y="1278466"/>
            <a:ext cx="3810000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C4K provides low income schools and students with inexpensive computers-</a:t>
            </a:r>
          </a:p>
          <a:p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Cost is less than $30 for 1 CPU, monitor,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mouse</a:t>
            </a:r>
          </a:p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&amp; keyboard 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072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4876800"/>
          </a:xfrm>
        </p:spPr>
        <p:txBody>
          <a:bodyPr>
            <a:normAutofit/>
          </a:bodyPr>
          <a:lstStyle/>
          <a:p>
            <a:r>
              <a:rPr lang="en-US" sz="4800" dirty="0" smtClean="0"/>
              <a:t>3,492 full systems delivered to qualifying schools in 2014</a:t>
            </a:r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 smtClean="0"/>
              <a:t>For more information: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55BE7"/>
                </a:solidFill>
              </a:rPr>
              <a:t>http</a:t>
            </a:r>
            <a:r>
              <a:rPr lang="en-US" dirty="0">
                <a:solidFill>
                  <a:srgbClr val="055BE7"/>
                </a:solidFill>
              </a:rPr>
              <a:t>://</a:t>
            </a:r>
            <a:r>
              <a:rPr lang="en-US" dirty="0" smtClean="0">
                <a:solidFill>
                  <a:srgbClr val="055BE7"/>
                </a:solidFill>
              </a:rPr>
              <a:t>www.k12.wa.us/EdTech/Computers4kids</a:t>
            </a:r>
            <a:endParaRPr lang="en-US" dirty="0">
              <a:solidFill>
                <a:srgbClr val="055BE7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Computers for Kids</a:t>
            </a:r>
            <a:endParaRPr lang="en-US" dirty="0"/>
          </a:p>
        </p:txBody>
      </p:sp>
      <p:pic>
        <p:nvPicPr>
          <p:cNvPr id="4" name="Content Placeholder 5" descr="Button_Oran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40" y="6019800"/>
            <a:ext cx="708418" cy="649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200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tton_Bn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" y="5791200"/>
            <a:ext cx="960120" cy="879894"/>
          </a:xfrm>
          <a:prstGeom prst="rect">
            <a:avLst/>
          </a:prstGeom>
        </p:spPr>
      </p:pic>
      <p:pic>
        <p:nvPicPr>
          <p:cNvPr id="5" name="Content Placeholder 5" descr="Button_Oran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</p:spPr>
      </p:pic>
      <p:sp>
        <p:nvSpPr>
          <p:cNvPr id="6" name="Title 2"/>
          <p:cNvSpPr txBox="1">
            <a:spLocks/>
          </p:cNvSpPr>
          <p:nvPr/>
        </p:nvSpPr>
        <p:spPr>
          <a:xfrm>
            <a:off x="457200" y="152400"/>
            <a:ext cx="8229600" cy="9144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1" kern="1200">
                <a:solidFill>
                  <a:srgbClr val="6DB33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Our service area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533" y="1270001"/>
            <a:ext cx="7128933" cy="44248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257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400" b="1" dirty="0" smtClean="0"/>
              <a:t>All services available</a:t>
            </a:r>
          </a:p>
          <a:p>
            <a:pPr marL="0" indent="0" algn="ctr">
              <a:buNone/>
            </a:pPr>
            <a:r>
              <a:rPr lang="en-US" sz="4400" b="1" dirty="0"/>
              <a:t> </a:t>
            </a:r>
            <a:r>
              <a:rPr lang="en-US" sz="4400" b="1" dirty="0" smtClean="0"/>
              <a:t>  </a:t>
            </a:r>
            <a:r>
              <a:rPr lang="en-US" sz="4400" dirty="0" smtClean="0"/>
              <a:t>Tuesday </a:t>
            </a:r>
            <a:r>
              <a:rPr lang="en-US" sz="4400" dirty="0"/>
              <a:t>- Friday, </a:t>
            </a:r>
            <a:r>
              <a:rPr lang="en-US" sz="4400" dirty="0" smtClean="0"/>
              <a:t>10:00 </a:t>
            </a:r>
            <a:r>
              <a:rPr lang="en-US" sz="4400" dirty="0"/>
              <a:t>- </a:t>
            </a:r>
            <a:r>
              <a:rPr lang="en-US" sz="4400" dirty="0" smtClean="0"/>
              <a:t>4:00</a:t>
            </a:r>
          </a:p>
          <a:p>
            <a:pPr marL="0" indent="0" algn="ctr">
              <a:buNone/>
            </a:pPr>
            <a:r>
              <a:rPr lang="en-US" sz="4400" dirty="0" smtClean="0"/>
              <a:t>Saturday 9:00 </a:t>
            </a:r>
            <a:r>
              <a:rPr lang="en-US" sz="4400" dirty="0"/>
              <a:t>- 3:00 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endParaRPr lang="en-US" sz="1200" dirty="0" smtClean="0"/>
          </a:p>
          <a:p>
            <a:pPr marL="0" indent="0" algn="ctr">
              <a:buNone/>
            </a:pPr>
            <a:r>
              <a:rPr lang="en-US" sz="4000" b="1" i="1" dirty="0" smtClean="0">
                <a:solidFill>
                  <a:schemeClr val="tx2"/>
                </a:solidFill>
              </a:rPr>
              <a:t>Priority customers can make appointments for Mondays!</a:t>
            </a:r>
            <a:endParaRPr lang="en-US" sz="4000" b="1" i="1" dirty="0">
              <a:solidFill>
                <a:schemeClr val="tx2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Shopping </a:t>
            </a:r>
            <a:r>
              <a:rPr lang="en-US" dirty="0"/>
              <a:t>h</a:t>
            </a:r>
            <a:r>
              <a:rPr lang="en-US" dirty="0" smtClean="0"/>
              <a:t>ours </a:t>
            </a:r>
            <a:endParaRPr lang="en-US" dirty="0"/>
          </a:p>
        </p:txBody>
      </p:sp>
      <p:pic>
        <p:nvPicPr>
          <p:cNvPr id="4" name="Content Placeholder 5" descr="Button_Oran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6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43000" y="1636643"/>
            <a:ext cx="6934200" cy="41910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smtClean="0"/>
              <a:t>DES Surplus Operations</a:t>
            </a:r>
          </a:p>
          <a:p>
            <a:pPr marL="0" indent="0" algn="ctr">
              <a:buNone/>
            </a:pPr>
            <a:r>
              <a:rPr lang="en-US" sz="3600" dirty="0" smtClean="0"/>
              <a:t>   7511 New Market St SW</a:t>
            </a:r>
          </a:p>
          <a:p>
            <a:pPr marL="0" indent="0" algn="ctr">
              <a:buNone/>
            </a:pPr>
            <a:r>
              <a:rPr lang="en-US" sz="3600" dirty="0" smtClean="0"/>
              <a:t>   Tumwater, WA 98501</a:t>
            </a:r>
          </a:p>
          <a:p>
            <a:pPr marL="0" indent="0" algn="ctr">
              <a:buNone/>
            </a:pPr>
            <a:r>
              <a:rPr lang="en-US" sz="3600" dirty="0" smtClean="0"/>
              <a:t>360-407-1900</a:t>
            </a:r>
          </a:p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r>
              <a:rPr lang="en-US" sz="3600" dirty="0" smtClean="0"/>
              <a:t>2 minutes from I-5 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Surplus operations </a:t>
            </a:r>
            <a:r>
              <a:rPr lang="en-US" dirty="0"/>
              <a:t>l</a:t>
            </a:r>
            <a:r>
              <a:rPr lang="en-US" dirty="0" smtClean="0"/>
              <a:t>ocation</a:t>
            </a:r>
            <a:endParaRPr lang="en-US" dirty="0"/>
          </a:p>
        </p:txBody>
      </p:sp>
      <p:pic>
        <p:nvPicPr>
          <p:cNvPr id="4" name="Content Placeholder 5" descr="Button_Oran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9" r="-1"/>
          <a:stretch/>
        </p:blipFill>
        <p:spPr bwMode="auto">
          <a:xfrm>
            <a:off x="12877800" y="-4495800"/>
            <a:ext cx="18047368" cy="1028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1837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59" r="-1"/>
          <a:stretch/>
        </p:blipFill>
        <p:spPr bwMode="auto">
          <a:xfrm>
            <a:off x="61495" y="0"/>
            <a:ext cx="909052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5-Point Star 4"/>
          <p:cNvSpPr/>
          <p:nvPr/>
        </p:nvSpPr>
        <p:spPr>
          <a:xfrm>
            <a:off x="4606758" y="3810000"/>
            <a:ext cx="193842" cy="228600"/>
          </a:xfrm>
          <a:prstGeom prst="star5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246479" y="4038600"/>
            <a:ext cx="914400" cy="369332"/>
          </a:xfrm>
          <a:prstGeom prst="rect">
            <a:avLst/>
          </a:prstGeom>
          <a:noFill/>
          <a:ln w="12700" cmpd="sng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surplus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884795" y="1333500"/>
            <a:ext cx="335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N</a:t>
            </a:r>
            <a:endParaRPr lang="en-US" sz="2000" b="1" dirty="0"/>
          </a:p>
        </p:txBody>
      </p:sp>
      <p:sp>
        <p:nvSpPr>
          <p:cNvPr id="3" name="Up Arrow 2"/>
          <p:cNvSpPr/>
          <p:nvPr/>
        </p:nvSpPr>
        <p:spPr>
          <a:xfrm>
            <a:off x="7570470" y="685800"/>
            <a:ext cx="963930" cy="1295400"/>
          </a:xfrm>
          <a:prstGeom prst="up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28600" y="3056467"/>
            <a:ext cx="1066800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Exit 101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353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365760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sz="4200" b="1" dirty="0" smtClean="0"/>
              <a:t>Questions?</a:t>
            </a:r>
          </a:p>
          <a:p>
            <a:pPr algn="ctr">
              <a:buNone/>
            </a:pPr>
            <a:r>
              <a:rPr lang="en-US" sz="4200" b="1" dirty="0" err="1" smtClean="0">
                <a:hlinkClick r:id="rId2"/>
              </a:rPr>
              <a:t>david.baker@des.wa.gov</a:t>
            </a:r>
            <a:endParaRPr lang="en-US" sz="4200" b="1" dirty="0" smtClean="0"/>
          </a:p>
          <a:p>
            <a:pPr algn="ctr">
              <a:buNone/>
            </a:pPr>
            <a:endParaRPr lang="en-US" sz="1300" b="1" dirty="0" smtClean="0"/>
          </a:p>
          <a:p>
            <a:pPr algn="ctr">
              <a:buNone/>
            </a:pPr>
            <a:r>
              <a:rPr lang="en-US" sz="4200" b="1" dirty="0" err="1">
                <a:hlinkClick r:id="rId3"/>
              </a:rPr>
              <a:t>j</a:t>
            </a:r>
            <a:r>
              <a:rPr lang="en-US" sz="4200" b="1" dirty="0" err="1" smtClean="0">
                <a:hlinkClick r:id="rId3"/>
              </a:rPr>
              <a:t>ohn.hedgers@des.wa.gov</a:t>
            </a:r>
            <a:endParaRPr lang="en-US" sz="4200" b="1" dirty="0" smtClean="0"/>
          </a:p>
          <a:p>
            <a:pPr algn="ctr">
              <a:buNone/>
            </a:pPr>
            <a:endParaRPr lang="en-US" sz="1200" b="1" dirty="0" smtClean="0"/>
          </a:p>
          <a:p>
            <a:pPr algn="ctr">
              <a:buNone/>
            </a:pPr>
            <a:r>
              <a:rPr lang="en-US" sz="4200" b="1" dirty="0" err="1" smtClean="0"/>
              <a:t>www.des.wa.gov</a:t>
            </a:r>
            <a:r>
              <a:rPr lang="en-US" sz="4200" b="1" dirty="0" smtClean="0"/>
              <a:t>/surplus</a:t>
            </a:r>
            <a:endParaRPr lang="en-US" sz="4200" b="1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762000"/>
          </a:xfrm>
        </p:spPr>
        <p:txBody>
          <a:bodyPr>
            <a:noAutofit/>
          </a:bodyPr>
          <a:lstStyle/>
          <a:p>
            <a:r>
              <a:rPr lang="en-US" sz="4200" dirty="0" smtClean="0"/>
              <a:t>Thank you</a:t>
            </a:r>
            <a:endParaRPr lang="en-US" sz="4200" dirty="0"/>
          </a:p>
        </p:txBody>
      </p:sp>
      <p:pic>
        <p:nvPicPr>
          <p:cNvPr id="4" name="Content Placeholder 5" descr="Button_Oran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30867" y="4953000"/>
            <a:ext cx="6248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smtClean="0">
                <a:solidFill>
                  <a:srgbClr val="6DB33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www.govdeals.com</a:t>
            </a:r>
            <a:endParaRPr lang="en-US" sz="4000" b="1" u="sng" dirty="0">
              <a:solidFill>
                <a:srgbClr val="6DB33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9427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utton_Bn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2880" y="5791200"/>
            <a:ext cx="960120" cy="879894"/>
          </a:xfrm>
          <a:prstGeom prst="rect">
            <a:avLst/>
          </a:prstGeom>
        </p:spPr>
      </p:pic>
      <p:pic>
        <p:nvPicPr>
          <p:cNvPr id="5" name="Content Placeholder 5" descr="Button_Orang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</p:spPr>
      </p:pic>
      <p:sp>
        <p:nvSpPr>
          <p:cNvPr id="6" name="Content Placeholder 1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dirty="0" smtClean="0"/>
              <a:t>Our mission is to recover for reuse or to recycle property and avoid disposal.</a:t>
            </a:r>
          </a:p>
          <a:p>
            <a:pPr>
              <a:buFont typeface="Arial" pitchFamily="34" charset="0"/>
              <a:buNone/>
            </a:pPr>
            <a:r>
              <a:rPr lang="en-US" dirty="0" smtClean="0"/>
              <a:t> </a:t>
            </a:r>
          </a:p>
          <a:p>
            <a:pPr>
              <a:buFont typeface="Arial" pitchFamily="34" charset="0"/>
              <a:buNone/>
            </a:pPr>
            <a:r>
              <a:rPr lang="en-US" dirty="0" smtClean="0"/>
              <a:t>For every item we can put back into service, that is less money paid out by an agency partner.</a:t>
            </a:r>
          </a:p>
          <a:p>
            <a:pPr>
              <a:buFont typeface="Arial" pitchFamily="34" charset="0"/>
              <a:buNone/>
            </a:pPr>
            <a:endParaRPr lang="en-US" dirty="0" smtClean="0"/>
          </a:p>
          <a:p>
            <a:pPr>
              <a:buFont typeface="Arial" pitchFamily="34" charset="0"/>
              <a:buNone/>
            </a:pPr>
            <a:r>
              <a:rPr lang="en-US" dirty="0" smtClean="0"/>
              <a:t>We sell items and return 75% of the funds to the agency. </a:t>
            </a:r>
          </a:p>
          <a:p>
            <a:pPr>
              <a:buFont typeface="Arial" pitchFamily="34" charset="0"/>
              <a:buNone/>
            </a:pPr>
            <a:r>
              <a:rPr lang="en-US" dirty="0"/>
              <a:t>	</a:t>
            </a:r>
            <a:r>
              <a:rPr lang="en-US" dirty="0" smtClean="0"/>
              <a:t>	</a:t>
            </a:r>
            <a:endParaRPr lang="en-US" dirty="0"/>
          </a:p>
        </p:txBody>
      </p:sp>
      <p:sp>
        <p:nvSpPr>
          <p:cNvPr id="7" name="Title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1" i="1" kern="1200">
                <a:solidFill>
                  <a:srgbClr val="6DB33F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 smtClean="0"/>
              <a:t>How do we help?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495800"/>
          </a:xfrm>
        </p:spPr>
        <p:txBody>
          <a:bodyPr>
            <a:normAutofit/>
          </a:bodyPr>
          <a:lstStyle/>
          <a:p>
            <a:r>
              <a:rPr lang="en-US" sz="4400" dirty="0" smtClean="0"/>
              <a:t>Not appropriated</a:t>
            </a:r>
          </a:p>
          <a:p>
            <a:endParaRPr lang="en-US" sz="1800" dirty="0" smtClean="0"/>
          </a:p>
          <a:p>
            <a:r>
              <a:rPr lang="en-US" sz="4400" dirty="0" smtClean="0"/>
              <a:t>Fee for service</a:t>
            </a:r>
          </a:p>
          <a:p>
            <a:endParaRPr lang="en-US" sz="1800" dirty="0" smtClean="0"/>
          </a:p>
          <a:p>
            <a:r>
              <a:rPr lang="en-US" sz="4400" dirty="0" smtClean="0"/>
              <a:t>Federal guidelines of 60 day operating reserve</a:t>
            </a:r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 funding for Surplus</a:t>
            </a:r>
            <a:endParaRPr lang="en-US" dirty="0"/>
          </a:p>
        </p:txBody>
      </p:sp>
      <p:pic>
        <p:nvPicPr>
          <p:cNvPr id="4" name="Content Placeholder 5" descr="Button_Oran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7934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04800" y="1295400"/>
            <a:ext cx="8686800" cy="4876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Your agency submits a disposal request</a:t>
            </a:r>
          </a:p>
          <a:p>
            <a:endParaRPr lang="en-US" sz="1000" dirty="0" smtClean="0"/>
          </a:p>
          <a:p>
            <a:r>
              <a:rPr lang="en-US" sz="3600" dirty="0" smtClean="0"/>
              <a:t>We pick it up or sell it from your site</a:t>
            </a:r>
          </a:p>
          <a:p>
            <a:endParaRPr lang="en-US" sz="1000" dirty="0" smtClean="0"/>
          </a:p>
          <a:p>
            <a:r>
              <a:rPr lang="en-US" sz="3600" dirty="0" smtClean="0"/>
              <a:t>We connect the item to the customer</a:t>
            </a:r>
          </a:p>
          <a:p>
            <a:endParaRPr lang="en-US" sz="1000" dirty="0" smtClean="0"/>
          </a:p>
          <a:p>
            <a:r>
              <a:rPr lang="en-US" sz="3600" dirty="0" smtClean="0"/>
              <a:t>We process the paperwork and sale</a:t>
            </a:r>
          </a:p>
          <a:p>
            <a:endParaRPr lang="en-US" sz="1000" dirty="0" smtClean="0"/>
          </a:p>
          <a:p>
            <a:r>
              <a:rPr lang="en-US" sz="3600" dirty="0" smtClean="0"/>
              <a:t>Sometimes, we send you money!</a:t>
            </a:r>
            <a:endParaRPr lang="en-US" sz="3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relay race</a:t>
            </a:r>
            <a:endParaRPr lang="en-US" dirty="0"/>
          </a:p>
        </p:txBody>
      </p:sp>
      <p:pic>
        <p:nvPicPr>
          <p:cNvPr id="4" name="Content Placeholder 5" descr="Button_Orang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58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1295400"/>
            <a:ext cx="8610600" cy="4876800"/>
          </a:xfrm>
        </p:spPr>
        <p:txBody>
          <a:bodyPr/>
          <a:lstStyle/>
          <a:p>
            <a:r>
              <a:rPr lang="en-US" dirty="0" smtClean="0"/>
              <a:t>Who does this (internally) -find out!</a:t>
            </a:r>
          </a:p>
          <a:p>
            <a:r>
              <a:rPr lang="en-US" dirty="0" smtClean="0"/>
              <a:t>Contact </a:t>
            </a:r>
            <a:r>
              <a:rPr lang="en-US" dirty="0" smtClean="0">
                <a:hlinkClick r:id="rId2"/>
              </a:rPr>
              <a:t>surplus@des.wa.gov</a:t>
            </a:r>
            <a:endParaRPr lang="en-US" dirty="0"/>
          </a:p>
          <a:p>
            <a:r>
              <a:rPr lang="en-US" dirty="0" smtClean="0"/>
              <a:t>Create/login</a:t>
            </a:r>
          </a:p>
          <a:p>
            <a:r>
              <a:rPr lang="en-US" dirty="0" smtClean="0"/>
              <a:t>Submit request</a:t>
            </a:r>
          </a:p>
          <a:p>
            <a:pPr marL="0" indent="0">
              <a:buNone/>
            </a:pPr>
            <a:endParaRPr lang="en-US" sz="3000" dirty="0" smtClean="0">
              <a:hlinkClick r:id=""/>
            </a:endParaRPr>
          </a:p>
          <a:p>
            <a:pPr marL="0" indent="0">
              <a:buNone/>
            </a:pPr>
            <a:r>
              <a:rPr lang="en-US" sz="3000" dirty="0" smtClean="0">
                <a:hlinkClick r:id=""/>
              </a:rPr>
              <a:t>http</a:t>
            </a:r>
            <a:r>
              <a:rPr lang="en-US" sz="3000" dirty="0">
                <a:hlinkClick r:id="rId3"/>
              </a:rPr>
              <a:t>://</a:t>
            </a:r>
            <a:r>
              <a:rPr lang="en-US" sz="3000" dirty="0" err="1" smtClean="0">
                <a:hlinkClick r:id="rId3"/>
              </a:rPr>
              <a:t>des.wa.gov</a:t>
            </a:r>
            <a:r>
              <a:rPr lang="en-US" sz="3000" dirty="0" smtClean="0">
                <a:hlinkClick r:id="rId3"/>
              </a:rPr>
              <a:t>/services/Surplus/Dispose</a:t>
            </a: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 (for the step by step in more detail)</a:t>
            </a:r>
            <a:endParaRPr lang="en-US" sz="3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If my agency has surplus:</a:t>
            </a:r>
            <a:endParaRPr lang="en-US" dirty="0"/>
          </a:p>
        </p:txBody>
      </p:sp>
      <p:pic>
        <p:nvPicPr>
          <p:cNvPr id="4" name="Content Placeholder 5" descr="Button_Oran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139" y="5791200"/>
            <a:ext cx="957861" cy="87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6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1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43" r="24138"/>
          <a:stretch/>
        </p:blipFill>
        <p:spPr>
          <a:xfrm>
            <a:off x="457200" y="1231890"/>
            <a:ext cx="7239000" cy="5567505"/>
          </a:xfrm>
          <a:prstGeom prst="rect">
            <a:avLst/>
          </a:prstGeom>
          <a:ln>
            <a:solidFill>
              <a:srgbClr val="FFFF00"/>
            </a:solidFill>
          </a:ln>
        </p:spPr>
      </p:pic>
      <p:sp>
        <p:nvSpPr>
          <p:cNvPr id="2" name="Oval 1"/>
          <p:cNvSpPr/>
          <p:nvPr/>
        </p:nvSpPr>
        <p:spPr>
          <a:xfrm>
            <a:off x="3943847" y="3003030"/>
            <a:ext cx="1447800" cy="1295400"/>
          </a:xfrm>
          <a:prstGeom prst="ellipse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680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Step 2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06" r="12607" b="8445"/>
          <a:stretch/>
        </p:blipFill>
        <p:spPr bwMode="auto">
          <a:xfrm>
            <a:off x="457200" y="1226056"/>
            <a:ext cx="7537354" cy="5403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Oval 3"/>
          <p:cNvSpPr/>
          <p:nvPr/>
        </p:nvSpPr>
        <p:spPr>
          <a:xfrm>
            <a:off x="152400" y="3048000"/>
            <a:ext cx="1676400" cy="1600200"/>
          </a:xfrm>
          <a:prstGeom prst="ellipse">
            <a:avLst/>
          </a:prstGeom>
          <a:solidFill>
            <a:srgbClr val="FFFF00">
              <a:alpha val="25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932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S-PPT-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CTS_ppt_template">
  <a:themeElements>
    <a:clrScheme name="Custom 1">
      <a:dk1>
        <a:srgbClr val="5C1F00"/>
      </a:dk1>
      <a:lt1>
        <a:srgbClr val="151515"/>
      </a:lt1>
      <a:dk2>
        <a:srgbClr val="800000"/>
      </a:dk2>
      <a:lt2>
        <a:srgbClr val="DFD293"/>
      </a:lt2>
      <a:accent1>
        <a:srgbClr val="713E39"/>
      </a:accent1>
      <a:accent2>
        <a:srgbClr val="BE7960"/>
      </a:accent2>
      <a:accent3>
        <a:srgbClr val="C0AAAA"/>
      </a:accent3>
      <a:accent4>
        <a:srgbClr val="DADADA"/>
      </a:accent4>
      <a:accent5>
        <a:srgbClr val="BBAFAE"/>
      </a:accent5>
      <a:accent6>
        <a:srgbClr val="AC6D56"/>
      </a:accent6>
      <a:hlink>
        <a:srgbClr val="FFFF99"/>
      </a:hlink>
      <a:folHlink>
        <a:srgbClr val="D3A219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-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CTS_ppt_template" id="{63A12C9E-84E4-5E49-BF0E-11E69806A4D0}" vid="{5E739B0C-F91E-1047-B400-DCE09F7996E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A41A54BADD08F46A25A439CA5113C81" ma:contentTypeVersion="2" ma:contentTypeDescription="Create a new document." ma:contentTypeScope="" ma:versionID="b0572839a5f1b379d340e89a57fe4ebe">
  <xsd:schema xmlns:xsd="http://www.w3.org/2001/XMLSchema" xmlns:xs="http://www.w3.org/2001/XMLSchema" xmlns:p="http://schemas.microsoft.com/office/2006/metadata/properties" xmlns:ns1="http://schemas.microsoft.com/sharepoint/v3" xmlns:ns2="ab5d7b00-834a-4efe-8968-9d97478a3691" targetNamespace="http://schemas.microsoft.com/office/2006/metadata/properties" ma:root="true" ma:fieldsID="b8b80030ab68ff9f9ef10e2a8494e4c4" ns1:_="" ns2:_="">
    <xsd:import namespace="http://schemas.microsoft.com/sharepoint/v3"/>
    <xsd:import namespace="ab5d7b00-834a-4efe-8968-9d97478a3691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Scheduling Start Date" ma:description="" ma:internalName="PublishingStartDate">
      <xsd:simpleType>
        <xsd:restriction base="dms:Unknown"/>
      </xsd:simpleType>
    </xsd:element>
    <xsd:element name="PublishingExpirationDate" ma:index="12" nillable="true" ma:displayName="Scheduling End Date" ma:description="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b5d7b00-834a-4efe-8968-9d97478a3691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>
  <documentManagement>
    <PublishingExpirationDate xmlns="http://schemas.microsoft.com/sharepoint/v3" xsi:nil="true"/>
    <PublishingStartDate xmlns="http://schemas.microsoft.com/sharepoint/v3" xsi:nil="true"/>
    <_dlc_DocId xmlns="ab5d7b00-834a-4efe-8968-9d97478a3691">EWUPACEUPKES-170-11374</_dlc_DocId>
    <_dlc_DocIdUrl xmlns="ab5d7b00-834a-4efe-8968-9d97478a3691">
      <Url>http://stage-des/_layouts/DocIdRedir.aspx?ID=EWUPACEUPKES-170-11374</Url>
      <Description>EWUPACEUPKES-170-11374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Assembly>Microsoft.Office.DocumentManagement, Version=14.0.0.0,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Assembly>Microsoft.Office.DocumentManagement, Version=14.0.0.0,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ACD09CF8-64FF-4DC6-952D-4339E14780F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ab5d7b00-834a-4efe-8968-9d97478a36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CCE7D81-4E8A-47AC-BB6E-4D2F8F316D45}">
  <ds:schemaRefs>
    <ds:schemaRef ds:uri="http://schemas.microsoft.com/sharepoint/v3"/>
    <ds:schemaRef ds:uri="ab5d7b00-834a-4efe-8968-9d97478a3691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A5F5B747-C14C-49C7-92DF-4153A47C5F9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71E89B88-ECF0-4C6A-8571-CFBB1E48A1AC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DES-PPT-Template</Template>
  <TotalTime>2332</TotalTime>
  <Words>538</Words>
  <Application>Microsoft Office PowerPoint</Application>
  <PresentationFormat>On-screen Show (4:3)</PresentationFormat>
  <Paragraphs>137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ＭＳ Ｐゴシック</vt:lpstr>
      <vt:lpstr>Arial</vt:lpstr>
      <vt:lpstr>Arial Hebrew</vt:lpstr>
      <vt:lpstr>Calibri</vt:lpstr>
      <vt:lpstr>Times</vt:lpstr>
      <vt:lpstr>Wingdings</vt:lpstr>
      <vt:lpstr>DES-PPT-Template</vt:lpstr>
      <vt:lpstr>TCTS_ppt_template</vt:lpstr>
      <vt:lpstr>Surplus Operations What can Surplus do for you?</vt:lpstr>
      <vt:lpstr>What do we do?</vt:lpstr>
      <vt:lpstr>PowerPoint Presentation</vt:lpstr>
      <vt:lpstr>How do we help?</vt:lpstr>
      <vt:lpstr>Basic funding for Surplus</vt:lpstr>
      <vt:lpstr>The relay race</vt:lpstr>
      <vt:lpstr>If my agency has surplus:</vt:lpstr>
      <vt:lpstr>Step 1</vt:lpstr>
      <vt:lpstr>Step 2</vt:lpstr>
      <vt:lpstr>Step 3</vt:lpstr>
      <vt:lpstr>Step 4</vt:lpstr>
      <vt:lpstr>Surplus Request Management System</vt:lpstr>
      <vt:lpstr>And then…</vt:lpstr>
      <vt:lpstr>What happens next?</vt:lpstr>
      <vt:lpstr>Transfer </vt:lpstr>
      <vt:lpstr>Transfer area</vt:lpstr>
      <vt:lpstr>Public sales</vt:lpstr>
      <vt:lpstr>Online auctions</vt:lpstr>
      <vt:lpstr>Retail store</vt:lpstr>
      <vt:lpstr>Priority sales</vt:lpstr>
      <vt:lpstr>Federal Surplus </vt:lpstr>
      <vt:lpstr>Examples of GSA items</vt:lpstr>
      <vt:lpstr>Examples of Surplus items</vt:lpstr>
      <vt:lpstr>Examples of Surplus items</vt:lpstr>
      <vt:lpstr>Examples of Surplus items</vt:lpstr>
      <vt:lpstr>Transportation Security Administration</vt:lpstr>
      <vt:lpstr>Examples of TSA items</vt:lpstr>
      <vt:lpstr>Computers for Kids</vt:lpstr>
      <vt:lpstr>Computers for Kids</vt:lpstr>
      <vt:lpstr> Shopping hours </vt:lpstr>
      <vt:lpstr>Surplus operations location</vt:lpstr>
      <vt:lpstr>PowerPoint Presentation</vt:lpstr>
      <vt:lpstr>Thank you</vt:lpstr>
      <vt:lpstr>PowerPoint Presentation</vt:lpstr>
    </vt:vector>
  </TitlesOfParts>
  <Company>Department of Enterprise Services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jonp</dc:creator>
  <cp:lastModifiedBy>Pretty, Jon (DES)</cp:lastModifiedBy>
  <cp:revision>179</cp:revision>
  <cp:lastPrinted>2015-09-28T19:54:03Z</cp:lastPrinted>
  <dcterms:created xsi:type="dcterms:W3CDTF">2012-07-19T21:11:51Z</dcterms:created>
  <dcterms:modified xsi:type="dcterms:W3CDTF">2017-09-26T22:49:41Z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0x0101002A41A54BADD08F46A25A439CA5113C81</vt:lpwstr>
  </property>
  <property fmtid="{D5CDD505-2E9C-101B-9397-08002B2CF9AE}" pid="3" name="Category">
    <vt:lpwstr>Template</vt:lpwstr>
  </property>
  <property fmtid="{D5CDD505-2E9C-101B-9397-08002B2CF9AE}" pid="4" name="_dlc_DocIdItemGuid">
    <vt:lpwstr>5571495d-cffc-4914-8ba4-22f6ec619ee9</vt:lpwstr>
  </property>
</Properties>
</file>