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66" r:id="rId2"/>
    <p:sldId id="271" r:id="rId3"/>
    <p:sldId id="270" r:id="rId4"/>
    <p:sldId id="274" r:id="rId5"/>
    <p:sldId id="275" r:id="rId6"/>
    <p:sldId id="277" r:id="rId7"/>
    <p:sldId id="278" r:id="rId8"/>
    <p:sldId id="279" r:id="rId9"/>
    <p:sldId id="280" r:id="rId10"/>
    <p:sldId id="292" r:id="rId11"/>
    <p:sldId id="281" r:id="rId12"/>
    <p:sldId id="282" r:id="rId13"/>
    <p:sldId id="290" r:id="rId14"/>
    <p:sldId id="283" r:id="rId15"/>
    <p:sldId id="284" r:id="rId16"/>
    <p:sldId id="285" r:id="rId17"/>
    <p:sldId id="287" r:id="rId18"/>
    <p:sldId id="288" r:id="rId19"/>
    <p:sldId id="289" r:id="rId20"/>
    <p:sldId id="269" r:id="rId2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845"/>
    <a:srgbClr val="324C80"/>
    <a:srgbClr val="FFFB98"/>
    <a:srgbClr val="228070"/>
    <a:srgbClr val="208D8D"/>
    <a:srgbClr val="2D9885"/>
    <a:srgbClr val="A56241"/>
    <a:srgbClr val="559084"/>
    <a:srgbClr val="67AD9F"/>
    <a:srgbClr val="1A44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7"/>
    <p:restoredTop sz="62473" autoAdjust="0"/>
  </p:normalViewPr>
  <p:slideViewPr>
    <p:cSldViewPr>
      <p:cViewPr>
        <p:scale>
          <a:sx n="123" d="100"/>
          <a:sy n="123" d="100"/>
        </p:scale>
        <p:origin x="-1284" y="164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99" d="100"/>
          <a:sy n="99" d="100"/>
        </p:scale>
        <p:origin x="24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6F433D-8CFD-AD4D-8C82-63ED27153CBD}" type="datetimeFigureOut">
              <a:rPr lang="en-US" smtClean="0"/>
              <a:t>11/12/2015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5FA7C4-0E9A-5640-AB03-3B12E74EDEDC}" type="slidenum">
              <a:rPr lang="en-US" smtClean="0"/>
              <a:t>‹#›</a:t>
            </a:fld>
            <a:endParaRPr lang="en-US"/>
          </a:p>
        </p:txBody>
      </p:sp>
    </p:spTree>
    <p:extLst>
      <p:ext uri="{BB962C8B-B14F-4D97-AF65-F5344CB8AC3E}">
        <p14:creationId xmlns:p14="http://schemas.microsoft.com/office/powerpoint/2010/main" val="1369133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ea typeface="ＭＳ Ｐゴシック" pitchFamily="-48" charset="-128"/>
                <a:cs typeface="+mn-cs"/>
              </a:defRPr>
            </a:lvl1pPr>
          </a:lstStyle>
          <a:p>
            <a:pPr>
              <a:defRPr/>
            </a:pPr>
            <a:endParaRPr lang="en-US"/>
          </a:p>
        </p:txBody>
      </p:sp>
      <p:sp>
        <p:nvSpPr>
          <p:cNvPr id="35843"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ea typeface="ＭＳ Ｐゴシック" pitchFamily="-48"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ea typeface="ＭＳ Ｐゴシック" pitchFamily="-48" charset="-128"/>
                <a:cs typeface="+mn-cs"/>
              </a:defRPr>
            </a:lvl1pPr>
          </a:lstStyle>
          <a:p>
            <a:pPr>
              <a:defRPr/>
            </a:pPr>
            <a:endParaRPr lang="en-US"/>
          </a:p>
        </p:txBody>
      </p:sp>
      <p:sp>
        <p:nvSpPr>
          <p:cNvPr id="35847"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EB5B29C9-180E-F741-80B9-06D9FA20ABC5}" type="slidenum">
              <a:rPr lang="en-US"/>
              <a:pPr>
                <a:defRPr/>
              </a:pPr>
              <a:t>‹#›</a:t>
            </a:fld>
            <a:endParaRPr lang="en-US"/>
          </a:p>
        </p:txBody>
      </p:sp>
    </p:spTree>
    <p:extLst>
      <p:ext uri="{BB962C8B-B14F-4D97-AF65-F5344CB8AC3E}">
        <p14:creationId xmlns:p14="http://schemas.microsoft.com/office/powerpoint/2010/main" val="1179810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s.wa.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038"/>
            <a:r>
              <a:rPr lang="en-US" dirty="0" smtClean="0"/>
              <a:t>The </a:t>
            </a:r>
            <a:r>
              <a:rPr lang="en-US" dirty="0" smtClean="0">
                <a:hlinkClick r:id="rId3"/>
              </a:rPr>
              <a:t>Department of Enterprise Services </a:t>
            </a:r>
            <a:r>
              <a:rPr lang="en-US" dirty="0" smtClean="0"/>
              <a:t>(DES)</a:t>
            </a:r>
            <a:r>
              <a:rPr lang="en-US" u="sng" dirty="0" smtClean="0"/>
              <a:t> </a:t>
            </a:r>
            <a:r>
              <a:rPr lang="en-US" dirty="0" smtClean="0"/>
              <a:t>delivers high quality, cost-effective support services to meet the needs of local, tribal and state governments, as well as qualified nonprofit organizations. </a:t>
            </a:r>
          </a:p>
          <a:p>
            <a:pPr defTabSz="965038"/>
            <a:r>
              <a:rPr lang="en-US" dirty="0" smtClean="0"/>
              <a:t>We focus on finding the best value for our customers, using a consultative approach to meet the diverse needs of the public sector. </a:t>
            </a:r>
          </a:p>
          <a:p>
            <a:endParaRPr lang="en-US" dirty="0"/>
          </a:p>
          <a:p>
            <a:pPr defTabSz="931774"/>
            <a:r>
              <a:rPr lang="en-US" dirty="0"/>
              <a:t>The theme for this year’s conference is “Efficient, Effective and Accountable Government” – reflecting both DES and Results Washington goals.  </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2</a:t>
            </a:fld>
            <a:endParaRPr lang="en-US"/>
          </a:p>
        </p:txBody>
      </p:sp>
    </p:spTree>
    <p:extLst>
      <p:ext uri="{BB962C8B-B14F-4D97-AF65-F5344CB8AC3E}">
        <p14:creationId xmlns:p14="http://schemas.microsoft.com/office/powerpoint/2010/main" val="253941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Recruitment/Don  </a:t>
            </a:r>
            <a:r>
              <a:rPr lang="en-US" dirty="0"/>
              <a:t>We offer expert recruitment services, posting of positions, support for candidate assessment and selection activities (typically at exec level) </a:t>
            </a:r>
          </a:p>
          <a:p>
            <a:pPr defTabSz="931774">
              <a:defRPr/>
            </a:pPr>
            <a:endParaRPr lang="en-US" dirty="0"/>
          </a:p>
          <a:p>
            <a:pPr defTabSz="931774">
              <a:defRPr/>
            </a:pPr>
            <a:r>
              <a:rPr lang="en-US" b="1" dirty="0"/>
              <a:t>What’s new?</a:t>
            </a:r>
          </a:p>
          <a:p>
            <a:pPr defTabSz="931774">
              <a:defRPr/>
            </a:pPr>
            <a:endParaRPr lang="en-US" dirty="0"/>
          </a:p>
          <a:p>
            <a:pPr defTabSz="931774">
              <a:defRPr/>
            </a:pPr>
            <a:r>
              <a:rPr lang="en-US" b="0" baseline="0" dirty="0" smtClean="0"/>
              <a:t>In transition: with a decentralized model, some agencies do their own recruitment, but we are still here to consult.  Are working with agencies to determine their expectations – future needs.</a:t>
            </a:r>
            <a:endParaRPr lang="en-US" b="0" dirty="0" smtClean="0"/>
          </a:p>
          <a:p>
            <a:pPr defTabSz="931774">
              <a:defRPr/>
            </a:pPr>
            <a:endParaRPr lang="en-US" dirty="0"/>
          </a:p>
          <a:p>
            <a:r>
              <a:rPr lang="en-US" b="1" dirty="0" smtClean="0"/>
              <a:t>Seed</a:t>
            </a:r>
            <a:r>
              <a:rPr lang="en-US" b="1" baseline="0" dirty="0" smtClean="0"/>
              <a:t> Question</a:t>
            </a:r>
          </a:p>
          <a:p>
            <a:r>
              <a:rPr lang="en-US" b="0" baseline="0" dirty="0" smtClean="0"/>
              <a:t>Provide an example of how you are doing this and how it’s working….</a:t>
            </a:r>
          </a:p>
          <a:p>
            <a:r>
              <a:rPr lang="en-US" b="0" baseline="0" dirty="0" smtClean="0"/>
              <a:t>	IT example: State DICE </a:t>
            </a:r>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11</a:t>
            </a:fld>
            <a:endParaRPr lang="en-US"/>
          </a:p>
        </p:txBody>
      </p:sp>
    </p:spTree>
    <p:extLst>
      <p:ext uri="{BB962C8B-B14F-4D97-AF65-F5344CB8AC3E}">
        <p14:creationId xmlns:p14="http://schemas.microsoft.com/office/powerpoint/2010/main" val="170558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Lean Transformation Services.  </a:t>
            </a:r>
            <a:r>
              <a:rPr lang="en-US" dirty="0"/>
              <a:t>We offer state agencies and local governments High value, cost effective consulting services – including building a Lean program, developing a scientific problem-solving skills and mindset, developing Lean leader coaching habits and mindset, introducing and maturing huddles, guiding program and agency fundamentals mapping, generating strategic and business plans, coaching development, organizational change management, strengthening visual management and communication, deploying Lean methods at the jobsite, and institutionalizing Lean through HR systems and practices.</a:t>
            </a:r>
          </a:p>
          <a:p>
            <a:endParaRPr lang="en-US" dirty="0"/>
          </a:p>
          <a:p>
            <a:r>
              <a:rPr lang="en-US" b="1" dirty="0">
                <a:solidFill>
                  <a:srgbClr val="7030A0"/>
                </a:solidFill>
              </a:rPr>
              <a:t>How is this Lean transformation different?</a:t>
            </a:r>
            <a:r>
              <a:rPr lang="en-US" dirty="0"/>
              <a:t>  Lean Transformation Services builds capability and culture for a comprehensive Lean program that focuses on scientific problem solving skills, coaching habits and strategies and business plans for organizations.  </a:t>
            </a:r>
          </a:p>
          <a:p>
            <a:pPr marL="640594" lvl="1" indent="-174708">
              <a:buFont typeface="Arial" panose="020B0604020202020204" pitchFamily="34" charset="0"/>
              <a:buChar char="•"/>
            </a:pPr>
            <a:r>
              <a:rPr lang="en-US" dirty="0">
                <a:cs typeface="ＭＳ Ｐゴシック" charset="0"/>
              </a:rPr>
              <a:t>Our Lean consultants are state employees </a:t>
            </a:r>
          </a:p>
          <a:p>
            <a:pPr marL="640594" lvl="1" indent="-174708">
              <a:buFont typeface="Arial" panose="020B0604020202020204" pitchFamily="34" charset="0"/>
              <a:buChar char="•"/>
            </a:pPr>
            <a:r>
              <a:rPr lang="en-US" dirty="0">
                <a:cs typeface="ＭＳ Ｐゴシック" charset="0"/>
              </a:rPr>
              <a:t>We “get” what it means to apply Lean to government </a:t>
            </a:r>
          </a:p>
          <a:p>
            <a:pPr marL="640594" lvl="1" indent="-174708">
              <a:buFont typeface="Arial" panose="020B0604020202020204" pitchFamily="34" charset="0"/>
              <a:buChar char="•"/>
            </a:pPr>
            <a:r>
              <a:rPr lang="en-US" i="1" dirty="0">
                <a:cs typeface="ＭＳ Ｐゴシック" charset="0"/>
              </a:rPr>
              <a:t>We are guiding government to a new way of working!</a:t>
            </a:r>
            <a:endParaRPr lang="en-US" dirty="0">
              <a:cs typeface="ＭＳ Ｐゴシック" charset="0"/>
            </a:endParaRPr>
          </a:p>
          <a:p>
            <a:r>
              <a:rPr lang="en-US" b="1" dirty="0"/>
              <a:t> </a:t>
            </a:r>
            <a:endParaRPr lang="en-US" dirty="0"/>
          </a:p>
          <a:p>
            <a:r>
              <a:rPr lang="en-US" b="1" dirty="0"/>
              <a:t>“What’s new from Lean Transformation Services?”</a:t>
            </a:r>
            <a:endParaRPr lang="en-US" dirty="0"/>
          </a:p>
          <a:p>
            <a:r>
              <a:rPr lang="en-US" b="1" dirty="0"/>
              <a:t> </a:t>
            </a:r>
            <a:r>
              <a:rPr lang="en-US" dirty="0"/>
              <a:t>Culture building support</a:t>
            </a:r>
          </a:p>
          <a:p>
            <a:pPr marL="640594" lvl="1" indent="-174708">
              <a:buFont typeface="Arial" panose="020B0604020202020204" pitchFamily="34" charset="0"/>
              <a:buChar char="•"/>
            </a:pPr>
            <a:r>
              <a:rPr lang="en-US" dirty="0">
                <a:cs typeface="ＭＳ Ｐゴシック" charset="0"/>
              </a:rPr>
              <a:t>Experiential leadership and employee development </a:t>
            </a:r>
          </a:p>
          <a:p>
            <a:pPr marL="640594" lvl="1" indent="-174708">
              <a:buFont typeface="Arial" panose="020B0604020202020204" pitchFamily="34" charset="0"/>
              <a:buChar char="•"/>
            </a:pPr>
            <a:r>
              <a:rPr lang="en-US" dirty="0">
                <a:cs typeface="ＭＳ Ｐゴシック" charset="0"/>
              </a:rPr>
              <a:t>Training to build capability and confidence</a:t>
            </a:r>
          </a:p>
          <a:p>
            <a:pPr marL="640594" lvl="1" indent="-174708">
              <a:buFont typeface="Arial" panose="020B0604020202020204" pitchFamily="34" charset="0"/>
              <a:buChar char="•"/>
            </a:pPr>
            <a:r>
              <a:rPr lang="en-US" dirty="0">
                <a:cs typeface="ＭＳ Ｐゴシック" charset="0"/>
              </a:rPr>
              <a:t>Expert facilitation to improve processes</a:t>
            </a:r>
          </a:p>
          <a:p>
            <a:pPr marL="640594" lvl="1" indent="-174708">
              <a:buFont typeface="Arial" panose="020B0604020202020204" pitchFamily="34" charset="0"/>
              <a:buChar char="•"/>
            </a:pPr>
            <a:r>
              <a:rPr lang="en-US" dirty="0">
                <a:cs typeface="ＭＳ Ｐゴシック" charset="0"/>
              </a:rPr>
              <a:t>Customized services adapted to your agency’s unique needs</a:t>
            </a:r>
          </a:p>
          <a:p>
            <a:endParaRPr lang="en-US" b="1" dirty="0">
              <a:solidFill>
                <a:srgbClr val="7030A0"/>
              </a:solidFill>
            </a:endParaRPr>
          </a:p>
          <a:p>
            <a:r>
              <a:rPr lang="en-US" b="1" dirty="0">
                <a:solidFill>
                  <a:srgbClr val="7030A0"/>
                </a:solidFill>
              </a:rPr>
              <a:t>	Goal: Everyone </a:t>
            </a:r>
            <a:r>
              <a:rPr lang="en-US" dirty="0">
                <a:solidFill>
                  <a:prstClr val="black"/>
                </a:solidFill>
              </a:rPr>
              <a:t>uses the scientific method to solve problems, improve and innovate.  So that… </a:t>
            </a:r>
            <a:r>
              <a:rPr lang="en-US" b="1" dirty="0">
                <a:solidFill>
                  <a:srgbClr val="7030A0"/>
                </a:solidFill>
              </a:rPr>
              <a:t>Every leader is a coach. Every employee is a problem solver</a:t>
            </a:r>
            <a:endParaRPr lang="en-US" dirty="0"/>
          </a:p>
          <a:p>
            <a:endParaRPr lang="en-US" dirty="0" smtClean="0"/>
          </a:p>
          <a:p>
            <a:endParaRPr lang="en-US" dirty="0" smtClean="0"/>
          </a:p>
          <a:p>
            <a:r>
              <a:rPr lang="en-US" b="1" dirty="0"/>
              <a:t>Seed Question: </a:t>
            </a:r>
            <a:r>
              <a:rPr lang="en-US" dirty="0"/>
              <a:t>My agency hasn’t done much with Lean yet. How can we get started?</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12</a:t>
            </a:fld>
            <a:endParaRPr lang="en-US"/>
          </a:p>
        </p:txBody>
      </p:sp>
    </p:spTree>
    <p:extLst>
      <p:ext uri="{BB962C8B-B14F-4D97-AF65-F5344CB8AC3E}">
        <p14:creationId xmlns:p14="http://schemas.microsoft.com/office/powerpoint/2010/main" val="327502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Current and upcoming policies and guidelines and the policy process</a:t>
            </a:r>
          </a:p>
          <a:p>
            <a:r>
              <a:rPr lang="en-US" dirty="0"/>
              <a:t> </a:t>
            </a:r>
          </a:p>
          <a:p>
            <a:r>
              <a:rPr lang="en-US" dirty="0"/>
              <a:t>Cheryl:  Phase 1 Procurement Training and accomplishments and upcoming training plans</a:t>
            </a:r>
          </a:p>
          <a:p>
            <a:r>
              <a:rPr lang="en-US" dirty="0"/>
              <a:t> </a:t>
            </a:r>
          </a:p>
          <a:p>
            <a:r>
              <a:rPr lang="en-US" dirty="0"/>
              <a:t>Melanie:  NEW!  IT Training:  Mission and plans for setting up training around IT procurement policy and process with the first initial training session planned for early 2016.</a:t>
            </a:r>
          </a:p>
          <a:p>
            <a:pPr marL="0" lvl="1" defTabSz="931774">
              <a:defRPr/>
            </a:pPr>
            <a:endParaRPr lang="en-US" kern="1200" dirty="0" smtClean="0">
              <a:solidFill>
                <a:schemeClr val="tx1"/>
              </a:solidFill>
              <a:latin typeface="Arial" charset="0"/>
              <a:ea typeface="ＭＳ Ｐゴシック" pitchFamily="-48" charset="-128"/>
              <a:cs typeface="ＭＳ Ｐゴシック" charset="0"/>
            </a:endParaRPr>
          </a:p>
          <a:p>
            <a:r>
              <a:rPr lang="en-US" kern="1200" dirty="0" smtClean="0">
                <a:solidFill>
                  <a:schemeClr val="tx1"/>
                </a:solidFill>
                <a:latin typeface="Arial" charset="0"/>
                <a:ea typeface="ＭＳ Ｐゴシック" pitchFamily="-48" charset="-128"/>
                <a:cs typeface="ＭＳ Ｐゴシック" charset="0"/>
              </a:rPr>
              <a:t>More info at training session Nov. 5 </a:t>
            </a:r>
            <a:r>
              <a:rPr lang="en-US" b="1" dirty="0"/>
              <a:t>Procurement Policy and Training – Now What? 9:45 Rm 316 </a:t>
            </a:r>
            <a:endParaRPr lang="en-US" dirty="0"/>
          </a:p>
          <a:p>
            <a:r>
              <a:rPr lang="en-US" b="1" dirty="0"/>
              <a:t> </a:t>
            </a:r>
            <a:endParaRPr lang="en-US" dirty="0"/>
          </a:p>
          <a:p>
            <a:pPr marL="0" lvl="1" defTabSz="931774">
              <a:defRPr/>
            </a:pPr>
            <a:endParaRPr lang="en-US" kern="1200" dirty="0" smtClean="0">
              <a:solidFill>
                <a:schemeClr val="tx1"/>
              </a:solidFill>
              <a:latin typeface="Arial" charset="0"/>
              <a:ea typeface="ＭＳ Ｐゴシック" pitchFamily="-48"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13</a:t>
            </a:fld>
            <a:endParaRPr lang="en-US"/>
          </a:p>
        </p:txBody>
      </p:sp>
    </p:spTree>
    <p:extLst>
      <p:ext uri="{BB962C8B-B14F-4D97-AF65-F5344CB8AC3E}">
        <p14:creationId xmlns:p14="http://schemas.microsoft.com/office/powerpoint/2010/main" val="184610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Risk Management  </a:t>
            </a:r>
            <a:r>
              <a:rPr lang="en-US" dirty="0"/>
              <a:t>We provide risk management assistance to state agencies including claims handling and loss prevention through technical support, training, and incident reviews. We also work with agencies to develop proactive strategies that reduce risk.  Enterprise Services offers state agency insurance plans including facility/equipment rental insurance, travel policies, out-of-state worker policies and even policies for fine arts.  And, we can help local government self-insurers ensure they have sufficient funding to pay claims.</a:t>
            </a:r>
          </a:p>
          <a:p>
            <a:pPr defTabSz="931774">
              <a:defRPr/>
            </a:pPr>
            <a:endParaRPr lang="en-US" dirty="0"/>
          </a:p>
          <a:p>
            <a:pPr defTabSz="931774">
              <a:defRPr/>
            </a:pPr>
            <a:r>
              <a:rPr lang="en-US" dirty="0" smtClean="0"/>
              <a:t>We’re here to</a:t>
            </a:r>
            <a:r>
              <a:rPr lang="en-US" baseline="0" dirty="0" smtClean="0"/>
              <a:t> help everyone become better stewards of public resources.</a:t>
            </a:r>
            <a:endParaRPr lang="en-US" dirty="0" smtClean="0"/>
          </a:p>
          <a:p>
            <a:pPr defTabSz="931774">
              <a:defRPr/>
            </a:pPr>
            <a:endParaRPr lang="en-US" dirty="0"/>
          </a:p>
          <a:p>
            <a:pPr defTabSz="931774">
              <a:defRPr/>
            </a:pPr>
            <a:r>
              <a:rPr lang="en-US" b="1" dirty="0"/>
              <a:t>What’s new</a:t>
            </a:r>
            <a:r>
              <a:rPr lang="en-US" b="1" dirty="0" smtClean="0"/>
              <a:t>?</a:t>
            </a:r>
          </a:p>
          <a:p>
            <a:r>
              <a:rPr lang="en-US" sz="1200" b="0" kern="1200" dirty="0" smtClean="0">
                <a:solidFill>
                  <a:schemeClr val="tx1"/>
                </a:solidFill>
                <a:effectLst/>
                <a:latin typeface="Arial" charset="0"/>
                <a:ea typeface="ＭＳ Ｐゴシック" pitchFamily="-48" charset="-128"/>
                <a:cs typeface="ＭＳ Ｐゴシック" charset="0"/>
              </a:rPr>
              <a:t> </a:t>
            </a:r>
          </a:p>
          <a:p>
            <a:r>
              <a:rPr lang="en-US" sz="1200" b="0" kern="1200" dirty="0" smtClean="0">
                <a:solidFill>
                  <a:schemeClr val="tx1"/>
                </a:solidFill>
                <a:effectLst/>
                <a:latin typeface="Arial" charset="0"/>
                <a:ea typeface="ＭＳ Ｐゴシック" pitchFamily="-48" charset="-128"/>
                <a:cs typeface="ＭＳ Ｐゴシック" charset="0"/>
              </a:rPr>
              <a:t>Limited cyber- liability insurance is available this year under the state’s property insurance program.  If you have insured property on the policy you have this added coverage.  It is limited -- but if not exhausted by other claimants, it can provide help with costs associated with responding to a data breach. </a:t>
            </a:r>
          </a:p>
          <a:p>
            <a:pPr defTabSz="931774">
              <a:defRPr/>
            </a:pPr>
            <a:endParaRPr lang="en-US" b="1" dirty="0"/>
          </a:p>
          <a:p>
            <a:pPr defTabSz="931774">
              <a:defRPr/>
            </a:pPr>
            <a:endParaRPr lang="en-US" b="1" dirty="0"/>
          </a:p>
          <a:p>
            <a:pPr defTabSz="931774">
              <a:defRPr/>
            </a:pPr>
            <a:r>
              <a:rPr lang="en-US" b="1" dirty="0"/>
              <a:t>Seed Question:</a:t>
            </a:r>
          </a:p>
          <a:p>
            <a:pPr defTabSz="931774">
              <a:defRPr/>
            </a:pPr>
            <a:r>
              <a:rPr lang="en-US" dirty="0"/>
              <a:t>How does Risk Management assist with claims and loss prevention?</a:t>
            </a:r>
          </a:p>
          <a:p>
            <a:pPr defTabSz="931774">
              <a:defRPr/>
            </a:pPr>
            <a:r>
              <a:rPr lang="en-US" dirty="0"/>
              <a:t>	</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14</a:t>
            </a:fld>
            <a:endParaRPr lang="en-US"/>
          </a:p>
        </p:txBody>
      </p:sp>
    </p:spTree>
    <p:extLst>
      <p:ext uri="{BB962C8B-B14F-4D97-AF65-F5344CB8AC3E}">
        <p14:creationId xmlns:p14="http://schemas.microsoft.com/office/powerpoint/2010/main" val="110304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State Vehicle Fleet Services  </a:t>
            </a:r>
            <a:r>
              <a:rPr lang="en-US" dirty="0"/>
              <a:t>Our agency oversees a 4,000+ vehicle fleet operation that provides efficient and environmentally friendly transportation options to state agencies, colleges, boards, and commissions.  We also provide contracted services for state business travel. Fleet vehicles are currently assigned to about 70 WA State government entities</a:t>
            </a:r>
          </a:p>
          <a:p>
            <a:endParaRPr lang="en-US" dirty="0"/>
          </a:p>
          <a:p>
            <a:r>
              <a:rPr lang="en-US" sz="2900" dirty="0"/>
              <a:t>Fleet has a  team of 23 fleet management professionals providing vehicle management services</a:t>
            </a:r>
          </a:p>
          <a:p>
            <a:pPr lvl="1"/>
            <a:r>
              <a:rPr lang="en-US" sz="2400" dirty="0"/>
              <a:t>Vehicles leased to agencies long term on permanent assignment</a:t>
            </a:r>
          </a:p>
          <a:p>
            <a:pPr lvl="1"/>
            <a:r>
              <a:rPr lang="en-US" sz="2400" dirty="0"/>
              <a:t>Vehicles leased to agencies for projects lasting 30-180 days</a:t>
            </a:r>
          </a:p>
          <a:p>
            <a:pPr lvl="1"/>
            <a:r>
              <a:rPr lang="en-US" sz="2400" dirty="0"/>
              <a:t>Daily rental vehicles for rentals of 30 days or less</a:t>
            </a:r>
          </a:p>
          <a:p>
            <a:pPr lvl="1"/>
            <a:r>
              <a:rPr lang="en-US" sz="2400" dirty="0"/>
              <a:t>Maintenance shop to service all Fleet Operations vehicles</a:t>
            </a:r>
          </a:p>
          <a:p>
            <a:pPr lvl="1"/>
            <a:endParaRPr lang="en-US" sz="2000" dirty="0"/>
          </a:p>
          <a:p>
            <a:endParaRPr lang="en-US" sz="3700" b="1" u="sng" dirty="0">
              <a:solidFill>
                <a:srgbClr val="0033CC"/>
              </a:solidFill>
            </a:endParaRPr>
          </a:p>
          <a:p>
            <a:r>
              <a:rPr lang="en-US" sz="3700" b="1" u="sng" dirty="0">
                <a:solidFill>
                  <a:srgbClr val="0033CC"/>
                </a:solidFill>
              </a:rPr>
              <a:t>Our Goal:</a:t>
            </a:r>
            <a:r>
              <a:rPr lang="en-US" sz="2900" b="1" dirty="0">
                <a:solidFill>
                  <a:srgbClr val="0033CC"/>
                </a:solidFill>
              </a:rPr>
              <a:t> Provide state drivers with safe, reliable, lowest cost vehicle options    </a:t>
            </a:r>
          </a:p>
          <a:p>
            <a:endParaRPr lang="en-US" sz="2900" dirty="0"/>
          </a:p>
          <a:p>
            <a:r>
              <a:rPr lang="en-US" sz="2900" b="1" dirty="0"/>
              <a:t>What’s new</a:t>
            </a:r>
            <a:r>
              <a:rPr lang="en-US" sz="2900" dirty="0"/>
              <a:t>: How Vehicle Fleet Services has upgraded its fleet with environmentally friendly transportation options.</a:t>
            </a:r>
          </a:p>
          <a:p>
            <a:r>
              <a:rPr lang="en-US" sz="2900" b="1" dirty="0"/>
              <a:t> </a:t>
            </a:r>
            <a:endParaRPr lang="en-US" sz="2900" dirty="0"/>
          </a:p>
          <a:p>
            <a:endParaRPr lang="en-US" sz="2900" b="1" dirty="0">
              <a:solidFill>
                <a:srgbClr val="0033CC"/>
              </a:solidFill>
            </a:endParaRPr>
          </a:p>
          <a:p>
            <a:r>
              <a:rPr lang="en-US" sz="2900" b="1" dirty="0">
                <a:solidFill>
                  <a:srgbClr val="0033CC"/>
                </a:solidFill>
              </a:rPr>
              <a:t>Data Driven Fleet Management:  Nov 5 @ 1:30 pm</a:t>
            </a:r>
          </a:p>
          <a:p>
            <a:endParaRPr lang="en-US" sz="3200" dirty="0"/>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15</a:t>
            </a:fld>
            <a:endParaRPr lang="en-US"/>
          </a:p>
        </p:txBody>
      </p:sp>
    </p:spTree>
    <p:extLst>
      <p:ext uri="{BB962C8B-B14F-4D97-AF65-F5344CB8AC3E}">
        <p14:creationId xmlns:p14="http://schemas.microsoft.com/office/powerpoint/2010/main" val="217454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Technology Leasing Program helps agencies stay current with IT needs while managing cash-flow.</a:t>
            </a:r>
          </a:p>
          <a:p>
            <a:endParaRPr lang="en-US" b="1" dirty="0"/>
          </a:p>
          <a:p>
            <a:r>
              <a:rPr lang="en-US" b="1" dirty="0"/>
              <a:t>What’s new with Tech Leasing:</a:t>
            </a:r>
          </a:p>
          <a:p>
            <a:pPr lvl="0"/>
            <a:r>
              <a:rPr lang="en-US" u="sng" dirty="0"/>
              <a:t>Expansion of product offerings</a:t>
            </a:r>
            <a:r>
              <a:rPr lang="en-US" dirty="0"/>
              <a:t> – in the past the program only leased desktops, laptops, and servers, however product lines have been expanded to printers, network infrastructure, backup recovery storage devices, and other types of technology that may or may not be on the master contracts</a:t>
            </a:r>
          </a:p>
          <a:p>
            <a:pPr lvl="0"/>
            <a:r>
              <a:rPr lang="en-US" u="sng" dirty="0"/>
              <a:t>K-12, higher </a:t>
            </a:r>
            <a:r>
              <a:rPr lang="en-US" u="sng" dirty="0" err="1"/>
              <a:t>ed</a:t>
            </a:r>
            <a:r>
              <a:rPr lang="en-US" u="sng" dirty="0"/>
              <a:t>, </a:t>
            </a:r>
            <a:r>
              <a:rPr lang="en-US" u="sng" dirty="0" err="1"/>
              <a:t>polic</a:t>
            </a:r>
            <a:r>
              <a:rPr lang="en-US" u="sng" dirty="0"/>
              <a:t> subs, and local governments</a:t>
            </a:r>
            <a:r>
              <a:rPr lang="en-US" dirty="0"/>
              <a:t> – organizations within these government classifications now have the ability to access Technology Leasing’s full range of product offerings</a:t>
            </a:r>
          </a:p>
          <a:p>
            <a:pPr lvl="0"/>
            <a:r>
              <a:rPr lang="en-US" u="sng" dirty="0"/>
              <a:t>New Master Lease Agreement (MLA)</a:t>
            </a:r>
            <a:r>
              <a:rPr lang="en-US" dirty="0"/>
              <a:t> – The contract has been rewritten in order to provide customers with more flexibility at the end of the lease. Customers now have three options rather than the lone option of </a:t>
            </a:r>
            <a:r>
              <a:rPr lang="en-US" dirty="0" err="1"/>
              <a:t>surplussing</a:t>
            </a:r>
            <a:r>
              <a:rPr lang="en-US" dirty="0"/>
              <a:t> the leased hardware: turn the equipment back in to Technology Leasing for </a:t>
            </a:r>
            <a:r>
              <a:rPr lang="en-US" dirty="0" err="1"/>
              <a:t>surplussing</a:t>
            </a:r>
            <a:r>
              <a:rPr lang="en-US" dirty="0"/>
              <a:t>; extend the lease for up to 12 months at the cost of $1.75 per unit; or transfer ownership of the hardware from DES Tech. Leasing to the lessee.</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16</a:t>
            </a:fld>
            <a:endParaRPr lang="en-US"/>
          </a:p>
        </p:txBody>
      </p:sp>
    </p:spTree>
    <p:extLst>
      <p:ext uri="{BB962C8B-B14F-4D97-AF65-F5344CB8AC3E}">
        <p14:creationId xmlns:p14="http://schemas.microsoft.com/office/powerpoint/2010/main" val="208870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and tribal governments, higher education institutions, school districts, state agencies and qualified </a:t>
            </a:r>
            <a:r>
              <a:rPr lang="en-US" i="1" dirty="0"/>
              <a:t>non-profits can also take advantage of </a:t>
            </a:r>
            <a:r>
              <a:rPr lang="en-US" b="1" dirty="0"/>
              <a:t>consolidated bargaining power and government efficiencies </a:t>
            </a:r>
            <a:r>
              <a:rPr lang="en-US" dirty="0"/>
              <a:t>through the following programs.</a:t>
            </a:r>
          </a:p>
          <a:p>
            <a:r>
              <a:rPr lang="en-US" b="1" dirty="0"/>
              <a:t>Contracting &amp; Purchasing</a:t>
            </a:r>
          </a:p>
          <a:p>
            <a:r>
              <a:rPr lang="en-US" dirty="0"/>
              <a:t>Agencies save time and resources by using master contracts.  Our master contracts make public dollars stretch as far as possible while creating opportunities for 1,200 vendors. We provide expertise on statewide initiatives like green purchasing and supplier diversity.  </a:t>
            </a:r>
          </a:p>
          <a:p>
            <a:r>
              <a:rPr lang="en-US" dirty="0"/>
              <a:t>Our team provides procurement support, training and consulting services.  Customers benefit from economies of scale.  State agencies can also benefit from rebates and discounts thanks to cooperative purchasing power.  Local and tribal governments, higher education institutions and school districts, and state agencies can also take advantage of consolidated bargaining power for reliable vehicle purchases.</a:t>
            </a:r>
          </a:p>
          <a:p>
            <a:endParaRPr lang="en-US" b="1" dirty="0"/>
          </a:p>
          <a:p>
            <a:r>
              <a:rPr lang="en-US" b="1" dirty="0"/>
              <a:t>Facilities &amp; Leasing</a:t>
            </a:r>
          </a:p>
          <a:p>
            <a:r>
              <a:rPr lang="en-US" b="1" dirty="0"/>
              <a:t>Project Management Services </a:t>
            </a:r>
            <a:r>
              <a:rPr lang="en-US" dirty="0"/>
              <a:t>We offer expertise on a wide range of facility issues including managing nearly 800 design and construction projects for public agencies throughout Washington valued at more than $580 million. Our staff has an established record of completing projects on time and within budget.</a:t>
            </a:r>
          </a:p>
          <a:p>
            <a:r>
              <a:rPr lang="en-US" b="1" dirty="0"/>
              <a:t>Energy Program </a:t>
            </a:r>
            <a:r>
              <a:rPr lang="en-US" dirty="0"/>
              <a:t>Our Energy Program is recognized for its expertise in managing energy and water conservation projects in public buildings. Since the program’s inception in 1984, the energy team has helped public agencies avoid nearly $120 million in utility costs.</a:t>
            </a:r>
          </a:p>
          <a:p>
            <a:r>
              <a:rPr lang="en-US" b="1" dirty="0"/>
              <a:t>Real Estate Services </a:t>
            </a:r>
            <a:r>
              <a:rPr lang="en-US" dirty="0"/>
              <a:t>Our Real Estate team helps public agencies reduce their lease costs and consolidate services.  In the past year, DES has helped its customers avoid $1.1 million a year in future lease costs by aggressively negotiating lease renewals against existing local market rates.</a:t>
            </a:r>
          </a:p>
          <a:p>
            <a:endParaRPr lang="en-US" b="1" dirty="0"/>
          </a:p>
          <a:p>
            <a:r>
              <a:rPr lang="en-US" b="1" dirty="0"/>
              <a:t>Workforce Development Services</a:t>
            </a:r>
          </a:p>
          <a:p>
            <a:r>
              <a:rPr lang="en-US" b="1" dirty="0"/>
              <a:t>Employee Assistance Program </a:t>
            </a:r>
            <a:r>
              <a:rPr lang="en-US" dirty="0"/>
              <a:t>Enterprise Services administers the statewide Employee Assistance Program (EAP) helping state government employees and their family members resolve personal and work-related issues.</a:t>
            </a:r>
          </a:p>
          <a:p>
            <a:r>
              <a:rPr lang="en-US" b="1" dirty="0"/>
              <a:t>Training </a:t>
            </a:r>
            <a:r>
              <a:rPr lang="en-US" dirty="0"/>
              <a:t>We host statewide online and classroom training and provide other employee development services.  </a:t>
            </a:r>
          </a:p>
          <a:p>
            <a:endParaRPr lang="en-US" b="1" dirty="0"/>
          </a:p>
          <a:p>
            <a:r>
              <a:rPr lang="en-US" b="1" dirty="0"/>
              <a:t>Business Resources: </a:t>
            </a:r>
          </a:p>
          <a:p>
            <a:r>
              <a:rPr lang="en-US" b="1" dirty="0"/>
              <a:t>Printing &amp; Mail </a:t>
            </a:r>
          </a:p>
          <a:p>
            <a:r>
              <a:rPr lang="en-US" dirty="0"/>
              <a:t>Enterprise Services offers a wide range of communication, print and mail assistance</a:t>
            </a:r>
          </a:p>
          <a:p>
            <a:r>
              <a:rPr lang="en-US" b="1" dirty="0"/>
              <a:t>Printing </a:t>
            </a:r>
            <a:r>
              <a:rPr lang="en-US" dirty="0"/>
              <a:t>A wide range of services are available including variable printing, quick copy, offset and digital printing, warehousing and shipping, and binding and finishing. Our expert print buyers help customers develop economical product specifications and manage the competitive bidding process to find the highest quality job at the best price.  And, online ordering makes it easy for customers to place orders and manage order history. A professional print staff with an average of 14 years of experience is available to consult on more complex jobs.</a:t>
            </a:r>
          </a:p>
          <a:p>
            <a:r>
              <a:rPr lang="en-US" b="1" dirty="0"/>
              <a:t>Mail </a:t>
            </a:r>
            <a:r>
              <a:rPr lang="en-US" dirty="0"/>
              <a:t>Mailing services include maintaining and cleansing distribution lists, boxing and shrink-wrapping, inserting and other services designed to reduce postage, shipping and handling costs.  We provide pick-up and delivery service for interagency documents and packages to 45 cities in 10 counties.   Our dispatch drivers cover more than 1,800 miles and make 1,135 separate deliveries and pickups.</a:t>
            </a:r>
          </a:p>
          <a:p>
            <a:r>
              <a:rPr lang="en-US" b="1" dirty="0"/>
              <a:t>Surplus </a:t>
            </a:r>
          </a:p>
          <a:p>
            <a:r>
              <a:rPr lang="en-US" dirty="0"/>
              <a:t>Recycling, reuse, and sales of surplus assets benefit all public organizations.  Our overall sales of goods returned more than $12 million to state and local government agencies over the last three fiscal years.   The sale, reuse and recycling of goods also keeps hundreds of thousands of pounds of materials from being dumped in landfills.  Enterprise Services works with the Department of Corrections and the Office of Superintendent of Public Instruction to refurbish computers and redistribute them for use by school districts across the state. In 2013, 5,950 computers were sold Washington Schools for $27 each.  </a:t>
            </a:r>
          </a:p>
          <a:p>
            <a:r>
              <a:rPr lang="en-US" dirty="0"/>
              <a:t>Surplus Operations can facilitate transfers of surplus properties from one agency or institution to another, allowing clients to invest more of their resources in serving the public. Between July 2013 and August 2014, more than 900 items were transferred through DES at a value of nearly $50,000.</a:t>
            </a:r>
          </a:p>
          <a:p>
            <a:r>
              <a:rPr lang="en-US" b="1" dirty="0"/>
              <a:t>Travel Services</a:t>
            </a:r>
          </a:p>
          <a:p>
            <a:r>
              <a:rPr lang="en-US" dirty="0"/>
              <a:t>We offer travel services--including air travel, lodging, rental vehicles and travel agent assistance— to local and tribal governments, higher education institutions and school districts, state agencies and qualified nonprofit corporations through state contracts.  </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17</a:t>
            </a:fld>
            <a:endParaRPr lang="en-US"/>
          </a:p>
        </p:txBody>
      </p:sp>
    </p:spTree>
    <p:extLst>
      <p:ext uri="{BB962C8B-B14F-4D97-AF65-F5344CB8AC3E}">
        <p14:creationId xmlns:p14="http://schemas.microsoft.com/office/powerpoint/2010/main" val="1277371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Gwen McClanahan, Small Agency Services - Finance ?</a:t>
            </a:r>
          </a:p>
          <a:p>
            <a:pPr lvl="0"/>
            <a:r>
              <a:rPr lang="en-US" b="1" dirty="0"/>
              <a:t>Anita Bingham – Small Agency Services – HR</a:t>
            </a:r>
            <a:r>
              <a:rPr lang="en-US" dirty="0"/>
              <a:t>.  Tell us more about the new on-site service that customers asked for.  How is this making HR more efficient, effective &amp; accountable?</a:t>
            </a:r>
          </a:p>
          <a:p>
            <a:pPr lvl="0"/>
            <a:r>
              <a:rPr lang="en-US" dirty="0"/>
              <a:t>Don Chavez – Recruitment Services</a:t>
            </a:r>
          </a:p>
          <a:p>
            <a:pPr lvl="0"/>
            <a:r>
              <a:rPr lang="en-US" dirty="0" smtClean="0"/>
              <a:t>Renee, </a:t>
            </a:r>
            <a:r>
              <a:rPr lang="en-US" dirty="0"/>
              <a:t>LTS</a:t>
            </a:r>
          </a:p>
          <a:p>
            <a:r>
              <a:rPr lang="en-US" b="1" dirty="0"/>
              <a:t>Lucy Isaki, Risk Management </a:t>
            </a:r>
            <a:r>
              <a:rPr lang="en-US" sz="1200" kern="1200" dirty="0" smtClean="0">
                <a:solidFill>
                  <a:schemeClr val="tx1"/>
                </a:solidFill>
                <a:effectLst/>
                <a:latin typeface="Arial" charset="0"/>
                <a:ea typeface="ＭＳ Ｐゴシック" pitchFamily="-48" charset="-128"/>
                <a:cs typeface="ＭＳ Ｐゴシック" charset="0"/>
              </a:rPr>
              <a:t>How does Risk Management assist with claims and loss prevention as well as insurance plans?  We can consult on claims or loss prevention issues such as cyber liability.  We can provide you with on-site review of your existing insurance coverage and advise on additional coverage your agency may want to consider. </a:t>
            </a:r>
          </a:p>
          <a:p>
            <a:pPr lvl="0"/>
            <a:endParaRPr lang="en-US" dirty="0"/>
          </a:p>
          <a:p>
            <a:pPr lvl="0"/>
            <a:r>
              <a:rPr lang="en-US" dirty="0"/>
              <a:t>George Carter III, Fleet Services</a:t>
            </a:r>
          </a:p>
          <a:p>
            <a:pPr lvl="0"/>
            <a:r>
              <a:rPr lang="en-US" b="1" dirty="0"/>
              <a:t>Aaron Pittelkau, Finance/Technology Leasing Program</a:t>
            </a:r>
            <a:endParaRPr lang="en-US" dirty="0"/>
          </a:p>
          <a:p>
            <a:pPr lvl="1"/>
            <a:r>
              <a:rPr lang="en-US" dirty="0"/>
              <a:t>Build on the What’s New  with the Master Contract question</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18</a:t>
            </a:fld>
            <a:endParaRPr lang="en-US"/>
          </a:p>
        </p:txBody>
      </p:sp>
    </p:spTree>
    <p:extLst>
      <p:ext uri="{BB962C8B-B14F-4D97-AF65-F5344CB8AC3E}">
        <p14:creationId xmlns:p14="http://schemas.microsoft.com/office/powerpoint/2010/main" val="379456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PANEL MEMBERS:</a:t>
            </a:r>
          </a:p>
          <a:p>
            <a:pPr lvl="0"/>
            <a:r>
              <a:rPr lang="en-US" dirty="0"/>
              <a:t>Anita Bingham – Small Agency Services  WSD, Operations/Labor Relations Manager</a:t>
            </a:r>
          </a:p>
          <a:p>
            <a:pPr lvl="0"/>
            <a:r>
              <a:rPr lang="en-US" dirty="0"/>
              <a:t>George Schuetz – Small Agency Services - Finance</a:t>
            </a:r>
          </a:p>
          <a:p>
            <a:pPr lvl="0"/>
            <a:r>
              <a:rPr lang="en-US" dirty="0"/>
              <a:t>Don Chavez – Recruitment Services</a:t>
            </a:r>
          </a:p>
          <a:p>
            <a:pPr lvl="0"/>
            <a:r>
              <a:rPr lang="en-US" dirty="0"/>
              <a:t>Renee Smith-Nyberg, LTS</a:t>
            </a:r>
          </a:p>
          <a:p>
            <a:pPr lvl="0"/>
            <a:r>
              <a:rPr lang="en-US" dirty="0" smtClean="0"/>
              <a:t>Aaron </a:t>
            </a:r>
            <a:r>
              <a:rPr lang="en-US" dirty="0"/>
              <a:t>Pittelkau, Finance/Technology Leasing Program</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3</a:t>
            </a:fld>
            <a:endParaRPr lang="en-US"/>
          </a:p>
        </p:txBody>
      </p:sp>
    </p:spTree>
    <p:extLst>
      <p:ext uri="{BB962C8B-B14F-4D97-AF65-F5344CB8AC3E}">
        <p14:creationId xmlns:p14="http://schemas.microsoft.com/office/powerpoint/2010/main" val="317604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session will provide an overview of DES programs available to state agencies, featuring how agencies have benefited to become more Effective, Efficient and Accountable.   I will present an overview of programs and our panel will be available for questions.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4</a:t>
            </a:fld>
            <a:endParaRPr lang="en-US"/>
          </a:p>
        </p:txBody>
      </p:sp>
    </p:spTree>
    <p:extLst>
      <p:ext uri="{BB962C8B-B14F-4D97-AF65-F5344CB8AC3E}">
        <p14:creationId xmlns:p14="http://schemas.microsoft.com/office/powerpoint/2010/main" val="200557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Enterprise Services (DES) is one of the newest agencies in Washington state government. Created by the Legislature in 2011, the department provides a variety of support services to state government and Washington residents. It is also charged with creating greater overall operating efficiencies. </a:t>
            </a:r>
          </a:p>
          <a:p>
            <a:r>
              <a:rPr lang="en-US" dirty="0"/>
              <a:t> </a:t>
            </a:r>
          </a:p>
          <a:p>
            <a:r>
              <a:rPr lang="en-US" dirty="0"/>
              <a:t>Enterprise Services combines services from the former departments of General Administration and Printing and sections of the former departments of Personnel and Information Services. Several divisions from the Office of Financial Management are also part of the new agency. Enterprise Services began official operations in October 2011.</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5</a:t>
            </a:fld>
            <a:endParaRPr lang="en-US"/>
          </a:p>
        </p:txBody>
      </p:sp>
    </p:spTree>
    <p:extLst>
      <p:ext uri="{BB962C8B-B14F-4D97-AF65-F5344CB8AC3E}">
        <p14:creationId xmlns:p14="http://schemas.microsoft.com/office/powerpoint/2010/main" val="115839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need.  How you need it.  When you need it.</a:t>
            </a:r>
          </a:p>
          <a:p>
            <a:r>
              <a:rPr lang="en-US" dirty="0"/>
              <a:t>We focus on finding the best value for our customers, using a consultative approach to meet the diverse needs of the public sector.</a:t>
            </a:r>
          </a:p>
          <a:p>
            <a:endParaRPr lang="en-US" dirty="0"/>
          </a:p>
          <a:p>
            <a:r>
              <a:rPr lang="en-US" b="1" dirty="0"/>
              <a:t>We</a:t>
            </a:r>
            <a:r>
              <a:rPr lang="en-US" dirty="0"/>
              <a:t> </a:t>
            </a:r>
            <a:r>
              <a:rPr lang="en-US" b="1" dirty="0"/>
              <a:t>Deliver Exceptional Services </a:t>
            </a:r>
            <a:r>
              <a:rPr lang="en-US" dirty="0"/>
              <a:t>Customers call us first for support service needs, knowing we are innovative problem-solvers and committed partners.  We focus on understanding client needs so we can exceed expectations and deliver integrated services and solutions with ease.</a:t>
            </a:r>
          </a:p>
          <a:p>
            <a:endParaRPr lang="en-US" dirty="0"/>
          </a:p>
          <a:p>
            <a:r>
              <a:rPr lang="en-US" b="1" dirty="0"/>
              <a:t>We Reduce the Overall Cost of Government Operations </a:t>
            </a:r>
            <a:r>
              <a:rPr lang="en-US" dirty="0"/>
              <a:t>We provide substantial value that reduces the cost of government operations. All Enterprise Services are competitively priced for the value delivered.</a:t>
            </a:r>
          </a:p>
          <a:p>
            <a:endParaRPr lang="en-US" b="1" dirty="0"/>
          </a:p>
          <a:p>
            <a:r>
              <a:rPr lang="en-US" b="1" dirty="0"/>
              <a:t>We Focus on Improvement  </a:t>
            </a:r>
            <a:r>
              <a:rPr lang="en-US" dirty="0"/>
              <a:t>Enterprise Services is a role model in Lean culture and improvement results for state government. Continuous improvement is infused in all aspects of agency culture.   Every team member is empowered to solve problems.  Through   knowledge, coaching and support, our team is equipped to make improvements every day.</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6</a:t>
            </a:fld>
            <a:endParaRPr lang="en-US"/>
          </a:p>
        </p:txBody>
      </p:sp>
    </p:spTree>
    <p:extLst>
      <p:ext uri="{BB962C8B-B14F-4D97-AF65-F5344CB8AC3E}">
        <p14:creationId xmlns:p14="http://schemas.microsoft.com/office/powerpoint/2010/main" val="1177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7</a:t>
            </a:fld>
            <a:endParaRPr lang="en-US"/>
          </a:p>
        </p:txBody>
      </p:sp>
    </p:spTree>
    <p:extLst>
      <p:ext uri="{BB962C8B-B14F-4D97-AF65-F5344CB8AC3E}">
        <p14:creationId xmlns:p14="http://schemas.microsoft.com/office/powerpoint/2010/main" val="257900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Small Agency Services  </a:t>
            </a:r>
            <a:r>
              <a:rPr lang="en-US" dirty="0"/>
              <a:t>Enterprise Services provides efficient, centrally located human resource, financial, and recruiting services to small state agencies, boards, and commissions. Our support allows small agencies to focus their limited resources on their core missions and strategic plans. Programs include:</a:t>
            </a:r>
          </a:p>
          <a:p>
            <a:pPr lvl="0"/>
            <a:endParaRPr lang="en-US" b="1" dirty="0"/>
          </a:p>
          <a:p>
            <a:pPr lvl="0"/>
            <a:r>
              <a:rPr lang="en-US" b="1" dirty="0"/>
              <a:t>Workforce Support and Development/Anita  </a:t>
            </a:r>
            <a:r>
              <a:rPr lang="en-US" dirty="0"/>
              <a:t>Our HR team offers consultations on performance appraisals, performance communication strategies, corrective and disciplinary actions, assistance in setting expectations,  and guidance for strategic decisions regarding reorganizations, layoffs and other organizational issues.  We also provide helpful online tools and checklists.  </a:t>
            </a:r>
          </a:p>
          <a:p>
            <a:pPr lvl="0"/>
            <a:endParaRPr lang="en-US" dirty="0"/>
          </a:p>
          <a:p>
            <a:pPr lvl="0"/>
            <a:r>
              <a:rPr lang="en-US" b="1" dirty="0"/>
              <a:t>What’s New? </a:t>
            </a:r>
            <a:r>
              <a:rPr lang="en-US" dirty="0"/>
              <a:t/>
            </a:r>
            <a:br>
              <a:rPr lang="en-US" dirty="0"/>
            </a:br>
            <a:r>
              <a:rPr lang="en-US" dirty="0"/>
              <a:t>The Workforce Support and Development Team interviewed customers to establish mutually agreeable customer expectations.  Customers were asked to rate our services and we now have a baseline score that will help us identify improvements that can be put into place.  One of the things we heard from the HR customers is that some of them would like us to </a:t>
            </a:r>
            <a:r>
              <a:rPr lang="en-US" u="sng" dirty="0"/>
              <a:t>provide on-site service</a:t>
            </a:r>
            <a:r>
              <a:rPr lang="en-US" dirty="0"/>
              <a:t>.  We have been able to accommodate this request and the feedback has been very positive.</a:t>
            </a:r>
          </a:p>
          <a:p>
            <a:pPr lvl="0"/>
            <a:endParaRPr lang="en-US" dirty="0"/>
          </a:p>
          <a:p>
            <a:pPr lvl="0"/>
            <a:r>
              <a:rPr lang="en-US" b="1" dirty="0"/>
              <a:t>Seed Question</a:t>
            </a:r>
          </a:p>
          <a:p>
            <a:pPr lvl="0"/>
            <a:r>
              <a:rPr lang="en-US" dirty="0"/>
              <a:t>What HR challenges do you see for small agencies?</a:t>
            </a:r>
            <a:endParaRPr lang="en-US" b="1"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8</a:t>
            </a:fld>
            <a:endParaRPr lang="en-US"/>
          </a:p>
        </p:txBody>
      </p:sp>
    </p:spTree>
    <p:extLst>
      <p:ext uri="{BB962C8B-B14F-4D97-AF65-F5344CB8AC3E}">
        <p14:creationId xmlns:p14="http://schemas.microsoft.com/office/powerpoint/2010/main" val="293692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Finance/George  </a:t>
            </a:r>
            <a:r>
              <a:rPr lang="en-US" dirty="0"/>
              <a:t>Our finance team offers budgeting and financial management services, accounts payable services, invoicing, accounts receivable and cash receipts services, and payroll services to Small State Agencies and Commissions.  </a:t>
            </a:r>
          </a:p>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9</a:t>
            </a:fld>
            <a:endParaRPr lang="en-US"/>
          </a:p>
        </p:txBody>
      </p:sp>
    </p:spTree>
    <p:extLst>
      <p:ext uri="{BB962C8B-B14F-4D97-AF65-F5344CB8AC3E}">
        <p14:creationId xmlns:p14="http://schemas.microsoft.com/office/powerpoint/2010/main" val="39810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 - Using the Employee Self Service (ESS) leave tool to enter leave directly into HRMS.  </a:t>
            </a:r>
            <a:r>
              <a:rPr lang="en-US" b="1" dirty="0"/>
              <a:t>Reduced paperwork, shortened turnaround time for leave approval, increased efficiency, and eliminated keying errors.</a:t>
            </a:r>
            <a:r>
              <a:rPr lang="en-US" dirty="0"/>
              <a:t/>
            </a:r>
            <a:br>
              <a:rPr lang="en-US" dirty="0"/>
            </a:br>
            <a:r>
              <a:rPr lang="en-US" dirty="0"/>
              <a:t/>
            </a:r>
            <a:br>
              <a:rPr lang="en-US" dirty="0"/>
            </a:br>
            <a:r>
              <a:rPr lang="en-US" dirty="0"/>
              <a:t>90% - Submitting travel reimbursement requests electronically via the Travel Expense Management System (TEMS).  </a:t>
            </a:r>
            <a:r>
              <a:rPr lang="en-US" b="1" dirty="0"/>
              <a:t>Reduced redundancy/errors, streamlined processes, and saved time by the system being equipped with all the travel regulations, policies, and reimbursement rates.</a:t>
            </a:r>
            <a:r>
              <a:rPr lang="en-US" dirty="0"/>
              <a:t/>
            </a:r>
            <a:br>
              <a:rPr lang="en-US" dirty="0"/>
            </a:br>
            <a:r>
              <a:rPr lang="en-US" dirty="0"/>
              <a:t/>
            </a:r>
            <a:br>
              <a:rPr lang="en-US" dirty="0"/>
            </a:br>
            <a:r>
              <a:rPr lang="en-US" dirty="0"/>
              <a:t>90% - On “delegated authority” giving DES authority to automatically pay regular reoccurring bills.  </a:t>
            </a:r>
            <a:r>
              <a:rPr lang="en-US" b="1" dirty="0"/>
              <a:t>Saved the customer agency handling and processing, and shortened processing time.</a:t>
            </a:r>
          </a:p>
          <a:p>
            <a:endParaRPr lang="en-US" sz="1100" dirty="0"/>
          </a:p>
          <a:p>
            <a:r>
              <a:rPr lang="en-US" sz="1100" dirty="0"/>
              <a:t>100% - Receive automated electronic notification of payments and deposits processed.  </a:t>
            </a:r>
            <a:r>
              <a:rPr lang="en-US" sz="1100" b="1" dirty="0"/>
              <a:t>Eliminated manual copying and mailing of information to the agencies, saved staff time, copy costs, and postage fees.</a:t>
            </a:r>
            <a:r>
              <a:rPr lang="en-US" sz="1100" dirty="0"/>
              <a:t/>
            </a:r>
            <a:br>
              <a:rPr lang="en-US" sz="1100" dirty="0"/>
            </a:br>
            <a:r>
              <a:rPr lang="en-US" sz="1100" dirty="0"/>
              <a:t/>
            </a:r>
            <a:br>
              <a:rPr lang="en-US" sz="1100" dirty="0"/>
            </a:br>
            <a:r>
              <a:rPr lang="en-US" sz="1100" dirty="0"/>
              <a:t>94% - Receive standardized automated budget status reports.  </a:t>
            </a:r>
            <a:r>
              <a:rPr lang="en-US" sz="1100" b="1" dirty="0"/>
              <a:t>Eliminated manual entry and potential keying errors.</a:t>
            </a:r>
            <a:r>
              <a:rPr lang="en-US" sz="1100" dirty="0"/>
              <a:t/>
            </a:r>
            <a:br>
              <a:rPr lang="en-US" sz="1100" dirty="0"/>
            </a:br>
            <a:r>
              <a:rPr lang="en-US" sz="1100" dirty="0"/>
              <a:t/>
            </a:r>
            <a:br>
              <a:rPr lang="en-US" sz="1100" dirty="0"/>
            </a:br>
            <a:r>
              <a:rPr lang="en-US" sz="1100" dirty="0"/>
              <a:t>100% - All general ledgers are reconciled and old balances cleaned up.  </a:t>
            </a:r>
            <a:r>
              <a:rPr lang="en-US" sz="1100" b="1" dirty="0"/>
              <a:t>Eliminated any unknown accounting issues, and ensured accurate and complete financial information.</a:t>
            </a:r>
            <a:r>
              <a:rPr lang="en-US" sz="800" dirty="0"/>
              <a:t/>
            </a:r>
            <a:br>
              <a:rPr lang="en-US" sz="800" dirty="0"/>
            </a:br>
            <a:r>
              <a:rPr lang="en-US" sz="1100" dirty="0"/>
              <a:t/>
            </a:r>
            <a:br>
              <a:rPr lang="en-US" sz="1100" dirty="0"/>
            </a:br>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10</a:t>
            </a:fld>
            <a:endParaRPr lang="en-US"/>
          </a:p>
        </p:txBody>
      </p:sp>
    </p:spTree>
    <p:extLst>
      <p:ext uri="{BB962C8B-B14F-4D97-AF65-F5344CB8AC3E}">
        <p14:creationId xmlns:p14="http://schemas.microsoft.com/office/powerpoint/2010/main" val="104353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56670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37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28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628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620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93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621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25213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7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7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692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im.morgan@des.wa.go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mailto:Gwen.mcclanahan@des.w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r>
              <a:rPr lang="en-US" dirty="0"/>
              <a:t>What’s New for State Agencies </a:t>
            </a:r>
            <a:r>
              <a:rPr lang="en-US" dirty="0" smtClean="0"/>
              <a:t/>
            </a:r>
            <a:br>
              <a:rPr lang="en-US" dirty="0" smtClean="0"/>
            </a:br>
            <a:r>
              <a:rPr lang="en-US" dirty="0" smtClean="0"/>
              <a:t>at Department of Enterprise Services</a:t>
            </a:r>
            <a:r>
              <a:rPr lang="en-US" dirty="0"/>
              <a:t/>
            </a:r>
            <a:br>
              <a:rPr lang="en-US" dirty="0"/>
            </a:br>
            <a:endParaRPr lang="en-US" sz="2800" dirty="0">
              <a:solidFill>
                <a:srgbClr val="7030A0"/>
              </a:solidFill>
              <a:latin typeface="+mj-lt"/>
              <a:ea typeface="ＭＳ Ｐゴシック" charset="0"/>
              <a:cs typeface="Calibri"/>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800" dirty="0" smtClean="0">
                <a:solidFill>
                  <a:srgbClr val="324C80"/>
                </a:solidFill>
                <a:ea typeface="ＭＳ Ｐゴシック" charset="0"/>
              </a:rPr>
              <a:t>Kari Qvigstad, Business Development Director</a:t>
            </a:r>
          </a:p>
          <a:p>
            <a:pPr eaLnBrk="1" hangingPunct="1"/>
            <a:r>
              <a:rPr lang="en-US" sz="1800" dirty="0" smtClean="0">
                <a:solidFill>
                  <a:schemeClr val="tx2">
                    <a:lumMod val="20000"/>
                    <a:lumOff val="80000"/>
                  </a:schemeClr>
                </a:solidFill>
                <a:ea typeface="ＭＳ Ｐゴシック" charset="0"/>
              </a:rPr>
              <a:t>Location or Date</a:t>
            </a:r>
            <a:endParaRPr lang="en-US" sz="1800" dirty="0">
              <a:solidFill>
                <a:schemeClr val="tx2">
                  <a:lumMod val="20000"/>
                  <a:lumOff val="80000"/>
                </a:schemeClr>
              </a:solidFill>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Small Agency Financial Services</a:t>
            </a:r>
          </a:p>
        </p:txBody>
      </p:sp>
      <p:sp>
        <p:nvSpPr>
          <p:cNvPr id="3" name="Content Placeholder 2"/>
          <p:cNvSpPr>
            <a:spLocks noGrp="1"/>
          </p:cNvSpPr>
          <p:nvPr>
            <p:ph idx="1"/>
          </p:nvPr>
        </p:nvSpPr>
        <p:spPr/>
        <p:txBody>
          <a:bodyPr/>
          <a:lstStyle/>
          <a:p>
            <a:r>
              <a:rPr lang="en-US" b="1" dirty="0" smtClean="0">
                <a:solidFill>
                  <a:srgbClr val="163845"/>
                </a:solidFill>
              </a:rPr>
              <a:t>What’s New? </a:t>
            </a:r>
          </a:p>
          <a:p>
            <a:pPr lvl="1"/>
            <a:r>
              <a:rPr lang="en-US" b="1" dirty="0" err="1" smtClean="0">
                <a:solidFill>
                  <a:srgbClr val="163845"/>
                </a:solidFill>
              </a:rPr>
              <a:t>Effeciencies</a:t>
            </a:r>
            <a:endParaRPr lang="en-US" b="1" dirty="0" smtClean="0">
              <a:solidFill>
                <a:srgbClr val="163845"/>
              </a:solidFill>
            </a:endParaRPr>
          </a:p>
          <a:p>
            <a:pPr lvl="2"/>
            <a:r>
              <a:rPr lang="en-US" dirty="0" smtClean="0"/>
              <a:t>99</a:t>
            </a:r>
            <a:r>
              <a:rPr lang="en-US" dirty="0"/>
              <a:t>% - </a:t>
            </a:r>
            <a:r>
              <a:rPr lang="en-US" dirty="0" smtClean="0"/>
              <a:t>Employee </a:t>
            </a:r>
            <a:r>
              <a:rPr lang="en-US" dirty="0"/>
              <a:t>Self Service (ESS) leave </a:t>
            </a:r>
            <a:r>
              <a:rPr lang="en-US" dirty="0" smtClean="0"/>
              <a:t>tool</a:t>
            </a:r>
          </a:p>
          <a:p>
            <a:pPr lvl="2"/>
            <a:r>
              <a:rPr lang="en-US" dirty="0" smtClean="0"/>
              <a:t>90</a:t>
            </a:r>
            <a:r>
              <a:rPr lang="en-US" dirty="0"/>
              <a:t>% - </a:t>
            </a:r>
            <a:r>
              <a:rPr lang="en-US" dirty="0" smtClean="0"/>
              <a:t>Travel </a:t>
            </a:r>
            <a:r>
              <a:rPr lang="en-US" dirty="0"/>
              <a:t>reimbursement requests </a:t>
            </a:r>
            <a:r>
              <a:rPr lang="en-US" dirty="0" smtClean="0"/>
              <a:t>electronically</a:t>
            </a:r>
          </a:p>
          <a:p>
            <a:pPr lvl="2"/>
            <a:r>
              <a:rPr lang="en-US" dirty="0" smtClean="0"/>
              <a:t>90</a:t>
            </a:r>
            <a:r>
              <a:rPr lang="en-US" dirty="0"/>
              <a:t>% - </a:t>
            </a:r>
            <a:r>
              <a:rPr lang="en-US" dirty="0" smtClean="0"/>
              <a:t>“Delegated </a:t>
            </a:r>
            <a:r>
              <a:rPr lang="en-US" dirty="0"/>
              <a:t>authority” </a:t>
            </a:r>
            <a:r>
              <a:rPr lang="en-US" dirty="0" smtClean="0"/>
              <a:t>- automatically </a:t>
            </a:r>
            <a:r>
              <a:rPr lang="en-US" dirty="0"/>
              <a:t>pay </a:t>
            </a:r>
            <a:r>
              <a:rPr lang="en-US" dirty="0" smtClean="0"/>
              <a:t>bills</a:t>
            </a:r>
          </a:p>
          <a:p>
            <a:pPr lvl="2"/>
            <a:r>
              <a:rPr lang="en-US" dirty="0"/>
              <a:t>100% - </a:t>
            </a:r>
            <a:r>
              <a:rPr lang="en-US" dirty="0" smtClean="0"/>
              <a:t>Automated </a:t>
            </a:r>
            <a:r>
              <a:rPr lang="en-US" dirty="0"/>
              <a:t>electronic notification of </a:t>
            </a:r>
            <a:r>
              <a:rPr lang="en-US" dirty="0" smtClean="0"/>
              <a:t>payments</a:t>
            </a:r>
          </a:p>
          <a:p>
            <a:pPr lvl="2"/>
            <a:r>
              <a:rPr lang="en-US" dirty="0" smtClean="0"/>
              <a:t>94</a:t>
            </a:r>
            <a:r>
              <a:rPr lang="en-US" dirty="0"/>
              <a:t>% - </a:t>
            </a:r>
            <a:r>
              <a:rPr lang="en-US" dirty="0" smtClean="0"/>
              <a:t>Standardized </a:t>
            </a:r>
            <a:r>
              <a:rPr lang="en-US" dirty="0"/>
              <a:t>automated budget status </a:t>
            </a:r>
            <a:r>
              <a:rPr lang="en-US" dirty="0" smtClean="0"/>
              <a:t>reports</a:t>
            </a:r>
          </a:p>
          <a:p>
            <a:pPr lvl="2"/>
            <a:r>
              <a:rPr lang="en-US" dirty="0" smtClean="0"/>
              <a:t>100</a:t>
            </a:r>
            <a:r>
              <a:rPr lang="en-US" dirty="0"/>
              <a:t>% - All general ledgers </a:t>
            </a:r>
            <a:r>
              <a:rPr lang="en-US" dirty="0" smtClean="0"/>
              <a:t>reconciled </a:t>
            </a:r>
            <a:r>
              <a:rPr lang="en-US" dirty="0"/>
              <a:t>	</a:t>
            </a:r>
            <a:br>
              <a:rPr lang="en-US" dirty="0"/>
            </a:br>
            <a:r>
              <a:rPr lang="en-US" dirty="0"/>
              <a:t>	</a:t>
            </a:r>
          </a:p>
        </p:txBody>
      </p:sp>
    </p:spTree>
    <p:extLst>
      <p:ext uri="{BB962C8B-B14F-4D97-AF65-F5344CB8AC3E}">
        <p14:creationId xmlns:p14="http://schemas.microsoft.com/office/powerpoint/2010/main" val="1222475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Recruitment</a:t>
            </a:r>
            <a:endParaRPr lang="en-US" dirty="0"/>
          </a:p>
        </p:txBody>
      </p:sp>
      <p:sp>
        <p:nvSpPr>
          <p:cNvPr id="3" name="Content Placeholder 2"/>
          <p:cNvSpPr>
            <a:spLocks noGrp="1"/>
          </p:cNvSpPr>
          <p:nvPr>
            <p:ph idx="1"/>
          </p:nvPr>
        </p:nvSpPr>
        <p:spPr/>
        <p:txBody>
          <a:bodyPr/>
          <a:lstStyle/>
          <a:p>
            <a:r>
              <a:rPr lang="en-US" dirty="0" smtClean="0"/>
              <a:t>Recruitment services</a:t>
            </a:r>
          </a:p>
          <a:p>
            <a:r>
              <a:rPr lang="en-US" dirty="0" smtClean="0"/>
              <a:t>Posting of positions</a:t>
            </a:r>
          </a:p>
          <a:p>
            <a:r>
              <a:rPr lang="en-US" dirty="0" smtClean="0"/>
              <a:t>Support of candidate assessment and selection</a:t>
            </a: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94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Transformation Services</a:t>
            </a:r>
            <a:endParaRPr lang="en-US" dirty="0"/>
          </a:p>
        </p:txBody>
      </p:sp>
      <p:sp>
        <p:nvSpPr>
          <p:cNvPr id="3" name="Content Placeholder 2"/>
          <p:cNvSpPr>
            <a:spLocks noGrp="1"/>
          </p:cNvSpPr>
          <p:nvPr>
            <p:ph idx="1"/>
          </p:nvPr>
        </p:nvSpPr>
        <p:spPr>
          <a:xfrm>
            <a:off x="228600" y="2438400"/>
            <a:ext cx="8470900" cy="4267200"/>
          </a:xfrm>
        </p:spPr>
        <p:txBody>
          <a:bodyPr/>
          <a:lstStyle/>
          <a:p>
            <a:pPr marL="0" indent="0" algn="ctr">
              <a:buNone/>
            </a:pPr>
            <a:r>
              <a:rPr lang="en-US" dirty="0">
                <a:solidFill>
                  <a:schemeClr val="tx1"/>
                </a:solidFill>
              </a:rPr>
              <a:t>Washington is leading the way in </a:t>
            </a:r>
            <a:r>
              <a:rPr lang="en-US" b="1" dirty="0">
                <a:solidFill>
                  <a:srgbClr val="7030A0"/>
                </a:solidFill>
              </a:rPr>
              <a:t>adapting </a:t>
            </a:r>
            <a:r>
              <a:rPr lang="en-US" dirty="0">
                <a:solidFill>
                  <a:schemeClr val="tx1"/>
                </a:solidFill>
              </a:rPr>
              <a:t>Lean principles and tools to state government operations so we can </a:t>
            </a:r>
            <a:r>
              <a:rPr lang="en-US" b="1" dirty="0">
                <a:solidFill>
                  <a:srgbClr val="7030A0"/>
                </a:solidFill>
              </a:rPr>
              <a:t>deliver better value</a:t>
            </a:r>
            <a:r>
              <a:rPr lang="en-US" b="1" dirty="0">
                <a:solidFill>
                  <a:schemeClr val="tx1"/>
                </a:solidFill>
              </a:rPr>
              <a:t> </a:t>
            </a:r>
            <a:r>
              <a:rPr lang="en-US" dirty="0">
                <a:solidFill>
                  <a:schemeClr val="tx1"/>
                </a:solidFill>
              </a:rPr>
              <a:t>to Washingtonians and make public </a:t>
            </a:r>
            <a:r>
              <a:rPr lang="en-US" b="1" dirty="0">
                <a:solidFill>
                  <a:srgbClr val="7030A0"/>
                </a:solidFill>
              </a:rPr>
              <a:t>service a delightful experience.</a:t>
            </a:r>
            <a:endParaRPr lang="en-US" dirty="0">
              <a:solidFill>
                <a:schemeClr val="tx1"/>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3557636"/>
            <a:ext cx="8586061" cy="32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6248400"/>
            <a:ext cx="24511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8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Policy and Training</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What’s New?</a:t>
            </a:r>
          </a:p>
          <a:p>
            <a:pPr lvl="1"/>
            <a:r>
              <a:rPr lang="en-US" kern="1200" dirty="0" smtClean="0">
                <a:solidFill>
                  <a:schemeClr val="tx1"/>
                </a:solidFill>
                <a:latin typeface="Arial" charset="0"/>
                <a:ea typeface="ＭＳ Ｐゴシック" pitchFamily="-48" charset="-128"/>
              </a:rPr>
              <a:t>Upcoming policies, guidelines </a:t>
            </a:r>
            <a:r>
              <a:rPr lang="en-US" kern="1200" dirty="0">
                <a:solidFill>
                  <a:schemeClr val="tx1"/>
                </a:solidFill>
                <a:latin typeface="Arial" charset="0"/>
                <a:ea typeface="ＭＳ Ｐゴシック" pitchFamily="-48" charset="-128"/>
              </a:rPr>
              <a:t>and </a:t>
            </a:r>
            <a:r>
              <a:rPr lang="en-US" kern="1200" dirty="0" smtClean="0">
                <a:solidFill>
                  <a:schemeClr val="tx1"/>
                </a:solidFill>
                <a:latin typeface="Arial" charset="0"/>
                <a:ea typeface="ＭＳ Ｐゴシック" pitchFamily="-48" charset="-128"/>
              </a:rPr>
              <a:t>process</a:t>
            </a:r>
          </a:p>
          <a:p>
            <a:pPr lvl="1"/>
            <a:r>
              <a:rPr lang="en-US" kern="1200" dirty="0" smtClean="0">
                <a:solidFill>
                  <a:schemeClr val="tx1"/>
                </a:solidFill>
                <a:latin typeface="Arial" charset="0"/>
                <a:ea typeface="ＭＳ Ｐゴシック" pitchFamily="-48" charset="-128"/>
                <a:cs typeface="ＭＳ Ｐゴシック" charset="0"/>
              </a:rPr>
              <a:t>Upcoming </a:t>
            </a:r>
            <a:r>
              <a:rPr lang="en-US" kern="1200" dirty="0">
                <a:solidFill>
                  <a:schemeClr val="tx1"/>
                </a:solidFill>
                <a:latin typeface="Arial" charset="0"/>
                <a:ea typeface="ＭＳ Ｐゴシック" pitchFamily="-48" charset="-128"/>
                <a:cs typeface="ＭＳ Ｐゴシック" charset="0"/>
              </a:rPr>
              <a:t>training </a:t>
            </a:r>
            <a:r>
              <a:rPr lang="en-US" kern="1200" dirty="0" smtClean="0">
                <a:solidFill>
                  <a:schemeClr val="tx1"/>
                </a:solidFill>
                <a:latin typeface="Arial" charset="0"/>
                <a:ea typeface="ＭＳ Ｐゴシック" pitchFamily="-48" charset="-128"/>
                <a:cs typeface="ＭＳ Ｐゴシック" charset="0"/>
              </a:rPr>
              <a:t>plans</a:t>
            </a:r>
          </a:p>
          <a:p>
            <a:pPr lvl="1"/>
            <a:r>
              <a:rPr lang="en-US" kern="1200" dirty="0">
                <a:solidFill>
                  <a:schemeClr val="tx1"/>
                </a:solidFill>
                <a:latin typeface="Arial" charset="0"/>
                <a:ea typeface="ＭＳ Ｐゴシック" pitchFamily="-48" charset="-128"/>
                <a:cs typeface="ＭＳ Ｐゴシック" charset="0"/>
              </a:rPr>
              <a:t>NEW!  IT </a:t>
            </a:r>
            <a:r>
              <a:rPr lang="en-US" kern="1200" dirty="0" smtClean="0">
                <a:solidFill>
                  <a:schemeClr val="tx1"/>
                </a:solidFill>
                <a:latin typeface="Arial" charset="0"/>
                <a:ea typeface="ＭＳ Ｐゴシック" pitchFamily="-48" charset="-128"/>
                <a:cs typeface="ＭＳ Ｐゴシック" charset="0"/>
              </a:rPr>
              <a:t>Training</a:t>
            </a:r>
          </a:p>
          <a:p>
            <a:pPr lvl="1"/>
            <a:r>
              <a:rPr lang="en-US" kern="1200" dirty="0" smtClean="0">
                <a:solidFill>
                  <a:schemeClr val="tx1"/>
                </a:solidFill>
                <a:latin typeface="Arial" charset="0"/>
                <a:ea typeface="ＭＳ Ｐゴシック" pitchFamily="-48" charset="-128"/>
                <a:cs typeface="ＭＳ Ｐゴシック" charset="0"/>
              </a:rPr>
              <a:t>More info at training session Nov. 5</a:t>
            </a:r>
          </a:p>
          <a:p>
            <a:pPr lvl="1"/>
            <a:endParaRPr lang="en-US" kern="1200" dirty="0">
              <a:solidFill>
                <a:schemeClr val="tx1"/>
              </a:solidFill>
              <a:latin typeface="Arial" charset="0"/>
              <a:ea typeface="ＭＳ Ｐゴシック" pitchFamily="-48" charset="-128"/>
            </a:endParaRPr>
          </a:p>
          <a:p>
            <a:endParaRPr lang="en-US" b="1" dirty="0" smtClean="0">
              <a:solidFill>
                <a:srgbClr val="324C80"/>
              </a:solidFill>
              <a:ea typeface="Times" charset="0"/>
              <a:cs typeface="Times" charset="0"/>
            </a:endParaRPr>
          </a:p>
          <a:p>
            <a:pPr lvl="1"/>
            <a:endParaRPr lang="en-US" b="1" dirty="0" smtClean="0">
              <a:solidFill>
                <a:srgbClr val="324C80"/>
              </a:solidFill>
              <a:ea typeface="Times" charset="0"/>
              <a:cs typeface="Times" charset="0"/>
            </a:endParaRPr>
          </a:p>
          <a:p>
            <a:pPr lvl="1"/>
            <a:endParaRPr lang="en-US" dirty="0"/>
          </a:p>
        </p:txBody>
      </p:sp>
    </p:spTree>
    <p:extLst>
      <p:ext uri="{BB962C8B-B14F-4D97-AF65-F5344CB8AC3E}">
        <p14:creationId xmlns:p14="http://schemas.microsoft.com/office/powerpoint/2010/main" val="1529485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Risk Assessment Assistance</a:t>
            </a:r>
          </a:p>
          <a:p>
            <a:pPr lvl="1"/>
            <a:r>
              <a:rPr lang="en-US" dirty="0" smtClean="0"/>
              <a:t>Claims handling and loss prevention</a:t>
            </a:r>
          </a:p>
          <a:p>
            <a:pPr lvl="1"/>
            <a:r>
              <a:rPr lang="en-US" dirty="0" smtClean="0"/>
              <a:t>Technical support, training and incident reviews</a:t>
            </a:r>
          </a:p>
          <a:p>
            <a:r>
              <a:rPr lang="en-US" b="1" dirty="0" smtClean="0">
                <a:solidFill>
                  <a:srgbClr val="324C80"/>
                </a:solidFill>
                <a:ea typeface="Times" charset="0"/>
                <a:cs typeface="Times" charset="0"/>
              </a:rPr>
              <a:t>Consultation </a:t>
            </a:r>
          </a:p>
          <a:p>
            <a:pPr lvl="1"/>
            <a:r>
              <a:rPr lang="en-US" dirty="0" smtClean="0"/>
              <a:t>Develop proactive strategies that reduce risk</a:t>
            </a:r>
          </a:p>
          <a:p>
            <a:r>
              <a:rPr lang="en-US" b="1" dirty="0" smtClean="0">
                <a:solidFill>
                  <a:srgbClr val="324C80"/>
                </a:solidFill>
                <a:ea typeface="Times" charset="0"/>
                <a:cs typeface="Times" charset="0"/>
              </a:rPr>
              <a:t>State agency insurance plans</a:t>
            </a:r>
            <a:endParaRPr lang="en-US" dirty="0" smtClean="0"/>
          </a:p>
          <a:p>
            <a:pPr lvl="1"/>
            <a:r>
              <a:rPr lang="en-US" dirty="0" smtClean="0"/>
              <a:t>Facility/Equipment rental insurance</a:t>
            </a:r>
          </a:p>
          <a:p>
            <a:pPr lvl="1"/>
            <a:r>
              <a:rPr lang="en-US" dirty="0" smtClean="0"/>
              <a:t>Travel polices</a:t>
            </a:r>
          </a:p>
          <a:p>
            <a:pPr lvl="1"/>
            <a:r>
              <a:rPr lang="en-US" dirty="0" smtClean="0"/>
              <a:t>Out-of-state worker polices</a:t>
            </a:r>
          </a:p>
          <a:p>
            <a:pPr lvl="1"/>
            <a:endParaRPr lang="en-US" dirty="0" smtClean="0"/>
          </a:p>
          <a:p>
            <a:pPr lvl="1"/>
            <a:endParaRPr lang="en-US"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3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Vehicle Fleet Services</a:t>
            </a:r>
            <a:endParaRPr lang="en-US" dirty="0"/>
          </a:p>
        </p:txBody>
      </p:sp>
      <p:sp>
        <p:nvSpPr>
          <p:cNvPr id="3" name="Content Placeholder 2"/>
          <p:cNvSpPr>
            <a:spLocks noGrp="1"/>
          </p:cNvSpPr>
          <p:nvPr>
            <p:ph idx="1"/>
          </p:nvPr>
        </p:nvSpPr>
        <p:spPr/>
        <p:txBody>
          <a:bodyPr/>
          <a:lstStyle/>
          <a:p>
            <a:r>
              <a:rPr lang="en-US" b="1" dirty="0">
                <a:solidFill>
                  <a:srgbClr val="324C80"/>
                </a:solidFill>
              </a:rPr>
              <a:t>Provide state drivers with safe, reliable, lowest cost vehicle options    </a:t>
            </a:r>
          </a:p>
          <a:p>
            <a:pPr lvl="1"/>
            <a:r>
              <a:rPr lang="en-US" dirty="0" smtClean="0"/>
              <a:t>A 4,000+ vehicle fleet </a:t>
            </a:r>
          </a:p>
          <a:p>
            <a:pPr lvl="1"/>
            <a:r>
              <a:rPr lang="en-US" dirty="0" smtClean="0"/>
              <a:t>70 state agencies</a:t>
            </a:r>
          </a:p>
          <a:p>
            <a:endParaRPr lang="en-US" dirty="0" smtClean="0"/>
          </a:p>
          <a:p>
            <a:r>
              <a:rPr lang="en-US" b="1" dirty="0" smtClean="0">
                <a:solidFill>
                  <a:srgbClr val="324C80"/>
                </a:solidFill>
              </a:rPr>
              <a:t>What’s new?  </a:t>
            </a:r>
          </a:p>
          <a:p>
            <a:pPr lvl="1"/>
            <a:r>
              <a:rPr lang="en-US" dirty="0" smtClean="0">
                <a:solidFill>
                  <a:schemeClr val="accent4">
                    <a:lumMod val="10000"/>
                  </a:schemeClr>
                </a:solidFill>
              </a:rPr>
              <a:t>Pilot project for Data Driven Fleet Management</a:t>
            </a:r>
            <a:endParaRPr lang="en-US" dirty="0">
              <a:solidFill>
                <a:schemeClr val="accent4">
                  <a:lumMod val="10000"/>
                </a:schemeClr>
              </a:solidFill>
            </a:endParaRP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1722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01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Leasing Program</a:t>
            </a:r>
            <a:endParaRPr lang="en-US" dirty="0"/>
          </a:p>
        </p:txBody>
      </p:sp>
      <p:sp>
        <p:nvSpPr>
          <p:cNvPr id="3" name="Content Placeholder 2"/>
          <p:cNvSpPr>
            <a:spLocks noGrp="1"/>
          </p:cNvSpPr>
          <p:nvPr>
            <p:ph idx="1"/>
          </p:nvPr>
        </p:nvSpPr>
        <p:spPr/>
        <p:txBody>
          <a:bodyPr/>
          <a:lstStyle/>
          <a:p>
            <a:r>
              <a:rPr lang="en-US" dirty="0" smtClean="0"/>
              <a:t>Stay current with technology needs while managing cash flow</a:t>
            </a:r>
          </a:p>
          <a:p>
            <a:pPr lvl="1"/>
            <a:r>
              <a:rPr lang="en-US" dirty="0" smtClean="0"/>
              <a:t>Expansion of product offerings</a:t>
            </a:r>
          </a:p>
          <a:p>
            <a:pPr lvl="1"/>
            <a:r>
              <a:rPr lang="en-US" dirty="0" smtClean="0"/>
              <a:t>Now offering services outside State Agencies</a:t>
            </a:r>
          </a:p>
          <a:p>
            <a:pPr lvl="1"/>
            <a:endParaRPr lang="en-US" dirty="0"/>
          </a:p>
        </p:txBody>
      </p:sp>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12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Services for diverse government needs</a:t>
            </a:r>
          </a:p>
        </p:txBody>
      </p:sp>
      <p:sp>
        <p:nvSpPr>
          <p:cNvPr id="5" name="Content Placeholder 4"/>
          <p:cNvSpPr>
            <a:spLocks noGrp="1"/>
          </p:cNvSpPr>
          <p:nvPr>
            <p:ph idx="1"/>
          </p:nvPr>
        </p:nvSpPr>
        <p:spPr/>
        <p:txBody>
          <a:bodyPr/>
          <a:lstStyle/>
          <a:p>
            <a:r>
              <a:rPr lang="en-US" dirty="0" smtClean="0">
                <a:solidFill>
                  <a:srgbClr val="002060"/>
                </a:solidFill>
              </a:rPr>
              <a:t>Contracting and Purchasing</a:t>
            </a:r>
          </a:p>
          <a:p>
            <a:r>
              <a:rPr lang="en-US" dirty="0" smtClean="0">
                <a:solidFill>
                  <a:srgbClr val="002060"/>
                </a:solidFill>
              </a:rPr>
              <a:t>Facilities and Leasing</a:t>
            </a:r>
          </a:p>
          <a:p>
            <a:pPr lvl="1"/>
            <a:r>
              <a:rPr lang="en-US" dirty="0" smtClean="0">
                <a:solidFill>
                  <a:srgbClr val="002060"/>
                </a:solidFill>
              </a:rPr>
              <a:t>Architecture &amp; Engineering Services</a:t>
            </a:r>
          </a:p>
          <a:p>
            <a:pPr lvl="1"/>
            <a:r>
              <a:rPr lang="en-US" dirty="0" smtClean="0">
                <a:solidFill>
                  <a:srgbClr val="002060"/>
                </a:solidFill>
              </a:rPr>
              <a:t>Real Estate Services</a:t>
            </a:r>
          </a:p>
          <a:p>
            <a:r>
              <a:rPr lang="en-US" dirty="0" smtClean="0">
                <a:solidFill>
                  <a:srgbClr val="002060"/>
                </a:solidFill>
              </a:rPr>
              <a:t>Workforce Development Services</a:t>
            </a:r>
          </a:p>
          <a:p>
            <a:pPr lvl="1"/>
            <a:r>
              <a:rPr lang="en-US" dirty="0" smtClean="0">
                <a:solidFill>
                  <a:srgbClr val="002060"/>
                </a:solidFill>
              </a:rPr>
              <a:t>Employee Assistance Program</a:t>
            </a:r>
          </a:p>
          <a:p>
            <a:r>
              <a:rPr lang="en-US" dirty="0" smtClean="0">
                <a:solidFill>
                  <a:srgbClr val="002060"/>
                </a:solidFill>
              </a:rPr>
              <a:t>Print and Mail Services</a:t>
            </a:r>
          </a:p>
          <a:p>
            <a:r>
              <a:rPr lang="en-US" dirty="0" smtClean="0">
                <a:solidFill>
                  <a:srgbClr val="002060"/>
                </a:solidFill>
              </a:rPr>
              <a:t>Surplus Operations</a:t>
            </a:r>
          </a:p>
          <a:p>
            <a:r>
              <a:rPr lang="en-US" dirty="0" smtClean="0">
                <a:solidFill>
                  <a:srgbClr val="002060"/>
                </a:solidFill>
              </a:rPr>
              <a:t>Travel Services</a:t>
            </a:r>
          </a:p>
          <a:p>
            <a:pPr lvl="1"/>
            <a:endParaRPr lang="en-US" dirty="0" smtClean="0"/>
          </a:p>
          <a:p>
            <a:pPr marL="457200" lvl="1" indent="0">
              <a:buNone/>
            </a:pPr>
            <a:endParaRPr lang="en-US" dirty="0"/>
          </a:p>
        </p:txBody>
      </p:sp>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1722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44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for Panel Members</a:t>
            </a:r>
            <a:endParaRPr lang="en-US" dirty="0"/>
          </a:p>
        </p:txBody>
      </p:sp>
      <p:sp>
        <p:nvSpPr>
          <p:cNvPr id="5" name="Text Placeholder 4"/>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3276600"/>
            <a:ext cx="5413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30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Thank you!</a:t>
            </a:r>
            <a:endParaRPr lang="en-US" dirty="0"/>
          </a:p>
        </p:txBody>
      </p:sp>
      <p:sp>
        <p:nvSpPr>
          <p:cNvPr id="5" name="Content Placeholder 4"/>
          <p:cNvSpPr>
            <a:spLocks noGrp="1"/>
          </p:cNvSpPr>
          <p:nvPr>
            <p:ph idx="1"/>
          </p:nvPr>
        </p:nvSpPr>
        <p:spPr/>
        <p:txBody>
          <a:bodyPr/>
          <a:lstStyle/>
          <a:p>
            <a:pPr marL="0" indent="0" algn="ctr">
              <a:buNone/>
            </a:pPr>
            <a:r>
              <a:rPr lang="en-US" sz="2400" b="1" dirty="0">
                <a:solidFill>
                  <a:srgbClr val="002060"/>
                </a:solidFill>
              </a:rPr>
              <a:t>Kari Qvigstad</a:t>
            </a:r>
          </a:p>
          <a:p>
            <a:pPr marL="0" indent="0" algn="ctr">
              <a:buNone/>
            </a:pPr>
            <a:r>
              <a:rPr lang="en-US" b="1" dirty="0">
                <a:solidFill>
                  <a:srgbClr val="002060"/>
                </a:solidFill>
              </a:rPr>
              <a:t>DES Business Development </a:t>
            </a:r>
            <a:r>
              <a:rPr lang="en-US" b="1" dirty="0" smtClean="0">
                <a:solidFill>
                  <a:srgbClr val="002060"/>
                </a:solidFill>
              </a:rPr>
              <a:t>Director</a:t>
            </a:r>
            <a:endParaRPr lang="en-US" b="1" dirty="0">
              <a:solidFill>
                <a:srgbClr val="002060"/>
              </a:solidFill>
            </a:endParaRPr>
          </a:p>
          <a:p>
            <a:pPr marL="0" indent="0" algn="ctr">
              <a:buNone/>
            </a:pPr>
            <a:r>
              <a:rPr lang="en-US" b="1" dirty="0" smtClean="0">
                <a:solidFill>
                  <a:srgbClr val="002060"/>
                </a:solidFill>
              </a:rPr>
              <a:t>360- 407- 8126</a:t>
            </a:r>
            <a:endParaRPr lang="en-US" b="1" dirty="0">
              <a:solidFill>
                <a:srgbClr val="002060"/>
              </a:solidFill>
            </a:endParaRPr>
          </a:p>
          <a:p>
            <a:pPr marL="0" indent="0" algn="ctr">
              <a:buNone/>
            </a:pPr>
            <a:r>
              <a:rPr lang="en-US" b="1" dirty="0">
                <a:solidFill>
                  <a:srgbClr val="002060"/>
                </a:solidFill>
              </a:rPr>
              <a:t>kari.qvigstad@des.wa.gov</a:t>
            </a:r>
          </a:p>
          <a:p>
            <a:pPr marL="0" indent="0" algn="ctr">
              <a:buNone/>
            </a:pPr>
            <a:r>
              <a:rPr lang="en-US" b="1" i="1" dirty="0" smtClean="0">
                <a:solidFill>
                  <a:srgbClr val="6DB33F"/>
                </a:solidFill>
              </a:rPr>
              <a:t>What </a:t>
            </a:r>
            <a:r>
              <a:rPr lang="en-US" b="1" i="1" dirty="0">
                <a:solidFill>
                  <a:srgbClr val="6DB33F"/>
                </a:solidFill>
              </a:rPr>
              <a:t>you need</a:t>
            </a:r>
          </a:p>
          <a:p>
            <a:pPr marL="0" indent="0" algn="ctr">
              <a:buNone/>
            </a:pPr>
            <a:r>
              <a:rPr lang="en-US" b="1" i="1" dirty="0">
                <a:solidFill>
                  <a:srgbClr val="6DB33F"/>
                </a:solidFill>
              </a:rPr>
              <a:t>How you need it</a:t>
            </a:r>
          </a:p>
          <a:p>
            <a:pPr marL="0" indent="0" algn="ctr">
              <a:buNone/>
            </a:pPr>
            <a:r>
              <a:rPr lang="en-US" b="1" i="1" dirty="0">
                <a:solidFill>
                  <a:srgbClr val="6DB33F"/>
                </a:solidFill>
              </a:rPr>
              <a:t>When you need it</a:t>
            </a:r>
          </a:p>
          <a:p>
            <a:endParaRPr lang="en-US" dirty="0"/>
          </a:p>
        </p:txBody>
      </p:sp>
      <p:pic>
        <p:nvPicPr>
          <p:cNvPr id="6" name="Picture 5" descr="Logo Green.png"/>
          <p:cNvPicPr>
            <a:picLocks noChangeAspect="1"/>
          </p:cNvPicPr>
          <p:nvPr/>
        </p:nvPicPr>
        <p:blipFill>
          <a:blip r:embed="rId2" cstate="print"/>
          <a:stretch>
            <a:fillRect/>
          </a:stretch>
        </p:blipFill>
        <p:spPr>
          <a:xfrm>
            <a:off x="1615698" y="5486400"/>
            <a:ext cx="5415252" cy="914400"/>
          </a:xfrm>
          <a:prstGeom prst="rect">
            <a:avLst/>
          </a:prstGeom>
        </p:spPr>
      </p:pic>
    </p:spTree>
    <p:extLst>
      <p:ext uri="{BB962C8B-B14F-4D97-AF65-F5344CB8AC3E}">
        <p14:creationId xmlns:p14="http://schemas.microsoft.com/office/powerpoint/2010/main" val="3232473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7772400" cy="1362075"/>
          </a:xfrm>
        </p:spPr>
        <p:txBody>
          <a:bodyPr/>
          <a:lstStyle/>
          <a:p>
            <a:r>
              <a:rPr lang="en-US" dirty="0" smtClean="0"/>
              <a:t>Introduction</a:t>
            </a:r>
            <a:endParaRPr lang="en-US" dirty="0"/>
          </a:p>
        </p:txBody>
      </p:sp>
      <p:sp>
        <p:nvSpPr>
          <p:cNvPr id="3" name="Text Placeholder 2"/>
          <p:cNvSpPr>
            <a:spLocks noGrp="1"/>
          </p:cNvSpPr>
          <p:nvPr>
            <p:ph type="body" idx="1"/>
          </p:nvPr>
        </p:nvSpPr>
        <p:spPr>
          <a:xfrm>
            <a:off x="722313" y="2906713"/>
            <a:ext cx="7772400" cy="827087"/>
          </a:xfrm>
        </p:spPr>
        <p:txBody>
          <a:bodyPr/>
          <a:lstStyle/>
          <a:p>
            <a:r>
              <a:rPr lang="en-US" sz="2400" dirty="0" smtClean="0">
                <a:solidFill>
                  <a:srgbClr val="002060"/>
                </a:solidFill>
              </a:rPr>
              <a:t>Efficient, Effective &amp; Accountable Government</a:t>
            </a:r>
            <a:endParaRPr lang="en-US" sz="2400" dirty="0">
              <a:solidFill>
                <a:srgbClr val="00206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2730" y="2286000"/>
            <a:ext cx="5413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49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05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Panel Members</a:t>
            </a:r>
            <a:endParaRPr lang="en-US" dirty="0"/>
          </a:p>
        </p:txBody>
      </p:sp>
      <p:sp>
        <p:nvSpPr>
          <p:cNvPr id="3" name="Content Placeholder 2"/>
          <p:cNvSpPr>
            <a:spLocks noGrp="1"/>
          </p:cNvSpPr>
          <p:nvPr>
            <p:ph idx="1"/>
          </p:nvPr>
        </p:nvSpPr>
        <p:spPr/>
        <p:txBody>
          <a:bodyPr/>
          <a:lstStyle/>
          <a:p>
            <a:pPr lvl="0"/>
            <a:r>
              <a:rPr lang="en-US" kern="1200" dirty="0" smtClean="0">
                <a:solidFill>
                  <a:schemeClr val="tx1"/>
                </a:solidFill>
                <a:latin typeface="Arial" charset="0"/>
                <a:ea typeface="ＭＳ Ｐゴシック" pitchFamily="-48" charset="-128"/>
              </a:rPr>
              <a:t>Anita </a:t>
            </a:r>
            <a:r>
              <a:rPr lang="en-US" kern="1200" dirty="0">
                <a:solidFill>
                  <a:schemeClr val="tx1"/>
                </a:solidFill>
                <a:latin typeface="Arial" charset="0"/>
                <a:ea typeface="ＭＳ Ｐゴシック" pitchFamily="-48" charset="-128"/>
              </a:rPr>
              <a:t>Bingham – Small Agency </a:t>
            </a:r>
            <a:r>
              <a:rPr lang="en-US" kern="1200" dirty="0" smtClean="0">
                <a:solidFill>
                  <a:schemeClr val="tx1"/>
                </a:solidFill>
                <a:latin typeface="Arial" charset="0"/>
                <a:ea typeface="ＭＳ Ｐゴシック" pitchFamily="-48" charset="-128"/>
              </a:rPr>
              <a:t>Services, WSD</a:t>
            </a:r>
          </a:p>
          <a:p>
            <a:pPr lvl="0"/>
            <a:r>
              <a:rPr lang="en-US" kern="1200" dirty="0" smtClean="0">
                <a:solidFill>
                  <a:schemeClr val="tx1"/>
                </a:solidFill>
                <a:latin typeface="Arial" charset="0"/>
                <a:ea typeface="ＭＳ Ｐゴシック" pitchFamily="-48" charset="-128"/>
              </a:rPr>
              <a:t>George Schuetz – Small Agency Services, </a:t>
            </a:r>
            <a:r>
              <a:rPr lang="en-US" kern="1200" dirty="0">
                <a:solidFill>
                  <a:schemeClr val="tx1"/>
                </a:solidFill>
                <a:latin typeface="Arial" charset="0"/>
                <a:ea typeface="ＭＳ Ｐゴシック" pitchFamily="-48" charset="-128"/>
              </a:rPr>
              <a:t>Finance </a:t>
            </a:r>
            <a:r>
              <a:rPr lang="en-US" kern="1200" dirty="0" smtClean="0">
                <a:solidFill>
                  <a:schemeClr val="tx1"/>
                </a:solidFill>
                <a:latin typeface="Arial" charset="0"/>
                <a:ea typeface="ＭＳ Ｐゴシック" pitchFamily="-48" charset="-128"/>
              </a:rPr>
              <a:t>	Technology </a:t>
            </a:r>
            <a:r>
              <a:rPr lang="en-US" kern="1200" dirty="0">
                <a:solidFill>
                  <a:schemeClr val="tx1"/>
                </a:solidFill>
                <a:latin typeface="Arial" charset="0"/>
                <a:ea typeface="ＭＳ Ｐゴシック" pitchFamily="-48" charset="-128"/>
              </a:rPr>
              <a:t>Leasing </a:t>
            </a:r>
            <a:r>
              <a:rPr lang="en-US" kern="1200" dirty="0" smtClean="0">
                <a:solidFill>
                  <a:schemeClr val="tx1"/>
                </a:solidFill>
                <a:latin typeface="Arial" charset="0"/>
                <a:ea typeface="ＭＳ Ｐゴシック" pitchFamily="-48" charset="-128"/>
              </a:rPr>
              <a:t>Program, Finance</a:t>
            </a:r>
            <a:endParaRPr lang="en-US" kern="1200" dirty="0" smtClean="0">
              <a:solidFill>
                <a:schemeClr val="tx1"/>
              </a:solidFill>
              <a:latin typeface="Arial" charset="0"/>
              <a:ea typeface="ＭＳ Ｐゴシック" pitchFamily="-48" charset="-128"/>
            </a:endParaRPr>
          </a:p>
          <a:p>
            <a:pPr lvl="0"/>
            <a:r>
              <a:rPr lang="en-US" kern="1200" dirty="0" smtClean="0">
                <a:solidFill>
                  <a:schemeClr val="tx1"/>
                </a:solidFill>
                <a:latin typeface="Arial" charset="0"/>
                <a:ea typeface="ＭＳ Ｐゴシック" pitchFamily="-48" charset="-128"/>
              </a:rPr>
              <a:t>Don </a:t>
            </a:r>
            <a:r>
              <a:rPr lang="en-US" kern="1200" dirty="0">
                <a:solidFill>
                  <a:schemeClr val="tx1"/>
                </a:solidFill>
                <a:latin typeface="Arial" charset="0"/>
                <a:ea typeface="ＭＳ Ｐゴシック" pitchFamily="-48" charset="-128"/>
              </a:rPr>
              <a:t>Chavez – Recruitment Services</a:t>
            </a:r>
          </a:p>
          <a:p>
            <a:pPr lvl="0"/>
            <a:r>
              <a:rPr lang="en-US" kern="1200" dirty="0" smtClean="0">
                <a:solidFill>
                  <a:schemeClr val="tx1"/>
                </a:solidFill>
                <a:latin typeface="Arial" charset="0"/>
                <a:ea typeface="ＭＳ Ｐゴシック" pitchFamily="-48" charset="-128"/>
              </a:rPr>
              <a:t>Renee Smith-Nyberg, Lean Transformation Services</a:t>
            </a:r>
          </a:p>
          <a:p>
            <a:pPr lvl="0"/>
            <a:r>
              <a:rPr lang="en-US" kern="1200" dirty="0" smtClean="0">
                <a:solidFill>
                  <a:schemeClr val="tx1"/>
                </a:solidFill>
                <a:latin typeface="Arial" charset="0"/>
                <a:ea typeface="ＭＳ Ｐゴシック" pitchFamily="-48" charset="-128"/>
              </a:rPr>
              <a:t>George Carter III, </a:t>
            </a:r>
            <a:r>
              <a:rPr lang="en-US" kern="1200">
                <a:solidFill>
                  <a:schemeClr val="tx1"/>
                </a:solidFill>
                <a:latin typeface="Arial" charset="0"/>
                <a:ea typeface="ＭＳ Ｐゴシック" pitchFamily="-48" charset="-128"/>
              </a:rPr>
              <a:t>Fleet </a:t>
            </a:r>
            <a:r>
              <a:rPr lang="en-US" kern="1200" smtClean="0">
                <a:solidFill>
                  <a:schemeClr val="tx1"/>
                </a:solidFill>
                <a:latin typeface="Arial" charset="0"/>
                <a:ea typeface="ＭＳ Ｐゴシック" pitchFamily="-48" charset="-128"/>
              </a:rPr>
              <a:t>Services</a:t>
            </a:r>
            <a:endParaRPr lang="en-US" kern="1200" dirty="0">
              <a:solidFill>
                <a:schemeClr val="tx1"/>
              </a:solidFill>
              <a:latin typeface="Arial" charset="0"/>
              <a:ea typeface="ＭＳ Ｐゴシック" pitchFamily="-48" charset="-128"/>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5575470"/>
            <a:ext cx="2451924" cy="41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97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Who is Enterprise Services &amp; What drives our organization?</a:t>
            </a:r>
          </a:p>
          <a:p>
            <a:r>
              <a:rPr lang="en-US" dirty="0" smtClean="0"/>
              <a:t>Overview of Services</a:t>
            </a:r>
          </a:p>
          <a:p>
            <a:r>
              <a:rPr lang="en-US" dirty="0"/>
              <a:t>What’s New for State Agencies at Enterprise Services?</a:t>
            </a:r>
          </a:p>
          <a:p>
            <a:r>
              <a:rPr lang="en-US" dirty="0" smtClean="0"/>
              <a:t>Questions and Answer Session</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5486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56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409700"/>
            <a:ext cx="7772400" cy="685800"/>
          </a:xfrm>
        </p:spPr>
        <p:txBody>
          <a:bodyPr/>
          <a:lstStyle/>
          <a:p>
            <a:pPr algn="r"/>
            <a:r>
              <a:rPr lang="en-US" dirty="0" smtClean="0"/>
              <a:t>Who is Enterprise Services</a:t>
            </a:r>
            <a:endParaRPr lang="en-US"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6096000"/>
            <a:ext cx="2450804" cy="41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1752600"/>
            <a:ext cx="8382000" cy="518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481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How you need it. When you Need it.</a:t>
            </a:r>
            <a:endParaRPr lang="en-US" dirty="0"/>
          </a:p>
        </p:txBody>
      </p:sp>
      <p:sp>
        <p:nvSpPr>
          <p:cNvPr id="3" name="Content Placeholder 2"/>
          <p:cNvSpPr>
            <a:spLocks noGrp="1"/>
          </p:cNvSpPr>
          <p:nvPr>
            <p:ph idx="1"/>
          </p:nvPr>
        </p:nvSpPr>
        <p:spPr/>
        <p:txBody>
          <a:bodyPr/>
          <a:lstStyle/>
          <a:p>
            <a:pPr lvl="1"/>
            <a:r>
              <a:rPr lang="en-US" b="1" dirty="0">
                <a:solidFill>
                  <a:srgbClr val="002060"/>
                </a:solidFill>
              </a:rPr>
              <a:t>We deliver Exceptional Services</a:t>
            </a:r>
          </a:p>
          <a:p>
            <a:pPr lvl="2"/>
            <a:r>
              <a:rPr lang="en-US" dirty="0"/>
              <a:t>Focus on understanding client needs</a:t>
            </a:r>
          </a:p>
          <a:p>
            <a:pPr lvl="2"/>
            <a:r>
              <a:rPr lang="en-US" dirty="0"/>
              <a:t>Innovative problem solvers</a:t>
            </a:r>
          </a:p>
          <a:p>
            <a:pPr lvl="2"/>
            <a:r>
              <a:rPr lang="en-US" dirty="0"/>
              <a:t>Committee partners</a:t>
            </a:r>
          </a:p>
          <a:p>
            <a:pPr lvl="1"/>
            <a:r>
              <a:rPr lang="en-US" b="1" dirty="0">
                <a:solidFill>
                  <a:srgbClr val="002060"/>
                </a:solidFill>
              </a:rPr>
              <a:t>We reduce the overall Cost of Government Operations</a:t>
            </a:r>
          </a:p>
          <a:p>
            <a:pPr lvl="2"/>
            <a:r>
              <a:rPr lang="en-US" dirty="0"/>
              <a:t>Leverage the purchasing power of the state</a:t>
            </a:r>
          </a:p>
          <a:p>
            <a:pPr lvl="2"/>
            <a:r>
              <a:rPr lang="en-US" dirty="0"/>
              <a:t>Competitively priced for value delivered</a:t>
            </a:r>
          </a:p>
          <a:p>
            <a:pPr lvl="1"/>
            <a:r>
              <a:rPr lang="en-US" b="1" dirty="0">
                <a:solidFill>
                  <a:srgbClr val="002060"/>
                </a:solidFill>
              </a:rPr>
              <a:t>We focus on Improvement</a:t>
            </a:r>
          </a:p>
          <a:p>
            <a:pPr lvl="2"/>
            <a:r>
              <a:rPr lang="en-US" dirty="0"/>
              <a:t>State role model in Lean Culture </a:t>
            </a:r>
          </a:p>
          <a:p>
            <a:pPr lvl="2"/>
            <a:r>
              <a:rPr lang="en-US" dirty="0"/>
              <a:t>Employee empowered to solve problems</a:t>
            </a:r>
          </a:p>
          <a:p>
            <a:pPr lvl="2"/>
            <a:r>
              <a:rPr lang="en-US" dirty="0"/>
              <a:t>Team focus on continuous improvement</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6226968"/>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90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2362200"/>
            <a:ext cx="7772400" cy="688975"/>
          </a:xfrm>
        </p:spPr>
        <p:txBody>
          <a:bodyPr/>
          <a:lstStyle/>
          <a:p>
            <a:r>
              <a:rPr lang="en-US" dirty="0" smtClean="0"/>
              <a:t>Overview of Services</a:t>
            </a:r>
            <a:endParaRPr lang="en-US" dirty="0"/>
          </a:p>
        </p:txBody>
      </p:sp>
      <p:sp>
        <p:nvSpPr>
          <p:cNvPr id="7" name="Subtitle 6"/>
          <p:cNvSpPr>
            <a:spLocks noGrp="1"/>
          </p:cNvSpPr>
          <p:nvPr>
            <p:ph type="subTitle" idx="1"/>
          </p:nvPr>
        </p:nvSpPr>
        <p:spPr/>
        <p:txBody>
          <a:bodyPr/>
          <a:lstStyle/>
          <a:p>
            <a:endParaRPr lang="en-US" dirty="0"/>
          </a:p>
        </p:txBody>
      </p:sp>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6129338"/>
            <a:ext cx="24511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32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Agency Services</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Workforce Support and Development</a:t>
            </a:r>
          </a:p>
          <a:p>
            <a:pPr lvl="1"/>
            <a:r>
              <a:rPr lang="en-US" dirty="0" smtClean="0"/>
              <a:t>New name!</a:t>
            </a:r>
          </a:p>
          <a:p>
            <a:pPr lvl="1"/>
            <a:r>
              <a:rPr lang="en-US" kern="1200" dirty="0" smtClean="0">
                <a:solidFill>
                  <a:schemeClr val="tx1"/>
                </a:solidFill>
                <a:latin typeface="Arial" charset="0"/>
                <a:ea typeface="ＭＳ Ｐゴシック" pitchFamily="-48" charset="-128"/>
                <a:cs typeface="ＭＳ Ｐゴシック" charset="0"/>
              </a:rPr>
              <a:t>Consultations on organizational issues</a:t>
            </a:r>
          </a:p>
          <a:p>
            <a:pPr lvl="1"/>
            <a:r>
              <a:rPr lang="en-US" kern="1200" dirty="0" smtClean="0">
                <a:solidFill>
                  <a:schemeClr val="tx1"/>
                </a:solidFill>
                <a:latin typeface="Arial" charset="0"/>
                <a:ea typeface="ＭＳ Ｐゴシック" pitchFamily="-48" charset="-128"/>
              </a:rPr>
              <a:t>Online Tools and Checklist</a:t>
            </a:r>
          </a:p>
          <a:p>
            <a:pPr lvl="1"/>
            <a:r>
              <a:rPr lang="en-US" kern="1200" dirty="0" smtClean="0">
                <a:solidFill>
                  <a:schemeClr val="tx1"/>
                </a:solidFill>
                <a:latin typeface="Arial" charset="0"/>
                <a:ea typeface="ＭＳ Ｐゴシック" pitchFamily="-48" charset="-128"/>
              </a:rPr>
              <a:t>Customer Feedback – on-site service</a:t>
            </a:r>
            <a:endParaRPr lang="en-US" dirty="0" smtClean="0"/>
          </a:p>
          <a:p>
            <a:pPr lvl="1"/>
            <a:endParaRPr lang="en-US"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36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Small Agency Services</a:t>
            </a:r>
            <a:endParaRPr lang="en-US" dirty="0"/>
          </a:p>
        </p:txBody>
      </p:sp>
      <p:sp>
        <p:nvSpPr>
          <p:cNvPr id="5" name="Content Placeholder 4"/>
          <p:cNvSpPr>
            <a:spLocks noGrp="1"/>
          </p:cNvSpPr>
          <p:nvPr>
            <p:ph sz="half" idx="1"/>
          </p:nvPr>
        </p:nvSpPr>
        <p:spPr/>
        <p:txBody>
          <a:bodyPr/>
          <a:lstStyle/>
          <a:p>
            <a:r>
              <a:rPr lang="en-US" b="1" dirty="0" smtClean="0">
                <a:solidFill>
                  <a:srgbClr val="324C80"/>
                </a:solidFill>
                <a:ea typeface="Times" charset="0"/>
                <a:cs typeface="Times" charset="0"/>
              </a:rPr>
              <a:t>Finance</a:t>
            </a:r>
            <a:endParaRPr lang="en-US" dirty="0" smtClean="0"/>
          </a:p>
          <a:p>
            <a:pPr lvl="1"/>
            <a:r>
              <a:rPr lang="en-US" kern="1200" dirty="0" smtClean="0">
                <a:solidFill>
                  <a:schemeClr val="tx1"/>
                </a:solidFill>
                <a:latin typeface="Arial" charset="0"/>
                <a:ea typeface="ＭＳ Ｐゴシック" pitchFamily="-48" charset="-128"/>
              </a:rPr>
              <a:t>Budgeting </a:t>
            </a:r>
            <a:r>
              <a:rPr lang="en-US" kern="1200" dirty="0">
                <a:solidFill>
                  <a:schemeClr val="tx1"/>
                </a:solidFill>
                <a:latin typeface="Arial" charset="0"/>
                <a:ea typeface="ＭＳ Ｐゴシック" pitchFamily="-48" charset="-128"/>
              </a:rPr>
              <a:t>and financial management </a:t>
            </a:r>
            <a:r>
              <a:rPr lang="en-US" kern="1200" dirty="0" smtClean="0">
                <a:solidFill>
                  <a:schemeClr val="tx1"/>
                </a:solidFill>
                <a:latin typeface="Arial" charset="0"/>
                <a:ea typeface="ＭＳ Ｐゴシック" pitchFamily="-48" charset="-128"/>
              </a:rPr>
              <a:t>services</a:t>
            </a:r>
          </a:p>
          <a:p>
            <a:pPr lvl="1"/>
            <a:r>
              <a:rPr lang="en-US" kern="1200" dirty="0" smtClean="0">
                <a:solidFill>
                  <a:schemeClr val="tx1"/>
                </a:solidFill>
                <a:latin typeface="Arial" charset="0"/>
                <a:ea typeface="ＭＳ Ｐゴシック" pitchFamily="-48" charset="-128"/>
              </a:rPr>
              <a:t>Accounts </a:t>
            </a:r>
            <a:r>
              <a:rPr lang="en-US" kern="1200" dirty="0">
                <a:solidFill>
                  <a:schemeClr val="tx1"/>
                </a:solidFill>
                <a:latin typeface="Arial" charset="0"/>
                <a:ea typeface="ＭＳ Ｐゴシック" pitchFamily="-48" charset="-128"/>
              </a:rPr>
              <a:t>payable </a:t>
            </a:r>
            <a:r>
              <a:rPr lang="en-US" kern="1200" dirty="0" smtClean="0">
                <a:solidFill>
                  <a:schemeClr val="tx1"/>
                </a:solidFill>
                <a:latin typeface="Arial" charset="0"/>
                <a:ea typeface="ＭＳ Ｐゴシック" pitchFamily="-48" charset="-128"/>
              </a:rPr>
              <a:t>services</a:t>
            </a:r>
          </a:p>
          <a:p>
            <a:pPr lvl="1"/>
            <a:r>
              <a:rPr lang="en-US" kern="1200" dirty="0" smtClean="0">
                <a:solidFill>
                  <a:schemeClr val="tx1"/>
                </a:solidFill>
                <a:latin typeface="Arial" charset="0"/>
                <a:ea typeface="ＭＳ Ｐゴシック" pitchFamily="-48" charset="-128"/>
              </a:rPr>
              <a:t>Invoicing</a:t>
            </a:r>
            <a:r>
              <a:rPr lang="en-US" kern="1200" dirty="0">
                <a:solidFill>
                  <a:schemeClr val="tx1"/>
                </a:solidFill>
                <a:latin typeface="Arial" charset="0"/>
                <a:ea typeface="ＭＳ Ｐゴシック" pitchFamily="-48" charset="-128"/>
              </a:rPr>
              <a:t>, accounts receivable and cash receipts </a:t>
            </a:r>
            <a:r>
              <a:rPr lang="en-US" kern="1200" dirty="0" smtClean="0">
                <a:solidFill>
                  <a:schemeClr val="tx1"/>
                </a:solidFill>
                <a:latin typeface="Arial" charset="0"/>
                <a:ea typeface="ＭＳ Ｐゴシック" pitchFamily="-48" charset="-128"/>
              </a:rPr>
              <a:t>services</a:t>
            </a:r>
          </a:p>
          <a:p>
            <a:pPr lvl="1"/>
            <a:r>
              <a:rPr lang="en-US" kern="1200" dirty="0" smtClean="0">
                <a:solidFill>
                  <a:schemeClr val="tx1"/>
                </a:solidFill>
                <a:latin typeface="Arial" charset="0"/>
                <a:ea typeface="ＭＳ Ｐゴシック" pitchFamily="-48" charset="-128"/>
              </a:rPr>
              <a:t>Payroll services  </a:t>
            </a:r>
            <a:endParaRPr lang="en-US" kern="1200" dirty="0">
              <a:solidFill>
                <a:schemeClr val="tx1"/>
              </a:solidFill>
              <a:latin typeface="Arial" charset="0"/>
              <a:ea typeface="ＭＳ Ｐゴシック" pitchFamily="-48" charset="-128"/>
            </a:endParaRPr>
          </a:p>
          <a:p>
            <a:endParaRPr lang="en-US" dirty="0"/>
          </a:p>
        </p:txBody>
      </p:sp>
      <p:sp>
        <p:nvSpPr>
          <p:cNvPr id="2" name="Content Placeholder 1"/>
          <p:cNvSpPr>
            <a:spLocks noGrp="1"/>
          </p:cNvSpPr>
          <p:nvPr>
            <p:ph sz="half" idx="2"/>
          </p:nvPr>
        </p:nvSpPr>
        <p:spPr>
          <a:xfrm>
            <a:off x="4267200" y="2514600"/>
            <a:ext cx="3962400" cy="38100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txBody>
          <a:bodyPr/>
          <a:lstStyle/>
          <a:p>
            <a:pPr marL="0" indent="0">
              <a:buNone/>
            </a:pPr>
            <a:r>
              <a:rPr lang="en-US" dirty="0"/>
              <a:t>Accounting Services Manager</a:t>
            </a:r>
          </a:p>
          <a:p>
            <a:pPr marL="0" indent="0">
              <a:buNone/>
            </a:pPr>
            <a:r>
              <a:rPr lang="en-US" dirty="0"/>
              <a:t>Jim </a:t>
            </a:r>
            <a:r>
              <a:rPr lang="en-US" dirty="0" smtClean="0"/>
              <a:t>Morgan</a:t>
            </a:r>
          </a:p>
          <a:p>
            <a:pPr marL="0" indent="0">
              <a:buNone/>
            </a:pPr>
            <a:r>
              <a:rPr lang="en-US" dirty="0" smtClean="0">
                <a:solidFill>
                  <a:srgbClr val="002060"/>
                </a:solidFill>
                <a:hlinkClick r:id="rId3"/>
              </a:rPr>
              <a:t>Jim.morgan@des.wa.gov</a:t>
            </a:r>
            <a:endParaRPr lang="en-US" dirty="0">
              <a:solidFill>
                <a:srgbClr val="002060"/>
              </a:solidFill>
            </a:endParaRPr>
          </a:p>
          <a:p>
            <a:pPr marL="0" indent="0">
              <a:buNone/>
            </a:pPr>
            <a:r>
              <a:rPr lang="en-US" dirty="0"/>
              <a:t>(360) </a:t>
            </a:r>
            <a:r>
              <a:rPr lang="en-US" dirty="0" smtClean="0"/>
              <a:t>407-9458</a:t>
            </a:r>
          </a:p>
          <a:p>
            <a:pPr marL="0" indent="0">
              <a:buNone/>
            </a:pPr>
            <a:endParaRPr lang="en-US" dirty="0" smtClean="0"/>
          </a:p>
          <a:p>
            <a:pPr marL="0" indent="0">
              <a:buNone/>
            </a:pPr>
            <a:r>
              <a:rPr lang="en-US" dirty="0" smtClean="0"/>
              <a:t>Budget </a:t>
            </a:r>
            <a:r>
              <a:rPr lang="en-US" dirty="0"/>
              <a:t>Services Manager</a:t>
            </a:r>
          </a:p>
          <a:p>
            <a:pPr marL="0" indent="0">
              <a:buNone/>
            </a:pPr>
            <a:r>
              <a:rPr lang="en-US" dirty="0"/>
              <a:t>Gwen McClanahan</a:t>
            </a:r>
          </a:p>
          <a:p>
            <a:pPr marL="0" indent="0">
              <a:buNone/>
            </a:pPr>
            <a:r>
              <a:rPr lang="en-US" dirty="0">
                <a:hlinkClick r:id="rId4"/>
              </a:rPr>
              <a:t>Gwen.mcclanahan@des.wa.gov</a:t>
            </a:r>
            <a:endParaRPr lang="en-US" dirty="0"/>
          </a:p>
          <a:p>
            <a:pPr marL="0" indent="0">
              <a:buNone/>
            </a:pPr>
            <a:r>
              <a:rPr lang="en-US" dirty="0"/>
              <a:t>(360) 407-8132</a:t>
            </a:r>
          </a:p>
          <a:p>
            <a:endParaRPr lang="en-US" dirty="0"/>
          </a:p>
        </p:txBody>
      </p:sp>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770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318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CTS_ppt_template" id="{63A12C9E-84E4-5E49-BF0E-11E69806A4D0}" vid="{5E739B0C-F91E-1047-B400-DCE09F7996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b5d7b00-834a-4efe-8968-9d97478a3691">EWUPACEUPKES-170-11361</_dlc_DocId>
    <_dlc_DocIdUrl xmlns="ab5d7b00-834a-4efe-8968-9d97478a3691">
      <Url>http://stage-des/_layouts/DocIdRedir.aspx?ID=EWUPACEUPKES-170-11361</Url>
      <Description>EWUPACEUPKES-170-11361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03D7D-586A-44F1-BA56-0FE277E711C5}"/>
</file>

<file path=customXml/itemProps2.xml><?xml version="1.0" encoding="utf-8"?>
<ds:datastoreItem xmlns:ds="http://schemas.openxmlformats.org/officeDocument/2006/customXml" ds:itemID="{50C53B75-4311-432A-B9E8-A79A06663EF5}"/>
</file>

<file path=customXml/itemProps3.xml><?xml version="1.0" encoding="utf-8"?>
<ds:datastoreItem xmlns:ds="http://schemas.openxmlformats.org/officeDocument/2006/customXml" ds:itemID="{73319A4E-FC8D-4ED8-88BA-7E9E425E5356}"/>
</file>

<file path=customXml/itemProps4.xml><?xml version="1.0" encoding="utf-8"?>
<ds:datastoreItem xmlns:ds="http://schemas.openxmlformats.org/officeDocument/2006/customXml" ds:itemID="{A25192C0-3BA3-4390-AC5E-8B560A1A9241}"/>
</file>

<file path=docProps/app.xml><?xml version="1.0" encoding="utf-8"?>
<Properties xmlns="http://schemas.openxmlformats.org/officeDocument/2006/extended-properties" xmlns:vt="http://schemas.openxmlformats.org/officeDocument/2006/docPropsVTypes">
  <Template>TCTS_ppt_template</Template>
  <TotalTime>563</TotalTime>
  <Words>2456</Words>
  <Application>Microsoft Office PowerPoint</Application>
  <PresentationFormat>On-screen Show (4:3)</PresentationFormat>
  <Paragraphs>268</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TCTS_ppt_template</vt:lpstr>
      <vt:lpstr>What’s New for State Agencies  at Department of Enterprise Services </vt:lpstr>
      <vt:lpstr>Introduction</vt:lpstr>
      <vt:lpstr>Our Panel Members</vt:lpstr>
      <vt:lpstr>Agenda</vt:lpstr>
      <vt:lpstr>Who is Enterprise Services</vt:lpstr>
      <vt:lpstr>What you need. How you need it. When you Need it.</vt:lpstr>
      <vt:lpstr>Overview of Services</vt:lpstr>
      <vt:lpstr>Small Agency Services</vt:lpstr>
      <vt:lpstr>Small Agency Services</vt:lpstr>
      <vt:lpstr>Small Agency Financial Services</vt:lpstr>
      <vt:lpstr>State Recruitment</vt:lpstr>
      <vt:lpstr>Lean Transformation Services</vt:lpstr>
      <vt:lpstr>Procurement Policy and Training</vt:lpstr>
      <vt:lpstr>Risk Management</vt:lpstr>
      <vt:lpstr>State Vehicle Fleet Services</vt:lpstr>
      <vt:lpstr>Technology Leasing Program</vt:lpstr>
      <vt:lpstr>Services for diverse government needs</vt:lpstr>
      <vt:lpstr>Questions for Panel Members</vt:lpstr>
      <vt:lpstr>Thank you!</vt:lpstr>
      <vt:lpstr>PowerPoint Presentation</vt:lpstr>
    </vt:vector>
  </TitlesOfParts>
  <Company>State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Cantrell, Chris (DES)</dc:creator>
  <cp:lastModifiedBy>Qvigstad, Kari (DES)</cp:lastModifiedBy>
  <cp:revision>38</cp:revision>
  <cp:lastPrinted>2015-11-03T22:38:21Z</cp:lastPrinted>
  <dcterms:created xsi:type="dcterms:W3CDTF">2015-10-26T16:35:17Z</dcterms:created>
  <dcterms:modified xsi:type="dcterms:W3CDTF">2015-11-12T22:20:05Z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_dlc_DocIdItemGuid">
    <vt:lpwstr>63c2b2c7-81e6-48c2-9fef-b7e5f729ba66</vt:lpwstr>
  </property>
</Properties>
</file>