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80" r:id="rId5"/>
    <p:sldId id="282" r:id="rId6"/>
    <p:sldId id="285" r:id="rId7"/>
    <p:sldId id="284" r:id="rId8"/>
    <p:sldId id="283" r:id="rId9"/>
    <p:sldId id="28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3922" autoAdjust="0"/>
  </p:normalViewPr>
  <p:slideViewPr>
    <p:cSldViewPr snapToGrid="0">
      <p:cViewPr varScale="1">
        <p:scale>
          <a:sx n="53" d="100"/>
          <a:sy n="53" d="100"/>
        </p:scale>
        <p:origin x="60" y="1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BC6EC-D389-42A1-A9DD-1422F3DCA056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A5330-2D34-42EB-9FC3-2EC560824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10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 decorative background box" title="Blue decorative background box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14"/>
            <a:ext cx="12191998" cy="5515901"/>
          </a:xfrm>
          <a:prstGeom prst="rect">
            <a:avLst/>
          </a:prstGeom>
          <a:effectLst>
            <a:outerShdw blurRad="190500" dist="88900" dir="5400000" algn="t" rotWithShape="0">
              <a:srgbClr val="5F5F5F">
                <a:alpha val="40000"/>
              </a:srgbClr>
            </a:outerShdw>
          </a:effectLst>
        </p:spPr>
      </p:pic>
      <p:pic>
        <p:nvPicPr>
          <p:cNvPr id="8" name="Picture 7" descr="Washington State Department of Enterprise Services logo" title="Washington State Department of Enterprise Services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01" y="5907790"/>
            <a:ext cx="3044952" cy="509002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104899" y="916585"/>
            <a:ext cx="9925051" cy="204935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5400" b="1" cap="all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PRESENTATION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04900" y="3067025"/>
            <a:ext cx="9925050" cy="761367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04900" y="3874376"/>
            <a:ext cx="9925050" cy="1295502"/>
          </a:xfrm>
        </p:spPr>
        <p:txBody>
          <a:bodyPr>
            <a:normAutofit/>
          </a:bodyPr>
          <a:lstStyle>
            <a:lvl1pPr marL="0" indent="0"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42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167412" y="5666576"/>
            <a:ext cx="305608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2pPr>
            <a:lvl3pPr marL="9144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3pPr>
            <a:lvl4pPr marL="13716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4pPr>
            <a:lvl5pPr marL="18288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5pPr>
          </a:lstStyle>
          <a:p>
            <a:pPr lvl="0"/>
            <a:r>
              <a:rPr lang="en-US" dirty="0" smtClean="0"/>
              <a:t>Enter email here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32300" y="5666576"/>
            <a:ext cx="2891448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2pPr>
            <a:lvl3pPr marL="9144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3pPr>
            <a:lvl4pPr marL="13716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4pPr>
            <a:lvl5pPr marL="18288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5pPr>
          </a:lstStyle>
          <a:p>
            <a:pPr lvl="0"/>
            <a:r>
              <a:rPr lang="en-US" dirty="0" smtClean="0"/>
              <a:t>Enter phone number here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949895" y="5666576"/>
            <a:ext cx="305608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2pPr>
            <a:lvl3pPr marL="9144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3pPr>
            <a:lvl4pPr marL="13716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4pPr>
            <a:lvl5pPr marL="1828800" indent="0">
              <a:buNone/>
              <a:defRPr sz="1800">
                <a:solidFill>
                  <a:srgbClr val="1B355E"/>
                </a:solidFill>
                <a:latin typeface="Ubuntu" panose="020B0804030602030204" pitchFamily="34" charset="0"/>
              </a:defRPr>
            </a:lvl5pPr>
          </a:lstStyle>
          <a:p>
            <a:pPr lvl="0"/>
            <a:r>
              <a:rPr lang="en-US" dirty="0" smtClean="0"/>
              <a:t>Enter web address here</a:t>
            </a:r>
            <a:endParaRPr lang="en-US" dirty="0"/>
          </a:p>
        </p:txBody>
      </p:sp>
      <p:sp>
        <p:nvSpPr>
          <p:cNvPr id="7" name="Rectangle 6" descr="Decorative blue box as background" title="Decorative blue box as background"/>
          <p:cNvSpPr/>
          <p:nvPr userDrawn="1"/>
        </p:nvSpPr>
        <p:spPr>
          <a:xfrm>
            <a:off x="-9614" y="-1538"/>
            <a:ext cx="12201613" cy="3545623"/>
          </a:xfrm>
          <a:prstGeom prst="rect">
            <a:avLst/>
          </a:prstGeom>
          <a:solidFill>
            <a:srgbClr val="1B3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 descr="Email icon" title="Email icon"/>
          <p:cNvGrpSpPr/>
          <p:nvPr userDrawn="1"/>
        </p:nvGrpSpPr>
        <p:grpSpPr>
          <a:xfrm>
            <a:off x="2039828" y="4063813"/>
            <a:ext cx="1322321" cy="1278261"/>
            <a:chOff x="2039828" y="656220"/>
            <a:chExt cx="1322321" cy="1278261"/>
          </a:xfrm>
        </p:grpSpPr>
        <p:sp>
          <p:nvSpPr>
            <p:cNvPr id="13" name="Oval 12"/>
            <p:cNvSpPr/>
            <p:nvPr userDrawn="1"/>
          </p:nvSpPr>
          <p:spPr>
            <a:xfrm>
              <a:off x="2039828" y="656220"/>
              <a:ext cx="1322321" cy="1278261"/>
            </a:xfrm>
            <a:prstGeom prst="ellipse">
              <a:avLst/>
            </a:prstGeom>
            <a:solidFill>
              <a:srgbClr val="1995BA"/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4415" y="1084088"/>
              <a:ext cx="582080" cy="436696"/>
            </a:xfrm>
            <a:prstGeom prst="rect">
              <a:avLst/>
            </a:prstGeom>
          </p:spPr>
        </p:pic>
      </p:grpSp>
      <p:sp>
        <p:nvSpPr>
          <p:cNvPr id="16" name="Oval 15"/>
          <p:cNvSpPr/>
          <p:nvPr/>
        </p:nvSpPr>
        <p:spPr>
          <a:xfrm>
            <a:off x="8821804" y="4063813"/>
            <a:ext cx="1322321" cy="1278261"/>
          </a:xfrm>
          <a:prstGeom prst="ellipse">
            <a:avLst/>
          </a:prstGeom>
          <a:solidFill>
            <a:srgbClr val="1995BA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 descr="Call icon" title="Call icon"/>
          <p:cNvGrpSpPr/>
          <p:nvPr userDrawn="1"/>
        </p:nvGrpSpPr>
        <p:grpSpPr>
          <a:xfrm>
            <a:off x="5426574" y="4063812"/>
            <a:ext cx="1322321" cy="1278261"/>
            <a:chOff x="5426574" y="656219"/>
            <a:chExt cx="1322321" cy="1278261"/>
          </a:xfrm>
        </p:grpSpPr>
        <p:sp>
          <p:nvSpPr>
            <p:cNvPr id="19" name="Oval 18"/>
            <p:cNvSpPr/>
            <p:nvPr userDrawn="1"/>
          </p:nvSpPr>
          <p:spPr>
            <a:xfrm>
              <a:off x="5426574" y="656219"/>
              <a:ext cx="1322321" cy="1278261"/>
            </a:xfrm>
            <a:prstGeom prst="ellipse">
              <a:avLst/>
            </a:prstGeom>
            <a:solidFill>
              <a:srgbClr val="1995BA"/>
            </a:solidFill>
            <a:ln w="158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065308" flipH="1" flipV="1">
              <a:off x="5802992" y="992641"/>
              <a:ext cx="566789" cy="565911"/>
            </a:xfrm>
            <a:prstGeom prst="rect">
              <a:avLst/>
            </a:prstGeom>
          </p:spPr>
        </p:pic>
      </p:grpSp>
      <p:sp>
        <p:nvSpPr>
          <p:cNvPr id="21" name="Title 11"/>
          <p:cNvSpPr>
            <a:spLocks noGrp="1"/>
          </p:cNvSpPr>
          <p:nvPr>
            <p:ph type="title" hasCustomPrompt="1"/>
          </p:nvPr>
        </p:nvSpPr>
        <p:spPr>
          <a:xfrm>
            <a:off x="1148453" y="1447620"/>
            <a:ext cx="9744075" cy="606225"/>
          </a:xfrm>
        </p:spPr>
        <p:txBody>
          <a:bodyPr>
            <a:noAutofit/>
          </a:bodyPr>
          <a:lstStyle>
            <a:lvl1pPr algn="ctr">
              <a:defRPr sz="5400" b="1" cap="all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thank you</a:t>
            </a:r>
          </a:p>
        </p:txBody>
      </p:sp>
      <p:pic>
        <p:nvPicPr>
          <p:cNvPr id="22" name="Picture 21" descr="Web icon" title="Web ic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486" y="4313738"/>
            <a:ext cx="738902" cy="7389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027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/>
          <p:cNvSpPr>
            <a:spLocks noGrp="1"/>
          </p:cNvSpPr>
          <p:nvPr>
            <p:ph type="title" hasCustomPrompt="1"/>
          </p:nvPr>
        </p:nvSpPr>
        <p:spPr>
          <a:xfrm>
            <a:off x="1228724" y="831086"/>
            <a:ext cx="9744075" cy="733533"/>
          </a:xfrm>
        </p:spPr>
        <p:txBody>
          <a:bodyPr>
            <a:normAutofit/>
          </a:bodyPr>
          <a:lstStyle>
            <a:lvl1pPr algn="ctr">
              <a:defRPr sz="4400" cap="all" baseline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Basic TITLE and CONTENT page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264583" y="1971675"/>
            <a:ext cx="9744075" cy="40528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400" b="0" baseline="0"/>
            </a:lvl1pPr>
            <a:lvl2pPr marL="800100" marR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Text Segoe UI 24 </a:t>
            </a:r>
            <a:r>
              <a:rPr lang="en-US" dirty="0" err="1" smtClean="0"/>
              <a:t>pt</a:t>
            </a:r>
            <a:r>
              <a:rPr lang="en-US" dirty="0" smtClean="0"/>
              <a:t> (no less than 18 pts).</a:t>
            </a:r>
          </a:p>
          <a:p>
            <a:pPr lvl="0"/>
            <a:r>
              <a:rPr lang="en-US" dirty="0" smtClean="0"/>
              <a:t>Stay at/under 4-5 bullets per slide.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87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Decorative blue box as background" title="Decorative blue box as background"/>
          <p:cNvSpPr/>
          <p:nvPr userDrawn="1"/>
        </p:nvSpPr>
        <p:spPr>
          <a:xfrm>
            <a:off x="0" y="3312377"/>
            <a:ext cx="12192000" cy="3545623"/>
          </a:xfrm>
          <a:prstGeom prst="rect">
            <a:avLst/>
          </a:prstGeom>
          <a:solidFill>
            <a:srgbClr val="1B3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1223962" y="1347607"/>
            <a:ext cx="9744075" cy="606225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5400" b="1" cap="all" baseline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65789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1228724" y="831086"/>
            <a:ext cx="9744075" cy="733533"/>
          </a:xfrm>
        </p:spPr>
        <p:txBody>
          <a:bodyPr>
            <a:normAutofit/>
          </a:bodyPr>
          <a:lstStyle>
            <a:lvl1pPr algn="ctr">
              <a:defRPr sz="4400" cap="all" baseline="0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3 columns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1043756" y="3183867"/>
            <a:ext cx="3180374" cy="2831167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r>
              <a:rPr lang="en-US" dirty="0" smtClean="0"/>
              <a:t>Click on appropriate icon for desired content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7944030" y="3183867"/>
            <a:ext cx="3180374" cy="283116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on appropriate icon for desired content</a:t>
            </a:r>
          </a:p>
          <a:p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4493893" y="3183867"/>
            <a:ext cx="3180374" cy="283116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on appropriate icon for desired content</a:t>
            </a:r>
          </a:p>
          <a:p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1043756" y="1927711"/>
            <a:ext cx="3180374" cy="10001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r>
              <a:rPr lang="en-US" dirty="0" smtClean="0"/>
              <a:t>Heading here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7944030" y="1927711"/>
            <a:ext cx="3180374" cy="1000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here</a:t>
            </a:r>
          </a:p>
          <a:p>
            <a:endParaRPr lang="en-US" dirty="0"/>
          </a:p>
        </p:txBody>
      </p:sp>
      <p:sp>
        <p:nvSpPr>
          <p:cNvPr id="14" name="Content Placeholder 7"/>
          <p:cNvSpPr>
            <a:spLocks noGrp="1"/>
          </p:cNvSpPr>
          <p:nvPr>
            <p:ph sz="quarter" idx="20" hasCustomPrompt="1"/>
          </p:nvPr>
        </p:nvSpPr>
        <p:spPr>
          <a:xfrm>
            <a:off x="4493893" y="1927711"/>
            <a:ext cx="3180374" cy="1000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14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/>
          <p:cNvSpPr>
            <a:spLocks noGrp="1"/>
          </p:cNvSpPr>
          <p:nvPr>
            <p:ph type="title" hasCustomPrompt="1"/>
          </p:nvPr>
        </p:nvSpPr>
        <p:spPr>
          <a:xfrm>
            <a:off x="1228724" y="831086"/>
            <a:ext cx="9744075" cy="733533"/>
          </a:xfrm>
        </p:spPr>
        <p:txBody>
          <a:bodyPr>
            <a:normAutofit/>
          </a:bodyPr>
          <a:lstStyle>
            <a:lvl1pPr algn="ctr">
              <a:defRPr sz="4400" cap="all" baseline="0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Title only</a:t>
            </a:r>
          </a:p>
        </p:txBody>
      </p:sp>
    </p:spTree>
    <p:extLst>
      <p:ext uri="{BB962C8B-B14F-4D97-AF65-F5344CB8AC3E}">
        <p14:creationId xmlns:p14="http://schemas.microsoft.com/office/powerpoint/2010/main" val="670689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/>
          <p:cNvSpPr>
            <a:spLocks noGrp="1"/>
          </p:cNvSpPr>
          <p:nvPr>
            <p:ph type="title" hasCustomPrompt="1"/>
          </p:nvPr>
        </p:nvSpPr>
        <p:spPr>
          <a:xfrm>
            <a:off x="1228724" y="831086"/>
            <a:ext cx="9744075" cy="733533"/>
          </a:xfrm>
        </p:spPr>
        <p:txBody>
          <a:bodyPr>
            <a:normAutofit/>
          </a:bodyPr>
          <a:lstStyle>
            <a:lvl1pPr algn="ctr">
              <a:defRPr sz="4400" cap="all" baseline="0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Timeline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21976" y="3358399"/>
            <a:ext cx="10201836" cy="0"/>
          </a:xfrm>
          <a:prstGeom prst="line">
            <a:avLst/>
          </a:prstGeom>
          <a:ln w="34925" cap="rnd">
            <a:solidFill>
              <a:srgbClr val="1B355E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479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96223" y="956020"/>
            <a:ext cx="4526472" cy="1080821"/>
          </a:xfrm>
        </p:spPr>
        <p:txBody>
          <a:bodyPr>
            <a:normAutofit/>
          </a:bodyPr>
          <a:lstStyle>
            <a:lvl1pPr>
              <a:defRPr sz="3400" baseline="0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Content with image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5274" y="2544763"/>
            <a:ext cx="4526472" cy="204754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Enter text here</a:t>
            </a:r>
          </a:p>
          <a:p>
            <a:pPr lvl="0"/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15272" y="4744710"/>
            <a:ext cx="4526474" cy="1322715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2000" b="1" i="1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Font typeface="Arial" panose="020B0604020202020204" pitchFamily="34" charset="0"/>
              <a:buNone/>
              <a:defRPr sz="1800" b="1" i="1">
                <a:solidFill>
                  <a:srgbClr val="1B355E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Font typeface="Arial" panose="020B0604020202020204" pitchFamily="34" charset="0"/>
              <a:buNone/>
              <a:defRPr sz="1800" b="1" i="1">
                <a:solidFill>
                  <a:srgbClr val="1B355E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Font typeface="Arial" panose="020B0604020202020204" pitchFamily="34" charset="0"/>
              <a:buNone/>
              <a:defRPr sz="1800" b="1" i="1">
                <a:solidFill>
                  <a:srgbClr val="1B355E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sz="1800" b="1" i="1">
                <a:solidFill>
                  <a:srgbClr val="1B355E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Enter text here</a:t>
            </a:r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6099175" y="0"/>
            <a:ext cx="4816475" cy="6867525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on icon to 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4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7"/>
          <p:cNvSpPr>
            <a:spLocks noGrp="1"/>
          </p:cNvSpPr>
          <p:nvPr>
            <p:ph type="title" hasCustomPrompt="1"/>
          </p:nvPr>
        </p:nvSpPr>
        <p:spPr>
          <a:xfrm>
            <a:off x="893612" y="1360341"/>
            <a:ext cx="3356915" cy="1015663"/>
          </a:xfrm>
        </p:spPr>
        <p:txBody>
          <a:bodyPr>
            <a:noAutofit/>
          </a:bodyPr>
          <a:lstStyle>
            <a:lvl1pPr>
              <a:defRPr sz="3400">
                <a:solidFill>
                  <a:srgbClr val="1995B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Content with images</a:t>
            </a:r>
            <a:endParaRPr lang="en-US" dirty="0"/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676401" y="2889580"/>
            <a:ext cx="2695574" cy="1381761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Enter text here</a:t>
            </a:r>
            <a:endParaRPr lang="en-US" dirty="0"/>
          </a:p>
        </p:txBody>
      </p:sp>
      <p:sp>
        <p:nvSpPr>
          <p:cNvPr id="1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663757" y="4512176"/>
            <a:ext cx="2695574" cy="1381761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Enter text here</a:t>
            </a:r>
            <a:endParaRPr lang="en-US" dirty="0"/>
          </a:p>
        </p:txBody>
      </p:sp>
      <p:sp>
        <p:nvSpPr>
          <p:cNvPr id="11" name="Picture Placeholder 24"/>
          <p:cNvSpPr>
            <a:spLocks noGrp="1"/>
          </p:cNvSpPr>
          <p:nvPr>
            <p:ph type="pic" sz="quarter" idx="12" hasCustomPrompt="1"/>
          </p:nvPr>
        </p:nvSpPr>
        <p:spPr>
          <a:xfrm>
            <a:off x="4772025" y="1014413"/>
            <a:ext cx="3124200" cy="50450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on icon to add image</a:t>
            </a:r>
            <a:endParaRPr lang="en-US" dirty="0"/>
          </a:p>
        </p:txBody>
      </p:sp>
      <p:sp>
        <p:nvSpPr>
          <p:cNvPr id="12" name="Picture Placeholder 26"/>
          <p:cNvSpPr>
            <a:spLocks noGrp="1"/>
          </p:cNvSpPr>
          <p:nvPr>
            <p:ph type="pic" sz="quarter" idx="13" hasCustomPrompt="1"/>
          </p:nvPr>
        </p:nvSpPr>
        <p:spPr>
          <a:xfrm>
            <a:off x="8049621" y="1014413"/>
            <a:ext cx="3123203" cy="24622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on icon to add image</a:t>
            </a:r>
            <a:endParaRPr lang="en-US" dirty="0"/>
          </a:p>
        </p:txBody>
      </p:sp>
      <p:sp>
        <p:nvSpPr>
          <p:cNvPr id="13" name="Picture Placeholder 26"/>
          <p:cNvSpPr>
            <a:spLocks noGrp="1"/>
          </p:cNvSpPr>
          <p:nvPr>
            <p:ph type="pic" sz="quarter" idx="14" hasCustomPrompt="1"/>
          </p:nvPr>
        </p:nvSpPr>
        <p:spPr>
          <a:xfrm>
            <a:off x="8049621" y="3605861"/>
            <a:ext cx="3123203" cy="245331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on icon to add image</a:t>
            </a:r>
            <a:endParaRPr lang="en-US" dirty="0"/>
          </a:p>
        </p:txBody>
      </p:sp>
      <p:pic>
        <p:nvPicPr>
          <p:cNvPr id="14" name="Picture 13" descr="Bullet check mark" title="Bullet check mar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47" y="2889580"/>
            <a:ext cx="494619" cy="495300"/>
          </a:xfrm>
          <a:prstGeom prst="rect">
            <a:avLst/>
          </a:prstGeom>
        </p:spPr>
      </p:pic>
      <p:pic>
        <p:nvPicPr>
          <p:cNvPr id="15" name="Picture 14" descr="Bullet check mark" title="Bullet check mar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47" y="4464393"/>
            <a:ext cx="494619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72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85963" y="1828800"/>
            <a:ext cx="8007350" cy="281463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Blank slide for you to do your own 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0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 cap="all" baseline="0">
          <a:solidFill>
            <a:schemeClr val="accent2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905155"/>
            <a:ext cx="9925051" cy="2049354"/>
          </a:xfrm>
        </p:spPr>
        <p:txBody>
          <a:bodyPr>
            <a:normAutofit/>
          </a:bodyPr>
          <a:lstStyle/>
          <a:p>
            <a:r>
              <a:rPr lang="en-US" dirty="0" smtClean="0"/>
              <a:t>Board Development Committee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09-09-2021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COMMITTEE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Board Development Committee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Open PRC Positions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Construction Trades Labor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Owner Higher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Disadvantaged Business Enterprise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Owner - Transportation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Board Development Committee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Bylaws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Update member position descriptions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Confirm elections issues / questions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7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Board Development Committee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New Member Onboarding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 smtClean="0"/>
              <a:t>Powerpoint</a:t>
            </a:r>
            <a:r>
              <a:rPr lang="en-US" sz="2800" dirty="0" smtClean="0"/>
              <a:t> with guidance and essential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Outline legislative process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0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PRC – Position Description Update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4583" y="1684421"/>
            <a:ext cx="9744075" cy="46201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Disadvantaged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Enterprises (2 Positions)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represent the fundamental facility design and construction, and the </a:t>
            </a: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interests and concerns of disadvantaged business enterprises.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Primary residence is in the State of Washington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Owns a OMWBE certified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MBE or MWBE or WBE or SEDBE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business, or a certified Washington Veteran Owned Business.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a fundamental understanding of facility design and construction practices and processes.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working knowledge of alternative capital projects delivery methodologies as defined in RCW 39.10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PRC – Position Description Update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4583" y="1684421"/>
            <a:ext cx="9744075" cy="4620126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Owner – Transportation (1 Position)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represent the fundamental facility design and construction, and the interests and concerns of Public Transportation.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 of a public transportation body in the State of Washington.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Experience in senior level capital asset delivery-related role.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a working knowledge and experience with alternative capital projects delivery methods as defined in RCW 39.10.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6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thank you</a:t>
            </a:r>
            <a:endParaRPr lang="en-US" sz="5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Bill.frare@des.wa.gov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360-280-6083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www.des.wa.gov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ES PowerPoint Templa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B355E"/>
      </a:accent1>
      <a:accent2>
        <a:srgbClr val="1995BA"/>
      </a:accent2>
      <a:accent3>
        <a:srgbClr val="E5E4E4"/>
      </a:accent3>
      <a:accent4>
        <a:srgbClr val="FBD05E"/>
      </a:accent4>
      <a:accent5>
        <a:srgbClr val="E96057"/>
      </a:accent5>
      <a:accent6>
        <a:srgbClr val="000000"/>
      </a:accent6>
      <a:hlink>
        <a:srgbClr val="000000"/>
      </a:hlink>
      <a:folHlink>
        <a:srgbClr val="000000"/>
      </a:folHlink>
    </a:clrScheme>
    <a:fontScheme name="DES PowerPoint Template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6E29059-4A25-4E48-BE94-2F4AF0CD78E4}" vid="{9263229D-94C9-4F84-931E-85FC519AF5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D5D01CD5DBE4F89C499B2100A9B06" ma:contentTypeVersion="6" ma:contentTypeDescription="Create a new document." ma:contentTypeScope="" ma:versionID="b2a89fce58d9a1c741869f85d7bd95e1">
  <xsd:schema xmlns:xsd="http://www.w3.org/2001/XMLSchema" xmlns:xs="http://www.w3.org/2001/XMLSchema" xmlns:p="http://schemas.microsoft.com/office/2006/metadata/properties" xmlns:ns1="http://schemas.microsoft.com/sharepoint/v3" xmlns:ns2="4f5804d5-49c0-4153-b9d4-3ac3acf566d3" targetNamespace="http://schemas.microsoft.com/office/2006/metadata/properties" ma:root="true" ma:fieldsID="48d3da4e4987d66e249f2ca8c2b933c2" ns1:_="" ns2:_="">
    <xsd:import namespace="http://schemas.microsoft.com/sharepoint/v3"/>
    <xsd:import namespace="4f5804d5-49c0-4153-b9d4-3ac3acf566d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" nillable="true" ma:displayName="Scheduling Start Date" ma:internalName="PublishingStartDate">
      <xsd:simpleType>
        <xsd:restriction base="dms:Unknown"/>
      </xsd:simpleType>
    </xsd:element>
    <xsd:element name="PublishingExpirationDate" ma:index="3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5804d5-49c0-4153-b9d4-3ac3acf566d3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restriction base="dms:Choice">
          <xsd:enumeration value="Delegation"/>
          <xsd:enumeration value="Event Fliers"/>
          <xsd:enumeration value="Fact Sheets"/>
          <xsd:enumeration value="Form"/>
          <xsd:enumeration value="Policy"/>
          <xsd:enumeration value="Presentations"/>
          <xsd:enumeration value="Procedure"/>
          <xsd:enumeration value="Publication"/>
          <xsd:enumeration value="Template"/>
          <xsd:enumeration value="Get Help"/>
          <xsd:enumeration value="Other"/>
          <xsd:enumeration value="News"/>
          <xsd:enumeration value="Newsletters"/>
          <xsd:enumeration value="Tenant Bulletins"/>
          <xsd:enumeration value="CF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ategory xmlns="4f5804d5-49c0-4153-b9d4-3ac3acf566d3">Template</Category>
  </documentManagement>
</p:properties>
</file>

<file path=customXml/itemProps1.xml><?xml version="1.0" encoding="utf-8"?>
<ds:datastoreItem xmlns:ds="http://schemas.openxmlformats.org/officeDocument/2006/customXml" ds:itemID="{2BFAFAB8-5E7A-468B-8887-CBD86E47AB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EA523D-E386-4C53-BA22-AF205A416B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5804d5-49c0-4153-b9d4-3ac3acf566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B2721B-0377-42EB-8EE1-B3F4F5BBF79D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microsoft.com/sharepoint/v3"/>
    <ds:schemaRef ds:uri="4f5804d5-49c0-4153-b9d4-3ac3acf566d3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3045</TotalTime>
  <Words>219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Times New Roman</vt:lpstr>
      <vt:lpstr>Ubuntu</vt:lpstr>
      <vt:lpstr>Office Theme</vt:lpstr>
      <vt:lpstr>Board Development Committee</vt:lpstr>
      <vt:lpstr>Board Development Committee</vt:lpstr>
      <vt:lpstr>Board Development Committee</vt:lpstr>
      <vt:lpstr>Board Development Committee</vt:lpstr>
      <vt:lpstr>PRC – Position Description Update</vt:lpstr>
      <vt:lpstr>PRC – Position Description Update</vt:lpstr>
      <vt:lpstr>thank you</vt:lpstr>
    </vt:vector>
  </TitlesOfParts>
  <Company>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Bartell, Shari (DES)</dc:creator>
  <cp:lastModifiedBy>Frare, Bill (DES)</cp:lastModifiedBy>
  <cp:revision>23</cp:revision>
  <dcterms:created xsi:type="dcterms:W3CDTF">2021-07-26T19:09:13Z</dcterms:created>
  <dcterms:modified xsi:type="dcterms:W3CDTF">2021-09-09T15:23:50Z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800</vt:r8>
  </property>
  <property fmtid="{D5CDD505-2E9C-101B-9397-08002B2CF9AE}" pid="3" name="Category">
    <vt:lpwstr>Template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ntentTypeId">
    <vt:lpwstr>0x010100208D5D01CD5DBE4F89C499B2100A9B06</vt:lpwstr>
  </property>
  <property fmtid="{D5CDD505-2E9C-101B-9397-08002B2CF9AE}" pid="7" name="TemplateUrl">
    <vt:lpwstr/>
  </property>
</Properties>
</file>