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sldIdLst>
    <p:sldId id="256" r:id="rId2"/>
    <p:sldId id="333" r:id="rId3"/>
    <p:sldId id="258" r:id="rId4"/>
    <p:sldId id="330" r:id="rId5"/>
    <p:sldId id="329" r:id="rId6"/>
  </p:sldIdLst>
  <p:sldSz cx="12192000" cy="6858000"/>
  <p:notesSz cx="7026275" cy="9312275"/>
  <p:embeddedFontLst>
    <p:embeddedFont>
      <p:font typeface="Calibri" panose="020F0502020204030204" pitchFamily="34" charset="0"/>
      <p:regular r:id="rId8"/>
      <p:bold r:id="rId9"/>
      <p:italic r:id="rId10"/>
      <p:boldItalic r:id="rId11"/>
    </p:embeddedFont>
    <p:embeddedFont>
      <p:font typeface="Gill Sans MT" panose="020B0502020104020203" pitchFamily="34" charset="0"/>
      <p:regular r:id="rId12"/>
      <p:bold r:id="rId13"/>
      <p:italic r:id="rId14"/>
      <p:boldItalic r:id="rId15"/>
    </p:embeddedFont>
    <p:embeddedFont>
      <p:font typeface="Myriad Pro" panose="020B050303040302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0A1A28"/>
    <a:srgbClr val="235888"/>
    <a:srgbClr val="527BA1"/>
    <a:srgbClr val="46729B"/>
    <a:srgbClr val="A97F17"/>
    <a:srgbClr val="863A6B"/>
    <a:srgbClr val="17BAED"/>
    <a:srgbClr val="DD2380"/>
    <a:srgbClr val="E44E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80856" autoAdjust="0"/>
  </p:normalViewPr>
  <p:slideViewPr>
    <p:cSldViewPr snapToGrid="0">
      <p:cViewPr varScale="1">
        <p:scale>
          <a:sx n="88" d="100"/>
          <a:sy n="88" d="100"/>
        </p:scale>
        <p:origin x="1194" y="120"/>
      </p:cViewPr>
      <p:guideLst/>
    </p:cSldViewPr>
  </p:slideViewPr>
  <p:outlineViewPr>
    <p:cViewPr>
      <p:scale>
        <a:sx n="33" d="100"/>
        <a:sy n="33" d="100"/>
      </p:scale>
      <p:origin x="0" y="-3456"/>
    </p:cViewPr>
  </p:outlineViewPr>
  <p:notesTextViewPr>
    <p:cViewPr>
      <p:scale>
        <a:sx n="200" d="100"/>
        <a:sy n="2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C2584104-A342-46D7-996A-E65337615DEB}" type="datetimeFigureOut">
              <a:rPr lang="en-US" smtClean="0"/>
              <a:t>2/8/2022</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77AB54FC-5556-45CE-8686-234DD27E6CEF}" type="slidenum">
              <a:rPr lang="en-US" smtClean="0"/>
              <a:t>‹#›</a:t>
            </a:fld>
            <a:endParaRPr lang="en-US" dirty="0"/>
          </a:p>
        </p:txBody>
      </p:sp>
    </p:spTree>
    <p:extLst>
      <p:ext uri="{BB962C8B-B14F-4D97-AF65-F5344CB8AC3E}">
        <p14:creationId xmlns:p14="http://schemas.microsoft.com/office/powerpoint/2010/main" val="3101235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AB54FC-5556-45CE-8686-234DD27E6CEF}" type="slidenum">
              <a:rPr lang="en-US" smtClean="0"/>
              <a:t>1</a:t>
            </a:fld>
            <a:endParaRPr lang="en-US" dirty="0"/>
          </a:p>
        </p:txBody>
      </p:sp>
    </p:spTree>
    <p:extLst>
      <p:ext uri="{BB962C8B-B14F-4D97-AF65-F5344CB8AC3E}">
        <p14:creationId xmlns:p14="http://schemas.microsoft.com/office/powerpoint/2010/main" val="2750221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AB54FC-5556-45CE-8686-234DD27E6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54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OMWBE will be leading monthly Toolkit Workshops with DES partnership.</a:t>
            </a:r>
          </a:p>
        </p:txBody>
      </p:sp>
      <p:sp>
        <p:nvSpPr>
          <p:cNvPr id="4" name="Slide Number Placeholder 3"/>
          <p:cNvSpPr>
            <a:spLocks noGrp="1"/>
          </p:cNvSpPr>
          <p:nvPr>
            <p:ph type="sldNum" sz="quarter" idx="5"/>
          </p:nvPr>
        </p:nvSpPr>
        <p:spPr/>
        <p:txBody>
          <a:bodyPr/>
          <a:lstStyle/>
          <a:p>
            <a:fld id="{77AB54FC-5556-45CE-8686-234DD27E6CEF}" type="slidenum">
              <a:rPr lang="en-US" smtClean="0"/>
              <a:t>3</a:t>
            </a:fld>
            <a:endParaRPr lang="en-US" dirty="0"/>
          </a:p>
        </p:txBody>
      </p:sp>
    </p:spTree>
    <p:extLst>
      <p:ext uri="{BB962C8B-B14F-4D97-AF65-F5344CB8AC3E}">
        <p14:creationId xmlns:p14="http://schemas.microsoft.com/office/powerpoint/2010/main" val="213888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Equity: being implemented in phases, beginning with the agencies with the largest spend.</a:t>
            </a:r>
          </a:p>
        </p:txBody>
      </p:sp>
      <p:sp>
        <p:nvSpPr>
          <p:cNvPr id="4" name="Slide Number Placeholder 3"/>
          <p:cNvSpPr>
            <a:spLocks noGrp="1"/>
          </p:cNvSpPr>
          <p:nvPr>
            <p:ph type="sldNum" sz="quarter" idx="5"/>
          </p:nvPr>
        </p:nvSpPr>
        <p:spPr/>
        <p:txBody>
          <a:bodyPr/>
          <a:lstStyle/>
          <a:p>
            <a:fld id="{77AB54FC-5556-45CE-8686-234DD27E6CEF}" type="slidenum">
              <a:rPr lang="en-US" smtClean="0"/>
              <a:t>4</a:t>
            </a:fld>
            <a:endParaRPr lang="en-US" dirty="0"/>
          </a:p>
        </p:txBody>
      </p:sp>
    </p:spTree>
    <p:extLst>
      <p:ext uri="{BB962C8B-B14F-4D97-AF65-F5344CB8AC3E}">
        <p14:creationId xmlns:p14="http://schemas.microsoft.com/office/powerpoint/2010/main" val="378407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AB54FC-5556-45CE-8686-234DD27E6CEF}" type="slidenum">
              <a:rPr lang="en-US" smtClean="0"/>
              <a:t>5</a:t>
            </a:fld>
            <a:endParaRPr lang="en-US" dirty="0"/>
          </a:p>
        </p:txBody>
      </p:sp>
    </p:spTree>
    <p:extLst>
      <p:ext uri="{BB962C8B-B14F-4D97-AF65-F5344CB8AC3E}">
        <p14:creationId xmlns:p14="http://schemas.microsoft.com/office/powerpoint/2010/main" val="391218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mary Title Slide">
    <p:spTree>
      <p:nvGrpSpPr>
        <p:cNvPr id="1" name=""/>
        <p:cNvGrpSpPr/>
        <p:nvPr/>
      </p:nvGrpSpPr>
      <p:grpSpPr>
        <a:xfrm>
          <a:off x="0" y="0"/>
          <a:ext cx="0" cy="0"/>
          <a:chOff x="0" y="0"/>
          <a:chExt cx="0" cy="0"/>
        </a:xfrm>
      </p:grpSpPr>
      <p:cxnSp>
        <p:nvCxnSpPr>
          <p:cNvPr id="9" name="Straight Connector 8"/>
          <p:cNvCxnSpPr/>
          <p:nvPr userDrawn="1"/>
        </p:nvCxnSpPr>
        <p:spPr>
          <a:xfrm>
            <a:off x="838200" y="6356350"/>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0CA247B4-D0D7-40E5-853A-0BBCD7A1CF06}" type="datetime1">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36D66-DD9B-4450-AF4C-E83708BD8C19}" type="slidenum">
              <a:rPr lang="en-US" smtClean="0"/>
              <a:t>‹#›</a:t>
            </a:fld>
            <a:endParaRPr lang="en-US" dirty="0"/>
          </a:p>
        </p:txBody>
      </p:sp>
      <p:sp>
        <p:nvSpPr>
          <p:cNvPr id="10" name="Rectangle 9"/>
          <p:cNvSpPr/>
          <p:nvPr userDrawn="1"/>
        </p:nvSpPr>
        <p:spPr>
          <a:xfrm>
            <a:off x="0" y="-128337"/>
            <a:ext cx="819150" cy="712269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9869" y="1069132"/>
            <a:ext cx="7582127" cy="2954221"/>
          </a:xfrm>
          <a:prstGeom prst="rect">
            <a:avLst/>
          </a:prstGeom>
        </p:spPr>
      </p:pic>
    </p:spTree>
    <p:extLst>
      <p:ext uri="{BB962C8B-B14F-4D97-AF65-F5344CB8AC3E}">
        <p14:creationId xmlns:p14="http://schemas.microsoft.com/office/powerpoint/2010/main" val="280123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chemeClr val="bg1">
                    <a:lumMod val="50000"/>
                  </a:schemeClr>
                </a:solidFill>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BE3B21E-442B-4801-B428-B3A03E833D1B}" type="datetime1">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36D66-DD9B-4450-AF4C-E83708BD8C19}" type="slidenum">
              <a:rPr lang="en-US" smtClean="0"/>
              <a:t>‹#›</a:t>
            </a:fld>
            <a:endParaRPr lang="en-US" dirty="0"/>
          </a:p>
        </p:txBody>
      </p:sp>
      <p:cxnSp>
        <p:nvCxnSpPr>
          <p:cNvPr id="7" name="Straight Connector 6"/>
          <p:cNvCxnSpPr/>
          <p:nvPr userDrawn="1"/>
        </p:nvCxnSpPr>
        <p:spPr>
          <a:xfrm>
            <a:off x="737937" y="6362450"/>
            <a:ext cx="10647947"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1165" y="6021966"/>
            <a:ext cx="1716421" cy="668768"/>
          </a:xfrm>
          <a:prstGeom prst="rect">
            <a:avLst/>
          </a:prstGeom>
        </p:spPr>
      </p:pic>
      <p:sp>
        <p:nvSpPr>
          <p:cNvPr id="9" name="Text Placeholder 8"/>
          <p:cNvSpPr>
            <a:spLocks noGrp="1"/>
          </p:cNvSpPr>
          <p:nvPr>
            <p:ph type="body" sz="quarter" idx="13" hasCustomPrompt="1"/>
          </p:nvPr>
        </p:nvSpPr>
        <p:spPr>
          <a:xfrm>
            <a:off x="6619875" y="2325688"/>
            <a:ext cx="4733925" cy="3319462"/>
          </a:xfrm>
        </p:spPr>
        <p:txBody>
          <a:bodyPr>
            <a:normAutofit/>
          </a:bodyPr>
          <a:lstStyle>
            <a:lvl1pPr marL="228600" indent="-228600">
              <a:buFont typeface="Arial" panose="020B0604020202020204" pitchFamily="34" charset="0"/>
              <a:buChar char="•"/>
              <a:defRPr sz="4400" b="0" baseline="0">
                <a:solidFill>
                  <a:schemeClr val="bg1">
                    <a:lumMod val="50000"/>
                  </a:schemeClr>
                </a:solidFill>
                <a:latin typeface="Myriad Pro" panose="020B0503030403020204" pitchFamily="34" charset="0"/>
              </a:defRPr>
            </a:lvl1pPr>
          </a:lstStyle>
          <a:p>
            <a:pPr lvl="0"/>
            <a:r>
              <a:rPr lang="en-US" dirty="0"/>
              <a:t>master</a:t>
            </a:r>
          </a:p>
        </p:txBody>
      </p:sp>
      <p:sp>
        <p:nvSpPr>
          <p:cNvPr id="11" name="Picture Placeholder 10"/>
          <p:cNvSpPr>
            <a:spLocks noGrp="1"/>
          </p:cNvSpPr>
          <p:nvPr>
            <p:ph type="pic" sz="quarter" idx="14" hasCustomPrompt="1"/>
          </p:nvPr>
        </p:nvSpPr>
        <p:spPr>
          <a:xfrm>
            <a:off x="838200" y="2127250"/>
            <a:ext cx="4827588" cy="3517900"/>
          </a:xfrm>
        </p:spPr>
        <p:txBody>
          <a:bodyPr/>
          <a:lstStyle>
            <a:lvl1pPr>
              <a:defRPr/>
            </a:lvl1pPr>
          </a:lstStyle>
          <a:p>
            <a:r>
              <a:rPr lang="en-US" dirty="0"/>
              <a:t>Optional photo or graphic</a:t>
            </a:r>
          </a:p>
        </p:txBody>
      </p:sp>
    </p:spTree>
    <p:extLst>
      <p:ext uri="{BB962C8B-B14F-4D97-AF65-F5344CB8AC3E}">
        <p14:creationId xmlns:p14="http://schemas.microsoft.com/office/powerpoint/2010/main" val="100961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61E1AD-7665-439D-B080-38EF0E0AE32A}" type="datetime1">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F36D66-DD9B-4450-AF4C-E83708BD8C19}" type="slidenum">
              <a:rPr lang="en-US" smtClean="0"/>
              <a:t>‹#›</a:t>
            </a:fld>
            <a:endParaRPr lang="en-US" dirty="0"/>
          </a:p>
        </p:txBody>
      </p:sp>
      <p:sp>
        <p:nvSpPr>
          <p:cNvPr id="8" name="Table Placeholder 7"/>
          <p:cNvSpPr>
            <a:spLocks noGrp="1"/>
          </p:cNvSpPr>
          <p:nvPr>
            <p:ph type="tbl" sz="quarter" idx="13"/>
          </p:nvPr>
        </p:nvSpPr>
        <p:spPr>
          <a:xfrm>
            <a:off x="1604963" y="801688"/>
            <a:ext cx="9496425" cy="4989512"/>
          </a:xfrm>
        </p:spPr>
        <p:txBody>
          <a:bodyPr/>
          <a:lstStyle>
            <a:lvl1pPr marL="0" indent="0">
              <a:buNone/>
              <a:defRPr/>
            </a:lvl1pPr>
          </a:lstStyle>
          <a:p>
            <a:endParaRPr lang="en-US" dirty="0"/>
          </a:p>
        </p:txBody>
      </p:sp>
      <p:cxnSp>
        <p:nvCxnSpPr>
          <p:cNvPr id="9" name="Straight Connector 8"/>
          <p:cNvCxnSpPr/>
          <p:nvPr userDrawn="1"/>
        </p:nvCxnSpPr>
        <p:spPr>
          <a:xfrm>
            <a:off x="737937" y="6362450"/>
            <a:ext cx="10647947"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91165" y="6021966"/>
            <a:ext cx="1716421" cy="668768"/>
          </a:xfrm>
          <a:prstGeom prst="rect">
            <a:avLst/>
          </a:prstGeom>
        </p:spPr>
      </p:pic>
    </p:spTree>
    <p:extLst>
      <p:ext uri="{BB962C8B-B14F-4D97-AF65-F5344CB8AC3E}">
        <p14:creationId xmlns:p14="http://schemas.microsoft.com/office/powerpoint/2010/main" val="94971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61C6A8-A8ED-4772-964A-1AEF2609D87C}" type="datetime1">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36D66-DD9B-4450-AF4C-E83708BD8C19}" type="slidenum">
              <a:rPr lang="en-US" smtClean="0"/>
              <a:t>‹#›</a:t>
            </a:fld>
            <a:endParaRPr lang="en-US" dirty="0"/>
          </a:p>
        </p:txBody>
      </p:sp>
    </p:spTree>
    <p:extLst>
      <p:ext uri="{BB962C8B-B14F-4D97-AF65-F5344CB8AC3E}">
        <p14:creationId xmlns:p14="http://schemas.microsoft.com/office/powerpoint/2010/main" val="107948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8" name="Straight Connector 7"/>
          <p:cNvCxnSpPr/>
          <p:nvPr userDrawn="1"/>
        </p:nvCxnSpPr>
        <p:spPr>
          <a:xfrm>
            <a:off x="737937" y="6362450"/>
            <a:ext cx="10647947"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7BE3B21E-442B-4801-B428-B3A03E833D1B}" type="datetime1">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F36D66-DD9B-4450-AF4C-E83708BD8C19}" type="slidenum">
              <a:rPr lang="en-US" smtClean="0"/>
              <a:t>‹#›</a:t>
            </a:fld>
            <a:endParaRPr lang="en-US" dirty="0"/>
          </a:p>
        </p:txBody>
      </p:sp>
      <p:sp>
        <p:nvSpPr>
          <p:cNvPr id="9" name="Rectangle 8"/>
          <p:cNvSpPr/>
          <p:nvPr userDrawn="1"/>
        </p:nvSpPr>
        <p:spPr>
          <a:xfrm>
            <a:off x="0" y="-2352246"/>
            <a:ext cx="11452907" cy="1200329"/>
          </a:xfrm>
          <a:prstGeom prst="rect">
            <a:avLst/>
          </a:prstGeom>
        </p:spPr>
        <p:txBody>
          <a:bodyPr wrap="square">
            <a:spAutoFit/>
          </a:bodyPr>
          <a:lstStyle/>
          <a:p>
            <a:r>
              <a:rPr lang="en-US" sz="3600" dirty="0">
                <a:solidFill>
                  <a:schemeClr val="accent1">
                    <a:lumMod val="75000"/>
                  </a:schemeClr>
                </a:solidFill>
                <a:latin typeface="Gill Sans MT" panose="020B0502020104020203" pitchFamily="34" charset="0"/>
              </a:rPr>
              <a:t>Write</a:t>
            </a:r>
            <a:r>
              <a:rPr lang="en-US" sz="3600" baseline="0" dirty="0">
                <a:solidFill>
                  <a:schemeClr val="accent1">
                    <a:lumMod val="75000"/>
                  </a:schemeClr>
                </a:solidFill>
                <a:latin typeface="Gill Sans MT" panose="020B0502020104020203" pitchFamily="34" charset="0"/>
              </a:rPr>
              <a:t> h</a:t>
            </a:r>
            <a:r>
              <a:rPr lang="en-US" sz="3600" dirty="0">
                <a:solidFill>
                  <a:schemeClr val="accent1">
                    <a:lumMod val="75000"/>
                  </a:schemeClr>
                </a:solidFill>
                <a:latin typeface="Gill Sans MT" panose="020B0502020104020203" pitchFamily="34" charset="0"/>
              </a:rPr>
              <a:t>eaders in blue 36 </a:t>
            </a:r>
            <a:r>
              <a:rPr lang="en-US" sz="3600" dirty="0" err="1">
                <a:solidFill>
                  <a:schemeClr val="accent1">
                    <a:lumMod val="75000"/>
                  </a:schemeClr>
                </a:solidFill>
                <a:latin typeface="Gill Sans MT" panose="020B0502020104020203" pitchFamily="34" charset="0"/>
              </a:rPr>
              <a:t>pt</a:t>
            </a:r>
            <a:r>
              <a:rPr lang="en-US" sz="3600" dirty="0">
                <a:solidFill>
                  <a:schemeClr val="accent1">
                    <a:lumMod val="75000"/>
                  </a:schemeClr>
                </a:solidFill>
                <a:latin typeface="Gill Sans MT" panose="020B0502020104020203" pitchFamily="34" charset="0"/>
              </a:rPr>
              <a:t> </a:t>
            </a:r>
            <a:r>
              <a:rPr lang="en-US" sz="3600" dirty="0" err="1">
                <a:solidFill>
                  <a:schemeClr val="accent1">
                    <a:lumMod val="75000"/>
                  </a:schemeClr>
                </a:solidFill>
                <a:latin typeface="Gill Sans MT" panose="020B0502020104020203" pitchFamily="34" charset="0"/>
              </a:rPr>
              <a:t>gil</a:t>
            </a:r>
            <a:r>
              <a:rPr lang="en-US" sz="3600" dirty="0">
                <a:solidFill>
                  <a:schemeClr val="accent1">
                    <a:lumMod val="75000"/>
                  </a:schemeClr>
                </a:solidFill>
                <a:latin typeface="Gill Sans MT" panose="020B0502020104020203" pitchFamily="34" charset="0"/>
              </a:rPr>
              <a:t> sans, only capitalize</a:t>
            </a:r>
            <a:r>
              <a:rPr lang="en-US" sz="3600" baseline="0" dirty="0">
                <a:solidFill>
                  <a:schemeClr val="accent1">
                    <a:lumMod val="75000"/>
                  </a:schemeClr>
                </a:solidFill>
                <a:latin typeface="Gill Sans MT" panose="020B0502020104020203" pitchFamily="34" charset="0"/>
              </a:rPr>
              <a:t> first word and names</a:t>
            </a:r>
            <a:endParaRPr lang="en-US" sz="3600" dirty="0">
              <a:solidFill>
                <a:schemeClr val="accent1">
                  <a:lumMod val="75000"/>
                </a:schemeClr>
              </a:solidFill>
              <a:latin typeface="Gill Sans MT" panose="020B0502020104020203" pitchFamily="34" charset="0"/>
            </a:endParaRPr>
          </a:p>
        </p:txBody>
      </p:sp>
      <p:sp>
        <p:nvSpPr>
          <p:cNvPr id="15" name="Content Placeholder 14"/>
          <p:cNvSpPr>
            <a:spLocks noGrp="1"/>
          </p:cNvSpPr>
          <p:nvPr>
            <p:ph sz="quarter" idx="13" hasCustomPrompt="1"/>
          </p:nvPr>
        </p:nvSpPr>
        <p:spPr>
          <a:xfrm>
            <a:off x="5293895" y="2470935"/>
            <a:ext cx="6159012" cy="3576939"/>
          </a:xfrm>
        </p:spPr>
        <p:txBody>
          <a:bodyPr>
            <a:normAutofit/>
          </a:bodyPr>
          <a:lstStyle>
            <a:lvl1pPr marL="285750" indent="-285750">
              <a:spcBef>
                <a:spcPts val="300"/>
              </a:spcBef>
              <a:buFont typeface="Arial" panose="020B0604020202020204" pitchFamily="34" charset="0"/>
              <a:buChar char="•"/>
              <a:defRPr sz="2000">
                <a:latin typeface="Gill Sans MT" panose="020B0502020104020203" pitchFamily="34" charset="0"/>
              </a:defRPr>
            </a:lvl1pPr>
          </a:lstStyle>
          <a:p>
            <a:r>
              <a:rPr lang="en-US" dirty="0"/>
              <a:t>Type text</a:t>
            </a:r>
            <a:r>
              <a:rPr lang="en-US" baseline="0" dirty="0"/>
              <a:t> boxes no smaller than 20 </a:t>
            </a:r>
            <a:r>
              <a:rPr lang="en-US" baseline="0" dirty="0" err="1"/>
              <a:t>pt</a:t>
            </a:r>
            <a:r>
              <a:rPr lang="en-US" baseline="0" dirty="0"/>
              <a:t> Gill Sans black</a:t>
            </a:r>
          </a:p>
          <a:p>
            <a:endParaRPr lang="en-US" baseline="0" dirty="0"/>
          </a:p>
          <a:p>
            <a:pPr marL="285750" indent="-285750">
              <a:buFont typeface="Arial" panose="020B0604020202020204" pitchFamily="34" charset="0"/>
              <a:buChar char="•"/>
            </a:pPr>
            <a:r>
              <a:rPr lang="en-US" baseline="0" dirty="0"/>
              <a:t>Use bullets as needed</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With as few words as possible</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Avoid jargon and clichés  </a:t>
            </a:r>
            <a:endParaRPr lang="en-US" dirty="0"/>
          </a:p>
        </p:txBody>
      </p:sp>
      <p:sp>
        <p:nvSpPr>
          <p:cNvPr id="16" name="Title 15"/>
          <p:cNvSpPr>
            <a:spLocks noGrp="1"/>
          </p:cNvSpPr>
          <p:nvPr>
            <p:ph type="title" hasCustomPrompt="1"/>
          </p:nvPr>
        </p:nvSpPr>
        <p:spPr>
          <a:xfrm>
            <a:off x="838200" y="320842"/>
            <a:ext cx="10515600" cy="1791069"/>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chemeClr val="accent1">
                    <a:lumMod val="75000"/>
                  </a:schemeClr>
                </a:solidFill>
                <a:latin typeface="Gill Sans MT" panose="020B0502020104020203" pitchFamily="34" charset="0"/>
              </a:rPr>
              <a:t>Write</a:t>
            </a:r>
            <a:r>
              <a:rPr lang="en-US" sz="4400" baseline="0" dirty="0">
                <a:solidFill>
                  <a:schemeClr val="accent1">
                    <a:lumMod val="75000"/>
                  </a:schemeClr>
                </a:solidFill>
                <a:latin typeface="Gill Sans MT" panose="020B0502020104020203" pitchFamily="34" charset="0"/>
              </a:rPr>
              <a:t> h</a:t>
            </a:r>
            <a:r>
              <a:rPr lang="en-US" sz="4400" dirty="0">
                <a:solidFill>
                  <a:schemeClr val="accent1">
                    <a:lumMod val="75000"/>
                  </a:schemeClr>
                </a:solidFill>
                <a:latin typeface="Gill Sans MT" panose="020B0502020104020203" pitchFamily="34" charset="0"/>
              </a:rPr>
              <a:t>eaders in blue 36 </a:t>
            </a:r>
            <a:r>
              <a:rPr lang="en-US" sz="4400" dirty="0" err="1">
                <a:solidFill>
                  <a:schemeClr val="accent1">
                    <a:lumMod val="75000"/>
                  </a:schemeClr>
                </a:solidFill>
                <a:latin typeface="Gill Sans MT" panose="020B0502020104020203" pitchFamily="34" charset="0"/>
              </a:rPr>
              <a:t>pt</a:t>
            </a:r>
            <a:r>
              <a:rPr lang="en-US" sz="4400" dirty="0">
                <a:solidFill>
                  <a:schemeClr val="accent1">
                    <a:lumMod val="75000"/>
                  </a:schemeClr>
                </a:solidFill>
                <a:latin typeface="Gill Sans MT" panose="020B0502020104020203" pitchFamily="34" charset="0"/>
              </a:rPr>
              <a:t> Gill Sans, only capitalize</a:t>
            </a:r>
            <a:r>
              <a:rPr lang="en-US" sz="4400" baseline="0" dirty="0">
                <a:solidFill>
                  <a:schemeClr val="accent1">
                    <a:lumMod val="75000"/>
                  </a:schemeClr>
                </a:solidFill>
                <a:latin typeface="Gill Sans MT" panose="020B0502020104020203" pitchFamily="34" charset="0"/>
              </a:rPr>
              <a:t> first word and names</a:t>
            </a:r>
            <a:br>
              <a:rPr lang="en-US" sz="4400" dirty="0">
                <a:solidFill>
                  <a:schemeClr val="accent1">
                    <a:lumMod val="75000"/>
                  </a:schemeClr>
                </a:solidFill>
                <a:latin typeface="Gill Sans MT" panose="020B0502020104020203" pitchFamily="34" charset="0"/>
              </a:rPr>
            </a:br>
            <a:endParaRPr lang="en-US" dirty="0"/>
          </a:p>
        </p:txBody>
      </p:sp>
      <p:sp>
        <p:nvSpPr>
          <p:cNvPr id="18" name="Picture Placeholder 17"/>
          <p:cNvSpPr>
            <a:spLocks noGrp="1"/>
          </p:cNvSpPr>
          <p:nvPr>
            <p:ph type="pic" sz="quarter" idx="14" hasCustomPrompt="1"/>
          </p:nvPr>
        </p:nvSpPr>
        <p:spPr>
          <a:xfrm>
            <a:off x="838200" y="2341563"/>
            <a:ext cx="3878263" cy="3706812"/>
          </a:xfrm>
        </p:spPr>
        <p:txBody>
          <a:bodyPr/>
          <a:lstStyle>
            <a:lvl1pPr>
              <a:defRPr baseline="0"/>
            </a:lvl1pPr>
          </a:lstStyle>
          <a:p>
            <a:r>
              <a:rPr lang="en-US" dirty="0"/>
              <a:t>Optional space for photo or graphic</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4589" y="6088394"/>
            <a:ext cx="1716421" cy="668768"/>
          </a:xfrm>
          <a:prstGeom prst="rect">
            <a:avLst/>
          </a:prstGeom>
        </p:spPr>
      </p:pic>
    </p:spTree>
    <p:extLst>
      <p:ext uri="{BB962C8B-B14F-4D97-AF65-F5344CB8AC3E}">
        <p14:creationId xmlns:p14="http://schemas.microsoft.com/office/powerpoint/2010/main" val="371999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AC0C5-D250-42AE-896E-9AACBC991905}" type="datetime1">
              <a:rPr lang="en-US" smtClean="0"/>
              <a:t>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F36D66-DD9B-4450-AF4C-E83708BD8C19}" type="slidenum">
              <a:rPr lang="en-US" smtClean="0"/>
              <a:t>‹#›</a:t>
            </a:fld>
            <a:endParaRPr lang="en-US" dirty="0"/>
          </a:p>
        </p:txBody>
      </p:sp>
      <p:sp>
        <p:nvSpPr>
          <p:cNvPr id="6" name="Picture Placeholder 5"/>
          <p:cNvSpPr>
            <a:spLocks noGrp="1"/>
          </p:cNvSpPr>
          <p:nvPr>
            <p:ph type="pic" sz="quarter" idx="13"/>
          </p:nvPr>
        </p:nvSpPr>
        <p:spPr>
          <a:xfrm>
            <a:off x="962025" y="817563"/>
            <a:ext cx="10171113" cy="4684712"/>
          </a:xfrm>
        </p:spPr>
        <p:txBody>
          <a:bodyPr/>
          <a:lstStyle/>
          <a:p>
            <a:endParaRPr lang="en-US"/>
          </a:p>
        </p:txBody>
      </p:sp>
    </p:spTree>
    <p:extLst>
      <p:ext uri="{BB962C8B-B14F-4D97-AF65-F5344CB8AC3E}">
        <p14:creationId xmlns:p14="http://schemas.microsoft.com/office/powerpoint/2010/main" val="259155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4BDF26-3B8C-46F6-ABED-708040174DB5}"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CCBBB-2BCC-4F30-89FB-A61A506764AE}" type="slidenum">
              <a:rPr lang="en-US" smtClean="0"/>
              <a:t>‹#›</a:t>
            </a:fld>
            <a:endParaRPr lang="en-US"/>
          </a:p>
        </p:txBody>
      </p:sp>
    </p:spTree>
    <p:extLst>
      <p:ext uri="{BB962C8B-B14F-4D97-AF65-F5344CB8AC3E}">
        <p14:creationId xmlns:p14="http://schemas.microsoft.com/office/powerpoint/2010/main" val="146745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style36 Gill Sans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3B21E-442B-4801-B428-B3A03E833D1B}" type="datetime1">
              <a:rPr lang="en-US" smtClean="0"/>
              <a:t>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36D66-DD9B-4450-AF4C-E83708BD8C19}" type="slidenum">
              <a:rPr lang="en-US" smtClean="0"/>
              <a:t>‹#›</a:t>
            </a:fld>
            <a:endParaRPr lang="en-US" dirty="0"/>
          </a:p>
        </p:txBody>
      </p:sp>
    </p:spTree>
    <p:extLst>
      <p:ext uri="{BB962C8B-B14F-4D97-AF65-F5344CB8AC3E}">
        <p14:creationId xmlns:p14="http://schemas.microsoft.com/office/powerpoint/2010/main" val="3388646591"/>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54" r:id="rId4"/>
    <p:sldLayoutId id="2147483660" r:id="rId5"/>
    <p:sldLayoutId id="2147483655" r:id="rId6"/>
    <p:sldLayoutId id="2147483662" r:id="rId7"/>
  </p:sldLayoutIdLst>
  <p:hf hdr="0" ftr="0" dt="0"/>
  <p:txStyles>
    <p:title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bit.ly/3g5vFxp"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app.leg.wa.gov/rcw/default.aspx?cite=39.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5.jpe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mailto:TimolinA@omwbe.wa.gov" TargetMode="External"/><Relationship Id="rId5" Type="http://schemas.openxmlformats.org/officeDocument/2006/relationships/hyperlink" Target="mailto:LisaV@omwbe.wa.gov" TargetMode="External"/><Relationship Id="rId10" Type="http://schemas.openxmlformats.org/officeDocument/2006/relationships/image" Target="../media/image9.sv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155467-CC13-44B4-AB27-B6B2BCBA1A25}"/>
              </a:ext>
            </a:extLst>
          </p:cNvPr>
          <p:cNvSpPr/>
          <p:nvPr/>
        </p:nvSpPr>
        <p:spPr>
          <a:xfrm>
            <a:off x="0" y="0"/>
            <a:ext cx="12192000" cy="68580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CEE9EDB7-217C-4B83-836E-206E350228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0" name="Title 1">
            <a:extLst>
              <a:ext uri="{FF2B5EF4-FFF2-40B4-BE49-F238E27FC236}">
                <a16:creationId xmlns:a16="http://schemas.microsoft.com/office/drawing/2014/main" id="{B008F2AA-0C09-4CA9-8BC9-0B0730CE794B}"/>
              </a:ext>
            </a:extLst>
          </p:cNvPr>
          <p:cNvSpPr txBox="1">
            <a:spLocks/>
          </p:cNvSpPr>
          <p:nvPr/>
        </p:nvSpPr>
        <p:spPr>
          <a:xfrm>
            <a:off x="1524000" y="4967533"/>
            <a:ext cx="9144000" cy="964344"/>
          </a:xfrm>
          <a:prstGeom prst="rect">
            <a:avLst/>
          </a:prstGeom>
        </p:spPr>
        <p:txBody>
          <a:bodyPr/>
          <a:lst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a:lstStyle>
          <a:p>
            <a:pPr algn="ctr"/>
            <a:r>
              <a:rPr lang="en-US" sz="5400" dirty="0"/>
              <a:t>Executive Order 22-01 </a:t>
            </a:r>
          </a:p>
          <a:p>
            <a:pPr algn="ctr"/>
            <a:r>
              <a:rPr lang="en-US" sz="5400" dirty="0"/>
              <a:t>Equity in Public Contracting</a:t>
            </a:r>
          </a:p>
          <a:p>
            <a:pPr algn="ctr"/>
            <a:endParaRPr lang="en-US" sz="6600" dirty="0"/>
          </a:p>
        </p:txBody>
      </p:sp>
    </p:spTree>
    <p:extLst>
      <p:ext uri="{BB962C8B-B14F-4D97-AF65-F5344CB8AC3E}">
        <p14:creationId xmlns:p14="http://schemas.microsoft.com/office/powerpoint/2010/main" val="308153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321" y="400009"/>
            <a:ext cx="7436622" cy="725488"/>
          </a:xfrm>
        </p:spPr>
        <p:txBody>
          <a:bodyPr>
            <a:noAutofit/>
          </a:bodyPr>
          <a:lstStyle/>
          <a:p>
            <a:r>
              <a:rPr lang="en-US" sz="7200" dirty="0"/>
              <a:t>OMWBE’s </a:t>
            </a:r>
            <a:r>
              <a:rPr lang="en-US" sz="7200" dirty="0">
                <a:solidFill>
                  <a:schemeClr val="accent1">
                    <a:lumMod val="60000"/>
                    <a:lumOff val="40000"/>
                  </a:schemeClr>
                </a:solidFill>
              </a:rPr>
              <a:t>ROLE</a:t>
            </a:r>
          </a:p>
        </p:txBody>
      </p:sp>
      <p:sp>
        <p:nvSpPr>
          <p:cNvPr id="3" name="Content Placeholder 2"/>
          <p:cNvSpPr>
            <a:spLocks noGrp="1"/>
          </p:cNvSpPr>
          <p:nvPr>
            <p:ph idx="4294967295"/>
          </p:nvPr>
        </p:nvSpPr>
        <p:spPr>
          <a:xfrm>
            <a:off x="640578" y="2496989"/>
            <a:ext cx="10593479" cy="4186840"/>
          </a:xfrm>
        </p:spPr>
        <p:txBody>
          <a:bodyPr>
            <a:noAutofit/>
          </a:bodyPr>
          <a:lstStyle/>
          <a:p>
            <a:pPr marL="0" indent="0" fontAlgn="base">
              <a:lnSpc>
                <a:spcPct val="100000"/>
              </a:lnSpc>
              <a:spcBef>
                <a:spcPts val="0"/>
              </a:spcBef>
              <a:buNone/>
              <a:defRPr/>
            </a:pPr>
            <a:r>
              <a:rPr kumimoji="0" lang="en-US" sz="24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“The Office of Minority and Women’s Business Enterprises (OMWBE) is charged with the implementation of Executive Order (EO) 22-01. EO 22-01 requires all executive and small cabinet agencies to use the newly developed Tools for Equity in Public Spending. OMWBE will continue to be the lead agency responsible for implementing the Roadmap to Contracting Equity that was developed in response to the 2019 Statewide Disparity Study.”</a:t>
            </a:r>
          </a:p>
          <a:p>
            <a:pPr marL="0" indent="0" fontAlgn="base">
              <a:lnSpc>
                <a:spcPct val="100000"/>
              </a:lnSpc>
              <a:spcBef>
                <a:spcPts val="0"/>
              </a:spcBef>
              <a:buNone/>
              <a:defRPr/>
            </a:pPr>
            <a:endParaRPr kumimoji="0" lang="en-US" sz="24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endParaRPr>
          </a:p>
          <a:p>
            <a:pPr fontAlgn="base">
              <a:lnSpc>
                <a:spcPct val="100000"/>
              </a:lnSpc>
              <a:spcBef>
                <a:spcPts val="0"/>
              </a:spcBef>
              <a:spcAft>
                <a:spcPts val="600"/>
              </a:spcAft>
              <a:defRPr/>
            </a:pPr>
            <a:r>
              <a:rPr kumimoji="0" lang="en-US" sz="24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Read EO 22-01 – </a:t>
            </a:r>
            <a:r>
              <a:rPr kumimoji="0" lang="en-US" sz="24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hlinkClick r:id="rId3"/>
              </a:rPr>
              <a:t>https://bit.ly/3g5vFxp</a:t>
            </a:r>
            <a:endParaRPr lang="en-US" sz="2400" dirty="0">
              <a:solidFill>
                <a:schemeClr val="tx1">
                  <a:lumMod val="65000"/>
                  <a:lumOff val="35000"/>
                </a:schemeClr>
              </a:solidFill>
              <a:ea typeface="Calibri" panose="020F0502020204030204" pitchFamily="34" charset="0"/>
            </a:endParaRPr>
          </a:p>
          <a:p>
            <a:pPr fontAlgn="base">
              <a:lnSpc>
                <a:spcPct val="100000"/>
              </a:lnSpc>
              <a:spcBef>
                <a:spcPts val="0"/>
              </a:spcBef>
              <a:spcAft>
                <a:spcPts val="600"/>
              </a:spcAft>
              <a:defRPr/>
            </a:pPr>
            <a:r>
              <a:rPr lang="en-US" sz="2400" dirty="0">
                <a:solidFill>
                  <a:schemeClr val="tx1">
                    <a:lumMod val="65000"/>
                    <a:lumOff val="35000"/>
                  </a:schemeClr>
                </a:solidFill>
                <a:ea typeface="Calibri" panose="020F0502020204030204" pitchFamily="34" charset="0"/>
              </a:rPr>
              <a:t>Chapter 39.19 RCW – </a:t>
            </a:r>
            <a:r>
              <a:rPr lang="en-US" sz="2400" dirty="0">
                <a:solidFill>
                  <a:schemeClr val="tx1">
                    <a:lumMod val="65000"/>
                    <a:lumOff val="35000"/>
                  </a:schemeClr>
                </a:solidFill>
                <a:ea typeface="Calibri" panose="020F0502020204030204" pitchFamily="34" charset="0"/>
                <a:hlinkClick r:id="rId4"/>
              </a:rPr>
              <a:t>https://app.leg.wa.gov/rcw/default.aspx?cite=39.19</a:t>
            </a:r>
            <a:endParaRPr lang="en-US" sz="2400" dirty="0">
              <a:solidFill>
                <a:schemeClr val="tx1">
                  <a:lumMod val="65000"/>
                  <a:lumOff val="35000"/>
                </a:schemeClr>
              </a:solidFill>
              <a:ea typeface="Calibri" panose="020F0502020204030204" pitchFamily="34" charset="0"/>
            </a:endParaRPr>
          </a:p>
        </p:txBody>
      </p:sp>
      <p:cxnSp>
        <p:nvCxnSpPr>
          <p:cNvPr id="12" name="Straight Connector 11">
            <a:extLst>
              <a:ext uri="{FF2B5EF4-FFF2-40B4-BE49-F238E27FC236}">
                <a16:creationId xmlns:a16="http://schemas.microsoft.com/office/drawing/2014/main" id="{0BC1C8EC-192C-49A6-9FE9-15CE3DA5AE5E}"/>
              </a:ext>
            </a:extLst>
          </p:cNvPr>
          <p:cNvCxnSpPr>
            <a:cxnSpLocks/>
          </p:cNvCxnSpPr>
          <p:nvPr/>
        </p:nvCxnSpPr>
        <p:spPr>
          <a:xfrm>
            <a:off x="495713" y="1424249"/>
            <a:ext cx="11271744"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CD5BA19-3A32-4B3E-A458-497D493C602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270441" y="379190"/>
            <a:ext cx="2497016" cy="886159"/>
          </a:xfrm>
          <a:prstGeom prst="rect">
            <a:avLst/>
          </a:prstGeom>
        </p:spPr>
      </p:pic>
      <p:sp>
        <p:nvSpPr>
          <p:cNvPr id="16" name="Rectangle 15">
            <a:extLst>
              <a:ext uri="{FF2B5EF4-FFF2-40B4-BE49-F238E27FC236}">
                <a16:creationId xmlns:a16="http://schemas.microsoft.com/office/drawing/2014/main" id="{ECF81E05-BA49-4709-9501-83A611115DB4}"/>
              </a:ext>
            </a:extLst>
          </p:cNvPr>
          <p:cNvSpPr/>
          <p:nvPr/>
        </p:nvSpPr>
        <p:spPr>
          <a:xfrm>
            <a:off x="495713" y="1378946"/>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Title 1">
            <a:extLst>
              <a:ext uri="{FF2B5EF4-FFF2-40B4-BE49-F238E27FC236}">
                <a16:creationId xmlns:a16="http://schemas.microsoft.com/office/drawing/2014/main" id="{DACFE9A3-5BA7-45C0-B14C-24C5B6CD119E}"/>
              </a:ext>
            </a:extLst>
          </p:cNvPr>
          <p:cNvSpPr txBox="1">
            <a:spLocks/>
          </p:cNvSpPr>
          <p:nvPr/>
        </p:nvSpPr>
        <p:spPr>
          <a:xfrm>
            <a:off x="640577" y="1683241"/>
            <a:ext cx="10974479" cy="689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2E75B5"/>
                </a:solidFill>
                <a:effectLst/>
                <a:uLnTx/>
                <a:uFillTx/>
                <a:latin typeface="Myriad Pro" panose="020B0503030403020204" pitchFamily="34" charset="0"/>
                <a:ea typeface="+mj-ea"/>
                <a:cs typeface="+mj-cs"/>
              </a:rPr>
              <a:t>Executive </a:t>
            </a:r>
            <a:r>
              <a:rPr kumimoji="0" lang="en-US" sz="4000" b="1" i="0" u="none" strike="noStrike" kern="1200" cap="none" spc="0" normalizeH="0" baseline="0" noProof="0">
                <a:ln>
                  <a:noFill/>
                </a:ln>
                <a:solidFill>
                  <a:srgbClr val="2E75B5"/>
                </a:solidFill>
                <a:effectLst/>
                <a:uLnTx/>
                <a:uFillTx/>
                <a:latin typeface="Myriad Pro" panose="020B0503030403020204" pitchFamily="34" charset="0"/>
                <a:ea typeface="+mj-ea"/>
                <a:cs typeface="+mj-cs"/>
              </a:rPr>
              <a:t>Order 22-01 </a:t>
            </a:r>
            <a:r>
              <a:rPr kumimoji="0" lang="en-US" sz="4000" b="1" i="0" u="none" strike="noStrike" kern="1200" cap="none" spc="0" normalizeH="0" baseline="0" noProof="0" dirty="0">
                <a:ln>
                  <a:noFill/>
                </a:ln>
                <a:solidFill>
                  <a:srgbClr val="2E75B5"/>
                </a:solidFill>
                <a:effectLst/>
                <a:uLnTx/>
                <a:uFillTx/>
                <a:latin typeface="Myriad Pro" panose="020B0503030403020204" pitchFamily="34" charset="0"/>
                <a:ea typeface="+mj-ea"/>
                <a:cs typeface="+mj-cs"/>
              </a:rPr>
              <a:t>states:</a:t>
            </a:r>
          </a:p>
        </p:txBody>
      </p:sp>
    </p:spTree>
    <p:extLst>
      <p:ext uri="{BB962C8B-B14F-4D97-AF65-F5344CB8AC3E}">
        <p14:creationId xmlns:p14="http://schemas.microsoft.com/office/powerpoint/2010/main" val="3279615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321" y="400009"/>
            <a:ext cx="7436622" cy="725488"/>
          </a:xfrm>
        </p:spPr>
        <p:txBody>
          <a:bodyPr>
            <a:noAutofit/>
          </a:bodyPr>
          <a:lstStyle/>
          <a:p>
            <a:r>
              <a:rPr lang="en-US" sz="7200" dirty="0"/>
              <a:t>WHAT </a:t>
            </a:r>
            <a:r>
              <a:rPr lang="en-US" sz="7200" dirty="0">
                <a:solidFill>
                  <a:schemeClr val="accent1">
                    <a:lumMod val="60000"/>
                    <a:lumOff val="40000"/>
                  </a:schemeClr>
                </a:solidFill>
              </a:rPr>
              <a:t>IT MEANS</a:t>
            </a:r>
          </a:p>
        </p:txBody>
      </p:sp>
      <p:sp>
        <p:nvSpPr>
          <p:cNvPr id="3" name="Content Placeholder 2"/>
          <p:cNvSpPr>
            <a:spLocks noGrp="1"/>
          </p:cNvSpPr>
          <p:nvPr>
            <p:ph idx="4294967295"/>
          </p:nvPr>
        </p:nvSpPr>
        <p:spPr>
          <a:xfrm>
            <a:off x="640578" y="2496989"/>
            <a:ext cx="10593479" cy="4186840"/>
          </a:xfrm>
        </p:spPr>
        <p:txBody>
          <a:bodyPr>
            <a:noAutofit/>
          </a:bodyPr>
          <a:lstStyle/>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Agencies must designate a </a:t>
            </a:r>
            <a:r>
              <a:rPr lang="en-US" sz="2200" b="1" dirty="0">
                <a:solidFill>
                  <a:schemeClr val="tx1">
                    <a:lumMod val="65000"/>
                    <a:lumOff val="35000"/>
                  </a:schemeClr>
                </a:solidFill>
                <a:ea typeface="Calibri" panose="020F0502020204030204" pitchFamily="34" charset="0"/>
              </a:rPr>
              <a:t>Supplier Diversity Agency Contact </a:t>
            </a:r>
            <a:r>
              <a:rPr lang="en-US" sz="2200" dirty="0">
                <a:solidFill>
                  <a:schemeClr val="tx1">
                    <a:lumMod val="65000"/>
                    <a:lumOff val="35000"/>
                  </a:schemeClr>
                </a:solidFill>
                <a:ea typeface="Calibri" panose="020F0502020204030204" pitchFamily="34" charset="0"/>
              </a:rPr>
              <a:t>that will work with OMWBE on implementation</a:t>
            </a:r>
            <a:endParaRPr kumimoji="0" lang="en-US" sz="22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endParaRPr>
          </a:p>
          <a:p>
            <a:pPr fontAlgn="base">
              <a:lnSpc>
                <a:spcPct val="100000"/>
              </a:lnSpc>
              <a:spcBef>
                <a:spcPts val="0"/>
              </a:spcBef>
              <a:spcAft>
                <a:spcPts val="1800"/>
              </a:spcAft>
              <a:defRPr/>
            </a:pPr>
            <a:r>
              <a:rPr kumimoji="0" lang="en-US" sz="22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Agencies must review, incorporate, and adopt the appropriate </a:t>
            </a:r>
            <a:r>
              <a:rPr kumimoji="0" lang="en-US" sz="2200" b="0" i="0"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Tools for Equity in Public Spending</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Agencies must conduct outreach to OMWBE and DVA certified businesses before entering into new contracts</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OMWBE and Department of Enterprise Services (DES) will offer training, guidance, and technical assistance to agencies</a:t>
            </a:r>
          </a:p>
          <a:p>
            <a:pPr fontAlgn="base">
              <a:lnSpc>
                <a:spcPct val="100000"/>
              </a:lnSpc>
              <a:spcBef>
                <a:spcPts val="0"/>
              </a:spcBef>
              <a:spcAft>
                <a:spcPts val="1800"/>
              </a:spcAft>
              <a:defRPr/>
            </a:pPr>
            <a:r>
              <a:rPr kumimoji="0" lang="en-US" sz="2200" b="0" i="0" u="none" strike="noStrike" kern="1200" cap="none" spc="0" normalizeH="0" baseline="0" noProof="0" dirty="0">
                <a:ln>
                  <a:noFill/>
                </a:ln>
                <a:solidFill>
                  <a:schemeClr val="tx1">
                    <a:lumMod val="65000"/>
                    <a:lumOff val="35000"/>
                  </a:schemeClr>
                </a:solidFill>
                <a:effectLst/>
                <a:uLnTx/>
                <a:uFillTx/>
                <a:ea typeface="Calibri" panose="020F0502020204030204" pitchFamily="34" charset="0"/>
                <a:cs typeface="+mn-cs"/>
              </a:rPr>
              <a:t>OMWBE will </a:t>
            </a:r>
            <a:r>
              <a:rPr lang="en-US" sz="2200" dirty="0">
                <a:solidFill>
                  <a:schemeClr val="tx1">
                    <a:lumMod val="65000"/>
                    <a:lumOff val="35000"/>
                  </a:schemeClr>
                </a:solidFill>
                <a:ea typeface="Calibri" panose="020F0502020204030204" pitchFamily="34" charset="0"/>
              </a:rPr>
              <a:t>lead data collection and compliance with the new Access Equity System</a:t>
            </a:r>
          </a:p>
        </p:txBody>
      </p:sp>
      <p:cxnSp>
        <p:nvCxnSpPr>
          <p:cNvPr id="12" name="Straight Connector 11">
            <a:extLst>
              <a:ext uri="{FF2B5EF4-FFF2-40B4-BE49-F238E27FC236}">
                <a16:creationId xmlns:a16="http://schemas.microsoft.com/office/drawing/2014/main" id="{0BC1C8EC-192C-49A6-9FE9-15CE3DA5AE5E}"/>
              </a:ext>
            </a:extLst>
          </p:cNvPr>
          <p:cNvCxnSpPr>
            <a:cxnSpLocks/>
          </p:cNvCxnSpPr>
          <p:nvPr/>
        </p:nvCxnSpPr>
        <p:spPr>
          <a:xfrm>
            <a:off x="495713" y="1424249"/>
            <a:ext cx="11271744"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CD5BA19-3A32-4B3E-A458-497D493C60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70441" y="379190"/>
            <a:ext cx="2497016" cy="886159"/>
          </a:xfrm>
          <a:prstGeom prst="rect">
            <a:avLst/>
          </a:prstGeom>
        </p:spPr>
      </p:pic>
      <p:sp>
        <p:nvSpPr>
          <p:cNvPr id="16" name="Rectangle 15">
            <a:extLst>
              <a:ext uri="{FF2B5EF4-FFF2-40B4-BE49-F238E27FC236}">
                <a16:creationId xmlns:a16="http://schemas.microsoft.com/office/drawing/2014/main" id="{ECF81E05-BA49-4709-9501-83A611115DB4}"/>
              </a:ext>
            </a:extLst>
          </p:cNvPr>
          <p:cNvSpPr/>
          <p:nvPr/>
        </p:nvSpPr>
        <p:spPr>
          <a:xfrm>
            <a:off x="495713" y="1378946"/>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ACFE9A3-5BA7-45C0-B14C-24C5B6CD119E}"/>
              </a:ext>
            </a:extLst>
          </p:cNvPr>
          <p:cNvSpPr txBox="1">
            <a:spLocks/>
          </p:cNvSpPr>
          <p:nvPr/>
        </p:nvSpPr>
        <p:spPr>
          <a:xfrm>
            <a:off x="640577" y="1683241"/>
            <a:ext cx="10974479" cy="689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a:lstStyle>
          <a:p>
            <a:r>
              <a:rPr lang="en-US" sz="4000" dirty="0">
                <a:solidFill>
                  <a:srgbClr val="2E75B5"/>
                </a:solidFill>
              </a:rPr>
              <a:t>6-Month Implementation Timeline</a:t>
            </a:r>
          </a:p>
        </p:txBody>
      </p:sp>
    </p:spTree>
    <p:extLst>
      <p:ext uri="{BB962C8B-B14F-4D97-AF65-F5344CB8AC3E}">
        <p14:creationId xmlns:p14="http://schemas.microsoft.com/office/powerpoint/2010/main" val="278370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9321" y="400009"/>
            <a:ext cx="8492536" cy="725488"/>
          </a:xfrm>
        </p:spPr>
        <p:txBody>
          <a:bodyPr>
            <a:noAutofit/>
          </a:bodyPr>
          <a:lstStyle/>
          <a:p>
            <a:r>
              <a:rPr lang="en-US" sz="7200" dirty="0"/>
              <a:t>LOOKING </a:t>
            </a:r>
            <a:r>
              <a:rPr lang="en-US" sz="7200" dirty="0">
                <a:solidFill>
                  <a:schemeClr val="accent1">
                    <a:lumMod val="60000"/>
                    <a:lumOff val="40000"/>
                  </a:schemeClr>
                </a:solidFill>
              </a:rPr>
              <a:t>FORWARD</a:t>
            </a:r>
          </a:p>
        </p:txBody>
      </p:sp>
      <p:sp>
        <p:nvSpPr>
          <p:cNvPr id="3" name="Content Placeholder 2"/>
          <p:cNvSpPr>
            <a:spLocks noGrp="1"/>
          </p:cNvSpPr>
          <p:nvPr>
            <p:ph idx="4294967295"/>
          </p:nvPr>
        </p:nvSpPr>
        <p:spPr>
          <a:xfrm>
            <a:off x="640578" y="2496989"/>
            <a:ext cx="10593479" cy="4186840"/>
          </a:xfrm>
        </p:spPr>
        <p:txBody>
          <a:bodyPr>
            <a:noAutofit/>
          </a:bodyPr>
          <a:lstStyle/>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OMWBE will hold agencies accountable for implementation of Executive Order 22-01</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By the end of June 2023, OMWBE will report quarterly on each agency’s progress toward its goals for participation by certified minority- women, and veteran-owned businesses over the baseline established in 2022</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All state agencies will be onboarded to begin using the new Access Equity data collection, monitoring, and reporting system by June 2023</a:t>
            </a:r>
          </a:p>
          <a:p>
            <a:pPr fontAlgn="base">
              <a:lnSpc>
                <a:spcPct val="100000"/>
              </a:lnSpc>
              <a:spcBef>
                <a:spcPts val="0"/>
              </a:spcBef>
              <a:spcAft>
                <a:spcPts val="1800"/>
              </a:spcAft>
              <a:defRPr/>
            </a:pPr>
            <a:r>
              <a:rPr lang="en-US" sz="2200" dirty="0">
                <a:solidFill>
                  <a:schemeClr val="tx1">
                    <a:lumMod val="65000"/>
                    <a:lumOff val="35000"/>
                  </a:schemeClr>
                </a:solidFill>
                <a:ea typeface="Calibri" panose="020F0502020204030204" pitchFamily="34" charset="0"/>
              </a:rPr>
              <a:t>OMWBE and DES will continue to offer Monthly Toolkit Workshops</a:t>
            </a:r>
          </a:p>
        </p:txBody>
      </p:sp>
      <p:cxnSp>
        <p:nvCxnSpPr>
          <p:cNvPr id="12" name="Straight Connector 11">
            <a:extLst>
              <a:ext uri="{FF2B5EF4-FFF2-40B4-BE49-F238E27FC236}">
                <a16:creationId xmlns:a16="http://schemas.microsoft.com/office/drawing/2014/main" id="{0BC1C8EC-192C-49A6-9FE9-15CE3DA5AE5E}"/>
              </a:ext>
            </a:extLst>
          </p:cNvPr>
          <p:cNvCxnSpPr>
            <a:cxnSpLocks/>
          </p:cNvCxnSpPr>
          <p:nvPr/>
        </p:nvCxnSpPr>
        <p:spPr>
          <a:xfrm>
            <a:off x="495713" y="1424249"/>
            <a:ext cx="11271744"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CD5BA19-3A32-4B3E-A458-497D493C60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70441" y="379190"/>
            <a:ext cx="2497016" cy="886159"/>
          </a:xfrm>
          <a:prstGeom prst="rect">
            <a:avLst/>
          </a:prstGeom>
        </p:spPr>
      </p:pic>
      <p:sp>
        <p:nvSpPr>
          <p:cNvPr id="16" name="Rectangle 15">
            <a:extLst>
              <a:ext uri="{FF2B5EF4-FFF2-40B4-BE49-F238E27FC236}">
                <a16:creationId xmlns:a16="http://schemas.microsoft.com/office/drawing/2014/main" id="{ECF81E05-BA49-4709-9501-83A611115DB4}"/>
              </a:ext>
            </a:extLst>
          </p:cNvPr>
          <p:cNvSpPr/>
          <p:nvPr/>
        </p:nvSpPr>
        <p:spPr>
          <a:xfrm>
            <a:off x="495713" y="1378946"/>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ACFE9A3-5BA7-45C0-B14C-24C5B6CD119E}"/>
              </a:ext>
            </a:extLst>
          </p:cNvPr>
          <p:cNvSpPr txBox="1">
            <a:spLocks/>
          </p:cNvSpPr>
          <p:nvPr/>
        </p:nvSpPr>
        <p:spPr>
          <a:xfrm>
            <a:off x="640577" y="1683241"/>
            <a:ext cx="10974479" cy="68962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chemeClr val="bg1">
                    <a:lumMod val="50000"/>
                  </a:schemeClr>
                </a:solidFill>
                <a:latin typeface="Myriad Pro" panose="020B0503030403020204" pitchFamily="34" charset="0"/>
                <a:ea typeface="+mj-ea"/>
                <a:cs typeface="+mj-cs"/>
              </a:defRPr>
            </a:lvl1pPr>
          </a:lstStyle>
          <a:p>
            <a:r>
              <a:rPr lang="en-US" sz="4000" dirty="0">
                <a:solidFill>
                  <a:srgbClr val="2E75B5"/>
                </a:solidFill>
              </a:rPr>
              <a:t>Fiscal Year 2023 and Beyond</a:t>
            </a:r>
          </a:p>
        </p:txBody>
      </p:sp>
    </p:spTree>
    <p:extLst>
      <p:ext uri="{BB962C8B-B14F-4D97-AF65-F5344CB8AC3E}">
        <p14:creationId xmlns:p14="http://schemas.microsoft.com/office/powerpoint/2010/main" val="3897587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8502D2-75CD-4CDB-9C0F-F893D02FF551}"/>
              </a:ext>
            </a:extLst>
          </p:cNvPr>
          <p:cNvSpPr/>
          <p:nvPr/>
        </p:nvSpPr>
        <p:spPr>
          <a:xfrm>
            <a:off x="5622" y="0"/>
            <a:ext cx="814461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20000"/>
                    <a:lumOff val="80000"/>
                  </a:schemeClr>
                </a:solidFill>
              </a:rPr>
              <a:t> </a:t>
            </a:r>
          </a:p>
        </p:txBody>
      </p:sp>
      <p:sp>
        <p:nvSpPr>
          <p:cNvPr id="9" name="TextBox 8">
            <a:extLst>
              <a:ext uri="{FF2B5EF4-FFF2-40B4-BE49-F238E27FC236}">
                <a16:creationId xmlns:a16="http://schemas.microsoft.com/office/drawing/2014/main" id="{AE498B44-AC4A-4CD4-8F68-FDC852AB061D}"/>
              </a:ext>
            </a:extLst>
          </p:cNvPr>
          <p:cNvSpPr txBox="1"/>
          <p:nvPr/>
        </p:nvSpPr>
        <p:spPr>
          <a:xfrm>
            <a:off x="314848" y="591065"/>
            <a:ext cx="6148754" cy="1330839"/>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7200" b="1" kern="1200" dirty="0">
                <a:solidFill>
                  <a:schemeClr val="tx1">
                    <a:lumMod val="50000"/>
                    <a:lumOff val="50000"/>
                  </a:schemeClr>
                </a:solidFill>
                <a:latin typeface="Myriad Pro" panose="020B0503030403020204" pitchFamily="34" charset="0"/>
                <a:ea typeface="+mj-ea"/>
                <a:cs typeface="+mj-cs"/>
              </a:rPr>
              <a:t>Q &amp; A </a:t>
            </a:r>
          </a:p>
          <a:p>
            <a:pPr>
              <a:lnSpc>
                <a:spcPct val="90000"/>
              </a:lnSpc>
              <a:spcBef>
                <a:spcPct val="0"/>
              </a:spcBef>
              <a:spcAft>
                <a:spcPts val="600"/>
              </a:spcAft>
            </a:pPr>
            <a:r>
              <a:rPr lang="en-US" sz="7200" b="1" kern="1200" dirty="0">
                <a:solidFill>
                  <a:schemeClr val="accent1">
                    <a:lumMod val="60000"/>
                    <a:lumOff val="40000"/>
                  </a:schemeClr>
                </a:solidFill>
                <a:latin typeface="Myriad Pro" panose="020B0503030403020204" pitchFamily="34" charset="0"/>
                <a:ea typeface="+mj-ea"/>
                <a:cs typeface="+mj-cs"/>
              </a:rPr>
              <a:t>Thank You!</a:t>
            </a:r>
          </a:p>
        </p:txBody>
      </p:sp>
      <p:cxnSp>
        <p:nvCxnSpPr>
          <p:cNvPr id="11" name="Straight Connector 10">
            <a:extLst>
              <a:ext uri="{FF2B5EF4-FFF2-40B4-BE49-F238E27FC236}">
                <a16:creationId xmlns:a16="http://schemas.microsoft.com/office/drawing/2014/main" id="{93AD4150-52D0-4C27-A708-B34F0502AEB1}"/>
              </a:ext>
            </a:extLst>
          </p:cNvPr>
          <p:cNvCxnSpPr>
            <a:cxnSpLocks/>
          </p:cNvCxnSpPr>
          <p:nvPr/>
        </p:nvCxnSpPr>
        <p:spPr>
          <a:xfrm>
            <a:off x="506598" y="2477190"/>
            <a:ext cx="7189602" cy="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10AAB04-FBA9-433B-AD76-F245BEA5D7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473" t="18409" r="25063" b="1435"/>
          <a:stretch/>
        </p:blipFill>
        <p:spPr>
          <a:xfrm>
            <a:off x="8161124" y="138"/>
            <a:ext cx="4030876" cy="6857862"/>
          </a:xfrm>
          <a:prstGeom prst="rect">
            <a:avLst/>
          </a:prstGeom>
        </p:spPr>
      </p:pic>
      <p:sp>
        <p:nvSpPr>
          <p:cNvPr id="13" name="Rectangle 12">
            <a:extLst>
              <a:ext uri="{FF2B5EF4-FFF2-40B4-BE49-F238E27FC236}">
                <a16:creationId xmlns:a16="http://schemas.microsoft.com/office/drawing/2014/main" id="{D03E6BD5-52A3-4A05-BD92-63FA9D4B8707}"/>
              </a:ext>
            </a:extLst>
          </p:cNvPr>
          <p:cNvSpPr/>
          <p:nvPr/>
        </p:nvSpPr>
        <p:spPr>
          <a:xfrm>
            <a:off x="506598" y="2432010"/>
            <a:ext cx="832338" cy="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BF609F7-DDDF-42D4-A889-C4FB91F901F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193551" y="379190"/>
            <a:ext cx="2497016" cy="886159"/>
          </a:xfrm>
          <a:prstGeom prst="rect">
            <a:avLst/>
          </a:prstGeom>
        </p:spPr>
      </p:pic>
      <p:sp>
        <p:nvSpPr>
          <p:cNvPr id="16" name="TextBox 15">
            <a:extLst>
              <a:ext uri="{FF2B5EF4-FFF2-40B4-BE49-F238E27FC236}">
                <a16:creationId xmlns:a16="http://schemas.microsoft.com/office/drawing/2014/main" id="{03862700-BABC-4275-AA13-613D98E09439}"/>
              </a:ext>
            </a:extLst>
          </p:cNvPr>
          <p:cNvSpPr txBox="1"/>
          <p:nvPr/>
        </p:nvSpPr>
        <p:spPr>
          <a:xfrm>
            <a:off x="506598" y="2794007"/>
            <a:ext cx="7183969" cy="3785652"/>
          </a:xfrm>
          <a:prstGeom prst="rect">
            <a:avLst/>
          </a:prstGeom>
          <a:noFill/>
        </p:spPr>
        <p:txBody>
          <a:bodyPr wrap="square">
            <a:spAutoFit/>
          </a:bodyPr>
          <a:lstStyle/>
          <a:p>
            <a:r>
              <a:rPr lang="en-US" sz="2400" b="1" dirty="0">
                <a:solidFill>
                  <a:schemeClr val="bg1">
                    <a:lumMod val="50000"/>
                  </a:schemeClr>
                </a:solidFill>
                <a:latin typeface="Myriad Pro" panose="020B0503030403020204" pitchFamily="34" charset="0"/>
              </a:rPr>
              <a:t>CONTACT:  Lisa van der Lugt</a:t>
            </a:r>
          </a:p>
          <a:p>
            <a:r>
              <a:rPr lang="en-US" sz="2400" b="1" dirty="0">
                <a:solidFill>
                  <a:schemeClr val="bg1">
                    <a:lumMod val="50000"/>
                  </a:schemeClr>
                </a:solidFill>
                <a:latin typeface="Myriad Pro" panose="020B0503030403020204" pitchFamily="34" charset="0"/>
              </a:rPr>
              <a:t>Email: </a:t>
            </a:r>
            <a:r>
              <a:rPr lang="en-US" sz="2400" b="1" dirty="0">
                <a:solidFill>
                  <a:schemeClr val="accent1"/>
                </a:solidFill>
                <a:latin typeface="Myriad Pro" panose="020B0503030403020204" pitchFamily="34" charset="0"/>
                <a:hlinkClick r:id="rId5"/>
              </a:rPr>
              <a:t>LisaV@omwbe.wa.gov</a:t>
            </a:r>
            <a:endParaRPr lang="en-US" sz="2400" b="1" dirty="0">
              <a:solidFill>
                <a:schemeClr val="accent1"/>
              </a:solidFill>
              <a:latin typeface="Myriad Pro" panose="020B0503030403020204" pitchFamily="34" charset="0"/>
            </a:endParaRPr>
          </a:p>
          <a:p>
            <a:r>
              <a:rPr lang="en-US" sz="2400" b="1" dirty="0">
                <a:solidFill>
                  <a:schemeClr val="bg1">
                    <a:lumMod val="50000"/>
                  </a:schemeClr>
                </a:solidFill>
                <a:latin typeface="Myriad Pro" panose="020B0503030403020204" pitchFamily="34" charset="0"/>
              </a:rPr>
              <a:t>Phone: </a:t>
            </a:r>
            <a:r>
              <a:rPr lang="en-US" sz="2400" b="1" dirty="0">
                <a:solidFill>
                  <a:schemeClr val="accent1"/>
                </a:solidFill>
                <a:latin typeface="Myriad Pro" panose="020B0503030403020204" pitchFamily="34" charset="0"/>
              </a:rPr>
              <a:t>(360) 528-0514</a:t>
            </a:r>
          </a:p>
          <a:p>
            <a:br>
              <a:rPr lang="en-US" sz="2400" b="1" dirty="0">
                <a:solidFill>
                  <a:schemeClr val="bg1">
                    <a:lumMod val="50000"/>
                  </a:schemeClr>
                </a:solidFill>
                <a:latin typeface="Myriad Pro" panose="020B0503030403020204" pitchFamily="34" charset="0"/>
              </a:rPr>
            </a:br>
            <a:r>
              <a:rPr lang="en-US" sz="2400" b="1" dirty="0">
                <a:solidFill>
                  <a:schemeClr val="bg1">
                    <a:lumMod val="50000"/>
                  </a:schemeClr>
                </a:solidFill>
                <a:latin typeface="Myriad Pro" panose="020B0503030403020204" pitchFamily="34" charset="0"/>
              </a:rPr>
              <a:t>CONTACT:  Timolin Abrom</a:t>
            </a:r>
          </a:p>
          <a:p>
            <a:r>
              <a:rPr lang="en-US" sz="2400" b="1" dirty="0">
                <a:solidFill>
                  <a:schemeClr val="bg1">
                    <a:lumMod val="50000"/>
                  </a:schemeClr>
                </a:solidFill>
                <a:latin typeface="Myriad Pro" panose="020B0503030403020204" pitchFamily="34" charset="0"/>
              </a:rPr>
              <a:t>Email: </a:t>
            </a:r>
            <a:r>
              <a:rPr lang="en-US" sz="2400" b="1" dirty="0">
                <a:solidFill>
                  <a:schemeClr val="accent1"/>
                </a:solidFill>
                <a:latin typeface="Myriad Pro" panose="020B0503030403020204" pitchFamily="34" charset="0"/>
                <a:hlinkClick r:id="rId6"/>
              </a:rPr>
              <a:t>TimolinA@omwbe.wa.gov</a:t>
            </a:r>
            <a:endParaRPr lang="en-US" sz="2400" b="1" dirty="0">
              <a:solidFill>
                <a:schemeClr val="accent1"/>
              </a:solidFill>
              <a:latin typeface="Myriad Pro" panose="020B0503030403020204" pitchFamily="34" charset="0"/>
            </a:endParaRPr>
          </a:p>
          <a:p>
            <a:r>
              <a:rPr lang="en-US" sz="2400" b="1" dirty="0">
                <a:solidFill>
                  <a:schemeClr val="bg1">
                    <a:lumMod val="50000"/>
                  </a:schemeClr>
                </a:solidFill>
                <a:latin typeface="Myriad Pro" panose="020B0503030403020204" pitchFamily="34" charset="0"/>
              </a:rPr>
              <a:t>Phone: </a:t>
            </a:r>
            <a:r>
              <a:rPr lang="en-US" sz="2400" b="1" dirty="0">
                <a:solidFill>
                  <a:schemeClr val="accent1"/>
                </a:solidFill>
                <a:latin typeface="Myriad Pro" panose="020B0503030403020204" pitchFamily="34" charset="0"/>
              </a:rPr>
              <a:t>(360) 280-3121</a:t>
            </a:r>
          </a:p>
          <a:p>
            <a:br>
              <a:rPr lang="en-US" b="1" dirty="0">
                <a:solidFill>
                  <a:schemeClr val="accent1"/>
                </a:solidFill>
                <a:latin typeface="Myriad Pro" panose="020B0503030403020204" pitchFamily="34" charset="0"/>
              </a:rPr>
            </a:br>
            <a:r>
              <a:rPr lang="en-US" b="1" dirty="0">
                <a:solidFill>
                  <a:schemeClr val="accent1"/>
                </a:solidFill>
                <a:latin typeface="Myriad Pro" panose="020B0503030403020204" pitchFamily="34" charset="0"/>
              </a:rPr>
              <a:t>Office of Minority &amp; Women’s Business Enterprises</a:t>
            </a:r>
          </a:p>
          <a:p>
            <a:r>
              <a:rPr lang="en-US" dirty="0">
                <a:solidFill>
                  <a:schemeClr val="bg1">
                    <a:lumMod val="50000"/>
                  </a:schemeClr>
                </a:solidFill>
                <a:latin typeface="Myriad Pro" panose="020B0503030403020204" pitchFamily="34" charset="0"/>
              </a:rPr>
              <a:t>1110 Capitol Way S #150, Olympia, WA 98501 </a:t>
            </a:r>
          </a:p>
          <a:p>
            <a:r>
              <a:rPr lang="en-US" dirty="0">
                <a:solidFill>
                  <a:schemeClr val="bg1">
                    <a:lumMod val="50000"/>
                  </a:schemeClr>
                </a:solidFill>
                <a:latin typeface="Myriad Pro" panose="020B0503030403020204" pitchFamily="34" charset="0"/>
              </a:rPr>
              <a:t>Phone: (360) 664-9750 | </a:t>
            </a:r>
            <a:r>
              <a:rPr lang="en-US" dirty="0">
                <a:solidFill>
                  <a:schemeClr val="accent1"/>
                </a:solidFill>
                <a:latin typeface="Myriad Pro" panose="020B0503030403020204" pitchFamily="34" charset="0"/>
              </a:rPr>
              <a:t>omwbe.wa.gov</a:t>
            </a:r>
          </a:p>
        </p:txBody>
      </p:sp>
      <p:pic>
        <p:nvPicPr>
          <p:cNvPr id="15" name="Graphic 14">
            <a:extLst>
              <a:ext uri="{FF2B5EF4-FFF2-40B4-BE49-F238E27FC236}">
                <a16:creationId xmlns:a16="http://schemas.microsoft.com/office/drawing/2014/main" id="{44280ECB-69DF-43E6-9B57-2DA8BAFB596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11237" b="8784"/>
          <a:stretch/>
        </p:blipFill>
        <p:spPr>
          <a:xfrm>
            <a:off x="4237463" y="2802910"/>
            <a:ext cx="3923661" cy="4055090"/>
          </a:xfrm>
          <a:prstGeom prst="rect">
            <a:avLst/>
          </a:prstGeom>
        </p:spPr>
      </p:pic>
      <p:pic>
        <p:nvPicPr>
          <p:cNvPr id="20" name="Graphic 19">
            <a:extLst>
              <a:ext uri="{FF2B5EF4-FFF2-40B4-BE49-F238E27FC236}">
                <a16:creationId xmlns:a16="http://schemas.microsoft.com/office/drawing/2014/main" id="{3BD2B438-3BF0-40AF-BE6D-C048288D5E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4768311" y="3385560"/>
            <a:ext cx="6846711" cy="98167"/>
          </a:xfrm>
          <a:prstGeom prst="rect">
            <a:avLst/>
          </a:prstGeom>
        </p:spPr>
      </p:pic>
    </p:spTree>
    <p:extLst>
      <p:ext uri="{BB962C8B-B14F-4D97-AF65-F5344CB8AC3E}">
        <p14:creationId xmlns:p14="http://schemas.microsoft.com/office/powerpoint/2010/main" val="1956362820"/>
      </p:ext>
    </p:extLst>
  </p:cSld>
  <p:clrMapOvr>
    <a:masterClrMapping/>
  </p:clrMapOvr>
</p:sld>
</file>

<file path=ppt/theme/theme1.xml><?xml version="1.0" encoding="utf-8"?>
<a:theme xmlns:a="http://schemas.openxmlformats.org/drawingml/2006/main" name="Office Theme">
  <a:themeElements>
    <a:clrScheme name="OMWBE blue">
      <a:dk1>
        <a:sysClr val="windowText" lastClr="000000"/>
      </a:dk1>
      <a:lt1>
        <a:sysClr val="window" lastClr="FFFFFF"/>
      </a:lt1>
      <a:dk2>
        <a:srgbClr val="44546A"/>
      </a:dk2>
      <a:lt2>
        <a:srgbClr val="E7E6E6"/>
      </a:lt2>
      <a:accent1>
        <a:srgbClr val="2E75B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6427</TotalTime>
  <Words>407</Words>
  <Application>Microsoft Office PowerPoint</Application>
  <PresentationFormat>Widescreen</PresentationFormat>
  <Paragraphs>40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Gill Sans MT</vt:lpstr>
      <vt:lpstr>Myriad Pro</vt:lpstr>
      <vt:lpstr>Office Theme</vt:lpstr>
      <vt:lpstr>PowerPoint Presentation</vt:lpstr>
      <vt:lpstr>OMWBE’s ROLE</vt:lpstr>
      <vt:lpstr>WHAT IT MEANS</vt:lpstr>
      <vt:lpstr>LOOKING FORWARD</vt:lpstr>
      <vt:lpstr>PowerPoint Presentation</vt:lpstr>
    </vt:vector>
  </TitlesOfParts>
  <Company>WSDOT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Erdmann, Sarah (OMWBE)</dc:creator>
  <cp:lastModifiedBy>Kenney, Tim (OMWBE)</cp:lastModifiedBy>
  <cp:revision>244</cp:revision>
  <cp:lastPrinted>2020-01-21T16:41:23Z</cp:lastPrinted>
  <dcterms:created xsi:type="dcterms:W3CDTF">2020-01-16T22:08:30Z</dcterms:created>
  <dcterms:modified xsi:type="dcterms:W3CDTF">2022-02-08T21:35:35Z</dcterms:modified>
</cp:coreProperties>
</file>