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320" r:id="rId3"/>
    <p:sldId id="467" r:id="rId4"/>
    <p:sldId id="471" r:id="rId5"/>
    <p:sldId id="469" r:id="rId6"/>
    <p:sldId id="473" r:id="rId7"/>
    <p:sldId id="447" r:id="rId8"/>
    <p:sldId id="475" r:id="rId9"/>
    <p:sldId id="375" r:id="rId10"/>
    <p:sldId id="338" r:id="rId11"/>
    <p:sldId id="383" r:id="rId12"/>
    <p:sldId id="464" r:id="rId13"/>
    <p:sldId id="4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 Rose" initials="JR" lastIdx="1" clrIdx="0">
    <p:extLst>
      <p:ext uri="{19B8F6BF-5375-455C-9EA6-DF929625EA0E}">
        <p15:presenceInfo xmlns:p15="http://schemas.microsoft.com/office/powerpoint/2012/main" userId="54991ae6eb41b4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e" userId="54991ae6eb41b47f" providerId="LiveId" clId="{B7F920B1-B6B0-4794-85BB-3CFEB9D44F4A}"/>
    <pc:docChg chg="modSld">
      <pc:chgData name="Jon Rose" userId="54991ae6eb41b47f" providerId="LiveId" clId="{B7F920B1-B6B0-4794-85BB-3CFEB9D44F4A}" dt="2021-02-10T23:05:08.724" v="5" actId="20577"/>
      <pc:docMkLst>
        <pc:docMk/>
      </pc:docMkLst>
      <pc:sldChg chg="modSp mod">
        <pc:chgData name="Jon Rose" userId="54991ae6eb41b47f" providerId="LiveId" clId="{B7F920B1-B6B0-4794-85BB-3CFEB9D44F4A}" dt="2021-02-10T23:04:37.789" v="4" actId="20577"/>
        <pc:sldMkLst>
          <pc:docMk/>
          <pc:sldMk cId="2043800831" sldId="471"/>
        </pc:sldMkLst>
        <pc:graphicFrameChg chg="modGraphic">
          <ac:chgData name="Jon Rose" userId="54991ae6eb41b47f" providerId="LiveId" clId="{B7F920B1-B6B0-4794-85BB-3CFEB9D44F4A}" dt="2021-02-10T23:04:37.789" v="4" actId="20577"/>
          <ac:graphicFrameMkLst>
            <pc:docMk/>
            <pc:sldMk cId="2043800831" sldId="471"/>
            <ac:graphicFrameMk id="5" creationId="{D6FBBEE0-8F7D-4873-B52F-FF2E598A4B19}"/>
          </ac:graphicFrameMkLst>
        </pc:graphicFrameChg>
      </pc:sldChg>
      <pc:sldChg chg="modSp mod">
        <pc:chgData name="Jon Rose" userId="54991ae6eb41b47f" providerId="LiveId" clId="{B7F920B1-B6B0-4794-85BB-3CFEB9D44F4A}" dt="2021-02-10T23:05:08.724" v="5" actId="20577"/>
        <pc:sldMkLst>
          <pc:docMk/>
          <pc:sldMk cId="2669747931" sldId="473"/>
        </pc:sldMkLst>
        <pc:graphicFrameChg chg="modGraphic">
          <ac:chgData name="Jon Rose" userId="54991ae6eb41b47f" providerId="LiveId" clId="{B7F920B1-B6B0-4794-85BB-3CFEB9D44F4A}" dt="2021-02-10T23:05:08.724" v="5" actId="20577"/>
          <ac:graphicFrameMkLst>
            <pc:docMk/>
            <pc:sldMk cId="2669747931" sldId="473"/>
            <ac:graphicFrameMk id="5" creationId="{D6FBBEE0-8F7D-4873-B52F-FF2E598A4B1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Agency%20Type%20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CCI%20Index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Survey%20Data%20Final%20Extract\Public%20Works%20Contracting%20and%20Bid%20Thresholds%20Surve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Survey%20Data%20Final%20Extract\Public%20Works%20Contracting%20and%20Bid%20Thresholds%20Surve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Expedited</a:t>
            </a:r>
            <a:r>
              <a:rPr lang="en-US" baseline="0"/>
              <a:t> Process Allowance by Government Type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'[Agency Type Graph.xlsx]Sheet2'!$B$1</c:f>
              <c:strCache>
                <c:ptCount val="1"/>
                <c:pt idx="0">
                  <c:v>Below Statute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C4-4691-97F4-9A24B3FC94E4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C4-4691-97F4-9A24B3FC94E4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DC4-4691-97F4-9A24B3FC94E4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C4-4691-97F4-9A24B3FC94E4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DC4-4691-97F4-9A24B3FC94E4}"/>
              </c:ext>
            </c:extLst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DC4-4691-97F4-9A24B3FC94E4}"/>
              </c:ext>
            </c:extLst>
          </c:dPt>
          <c:dPt>
            <c:idx val="1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DC4-4691-97F4-9A24B3FC94E4}"/>
              </c:ext>
            </c:extLst>
          </c:dPt>
          <c:dPt>
            <c:idx val="1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DC4-4691-97F4-9A24B3FC94E4}"/>
              </c:ext>
            </c:extLst>
          </c:dPt>
          <c:dPt>
            <c:idx val="1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DC4-4691-97F4-9A24B3FC94E4}"/>
              </c:ext>
            </c:extLst>
          </c:dPt>
          <c:dPt>
            <c:idx val="2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DC4-4691-97F4-9A24B3FC94E4}"/>
              </c:ext>
            </c:extLst>
          </c:dPt>
          <c:dPt>
            <c:idx val="2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DC4-4691-97F4-9A24B3FC94E4}"/>
              </c:ext>
            </c:extLst>
          </c:dPt>
          <c:cat>
            <c:strRef>
              <c:f>'[Agency Type Graph.xlsx]Sheet2'!$A$2:$A$29</c:f>
              <c:strCache>
                <c:ptCount val="28"/>
                <c:pt idx="0">
                  <c:v>911</c:v>
                </c:pt>
                <c:pt idx="1">
                  <c:v>Cemetery District</c:v>
                </c:pt>
                <c:pt idx="2">
                  <c:v>City</c:v>
                </c:pt>
                <c:pt idx="3">
                  <c:v>City, first</c:v>
                </c:pt>
                <c:pt idx="4">
                  <c:v>Clean Air Agency</c:v>
                </c:pt>
                <c:pt idx="5">
                  <c:v>Conservation District</c:v>
                </c:pt>
                <c:pt idx="6">
                  <c:v>County</c:v>
                </c:pt>
                <c:pt idx="7">
                  <c:v>Educational Services District</c:v>
                </c:pt>
                <c:pt idx="8">
                  <c:v>Fire District</c:v>
                </c:pt>
                <c:pt idx="9">
                  <c:v>Flood/Diking/Drainage District</c:v>
                </c:pt>
                <c:pt idx="10">
                  <c:v>Health District</c:v>
                </c:pt>
                <c:pt idx="11">
                  <c:v>Hospital District</c:v>
                </c:pt>
                <c:pt idx="12">
                  <c:v>Housing Authority</c:v>
                </c:pt>
                <c:pt idx="13">
                  <c:v>Interlocal agreement agency</c:v>
                </c:pt>
                <c:pt idx="14">
                  <c:v>Irrigation District</c:v>
                </c:pt>
                <c:pt idx="15">
                  <c:v>Library District</c:v>
                </c:pt>
                <c:pt idx="16">
                  <c:v>Metropolitan Park District</c:v>
                </c:pt>
                <c:pt idx="17">
                  <c:v>Mosquito Control District</c:v>
                </c:pt>
                <c:pt idx="18">
                  <c:v>Parks and Recreation District</c:v>
                </c:pt>
                <c:pt idx="19">
                  <c:v>Port District</c:v>
                </c:pt>
                <c:pt idx="20">
                  <c:v>Public Development Authority</c:v>
                </c:pt>
                <c:pt idx="21">
                  <c:v>Public Facilities District</c:v>
                </c:pt>
                <c:pt idx="22">
                  <c:v>Public Utility District</c:v>
                </c:pt>
                <c:pt idx="23">
                  <c:v>Reclamation District</c:v>
                </c:pt>
                <c:pt idx="24">
                  <c:v>School District</c:v>
                </c:pt>
                <c:pt idx="25">
                  <c:v>Self-insurance risk pool</c:v>
                </c:pt>
                <c:pt idx="26">
                  <c:v>Transportation District</c:v>
                </c:pt>
                <c:pt idx="27">
                  <c:v>Water/Sewer District</c:v>
                </c:pt>
              </c:strCache>
            </c:strRef>
          </c:cat>
          <c:val>
            <c:numRef>
              <c:f>'[Agency Type Graph.xlsx]Sheet2'!$B$2:$B$29</c:f>
              <c:numCache>
                <c:formatCode>General</c:formatCode>
                <c:ptCount val="28"/>
                <c:pt idx="0">
                  <c:v>350000</c:v>
                </c:pt>
                <c:pt idx="1">
                  <c:v>350000</c:v>
                </c:pt>
                <c:pt idx="2">
                  <c:v>75000</c:v>
                </c:pt>
                <c:pt idx="3">
                  <c:v>75000</c:v>
                </c:pt>
                <c:pt idx="4">
                  <c:v>350000</c:v>
                </c:pt>
                <c:pt idx="5">
                  <c:v>350000</c:v>
                </c:pt>
                <c:pt idx="6">
                  <c:v>75000</c:v>
                </c:pt>
                <c:pt idx="7">
                  <c:v>75000</c:v>
                </c:pt>
                <c:pt idx="8">
                  <c:v>20000</c:v>
                </c:pt>
                <c:pt idx="9">
                  <c:v>5000</c:v>
                </c:pt>
                <c:pt idx="10">
                  <c:v>350000</c:v>
                </c:pt>
                <c:pt idx="11">
                  <c:v>75000</c:v>
                </c:pt>
                <c:pt idx="12">
                  <c:v>350000</c:v>
                </c:pt>
                <c:pt idx="13">
                  <c:v>75000</c:v>
                </c:pt>
                <c:pt idx="14">
                  <c:v>0</c:v>
                </c:pt>
                <c:pt idx="15">
                  <c:v>350000</c:v>
                </c:pt>
                <c:pt idx="16">
                  <c:v>20000</c:v>
                </c:pt>
                <c:pt idx="17">
                  <c:v>350000</c:v>
                </c:pt>
                <c:pt idx="18">
                  <c:v>350000</c:v>
                </c:pt>
                <c:pt idx="19">
                  <c:v>40000</c:v>
                </c:pt>
                <c:pt idx="20">
                  <c:v>75000</c:v>
                </c:pt>
                <c:pt idx="21">
                  <c:v>350000</c:v>
                </c:pt>
                <c:pt idx="22">
                  <c:v>50000</c:v>
                </c:pt>
                <c:pt idx="23">
                  <c:v>0</c:v>
                </c:pt>
                <c:pt idx="24">
                  <c:v>100000</c:v>
                </c:pt>
                <c:pt idx="25">
                  <c:v>75000</c:v>
                </c:pt>
                <c:pt idx="26">
                  <c:v>350000</c:v>
                </c:pt>
                <c:pt idx="27">
                  <c:v>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DC4-4691-97F4-9A24B3FC94E4}"/>
            </c:ext>
          </c:extLst>
        </c:ser>
        <c:ser>
          <c:idx val="1"/>
          <c:order val="1"/>
          <c:tx>
            <c:strRef>
              <c:f>'[Agency Type Graph.xlsx]Sheet2'!$C$1</c:f>
              <c:strCache>
                <c:ptCount val="1"/>
                <c:pt idx="0">
                  <c:v>SWR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'[Agency Type Graph.xlsx]Sheet2'!$A$2:$A$29</c:f>
              <c:strCache>
                <c:ptCount val="28"/>
                <c:pt idx="0">
                  <c:v>911</c:v>
                </c:pt>
                <c:pt idx="1">
                  <c:v>Cemetery District</c:v>
                </c:pt>
                <c:pt idx="2">
                  <c:v>City</c:v>
                </c:pt>
                <c:pt idx="3">
                  <c:v>City, first</c:v>
                </c:pt>
                <c:pt idx="4">
                  <c:v>Clean Air Agency</c:v>
                </c:pt>
                <c:pt idx="5">
                  <c:v>Conservation District</c:v>
                </c:pt>
                <c:pt idx="6">
                  <c:v>County</c:v>
                </c:pt>
                <c:pt idx="7">
                  <c:v>Educational Services District</c:v>
                </c:pt>
                <c:pt idx="8">
                  <c:v>Fire District</c:v>
                </c:pt>
                <c:pt idx="9">
                  <c:v>Flood/Diking/Drainage District</c:v>
                </c:pt>
                <c:pt idx="10">
                  <c:v>Health District</c:v>
                </c:pt>
                <c:pt idx="11">
                  <c:v>Hospital District</c:v>
                </c:pt>
                <c:pt idx="12">
                  <c:v>Housing Authority</c:v>
                </c:pt>
                <c:pt idx="13">
                  <c:v>Interlocal agreement agency</c:v>
                </c:pt>
                <c:pt idx="14">
                  <c:v>Irrigation District</c:v>
                </c:pt>
                <c:pt idx="15">
                  <c:v>Library District</c:v>
                </c:pt>
                <c:pt idx="16">
                  <c:v>Metropolitan Park District</c:v>
                </c:pt>
                <c:pt idx="17">
                  <c:v>Mosquito Control District</c:v>
                </c:pt>
                <c:pt idx="18">
                  <c:v>Parks and Recreation District</c:v>
                </c:pt>
                <c:pt idx="19">
                  <c:v>Port District</c:v>
                </c:pt>
                <c:pt idx="20">
                  <c:v>Public Development Authority</c:v>
                </c:pt>
                <c:pt idx="21">
                  <c:v>Public Facilities District</c:v>
                </c:pt>
                <c:pt idx="22">
                  <c:v>Public Utility District</c:v>
                </c:pt>
                <c:pt idx="23">
                  <c:v>Reclamation District</c:v>
                </c:pt>
                <c:pt idx="24">
                  <c:v>School District</c:v>
                </c:pt>
                <c:pt idx="25">
                  <c:v>Self-insurance risk pool</c:v>
                </c:pt>
                <c:pt idx="26">
                  <c:v>Transportation District</c:v>
                </c:pt>
                <c:pt idx="27">
                  <c:v>Water/Sewer District</c:v>
                </c:pt>
              </c:strCache>
            </c:strRef>
          </c:cat>
          <c:val>
            <c:numRef>
              <c:f>'[Agency Type Graph.xlsx]Sheet2'!$C$2:$C$29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275000</c:v>
                </c:pt>
                <c:pt idx="3">
                  <c:v>275000</c:v>
                </c:pt>
                <c:pt idx="4">
                  <c:v>0</c:v>
                </c:pt>
                <c:pt idx="5">
                  <c:v>0</c:v>
                </c:pt>
                <c:pt idx="6">
                  <c:v>275000</c:v>
                </c:pt>
                <c:pt idx="7">
                  <c:v>275000</c:v>
                </c:pt>
                <c:pt idx="8">
                  <c:v>330000</c:v>
                </c:pt>
                <c:pt idx="9">
                  <c:v>345000</c:v>
                </c:pt>
                <c:pt idx="10">
                  <c:v>0</c:v>
                </c:pt>
                <c:pt idx="11">
                  <c:v>275000</c:v>
                </c:pt>
                <c:pt idx="12">
                  <c:v>0</c:v>
                </c:pt>
                <c:pt idx="13">
                  <c:v>275000</c:v>
                </c:pt>
                <c:pt idx="14">
                  <c:v>300000</c:v>
                </c:pt>
                <c:pt idx="15">
                  <c:v>0</c:v>
                </c:pt>
                <c:pt idx="16">
                  <c:v>330000</c:v>
                </c:pt>
                <c:pt idx="17">
                  <c:v>0</c:v>
                </c:pt>
                <c:pt idx="18">
                  <c:v>0</c:v>
                </c:pt>
                <c:pt idx="19">
                  <c:v>260000</c:v>
                </c:pt>
                <c:pt idx="20">
                  <c:v>275000</c:v>
                </c:pt>
                <c:pt idx="21">
                  <c:v>0</c:v>
                </c:pt>
                <c:pt idx="22">
                  <c:v>300000</c:v>
                </c:pt>
                <c:pt idx="23">
                  <c:v>0</c:v>
                </c:pt>
                <c:pt idx="24">
                  <c:v>250000</c:v>
                </c:pt>
                <c:pt idx="25">
                  <c:v>275000</c:v>
                </c:pt>
                <c:pt idx="26">
                  <c:v>0</c:v>
                </c:pt>
                <c:pt idx="27">
                  <c:v>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EDC4-4691-97F4-9A24B3FC94E4}"/>
            </c:ext>
          </c:extLst>
        </c:ser>
        <c:ser>
          <c:idx val="2"/>
          <c:order val="2"/>
          <c:tx>
            <c:strRef>
              <c:f>'[Agency Type Graph.xlsx]Sheet2'!$D$1</c:f>
              <c:strCache>
                <c:ptCount val="1"/>
                <c:pt idx="0">
                  <c:v>Established by Policy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'[Agency Type Graph.xlsx]Sheet2'!$A$2:$A$29</c:f>
              <c:strCache>
                <c:ptCount val="28"/>
                <c:pt idx="0">
                  <c:v>911</c:v>
                </c:pt>
                <c:pt idx="1">
                  <c:v>Cemetery District</c:v>
                </c:pt>
                <c:pt idx="2">
                  <c:v>City</c:v>
                </c:pt>
                <c:pt idx="3">
                  <c:v>City, first</c:v>
                </c:pt>
                <c:pt idx="4">
                  <c:v>Clean Air Agency</c:v>
                </c:pt>
                <c:pt idx="5">
                  <c:v>Conservation District</c:v>
                </c:pt>
                <c:pt idx="6">
                  <c:v>County</c:v>
                </c:pt>
                <c:pt idx="7">
                  <c:v>Educational Services District</c:v>
                </c:pt>
                <c:pt idx="8">
                  <c:v>Fire District</c:v>
                </c:pt>
                <c:pt idx="9">
                  <c:v>Flood/Diking/Drainage District</c:v>
                </c:pt>
                <c:pt idx="10">
                  <c:v>Health District</c:v>
                </c:pt>
                <c:pt idx="11">
                  <c:v>Hospital District</c:v>
                </c:pt>
                <c:pt idx="12">
                  <c:v>Housing Authority</c:v>
                </c:pt>
                <c:pt idx="13">
                  <c:v>Interlocal agreement agency</c:v>
                </c:pt>
                <c:pt idx="14">
                  <c:v>Irrigation District</c:v>
                </c:pt>
                <c:pt idx="15">
                  <c:v>Library District</c:v>
                </c:pt>
                <c:pt idx="16">
                  <c:v>Metropolitan Park District</c:v>
                </c:pt>
                <c:pt idx="17">
                  <c:v>Mosquito Control District</c:v>
                </c:pt>
                <c:pt idx="18">
                  <c:v>Parks and Recreation District</c:v>
                </c:pt>
                <c:pt idx="19">
                  <c:v>Port District</c:v>
                </c:pt>
                <c:pt idx="20">
                  <c:v>Public Development Authority</c:v>
                </c:pt>
                <c:pt idx="21">
                  <c:v>Public Facilities District</c:v>
                </c:pt>
                <c:pt idx="22">
                  <c:v>Public Utility District</c:v>
                </c:pt>
                <c:pt idx="23">
                  <c:v>Reclamation District</c:v>
                </c:pt>
                <c:pt idx="24">
                  <c:v>School District</c:v>
                </c:pt>
                <c:pt idx="25">
                  <c:v>Self-insurance risk pool</c:v>
                </c:pt>
                <c:pt idx="26">
                  <c:v>Transportation District</c:v>
                </c:pt>
                <c:pt idx="27">
                  <c:v>Water/Sewer District</c:v>
                </c:pt>
              </c:strCache>
            </c:strRef>
          </c:cat>
          <c:val>
            <c:numRef>
              <c:f>'[Agency Type Graph.xlsx]Sheet2'!$D$2:$D$29</c:f>
              <c:numCache>
                <c:formatCode>General</c:formatCode>
                <c:ptCount val="28"/>
              </c:numCache>
            </c:numRef>
          </c:val>
          <c:extLst>
            <c:ext xmlns:c16="http://schemas.microsoft.com/office/drawing/2014/chart" uri="{C3380CC4-5D6E-409C-BE32-E72D297353CC}">
              <c16:uniqueId val="{00000018-EDC4-4691-97F4-9A24B3FC9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8493808"/>
        <c:axId val="878494136"/>
      </c:barChart>
      <c:catAx>
        <c:axId val="87849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494136"/>
        <c:crosses val="autoZero"/>
        <c:auto val="1"/>
        <c:lblAlgn val="ctr"/>
        <c:lblOffset val="100"/>
        <c:noMultiLvlLbl val="0"/>
      </c:catAx>
      <c:valAx>
        <c:axId val="87849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49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Small Works Threshold</a:t>
            </a:r>
            <a:r>
              <a:rPr lang="en-US" baseline="0" dirty="0"/>
              <a:t> adj. for Inflation (Seattle Metro CCI </a:t>
            </a:r>
            <a:r>
              <a:rPr lang="en-US" dirty="0"/>
              <a:t>10 Yr Avg)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1568647267983"/>
          <c:y val="0.1517293307086614"/>
          <c:w val="0.88095553983406683"/>
          <c:h val="0.72779822834645669"/>
        </c:manualLayout>
      </c:layout>
      <c:lineChart>
        <c:grouping val="standard"/>
        <c:varyColors val="0"/>
        <c:ser>
          <c:idx val="0"/>
          <c:order val="0"/>
          <c:tx>
            <c:strRef>
              <c:f>'Seattle CCI'!$V$1</c:f>
              <c:strCache>
                <c:ptCount val="1"/>
                <c:pt idx="0">
                  <c:v>10 Yr Avg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&quot;$&quot;#,##0,\K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'Seattle CCI'!$U$2:$U$11</c:f>
              <c:strCache>
                <c:ptCount val="10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  <c:pt idx="8">
                  <c:v>Year 9</c:v>
                </c:pt>
                <c:pt idx="9">
                  <c:v>Year 10</c:v>
                </c:pt>
              </c:strCache>
            </c:strRef>
          </c:cat>
          <c:val>
            <c:numRef>
              <c:f>'Seattle CCI'!$V$2:$V$11</c:f>
              <c:numCache>
                <c:formatCode>_(* #,##0_);_(* \(#,##0\);_(* "-"??_);_(@_)</c:formatCode>
                <c:ptCount val="10"/>
                <c:pt idx="0">
                  <c:v>350000</c:v>
                </c:pt>
                <c:pt idx="1">
                  <c:v>364033.23752074817</c:v>
                </c:pt>
                <c:pt idx="2">
                  <c:v>378629.13719953562</c:v>
                </c:pt>
                <c:pt idx="3">
                  <c:v>393810.25895552716</c:v>
                </c:pt>
                <c:pt idx="4">
                  <c:v>409600.0672470422</c:v>
                </c:pt>
                <c:pt idx="5">
                  <c:v>426022.96733901981</c:v>
                </c:pt>
                <c:pt idx="6">
                  <c:v>443104.34302462672</c:v>
                </c:pt>
                <c:pt idx="7">
                  <c:v>460870.59585931146</c:v>
                </c:pt>
                <c:pt idx="8">
                  <c:v>479349.18596794707</c:v>
                </c:pt>
                <c:pt idx="9">
                  <c:v>498568.67448813422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C9-4866-A654-BF72C9301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6454144"/>
        <c:axId val="526451192"/>
      </c:lineChart>
      <c:catAx>
        <c:axId val="52645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451192"/>
        <c:crosses val="autoZero"/>
        <c:auto val="1"/>
        <c:lblAlgn val="ctr"/>
        <c:lblOffset val="100"/>
        <c:noMultiLvlLbl val="0"/>
      </c:catAx>
      <c:valAx>
        <c:axId val="52645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/>
                  <a:t>Small Works Roster Threshold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45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Resources for ensuring bidding</a:t>
            </a:r>
            <a:r>
              <a:rPr lang="en-US" baseline="0"/>
              <a:t> requirements met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'[Public Works Contracting and Bid Thresholds Survey.xlsx]Project Notification - Agency'!$A$14:$A$18</c:f>
              <c:strCache>
                <c:ptCount val="5"/>
                <c:pt idx="0">
                  <c:v>Hire outside consultant/inspector</c:v>
                </c:pt>
                <c:pt idx="1">
                  <c:v>In-house personnel</c:v>
                </c:pt>
                <c:pt idx="2">
                  <c:v>Rely on contractor</c:v>
                </c:pt>
                <c:pt idx="3">
                  <c:v>Outside counsel (L&amp;I, MRSC, neighboring city, mentor)</c:v>
                </c:pt>
                <c:pt idx="4">
                  <c:v>Other</c:v>
                </c:pt>
              </c:strCache>
            </c:strRef>
          </c:cat>
          <c:val>
            <c:numRef>
              <c:f>'[Public Works Contracting and Bid Thresholds Survey.xlsx]Project Notification - Agency'!$B$14:$B$18</c:f>
              <c:numCache>
                <c:formatCode>General</c:formatCode>
                <c:ptCount val="5"/>
                <c:pt idx="0">
                  <c:v>74</c:v>
                </c:pt>
                <c:pt idx="1">
                  <c:v>142</c:v>
                </c:pt>
                <c:pt idx="2">
                  <c:v>13</c:v>
                </c:pt>
                <c:pt idx="3">
                  <c:v>117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F-42AF-8602-EAC812A628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76977704"/>
        <c:axId val="576976720"/>
      </c:barChart>
      <c:catAx>
        <c:axId val="576977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76720"/>
        <c:crosses val="autoZero"/>
        <c:auto val="1"/>
        <c:lblAlgn val="ctr"/>
        <c:lblOffset val="100"/>
        <c:noMultiLvlLbl val="0"/>
      </c:catAx>
      <c:valAx>
        <c:axId val="576976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697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Public Works Project Notification Source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'[Public Works Contracting and Bid Thresholds Survey.xlsx]Project Notification - Business'!$A$14:$A$19</c:f>
              <c:strCache>
                <c:ptCount val="6"/>
                <c:pt idx="0">
                  <c:v>Daily Journal of Commerce</c:v>
                </c:pt>
                <c:pt idx="1">
                  <c:v>Small works roster</c:v>
                </c:pt>
                <c:pt idx="2">
                  <c:v>Local newspaper</c:v>
                </c:pt>
                <c:pt idx="3">
                  <c:v>Agency websites</c:v>
                </c:pt>
                <c:pt idx="4">
                  <c:v>PTAC or other small agency support listserv/website</c:v>
                </c:pt>
                <c:pt idx="5">
                  <c:v>Other</c:v>
                </c:pt>
              </c:strCache>
            </c:strRef>
          </c:cat>
          <c:val>
            <c:numRef>
              <c:f>'[Public Works Contracting and Bid Thresholds Survey.xlsx]Project Notification - Business'!$B$14:$B$19</c:f>
              <c:numCache>
                <c:formatCode>General</c:formatCode>
                <c:ptCount val="6"/>
                <c:pt idx="0">
                  <c:v>35</c:v>
                </c:pt>
                <c:pt idx="1">
                  <c:v>58</c:v>
                </c:pt>
                <c:pt idx="2">
                  <c:v>13</c:v>
                </c:pt>
                <c:pt idx="3">
                  <c:v>42</c:v>
                </c:pt>
                <c:pt idx="4">
                  <c:v>18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1-4AE7-899B-0834811774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76977704"/>
        <c:axId val="576976720"/>
      </c:barChart>
      <c:catAx>
        <c:axId val="576977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76720"/>
        <c:crosses val="autoZero"/>
        <c:auto val="1"/>
        <c:lblAlgn val="ctr"/>
        <c:lblOffset val="100"/>
        <c:noMultiLvlLbl val="0"/>
      </c:catAx>
      <c:valAx>
        <c:axId val="576976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697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392FB-C389-4E1A-BA84-E7589FEC777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0F5E-D54C-42C6-9EF4-EB8D06834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06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7835-A610-4F4F-AC77-ADA0E447A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3A74B-4751-4FFE-A2D7-F15EC7CC1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09012-0BC0-4198-84A4-F2989FF0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4404-914C-4468-9DB9-4E57C8B63085}" type="datetime1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90DA-387D-4721-B6F8-83E8C79C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70D2A-9133-4B62-8828-FEC41CB9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7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3D7A-6A18-4FDA-83C0-2F8DBD00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8C1A1-CBB8-4A59-8EAE-F37A20BCA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B5DAB-FCE7-46FD-878B-1B1516D12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F06F-0EF4-4DBE-95EE-D5A5D1E10E65}" type="datetime1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B4EF6-B271-4779-BD1C-68EB59A2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73627-7EE0-46C2-81E8-EBBEE3868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1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F0FCED-49C9-406D-939A-040C2EDC8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6A30D0-BA58-41AE-B8E8-8B537BE0A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AA4-A7B1-40A4-A664-2E4C0645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A2C2-4D83-470B-8882-57682298913C}" type="datetime1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C626-7548-4FC5-986D-A7710FD8C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9800-F9F7-4933-8D40-CF238C9D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3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437F-1E56-4A12-8052-8C7761C71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A5519-4405-4263-81A3-39FD70CBF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A760E-ED6D-4D7F-B08D-3B342A04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B6A3-49FB-45D8-BD13-3261801574E1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8053F-A8CB-4C1F-B530-41EF4503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F4B50-43F0-43A8-9E37-B102FAC7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9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7E634-A07D-452E-9A05-2F2E24F2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BC6F4-4741-4468-BF39-07594BC76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F5450-2357-411F-B449-E8B6F023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35B-D1A6-4A3D-A33D-5124C7FEE4F1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6F45A-1A33-4425-AA1D-A7649FAD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07608-633E-4B5D-AEED-43BEABF3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75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DAA1-4209-42F2-BBEE-611E3203E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B8423-26E6-4692-9D18-F6FB1949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4AE3-DA02-461E-9344-FBE5481E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FE03-690C-401D-80D9-6A3B726C891E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D1E7F-C8A3-4499-96C1-E0531252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CEBEC-5022-4E01-9D23-AF59E8E99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28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190B4-E71A-46C6-B0C8-4656DDDC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43B39-EFCE-41D3-B6CB-F73611750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0A280-1402-4E0F-BD8F-DF431606B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03341-93D9-4F09-8328-37C6AECA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7C6-A85E-4845-B241-102AA688D252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7488F-55B1-43C8-BF9A-4B6F06F2E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F4D6E-F5AD-46A9-8CD9-B28C48A0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48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8CDA-31B4-4EB6-B725-911B480A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41576-084B-40EE-A713-E9F30BB31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CB948-3D1E-45A7-9F68-8687113F7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096A9-CBD4-47A6-81B6-7B2960714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D3EE00-160C-44AF-9CDE-AB98F1F20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67A662-0D23-4A0E-8F1F-517829C1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0B6-AE09-4802-9D34-DFC250CBEE30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56A96-DF6D-4DA6-92A6-AAF8F40D5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A6B824-7988-415E-AA95-12492C01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5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8B6A-943A-4FD1-B122-A7251DBB2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91196-A4DA-4A6A-A8C7-9441EC8D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D7C9-3739-4D5E-A2CD-D5B2E16C7BE8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E73097-EF57-4ABF-B17E-CAEC629E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383F-F74E-4956-BD80-5D6DD93B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64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65720-D7F0-4C18-BF48-97B11D10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39CB-2D4D-4C50-9EEE-BA0D8FB280D0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96C873-CC39-4EA8-AAAF-1DF62902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A95AD-3F6E-40D2-B7E6-DA571146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51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6299-CB12-422A-BDA5-921EB73CB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C81FB-0213-4EE7-840E-3303311B2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47204-83CC-4562-9590-058CE6125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036D0-52D7-41DD-945C-CFF8347F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D0BC-CF19-4CA4-90CE-4CFBC6213130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8B871-01B2-4ACD-B4D8-C7C7C316E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BE108-AFDD-4398-8D57-31BC4FA1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6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13FD3-00A7-415E-9C6B-2A669A3D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B763C-A0C7-4E3A-A444-E99FAAC3C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E69EB-AF60-4D67-99E6-338C4CDF9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335E-B2D9-46B5-B338-48F94F26EB9C}" type="datetime1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6FA95-E165-49E8-B474-F9A1DBCB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EA1E6-F00A-4AFE-B772-01B209EF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67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9254-3972-46BE-BCD0-E26AB187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C3FA99-B73E-4011-AF89-37E373382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523032-0D3F-4786-B0F6-D551977CF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B8E60-A51A-4EB5-8D89-9A184667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69A58-08E9-478D-BEF0-AB053993B251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921AC-F229-411C-96BD-DB2C6515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E5233-704E-422B-A919-B64D60E8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02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7192B-0825-4810-8AF8-09679DE7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72A4-0DC1-4BDC-B6D5-0BE42A938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D39E2-1507-4773-9966-69F03AA02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A1A-F27F-4CFD-B3F2-3B74DDBE8CE5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1734-E3B1-4997-B5B9-DB48A512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93B6-D5E7-4DD0-B7A9-7E2D4C48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59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74DCD-9254-4E95-8EF6-B4DD7C02D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AA3D5-2043-4DE6-85EF-F29E2978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26F8F-8BDA-4980-B64A-2BDF2C59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2153-CAAB-4792-81C4-7A77C15786AE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F5521-49F4-4688-B1EA-1B6C913B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0FB4F-375C-4B08-8B7A-664BC69D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3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349D-4145-49AB-945B-F908A41E8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153E2-3FF7-4C8C-8D82-78B397982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837E4-A783-4869-92CF-9BE6E487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37BCA-F4D8-4F67-99E9-0061CCF64CB4}" type="datetime1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3E5E5-59EA-4B04-A5D9-6023B5609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DBF77-0DFB-4C8E-833C-E88A9A92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1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FFA6A-2D01-4957-B09E-798FB6EB7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C5BE8-E1F0-4D5C-84E6-DFC9A4218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46B7A-9DFB-473B-8FF9-473E9C092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097EB-BA17-481A-9771-BBCBF48F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6514-13C2-4210-A603-13E48CC65CE8}" type="datetime1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A6860-45DB-4002-A70E-78388146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D8158-2549-4A0A-8CB1-C61DF43D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7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D2B7F-43A1-4459-9CAA-4BCAAD239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D711A-833B-4164-9FFE-E5A9B7CBA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07DA0-34AF-471A-A094-4336F5FAF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99C7F-D8E7-4004-B384-A8C90A00C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31D77-FB8C-4826-833A-FA2C61DD0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30495-F0B9-49A7-A7D8-B5717D0A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01C2-6C04-4B9F-9F9D-D79E30C7822B}" type="datetime1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3F979-7D93-423E-A6B5-80870A7F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8265E-C61A-4E15-BEFF-F0E8DD50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8586-5763-4608-A81C-C5BEA3BB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84E32-B426-4F2D-92B4-B742CA0D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B38D-8EF8-4B13-B4FF-5DB8A5D326F5}" type="datetime1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CB325-8455-4BAE-BA7C-AB1079094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A67BD-4882-41DC-A2F5-6C1C3D38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4219D-4064-4E8D-ADC3-B91F9AA62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7E0D-4A94-4EB1-A825-2662794995B3}" type="datetime1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DA4D90-BEBA-4276-BF75-023DE2D7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F855D-80AA-432C-89A7-69B9397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3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1BE69-F9AC-4D11-9BD1-2AFD2D4E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55BAC-9AF4-4871-87F8-CA4D020B0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BBB4D-4C34-4E36-A7BE-CE8840A2D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5E4B2-0770-4B53-97E5-60D7502DC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1FA-7AB4-4E96-919F-B0F5BD528FD2}" type="datetime1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AB734-49B9-472B-AA07-A0CC7484A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78032-7E7F-49F6-8642-5C1FD98B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6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922-E322-4CD7-B6D4-CF4F070A5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5D2BAF-541A-4D14-986C-7205EB0E7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0A71F-E2D5-4AB3-A62B-F3347DC3D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A76CC-0A1E-4750-807A-1047B8E5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A30C-D112-4579-AE91-A24C6AAC7A72}" type="datetime1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EF3767-7655-45FB-8781-0C22E8F1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DA0A8-6273-4961-8F26-6BE9E0E8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6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DE8AF-D5DA-423D-9B6F-329D0464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BFAAE-8B4F-4818-8DD4-58A0C8A1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207F4-09EF-45B6-9A2C-22FFC8E41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9875D-AA3A-4E9D-A1CA-D27D62BA1110}" type="datetime1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0A51D-95F2-44EF-80C6-30DC0CC56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00BCF-B796-440B-A4E2-E456394EF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5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1023A7-F4F2-40E2-9F3F-CB7893175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93067-D140-41AC-A407-F0426F79D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FC6E-A915-421E-B9E2-EAE1D0A30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CAD9-E62E-418D-9D90-2AB970E7586F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2833-1BD9-4115-8193-2E7747E12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C2DBE-1B72-4C33-AB8B-0B6BFDF5A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4FDA-7474-4FF2-A527-DC2B55374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9286" y="481264"/>
            <a:ext cx="3702251" cy="3907856"/>
          </a:xfrm>
        </p:spPr>
        <p:txBody>
          <a:bodyPr>
            <a:normAutofit fontScale="90000"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r>
              <a:rPr lang="en-US" sz="5100" b="1" i="1" kern="1200" dirty="0">
                <a:latin typeface="+mj-lt"/>
                <a:ea typeface="+mj-ea"/>
                <a:cs typeface="+mj-cs"/>
              </a:rPr>
              <a:t>Local Government Public Works Contracting Study–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28B1E-5AEE-4910-B1D5-937FE73E7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9285" y="4552748"/>
            <a:ext cx="3702253" cy="184805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Myriad Pro" panose="020B0503030403020204" charset="0"/>
              </a:rPr>
              <a:t>October 8, 2020 	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D99C6D-7A48-4C44-8FC9-7D3B40F96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7534657" cy="6858000"/>
          </a:xfrm>
          <a:prstGeom prst="rect">
            <a:avLst/>
          </a:prstGeom>
          <a:solidFill>
            <a:srgbClr val="4C7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4B3CE1-814B-492A-975F-8415D7438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0271" y="481264"/>
            <a:ext cx="2423160" cy="1857871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E71A95-A7E8-4EE9-91DE-3D023CFC2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481264"/>
            <a:ext cx="2412380" cy="18578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8186651-6C6B-4B0B-AC19-EA7753E1D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498" y="1233294"/>
            <a:ext cx="2093976" cy="35380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FAB0BE2-0B95-4CF4-9290-79BA27CE6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3" y="2503727"/>
            <a:ext cx="4008798" cy="38833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A600B-5289-4D85-9F60-68E1C5F4C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16" y="3564594"/>
            <a:ext cx="3685032" cy="164905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14F664FF-A2DF-4E50-B145-B20B85E8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2503727"/>
            <a:ext cx="2412380" cy="3883357"/>
          </a:xfrm>
          <a:prstGeom prst="rect">
            <a:avLst/>
          </a:prstGeom>
          <a:solidFill>
            <a:srgbClr val="0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0B239D-AE40-48F7-90BB-102E2390B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4447" y="4459986"/>
            <a:ext cx="3291840" cy="0"/>
          </a:xfrm>
          <a:prstGeom prst="line">
            <a:avLst/>
          </a:prstGeom>
          <a:ln w="19050">
            <a:solidFill>
              <a:srgbClr val="4C78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620224E-8129-404E-AB67-6B7C76F36D6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099" y="6334637"/>
            <a:ext cx="1428514" cy="31784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399DE-490B-4A40-B2A5-1E8DF7A5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3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5BD9-122D-4306-8DB0-7D935EE2E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CCI Inflation Adjustment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0D88C0-F501-4D93-ACA5-7C40DB204F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E35B7B-E601-42DE-B538-FF054F58F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8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A22AF-9B9C-461E-A951-4F139112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ensuring bidding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6C0B6E-1747-4262-9768-888E505266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6C822D-4320-489A-9628-8EEE5328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4F982-0EEB-4513-8A0C-388EC948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Project Notification Source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C0A971-89CF-469A-B646-5F72A0AD9E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650425-C1A5-4488-BAC9-9BB150D4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Unanimous / Policy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263304"/>
              </p:ext>
            </p:extLst>
          </p:nvPr>
        </p:nvGraphicFramePr>
        <p:xfrm>
          <a:off x="347589" y="1597471"/>
          <a:ext cx="11586653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605812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127746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Adjust Port District and Irrigation District Small Works Roster Statutes to refer to RCW 39.04.155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Someone appointed to review statute language for Port and Irrigation districts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039720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Remove retainage and bond requirements for projects under $5,000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Someone appointed to review which statute to update.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22004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Define small business in the public works contracting statute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Identify which statute to update and develop language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093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9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Unanimous / </a:t>
            </a:r>
            <a:r>
              <a:rPr lang="en-US" dirty="0" err="1"/>
              <a:t>Maint</a:t>
            </a:r>
            <a:r>
              <a:rPr lang="en-US" dirty="0"/>
              <a:t>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247645"/>
              </p:ext>
            </p:extLst>
          </p:nvPr>
        </p:nvGraphicFramePr>
        <p:xfrm>
          <a:off x="347589" y="1597471"/>
          <a:ext cx="11586653" cy="453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429160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304398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Create a centralized list of rosters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How will this be implemented?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Who will maintain this?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Commitment from agencies to keep updated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Determine if set in statute or other mechanism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093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Create list of certification/registration programs for disadvantaged businesses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How will this be implemented?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Who will maintain this?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Commitment from issuing agencies to keep updated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539522"/>
                  </a:ext>
                </a:extLst>
              </a:tr>
              <a:tr h="973583"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Coordinated schedule for significant outreach events between public agencies and other stakeholders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How will this be implemented?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Who will maintain this?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Commitment from agencies to keep updated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310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0C980-786F-498E-B57D-E1E8034BDA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380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Not Unanimous / Policy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097744"/>
              </p:ext>
            </p:extLst>
          </p:nvPr>
        </p:nvGraphicFramePr>
        <p:xfrm>
          <a:off x="347589" y="1597471"/>
          <a:ext cx="11586653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637208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096350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Expand the ‘no-bid response’ process to all agencies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Yes: 6 </a:t>
                      </a:r>
                    </a:p>
                    <a:p>
                      <a:r>
                        <a:rPr lang="en-US" sz="2000" dirty="0"/>
                        <a:t>No: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Define process to avoid misuse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Revisit current authorization to align with this implementation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22004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Give unit price contracting authority to all public agencies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Yes: 5 </a:t>
                      </a:r>
                    </a:p>
                    <a:p>
                      <a:r>
                        <a:rPr lang="en-US" sz="2000" dirty="0"/>
                        <a:t>Abstain: 1 </a:t>
                      </a:r>
                    </a:p>
                    <a:p>
                      <a:r>
                        <a:rPr lang="en-US" sz="2000" dirty="0"/>
                        <a:t>No: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Define process to avoid misuse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Revisit current authorization to align with this implementation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093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0C980-786F-498E-B57D-E1E8034BDA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27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Not Unanimous / </a:t>
            </a:r>
            <a:r>
              <a:rPr lang="en-US" dirty="0" err="1"/>
              <a:t>Maint</a:t>
            </a:r>
            <a:r>
              <a:rPr lang="en-US" dirty="0"/>
              <a:t>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927898"/>
              </p:ext>
            </p:extLst>
          </p:nvPr>
        </p:nvGraphicFramePr>
        <p:xfrm>
          <a:off x="347589" y="1597471"/>
          <a:ext cx="1158665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499852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233706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18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Tie Small Works Roster threshold increases to state-wide inflation factor based on CCI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Yes: 4</a:t>
                      </a:r>
                    </a:p>
                    <a:p>
                      <a:r>
                        <a:rPr lang="en-US" sz="1800" dirty="0"/>
                        <a:t>Abstain: 1 </a:t>
                      </a:r>
                    </a:p>
                    <a:p>
                      <a:r>
                        <a:rPr lang="en-US" sz="1800" dirty="0"/>
                        <a:t>No: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Expansion of SWR a concern for some business entities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Define process for five-year inflation 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039720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80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CPARB update to supplemental bidder responsibility guidelines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Yes: 3 </a:t>
                      </a:r>
                    </a:p>
                    <a:p>
                      <a:r>
                        <a:rPr lang="en-US" sz="1800" dirty="0"/>
                        <a:t>No: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Is funding required for this effort?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Define scope of 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539522"/>
                  </a:ext>
                </a:extLst>
              </a:tr>
              <a:tr h="973583">
                <a:tc>
                  <a:txBody>
                    <a:bodyPr/>
                    <a:lstStyle/>
                    <a:p>
                      <a:r>
                        <a:rPr lang="en-US" sz="18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Provide professional assistance to local government for contracting guidance and marketing and outreach </a:t>
                      </a:r>
                    </a:p>
                    <a:p>
                      <a:r>
                        <a:rPr lang="en-US" sz="1800" dirty="0"/>
                        <a:t>to contractors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Yes: 3 </a:t>
                      </a:r>
                    </a:p>
                    <a:p>
                      <a:r>
                        <a:rPr lang="en-US" sz="1800" dirty="0"/>
                        <a:t>No: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Define scope of support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Two lines of support (agency and business)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Concern about creating new resources to implement this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Identify current available resources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310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0C980-786F-498E-B57D-E1E8034BDA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74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0A620B-CED5-4146-93F4-36962315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337086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Supporting information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F750E0-058C-41A8-B27C-9BB8554D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42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BEE743-9AFA-4567-AABF-910F485DF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n-US" dirty="0"/>
              <a:t>Potential Future Studies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DD6457-596C-440E-9491-5307BA436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3" y="640263"/>
            <a:ext cx="6374207" cy="5884224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Review thresholds below statutory designation</a:t>
            </a:r>
          </a:p>
          <a:p>
            <a:r>
              <a:rPr lang="en-US" sz="2000" dirty="0">
                <a:solidFill>
                  <a:schemeClr val="bg1"/>
                </a:solidFill>
              </a:rPr>
              <a:t>Review structure of current types of local government</a:t>
            </a:r>
          </a:p>
          <a:p>
            <a:r>
              <a:rPr lang="en-US" sz="2000" dirty="0">
                <a:solidFill>
                  <a:schemeClr val="bg1"/>
                </a:solidFill>
              </a:rPr>
              <a:t>Impact of a master statute</a:t>
            </a:r>
          </a:p>
          <a:p>
            <a:r>
              <a:rPr lang="en-US" sz="2000" dirty="0">
                <a:solidFill>
                  <a:schemeClr val="bg1"/>
                </a:solidFill>
              </a:rPr>
              <a:t>Review consolidation of county thresholds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Increase base SWR threshold amount </a:t>
            </a:r>
          </a:p>
          <a:p>
            <a:r>
              <a:rPr lang="en-US" sz="2000" dirty="0">
                <a:solidFill>
                  <a:schemeClr val="bg1"/>
                </a:solidFill>
              </a:rPr>
              <a:t>Evaluate advertisement requirements for formal competitive bids (i.e. Newspapers vs. other forms) </a:t>
            </a:r>
          </a:p>
          <a:p>
            <a:r>
              <a:rPr lang="en-US" sz="2000" dirty="0">
                <a:solidFill>
                  <a:schemeClr val="bg1"/>
                </a:solidFill>
              </a:rPr>
              <a:t>Review impact of centralized state-wide roster </a:t>
            </a:r>
          </a:p>
          <a:p>
            <a:r>
              <a:rPr lang="en-US" sz="2000" dirty="0">
                <a:solidFill>
                  <a:schemeClr val="bg1"/>
                </a:solidFill>
              </a:rPr>
              <a:t>Determine potential program for sub-contractors to express interest in projects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Evaluate possibilities for electronic solicitations for all competitive bidding (only available for SWR) </a:t>
            </a:r>
          </a:p>
          <a:p>
            <a:r>
              <a:rPr lang="en-US" sz="2000" dirty="0">
                <a:solidFill>
                  <a:schemeClr val="bg1"/>
                </a:solidFill>
              </a:rPr>
              <a:t>Expand data collection efforts by L&amp;I (contract types) and OMWBE (participation rates) through a sustained funding model</a:t>
            </a:r>
          </a:p>
          <a:p>
            <a:r>
              <a:rPr lang="en-US" sz="2000" dirty="0">
                <a:solidFill>
                  <a:schemeClr val="bg1"/>
                </a:solidFill>
              </a:rPr>
              <a:t>Identify how State and OMWBE studies relate to local government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0317BF-5B37-453F-B13A-CCFC8BA8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8FD1E6C-843C-4292-9331-FB5C49EE3B5A}" type="slidenum">
              <a:rPr lang="en-US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48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803F8-3D8B-434C-8A5A-C5D8B904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Expedited Process Structure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DEE48E-4214-4F06-A5B7-9AD49BDA1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1904" y="111807"/>
            <a:ext cx="1749723" cy="1544762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178722D-C496-4A2E-A2F0-B2F98AACB6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83F33-DA3D-4804-BEFD-14D8F65F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3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70870-702B-4093-A431-C0E68885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Thresholds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3B99E2-DF85-4CD0-B6BD-0FA67B504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8755" y="1531114"/>
            <a:ext cx="4518278" cy="4926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ED77B1-F502-413D-AD54-B1F6EB43D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246" y="1506120"/>
            <a:ext cx="3766473" cy="5140684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B5FC409-9539-474C-96CA-EAE1995E7195}"/>
              </a:ext>
            </a:extLst>
          </p:cNvPr>
          <p:cNvSpPr txBox="1">
            <a:spLocks/>
          </p:cNvSpPr>
          <p:nvPr/>
        </p:nvSpPr>
        <p:spPr>
          <a:xfrm>
            <a:off x="838199" y="1531114"/>
            <a:ext cx="2231571" cy="4926625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primary public works thresholds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Bid Threshold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SWR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Take a variety of forms across agency types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5C8798-748B-4DF4-83BE-FEB7FB40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621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Myriad Pro</vt:lpstr>
      <vt:lpstr>Office Theme</vt:lpstr>
      <vt:lpstr>1_Office Theme</vt:lpstr>
      <vt:lpstr>Local Government Public Works Contracting Study– Update</vt:lpstr>
      <vt:lpstr>Recommendations – Unanimous / Policy</vt:lpstr>
      <vt:lpstr>Recommendations – Unanimous / Maint.</vt:lpstr>
      <vt:lpstr>Recommendations – Not Unanimous / Policy</vt:lpstr>
      <vt:lpstr>Recommendations – Not Unanimous / Maint.</vt:lpstr>
      <vt:lpstr>Supporting information</vt:lpstr>
      <vt:lpstr>Potential Future Studies </vt:lpstr>
      <vt:lpstr>Current Expedited Process Structure</vt:lpstr>
      <vt:lpstr>Defining Thresholds</vt:lpstr>
      <vt:lpstr>CCI Inflation Adjustment</vt:lpstr>
      <vt:lpstr>Resources for ensuring bidding requirements</vt:lpstr>
      <vt:lpstr>Public Works Project Notification Source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Government Public Works Contracting Study– Update</dc:title>
  <dc:creator>Jon Rose</dc:creator>
  <cp:lastModifiedBy>Jon Rose</cp:lastModifiedBy>
  <cp:revision>4</cp:revision>
  <dcterms:created xsi:type="dcterms:W3CDTF">2020-10-05T15:07:43Z</dcterms:created>
  <dcterms:modified xsi:type="dcterms:W3CDTF">2021-02-10T23:05:17Z</dcterms:modified>
</cp:coreProperties>
</file>