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6"/>
  </p:notesMasterIdLst>
  <p:sldIdLst>
    <p:sldId id="256" r:id="rId2"/>
    <p:sldId id="257" r:id="rId3"/>
    <p:sldId id="284" r:id="rId4"/>
    <p:sldId id="297" r:id="rId5"/>
    <p:sldId id="294" r:id="rId6"/>
    <p:sldId id="296" r:id="rId7"/>
    <p:sldId id="287" r:id="rId8"/>
    <p:sldId id="259" r:id="rId9"/>
    <p:sldId id="283" r:id="rId10"/>
    <p:sldId id="286" r:id="rId11"/>
    <p:sldId id="299" r:id="rId12"/>
    <p:sldId id="298" r:id="rId13"/>
    <p:sldId id="300" r:id="rId14"/>
    <p:sldId id="270" r:id="rId1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6FF"/>
    <a:srgbClr val="9999FF"/>
    <a:srgbClr val="6699FF"/>
    <a:srgbClr val="046368"/>
    <a:srgbClr val="155B11"/>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FE9A2-4BB6-492B-B0DE-09078A2D4F91}" v="56" dt="2021-12-01T22:44:08.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86830" autoAdjust="0"/>
  </p:normalViewPr>
  <p:slideViewPr>
    <p:cSldViewPr>
      <p:cViewPr varScale="1">
        <p:scale>
          <a:sx n="103" d="100"/>
          <a:sy n="103" d="100"/>
        </p:scale>
        <p:origin x="196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Jurgensen" userId="bdc76705-75a8-4e1c-b9ca-8d91e29546d9" providerId="ADAL" clId="{C0057536-6DF8-4D01-8A05-30BE194229F6}"/>
    <pc:docChg chg="modSld">
      <pc:chgData name="Jeff Jurgensen" userId="bdc76705-75a8-4e1c-b9ca-8d91e29546d9" providerId="ADAL" clId="{C0057536-6DF8-4D01-8A05-30BE194229F6}" dt="2021-12-01T22:47:01.767" v="13" actId="6549"/>
      <pc:docMkLst>
        <pc:docMk/>
      </pc:docMkLst>
      <pc:sldChg chg="modNotesTx">
        <pc:chgData name="Jeff Jurgensen" userId="bdc76705-75a8-4e1c-b9ca-8d91e29546d9" providerId="ADAL" clId="{C0057536-6DF8-4D01-8A05-30BE194229F6}" dt="2021-12-01T22:46:07.583" v="0" actId="6549"/>
        <pc:sldMkLst>
          <pc:docMk/>
          <pc:sldMk cId="0" sldId="256"/>
        </pc:sldMkLst>
      </pc:sldChg>
      <pc:sldChg chg="modNotesTx">
        <pc:chgData name="Jeff Jurgensen" userId="bdc76705-75a8-4e1c-b9ca-8d91e29546d9" providerId="ADAL" clId="{C0057536-6DF8-4D01-8A05-30BE194229F6}" dt="2021-12-01T22:46:11.133" v="1" actId="6549"/>
        <pc:sldMkLst>
          <pc:docMk/>
          <pc:sldMk cId="0" sldId="257"/>
        </pc:sldMkLst>
      </pc:sldChg>
      <pc:sldChg chg="modNotesTx">
        <pc:chgData name="Jeff Jurgensen" userId="bdc76705-75a8-4e1c-b9ca-8d91e29546d9" providerId="ADAL" clId="{C0057536-6DF8-4D01-8A05-30BE194229F6}" dt="2021-12-01T22:46:37.617" v="7" actId="6549"/>
        <pc:sldMkLst>
          <pc:docMk/>
          <pc:sldMk cId="0" sldId="259"/>
        </pc:sldMkLst>
      </pc:sldChg>
      <pc:sldChg chg="modNotesTx">
        <pc:chgData name="Jeff Jurgensen" userId="bdc76705-75a8-4e1c-b9ca-8d91e29546d9" providerId="ADAL" clId="{C0057536-6DF8-4D01-8A05-30BE194229F6}" dt="2021-12-01T22:47:01.767" v="13" actId="6549"/>
        <pc:sldMkLst>
          <pc:docMk/>
          <pc:sldMk cId="0" sldId="270"/>
        </pc:sldMkLst>
      </pc:sldChg>
      <pc:sldChg chg="modNotesTx">
        <pc:chgData name="Jeff Jurgensen" userId="bdc76705-75a8-4e1c-b9ca-8d91e29546d9" providerId="ADAL" clId="{C0057536-6DF8-4D01-8A05-30BE194229F6}" dt="2021-12-01T22:46:41.483" v="8" actId="6549"/>
        <pc:sldMkLst>
          <pc:docMk/>
          <pc:sldMk cId="0" sldId="283"/>
        </pc:sldMkLst>
      </pc:sldChg>
      <pc:sldChg chg="modNotesTx">
        <pc:chgData name="Jeff Jurgensen" userId="bdc76705-75a8-4e1c-b9ca-8d91e29546d9" providerId="ADAL" clId="{C0057536-6DF8-4D01-8A05-30BE194229F6}" dt="2021-12-01T22:46:14.833" v="2" actId="6549"/>
        <pc:sldMkLst>
          <pc:docMk/>
          <pc:sldMk cId="0" sldId="284"/>
        </pc:sldMkLst>
      </pc:sldChg>
      <pc:sldChg chg="modNotesTx">
        <pc:chgData name="Jeff Jurgensen" userId="bdc76705-75a8-4e1c-b9ca-8d91e29546d9" providerId="ADAL" clId="{C0057536-6DF8-4D01-8A05-30BE194229F6}" dt="2021-12-01T22:46:45.433" v="9" actId="6549"/>
        <pc:sldMkLst>
          <pc:docMk/>
          <pc:sldMk cId="0" sldId="286"/>
        </pc:sldMkLst>
      </pc:sldChg>
      <pc:sldChg chg="modNotesTx">
        <pc:chgData name="Jeff Jurgensen" userId="bdc76705-75a8-4e1c-b9ca-8d91e29546d9" providerId="ADAL" clId="{C0057536-6DF8-4D01-8A05-30BE194229F6}" dt="2021-12-01T22:46:33.217" v="6" actId="6549"/>
        <pc:sldMkLst>
          <pc:docMk/>
          <pc:sldMk cId="0" sldId="287"/>
        </pc:sldMkLst>
      </pc:sldChg>
      <pc:sldChg chg="modNotesTx">
        <pc:chgData name="Jeff Jurgensen" userId="bdc76705-75a8-4e1c-b9ca-8d91e29546d9" providerId="ADAL" clId="{C0057536-6DF8-4D01-8A05-30BE194229F6}" dt="2021-12-01T22:46:23.490" v="4" actId="6549"/>
        <pc:sldMkLst>
          <pc:docMk/>
          <pc:sldMk cId="691024029" sldId="294"/>
        </pc:sldMkLst>
      </pc:sldChg>
      <pc:sldChg chg="modNotesTx">
        <pc:chgData name="Jeff Jurgensen" userId="bdc76705-75a8-4e1c-b9ca-8d91e29546d9" providerId="ADAL" clId="{C0057536-6DF8-4D01-8A05-30BE194229F6}" dt="2021-12-01T22:46:28.833" v="5" actId="6549"/>
        <pc:sldMkLst>
          <pc:docMk/>
          <pc:sldMk cId="1455722447" sldId="296"/>
        </pc:sldMkLst>
      </pc:sldChg>
      <pc:sldChg chg="modNotesTx">
        <pc:chgData name="Jeff Jurgensen" userId="bdc76705-75a8-4e1c-b9ca-8d91e29546d9" providerId="ADAL" clId="{C0057536-6DF8-4D01-8A05-30BE194229F6}" dt="2021-12-01T22:46:17.917" v="3" actId="6549"/>
        <pc:sldMkLst>
          <pc:docMk/>
          <pc:sldMk cId="926192702" sldId="297"/>
        </pc:sldMkLst>
      </pc:sldChg>
      <pc:sldChg chg="modNotesTx">
        <pc:chgData name="Jeff Jurgensen" userId="bdc76705-75a8-4e1c-b9ca-8d91e29546d9" providerId="ADAL" clId="{C0057536-6DF8-4D01-8A05-30BE194229F6}" dt="2021-12-01T22:46:53.117" v="11" actId="6549"/>
        <pc:sldMkLst>
          <pc:docMk/>
          <pc:sldMk cId="780425073" sldId="298"/>
        </pc:sldMkLst>
      </pc:sldChg>
      <pc:sldChg chg="modNotesTx">
        <pc:chgData name="Jeff Jurgensen" userId="bdc76705-75a8-4e1c-b9ca-8d91e29546d9" providerId="ADAL" clId="{C0057536-6DF8-4D01-8A05-30BE194229F6}" dt="2021-12-01T22:46:50.067" v="10" actId="6549"/>
        <pc:sldMkLst>
          <pc:docMk/>
          <pc:sldMk cId="1641017948" sldId="299"/>
        </pc:sldMkLst>
      </pc:sldChg>
      <pc:sldChg chg="modNotesTx">
        <pc:chgData name="Jeff Jurgensen" userId="bdc76705-75a8-4e1c-b9ca-8d91e29546d9" providerId="ADAL" clId="{C0057536-6DF8-4D01-8A05-30BE194229F6}" dt="2021-12-01T22:46:57.600" v="12" actId="6549"/>
        <pc:sldMkLst>
          <pc:docMk/>
          <pc:sldMk cId="2195703298"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562" tIns="45782" rIns="91562" bIns="45782"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562" tIns="45782" rIns="91562" bIns="45782" rtlCol="0"/>
          <a:lstStyle>
            <a:lvl1pPr algn="r" eaLnBrk="1" hangingPunct="1">
              <a:defRPr sz="1200">
                <a:latin typeface="Arial" charset="0"/>
              </a:defRPr>
            </a:lvl1pPr>
          </a:lstStyle>
          <a:p>
            <a:pPr>
              <a:defRPr/>
            </a:pPr>
            <a:fld id="{AEAC5EA7-16EE-4B71-9814-7921FE4E67AD}" type="datetimeFigureOut">
              <a:rPr lang="en-US"/>
              <a:pPr>
                <a:defRPr/>
              </a:pPr>
              <a:t>12/1/2021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2" tIns="45782" rIns="91562" bIns="4578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562" tIns="45782" rIns="91562" bIns="457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562" tIns="45782" rIns="91562" bIns="45782"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1562" tIns="45782" rIns="91562" bIns="45782" numCol="1" anchor="b" anchorCtr="0" compatLnSpc="1">
            <a:prstTxWarp prst="textNoShape">
              <a:avLst/>
            </a:prstTxWarp>
          </a:bodyPr>
          <a:lstStyle>
            <a:lvl1pPr algn="r" eaLnBrk="1" hangingPunct="1">
              <a:defRPr sz="1200"/>
            </a:lvl1pPr>
          </a:lstStyle>
          <a:p>
            <a:pPr>
              <a:defRPr/>
            </a:pPr>
            <a:fld id="{956F251E-0D6C-4752-93A1-3DF3EBB49BA1}" type="slidenum">
              <a:rPr lang="en-US" altLang="en-US"/>
              <a:pPr>
                <a:defRPr/>
              </a:pPr>
              <a:t>‹#›</a:t>
            </a:fld>
            <a:endParaRPr lang="en-US" altLang="en-US"/>
          </a:p>
        </p:txBody>
      </p:sp>
    </p:spTree>
    <p:extLst>
      <p:ext uri="{BB962C8B-B14F-4D97-AF65-F5344CB8AC3E}">
        <p14:creationId xmlns:p14="http://schemas.microsoft.com/office/powerpoint/2010/main" val="147454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24DD0-C0A2-43C8-B6BD-CFF9AD6AFE61}"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52283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744C6C-FBFD-4437-8BE8-33228A8597C3}"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16875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194E6E5-0734-48CC-96CB-5A042EE73CFD}" type="slidenum">
              <a:rPr lang="en-US" altLang="en-US" smtClean="0"/>
              <a:pPr/>
              <a:t>11</a:t>
            </a:fld>
            <a:endParaRPr lang="en-US" altLang="en-US"/>
          </a:p>
        </p:txBody>
      </p:sp>
    </p:spTree>
    <p:extLst>
      <p:ext uri="{BB962C8B-B14F-4D97-AF65-F5344CB8AC3E}">
        <p14:creationId xmlns:p14="http://schemas.microsoft.com/office/powerpoint/2010/main" val="3619981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194E6E5-0734-48CC-96CB-5A042EE73CFD}" type="slidenum">
              <a:rPr lang="en-US" altLang="en-US" smtClean="0"/>
              <a:pPr/>
              <a:t>12</a:t>
            </a:fld>
            <a:endParaRPr lang="en-US" altLang="en-US"/>
          </a:p>
        </p:txBody>
      </p:sp>
    </p:spTree>
    <p:extLst>
      <p:ext uri="{BB962C8B-B14F-4D97-AF65-F5344CB8AC3E}">
        <p14:creationId xmlns:p14="http://schemas.microsoft.com/office/powerpoint/2010/main" val="167527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194E6E5-0734-48CC-96CB-5A042EE73CFD}" type="slidenum">
              <a:rPr lang="en-US" altLang="en-US" smtClean="0"/>
              <a:pPr/>
              <a:t>13</a:t>
            </a:fld>
            <a:endParaRPr lang="en-US" altLang="en-US"/>
          </a:p>
        </p:txBody>
      </p:sp>
    </p:spTree>
    <p:extLst>
      <p:ext uri="{BB962C8B-B14F-4D97-AF65-F5344CB8AC3E}">
        <p14:creationId xmlns:p14="http://schemas.microsoft.com/office/powerpoint/2010/main" val="404776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194E6E5-0734-48CC-96CB-5A042EE73CFD}" type="slidenum">
              <a:rPr lang="en-US" altLang="en-US" smtClean="0"/>
              <a:pPr/>
              <a:t>14</a:t>
            </a:fld>
            <a:endParaRPr lang="en-US" altLang="en-US"/>
          </a:p>
        </p:txBody>
      </p:sp>
    </p:spTree>
    <p:extLst>
      <p:ext uri="{BB962C8B-B14F-4D97-AF65-F5344CB8AC3E}">
        <p14:creationId xmlns:p14="http://schemas.microsoft.com/office/powerpoint/2010/main" val="223110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6AE8B-9688-4C2D-BCC1-9463E4DFE432}"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29032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EFFF2CC-76BB-4171-92B5-907E23E20010}" type="slidenum">
              <a:rPr lang="en-US" altLang="en-US" smtClean="0"/>
              <a:pPr/>
              <a:t>3</a:t>
            </a:fld>
            <a:endParaRPr lang="en-US" altLang="en-US"/>
          </a:p>
        </p:txBody>
      </p:sp>
    </p:spTree>
    <p:extLst>
      <p:ext uri="{BB962C8B-B14F-4D97-AF65-F5344CB8AC3E}">
        <p14:creationId xmlns:p14="http://schemas.microsoft.com/office/powerpoint/2010/main" val="181709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4</a:t>
            </a:fld>
            <a:endParaRPr lang="en-US" altLang="en-US"/>
          </a:p>
        </p:txBody>
      </p:sp>
    </p:spTree>
    <p:extLst>
      <p:ext uri="{BB962C8B-B14F-4D97-AF65-F5344CB8AC3E}">
        <p14:creationId xmlns:p14="http://schemas.microsoft.com/office/powerpoint/2010/main" val="103675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5</a:t>
            </a:fld>
            <a:endParaRPr lang="en-US" altLang="en-US"/>
          </a:p>
        </p:txBody>
      </p:sp>
    </p:spTree>
    <p:extLst>
      <p:ext uri="{BB962C8B-B14F-4D97-AF65-F5344CB8AC3E}">
        <p14:creationId xmlns:p14="http://schemas.microsoft.com/office/powerpoint/2010/main" val="40877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6</a:t>
            </a:fld>
            <a:endParaRPr lang="en-US" altLang="en-US"/>
          </a:p>
        </p:txBody>
      </p:sp>
    </p:spTree>
    <p:extLst>
      <p:ext uri="{BB962C8B-B14F-4D97-AF65-F5344CB8AC3E}">
        <p14:creationId xmlns:p14="http://schemas.microsoft.com/office/powerpoint/2010/main" val="110552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0651AC-67B9-47CA-908B-93ACAB18407F}"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70913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1745A5-4343-4C31-BDB5-4B73290EB112}"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54554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BAA629-5770-4A05-A12C-4E7A95EFA76F}"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149219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7B70E5-3A77-4663-B7C4-3C221350CC49}" type="slidenum">
              <a:rPr lang="en-US" altLang="en-US"/>
              <a:pPr>
                <a:defRPr/>
              </a:pPr>
              <a:t>‹#›</a:t>
            </a:fld>
            <a:endParaRPr lang="en-US" altLang="en-US"/>
          </a:p>
        </p:txBody>
      </p:sp>
    </p:spTree>
    <p:extLst>
      <p:ext uri="{BB962C8B-B14F-4D97-AF65-F5344CB8AC3E}">
        <p14:creationId xmlns:p14="http://schemas.microsoft.com/office/powerpoint/2010/main" val="236610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D63C38-20DF-4F45-A3C9-629BE9DFBBC4}" type="slidenum">
              <a:rPr lang="en-US" altLang="en-US"/>
              <a:pPr>
                <a:defRPr/>
              </a:pPr>
              <a:t>‹#›</a:t>
            </a:fld>
            <a:endParaRPr lang="en-US" altLang="en-US"/>
          </a:p>
        </p:txBody>
      </p:sp>
    </p:spTree>
    <p:extLst>
      <p:ext uri="{BB962C8B-B14F-4D97-AF65-F5344CB8AC3E}">
        <p14:creationId xmlns:p14="http://schemas.microsoft.com/office/powerpoint/2010/main" val="280196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BA6BF-A51E-4B18-BE56-B6C2A01EB3A3}" type="slidenum">
              <a:rPr lang="en-US" altLang="en-US"/>
              <a:pPr>
                <a:defRPr/>
              </a:pPr>
              <a:t>‹#›</a:t>
            </a:fld>
            <a:endParaRPr lang="en-US" altLang="en-US"/>
          </a:p>
        </p:txBody>
      </p:sp>
    </p:spTree>
    <p:extLst>
      <p:ext uri="{BB962C8B-B14F-4D97-AF65-F5344CB8AC3E}">
        <p14:creationId xmlns:p14="http://schemas.microsoft.com/office/powerpoint/2010/main" val="50613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3438"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5"/>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1084659" y="365125"/>
            <a:ext cx="6977064" cy="2992904"/>
          </a:xfrm>
        </p:spPr>
        <p:txBody>
          <a:bodyP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BE0682B3-3DDE-47EA-960F-75A0443A026C}" type="slidenum">
              <a:rPr lang="en-US" altLang="en-US"/>
              <a:pPr>
                <a:defRPr/>
              </a:pPr>
              <a:t>‹#›</a:t>
            </a:fld>
            <a:endParaRPr lang="en-US" altLang="en-US"/>
          </a:p>
        </p:txBody>
      </p:sp>
    </p:spTree>
    <p:extLst>
      <p:ext uri="{BB962C8B-B14F-4D97-AF65-F5344CB8AC3E}">
        <p14:creationId xmlns:p14="http://schemas.microsoft.com/office/powerpoint/2010/main" val="121671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213127-EE1E-44D7-B376-A4609A5849E9}" type="slidenum">
              <a:rPr lang="en-US" altLang="en-US"/>
              <a:pPr>
                <a:defRPr/>
              </a:pPr>
              <a:t>‹#›</a:t>
            </a:fld>
            <a:endParaRPr lang="en-US" altLang="en-US"/>
          </a:p>
        </p:txBody>
      </p:sp>
    </p:spTree>
    <p:extLst>
      <p:ext uri="{BB962C8B-B14F-4D97-AF65-F5344CB8AC3E}">
        <p14:creationId xmlns:p14="http://schemas.microsoft.com/office/powerpoint/2010/main" val="408587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C5470BEA-5C48-4A6A-8AF1-E6E58A44A20F}" type="slidenum">
              <a:rPr lang="en-US" altLang="en-US"/>
              <a:pPr>
                <a:defRPr/>
              </a:pPr>
              <a:t>‹#›</a:t>
            </a:fld>
            <a:endParaRPr lang="en-US" altLang="en-US"/>
          </a:p>
        </p:txBody>
      </p:sp>
    </p:spTree>
    <p:extLst>
      <p:ext uri="{BB962C8B-B14F-4D97-AF65-F5344CB8AC3E}">
        <p14:creationId xmlns:p14="http://schemas.microsoft.com/office/powerpoint/2010/main" val="119108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F808925E-43B4-4098-97FF-E80C139FFD5B}" type="slidenum">
              <a:rPr lang="en-US" altLang="en-US"/>
              <a:pPr>
                <a:defRPr/>
              </a:pPr>
              <a:t>‹#›</a:t>
            </a:fld>
            <a:endParaRPr lang="en-US" altLang="en-US"/>
          </a:p>
        </p:txBody>
      </p:sp>
    </p:spTree>
    <p:extLst>
      <p:ext uri="{BB962C8B-B14F-4D97-AF65-F5344CB8AC3E}">
        <p14:creationId xmlns:p14="http://schemas.microsoft.com/office/powerpoint/2010/main" val="16196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48559-A4DB-4D90-8EEA-73E3D36F6EC7}" type="slidenum">
              <a:rPr lang="en-US" altLang="en-US"/>
              <a:pPr>
                <a:defRPr/>
              </a:pPr>
              <a:t>‹#›</a:t>
            </a:fld>
            <a:endParaRPr lang="en-US" altLang="en-US"/>
          </a:p>
        </p:txBody>
      </p:sp>
    </p:spTree>
    <p:extLst>
      <p:ext uri="{BB962C8B-B14F-4D97-AF65-F5344CB8AC3E}">
        <p14:creationId xmlns:p14="http://schemas.microsoft.com/office/powerpoint/2010/main" val="410403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073547-F705-42A3-BCAD-A9656C57BE50}" type="slidenum">
              <a:rPr lang="en-US" altLang="en-US"/>
              <a:pPr>
                <a:defRPr/>
              </a:pPr>
              <a:t>‹#›</a:t>
            </a:fld>
            <a:endParaRPr lang="en-US" altLang="en-US"/>
          </a:p>
        </p:txBody>
      </p:sp>
    </p:spTree>
    <p:extLst>
      <p:ext uri="{BB962C8B-B14F-4D97-AF65-F5344CB8AC3E}">
        <p14:creationId xmlns:p14="http://schemas.microsoft.com/office/powerpoint/2010/main" val="188532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58EFE4-CD2B-4C7F-A275-04D3B8E58B14}" type="slidenum">
              <a:rPr lang="en-US" altLang="en-US"/>
              <a:pPr>
                <a:defRPr/>
              </a:pPr>
              <a:t>‹#›</a:t>
            </a:fld>
            <a:endParaRPr lang="en-US" altLang="en-US"/>
          </a:p>
        </p:txBody>
      </p:sp>
    </p:spTree>
    <p:extLst>
      <p:ext uri="{BB962C8B-B14F-4D97-AF65-F5344CB8AC3E}">
        <p14:creationId xmlns:p14="http://schemas.microsoft.com/office/powerpoint/2010/main" val="291256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E6393-27FA-4B9B-9AF8-F36BD2CD1969}" type="slidenum">
              <a:rPr lang="en-US" altLang="en-US"/>
              <a:pPr>
                <a:defRPr/>
              </a:pPr>
              <a:t>‹#›</a:t>
            </a:fld>
            <a:endParaRPr lang="en-US" altLang="en-US"/>
          </a:p>
        </p:txBody>
      </p:sp>
    </p:spTree>
    <p:extLst>
      <p:ext uri="{BB962C8B-B14F-4D97-AF65-F5344CB8AC3E}">
        <p14:creationId xmlns:p14="http://schemas.microsoft.com/office/powerpoint/2010/main" val="248612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854577-7381-4D68-94C9-884E4ACE272B}" type="slidenum">
              <a:rPr lang="en-US" altLang="en-US"/>
              <a:pPr>
                <a:defRPr/>
              </a:pPr>
              <a:t>‹#›</a:t>
            </a:fld>
            <a:endParaRPr lang="en-US" altLang="en-US"/>
          </a:p>
        </p:txBody>
      </p:sp>
    </p:spTree>
    <p:extLst>
      <p:ext uri="{BB962C8B-B14F-4D97-AF65-F5344CB8AC3E}">
        <p14:creationId xmlns:p14="http://schemas.microsoft.com/office/powerpoint/2010/main" val="7729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FA45A0-04B2-464F-81F3-51EE7EC0CBAA}" type="slidenum">
              <a:rPr lang="en-US" altLang="en-US"/>
              <a:pPr>
                <a:defRPr/>
              </a:pPr>
              <a:t>‹#›</a:t>
            </a:fld>
            <a:endParaRPr lang="en-US" altLang="en-US"/>
          </a:p>
        </p:txBody>
      </p:sp>
    </p:spTree>
    <p:extLst>
      <p:ext uri="{BB962C8B-B14F-4D97-AF65-F5344CB8AC3E}">
        <p14:creationId xmlns:p14="http://schemas.microsoft.com/office/powerpoint/2010/main" val="425070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D9E106-02B0-4587-969E-33F92E0C6D61}" type="slidenum">
              <a:rPr lang="en-US" altLang="en-US"/>
              <a:pPr>
                <a:defRPr/>
              </a:pPr>
              <a:t>‹#›</a:t>
            </a:fld>
            <a:endParaRPr lang="en-US" altLang="en-US"/>
          </a:p>
        </p:txBody>
      </p:sp>
    </p:spTree>
    <p:extLst>
      <p:ext uri="{BB962C8B-B14F-4D97-AF65-F5344CB8AC3E}">
        <p14:creationId xmlns:p14="http://schemas.microsoft.com/office/powerpoint/2010/main" val="125768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8F8772-2A0F-46E5-AD07-ECCF6CFEBDD9}" type="slidenum">
              <a:rPr lang="en-US" altLang="en-US"/>
              <a:pPr>
                <a:defRPr/>
              </a:pPr>
              <a:t>‹#›</a:t>
            </a:fld>
            <a:endParaRPr lang="en-US" altLang="en-US"/>
          </a:p>
        </p:txBody>
      </p:sp>
    </p:spTree>
    <p:extLst>
      <p:ext uri="{BB962C8B-B14F-4D97-AF65-F5344CB8AC3E}">
        <p14:creationId xmlns:p14="http://schemas.microsoft.com/office/powerpoint/2010/main" val="25462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F5DAA-009F-4ABE-B2A4-1638DD8D07DA}" type="slidenum">
              <a:rPr lang="en-US" altLang="en-US"/>
              <a:pPr>
                <a:defRPr/>
              </a:pPr>
              <a:t>‹#›</a:t>
            </a:fld>
            <a:endParaRPr lang="en-US" altLang="en-US"/>
          </a:p>
        </p:txBody>
      </p:sp>
    </p:spTree>
    <p:extLst>
      <p:ext uri="{BB962C8B-B14F-4D97-AF65-F5344CB8AC3E}">
        <p14:creationId xmlns:p14="http://schemas.microsoft.com/office/powerpoint/2010/main" val="335645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58FC45-A892-44E9-87CD-C4CB8160076B}" type="slidenum">
              <a:rPr lang="en-US" altLang="en-US"/>
              <a:pPr>
                <a:defRPr/>
              </a:pPr>
              <a:t>‹#›</a:t>
            </a:fld>
            <a:endParaRPr lang="en-US" altLang="en-US"/>
          </a:p>
        </p:txBody>
      </p:sp>
    </p:spTree>
    <p:extLst>
      <p:ext uri="{BB962C8B-B14F-4D97-AF65-F5344CB8AC3E}">
        <p14:creationId xmlns:p14="http://schemas.microsoft.com/office/powerpoint/2010/main" val="20923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788" y="1825625"/>
            <a:ext cx="76755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8E586922-818A-4481-A64F-EDE3BBE1699F}"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4" r:id="rId12"/>
    <p:sldLayoutId id="2147483799" r:id="rId13"/>
    <p:sldLayoutId id="2147483800" r:id="rId14"/>
    <p:sldLayoutId id="2147483801" r:id="rId15"/>
    <p:sldLayoutId id="2147483802" r:id="rId16"/>
    <p:sldLayoutId id="2147483803" r:id="rId17"/>
  </p:sldLayoutIdLst>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A picture containing sky, grass, outdoor, area&#10;&#10;Description automatically generated">
            <a:extLst>
              <a:ext uri="{FF2B5EF4-FFF2-40B4-BE49-F238E27FC236}">
                <a16:creationId xmlns:a16="http://schemas.microsoft.com/office/drawing/2014/main" id="{85257B0D-D715-4681-851F-096D7A79326E}"/>
              </a:ext>
            </a:extLst>
          </p:cNvPr>
          <p:cNvPicPr>
            <a:picLocks noChangeAspect="1"/>
          </p:cNvPicPr>
          <p:nvPr/>
        </p:nvPicPr>
        <p:blipFill>
          <a:blip r:embed="rId3"/>
          <a:srcRect t="27502" b="27502"/>
          <a:stretch>
            <a:fillRect/>
          </a:stretch>
        </p:blipFill>
        <p:spPr>
          <a:xfrm>
            <a:off x="326065" y="3429000"/>
            <a:ext cx="8579377" cy="2895600"/>
          </a:xfrm>
          <a:prstGeom prst="rect">
            <a:avLst/>
          </a:prstGeom>
          <a:effectLst>
            <a:outerShdw blurRad="50800" dist="50800" dir="5400000" algn="ctr" rotWithShape="0">
              <a:srgbClr val="000000">
                <a:alpha val="36000"/>
              </a:srgbClr>
            </a:outerShdw>
            <a:reflection blurRad="63500" stA="45000" endPos="65000" dist="50800" dir="5400000" sy="-100000" algn="bl" rotWithShape="0"/>
            <a:softEdge rad="215900"/>
          </a:effectLst>
        </p:spPr>
      </p:pic>
      <p:sp>
        <p:nvSpPr>
          <p:cNvPr id="3074" name="Rectangle 3"/>
          <p:cNvSpPr>
            <a:spLocks noGrp="1" noChangeArrowheads="1"/>
          </p:cNvSpPr>
          <p:nvPr>
            <p:ph type="subTitle" idx="1"/>
          </p:nvPr>
        </p:nvSpPr>
        <p:spPr>
          <a:xfrm>
            <a:off x="533400" y="228600"/>
            <a:ext cx="8077200" cy="3200400"/>
          </a:xfrm>
        </p:spPr>
        <p:txBody>
          <a:bodyPr>
            <a:normAutofit fontScale="77500" lnSpcReduction="20000"/>
          </a:bodyPr>
          <a:lstStyle/>
          <a:p>
            <a:pPr algn="ctr" eaLnBrk="1" fontAlgn="auto" hangingPunct="1">
              <a:spcAft>
                <a:spcPts val="0"/>
              </a:spcAft>
              <a:defRPr/>
            </a:pPr>
            <a:endParaRPr lang="en-US" altLang="en-US" b="1" dirty="0">
              <a:latin typeface="Calibri" panose="020F0502020204030204" pitchFamily="34" charset="0"/>
            </a:endParaRPr>
          </a:p>
          <a:p>
            <a:pPr algn="ctr" eaLnBrk="1" fontAlgn="auto" hangingPunct="1">
              <a:spcAft>
                <a:spcPts val="0"/>
              </a:spcAft>
              <a:defRPr/>
            </a:pPr>
            <a:r>
              <a:rPr lang="en-US" altLang="en-US" sz="4300" b="1" dirty="0">
                <a:solidFill>
                  <a:schemeClr val="tx1"/>
                </a:solidFill>
                <a:latin typeface="Calibri" panose="020F0502020204030204" pitchFamily="34" charset="0"/>
              </a:rPr>
              <a:t>Almira School District </a:t>
            </a:r>
          </a:p>
          <a:p>
            <a:pPr algn="ctr" eaLnBrk="1" fontAlgn="auto" hangingPunct="1">
              <a:spcAft>
                <a:spcPts val="0"/>
              </a:spcAft>
              <a:defRPr/>
            </a:pPr>
            <a:endParaRPr lang="en-US" altLang="en-US" sz="4300" b="1" dirty="0">
              <a:solidFill>
                <a:schemeClr val="tx1"/>
              </a:solidFill>
              <a:latin typeface="Calibri" panose="020F0502020204030204" pitchFamily="34" charset="0"/>
            </a:endParaRPr>
          </a:p>
          <a:p>
            <a:pPr algn="ctr" eaLnBrk="1" fontAlgn="auto" hangingPunct="1">
              <a:spcAft>
                <a:spcPts val="0"/>
              </a:spcAft>
              <a:defRPr/>
            </a:pPr>
            <a:r>
              <a:rPr lang="en-US" altLang="en-US" sz="4300" b="1" dirty="0">
                <a:solidFill>
                  <a:schemeClr val="tx1"/>
                </a:solidFill>
                <a:latin typeface="Calibri" panose="020F0502020204030204" pitchFamily="34" charset="0"/>
              </a:rPr>
              <a:t>Application for Project Approval for Progressive Design Build</a:t>
            </a:r>
          </a:p>
          <a:p>
            <a:pPr algn="ctr" eaLnBrk="1" fontAlgn="auto" hangingPunct="1">
              <a:spcAft>
                <a:spcPts val="0"/>
              </a:spcAft>
              <a:defRPr/>
            </a:pPr>
            <a:endParaRPr lang="en-US" altLang="en-US" sz="4300" dirty="0">
              <a:solidFill>
                <a:schemeClr val="tx1"/>
              </a:solidFill>
              <a:latin typeface="Calibri" panose="020F0502020204030204" pitchFamily="34" charset="0"/>
            </a:endParaRPr>
          </a:p>
          <a:p>
            <a:pPr algn="ctr" eaLnBrk="1" fontAlgn="auto" hangingPunct="1">
              <a:spcAft>
                <a:spcPts val="0"/>
              </a:spcAft>
              <a:defRPr/>
            </a:pPr>
            <a:r>
              <a:rPr lang="en-US" altLang="en-US" sz="4300" b="1" dirty="0">
                <a:solidFill>
                  <a:schemeClr val="tx1"/>
                </a:solidFill>
                <a:latin typeface="Calibri" panose="020F0502020204030204" pitchFamily="34" charset="0"/>
              </a:rPr>
              <a:t>K8 School Replacement Project</a:t>
            </a:r>
          </a:p>
        </p:txBody>
      </p:sp>
      <p:sp>
        <p:nvSpPr>
          <p:cNvPr id="409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Almira SD Budget</a:t>
            </a:r>
          </a:p>
        </p:txBody>
      </p:sp>
      <p:sp>
        <p:nvSpPr>
          <p:cNvPr id="4" name="Rectangle 3">
            <a:extLst>
              <a:ext uri="{FF2B5EF4-FFF2-40B4-BE49-F238E27FC236}">
                <a16:creationId xmlns:a16="http://schemas.microsoft.com/office/drawing/2014/main" id="{4F09A39B-73A5-426E-BD26-0990314B9160}"/>
              </a:ext>
            </a:extLst>
          </p:cNvPr>
          <p:cNvSpPr/>
          <p:nvPr/>
        </p:nvSpPr>
        <p:spPr>
          <a:xfrm>
            <a:off x="445477" y="2309373"/>
            <a:ext cx="8229600" cy="3139321"/>
          </a:xfrm>
          <a:prstGeom prst="rect">
            <a:avLst/>
          </a:prstGeom>
        </p:spPr>
        <p:txBody>
          <a:bodyPr wrap="square">
            <a:spAutoFit/>
          </a:bodyPr>
          <a:lstStyle/>
          <a:p>
            <a:pPr marL="457200" marR="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Costs for Professional Services (A/E, Legal etc.)		$1.5 M</a:t>
            </a:r>
            <a:endParaRPr lang="en-US" dirty="0">
              <a:ea typeface="Times New Roman" panose="02020603050405020304" pitchFamily="18" charset="0"/>
              <a:cs typeface="Times New Roman" panose="02020603050405020304" pitchFamily="18" charset="0"/>
            </a:endParaRPr>
          </a:p>
          <a:p>
            <a:pPr marL="457200" marR="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Estimated project construction costs </a:t>
            </a:r>
            <a:r>
              <a:rPr lang="en-US" i="1" dirty="0">
                <a:ea typeface="Times New Roman" panose="02020603050405020304" pitchFamily="18" charset="0"/>
                <a:cs typeface="Arial" panose="020B0604020202020204" pitchFamily="34" charset="0"/>
              </a:rPr>
              <a:t>(including construction contingencies)</a:t>
            </a:r>
            <a:r>
              <a:rPr lang="en-US" dirty="0">
                <a:ea typeface="Times New Roman" panose="02020603050405020304" pitchFamily="18" charset="0"/>
                <a:cs typeface="Arial" panose="020B0604020202020204" pitchFamily="34" charset="0"/>
              </a:rPr>
              <a:t>:		$14.0 M</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Equipment and furnishing costs		$1.0 M</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Off-site costs		$.5 M</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5486400" algn="l"/>
                <a:tab pos="6172200" algn="r"/>
              </a:tabLst>
            </a:pPr>
            <a:r>
              <a:rPr lang="en-US" dirty="0">
                <a:ea typeface="Times New Roman" panose="02020603050405020304" pitchFamily="18" charset="0"/>
                <a:cs typeface="Arial" panose="020B0604020202020204" pitchFamily="34" charset="0"/>
              </a:rPr>
              <a:t>Contract administration costs (owner, cm etc.)			$.75 M</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Contingencies (design &amp; owner)		$1.5 M</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Other related project costs 		$.25 M</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Sales Tax		$1.5 M</a:t>
            </a:r>
          </a:p>
          <a:p>
            <a:pPr marL="0" marR="0" indent="457200">
              <a:spcBef>
                <a:spcPts val="0"/>
              </a:spcBef>
              <a:spcAft>
                <a:spcPts val="0"/>
              </a:spcAft>
              <a:tabLst>
                <a:tab pos="6172200" algn="r"/>
              </a:tabLst>
            </a:pPr>
            <a:endParaRPr lang="en-US" dirty="0">
              <a:ea typeface="Times New Roman" panose="02020603050405020304" pitchFamily="18" charset="0"/>
              <a:cs typeface="Times New Roman" panose="02020603050405020304" pitchFamily="18" charset="0"/>
            </a:endParaRPr>
          </a:p>
          <a:p>
            <a:pPr marL="457200" marR="0">
              <a:spcBef>
                <a:spcPts val="0"/>
              </a:spcBef>
              <a:spcAft>
                <a:spcPts val="0"/>
              </a:spcAft>
              <a:tabLst>
                <a:tab pos="6172200" algn="r"/>
              </a:tabLst>
            </a:pPr>
            <a:r>
              <a:rPr lang="en-US" b="1" dirty="0">
                <a:ea typeface="Times New Roman" panose="02020603050405020304" pitchFamily="18" charset="0"/>
                <a:cs typeface="Arial" panose="020B0604020202020204" pitchFamily="34" charset="0"/>
              </a:rPr>
              <a:t>Total		$21.0 +/- M</a:t>
            </a:r>
            <a:endParaRPr lang="en-US" b="1" dirty="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38611D1-1B28-4C63-A02D-643823809C4A}"/>
              </a:ext>
            </a:extLst>
          </p:cNvPr>
          <p:cNvSpPr txBox="1"/>
          <p:nvPr/>
        </p:nvSpPr>
        <p:spPr>
          <a:xfrm>
            <a:off x="468923" y="1143079"/>
            <a:ext cx="7696200" cy="1015663"/>
          </a:xfrm>
          <a:prstGeom prst="rect">
            <a:avLst/>
          </a:prstGeom>
          <a:noFill/>
        </p:spPr>
        <p:txBody>
          <a:bodyPr wrap="square" rtlCol="0">
            <a:spAutoFit/>
          </a:bodyPr>
          <a:lstStyle/>
          <a:p>
            <a:r>
              <a:rPr lang="en-US" sz="2000" b="1" dirty="0"/>
              <a:t>It should be understood this budget is dependent on the funds received from legislature as well as the negotiated reimbursement from the insurance company.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A0294-6151-46DE-BFF5-2BC9E3D6154E}"/>
              </a:ext>
            </a:extLst>
          </p:cNvPr>
          <p:cNvSpPr txBox="1"/>
          <p:nvPr/>
        </p:nvSpPr>
        <p:spPr>
          <a:xfrm>
            <a:off x="76200" y="0"/>
            <a:ext cx="8991600" cy="6817251"/>
          </a:xfrm>
          <a:prstGeom prst="rect">
            <a:avLst/>
          </a:prstGeom>
          <a:noFill/>
        </p:spPr>
        <p:txBody>
          <a:bodyPr wrap="square">
            <a:spAutoFit/>
          </a:bodyPr>
          <a:lstStyle/>
          <a:p>
            <a:pPr marR="0" lvl="0">
              <a:spcBef>
                <a:spcPts val="0"/>
              </a:spcBef>
              <a:spcAft>
                <a:spcPts val="600"/>
              </a:spcAft>
              <a:buClr>
                <a:srgbClr val="ED7D31"/>
              </a:buClr>
            </a:pPr>
            <a:r>
              <a:rPr lang="en-US" sz="18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By the schedule in section 3, the entire PDB procurement process is already completed prior to PRC approval. Please explain.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Response: You are correct in the schedule. This selection process will be completed by the time the PRC presentation occurs. We did notify all teams the process was being done at risk without the official approval and we did notify CPARB and PRC leadership of the need to move quickly. It was a thorough and comprehensive selection process that was set up in a manner to not require much in terms of deliverables from the teams and instead was based on qualifications and interviews with a fee portion. Almira is a small district therefore has no buildings to place kids while we negotiate with insurance or rebuild the facility. They are bussing the middle school kids to Coulee City while the smaller kids are being housed in a church and community center. One of the benefits of progressive design build is the ability to have the design build team working with the owner to help negotiate the settlement while progressing with the design of the new facility. The insurance adjuster and insurance company both recommended design build to the school district as the best way to give the designer and builder involved in the entire process to help it progress smoothly. Teams submitted their qualifications on an A3 form and then were asked to interview and lastly was the fee submittals. Another reason for starting prior to the approval of the PRC is due to the start of the legislative session starting in January 2022 and the need to have cost estimates and budget requests to the legislators prior to the start of the session.  If we wait until January after PRC approval we will be too late for the request as it is a short session. This project also fits the exceptions to normal bidding requirements under RCW 39.04.280(1)(e), public works in the event of an emergency.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01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5844F1-5723-4B96-B9C4-E1D8EDA6704C}"/>
              </a:ext>
            </a:extLst>
          </p:cNvPr>
          <p:cNvSpPr txBox="1"/>
          <p:nvPr/>
        </p:nvSpPr>
        <p:spPr>
          <a:xfrm>
            <a:off x="228600" y="304800"/>
            <a:ext cx="8686800" cy="5309146"/>
          </a:xfrm>
          <a:prstGeom prst="rect">
            <a:avLst/>
          </a:prstGeom>
          <a:noFill/>
        </p:spPr>
        <p:txBody>
          <a:bodyPr wrap="square">
            <a:spAutoFit/>
          </a:bodyPr>
          <a:lstStyle/>
          <a:p>
            <a:pPr marR="0" lvl="0">
              <a:spcBef>
                <a:spcPts val="0"/>
              </a:spcBef>
              <a:spcAft>
                <a:spcPts val="600"/>
              </a:spcAft>
              <a:buClr>
                <a:srgbClr val="ED7D31"/>
              </a:buClr>
            </a:pPr>
            <a:r>
              <a:rPr lang="en-US" sz="18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To what extent is the insurance company involved in contractor and subcontractor selection and negotiation? Explain their role in this process in detail as it pertains to decision making and authorizations.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Response:  They are not involved. They recommended the design build process as the smoothest way to proceed allowing the entire team to be involved in the process and help maximize the settlement from the loss. </a:t>
            </a:r>
          </a:p>
          <a:p>
            <a:endParaRPr lang="en-US" dirty="0"/>
          </a:p>
          <a:p>
            <a:pPr marR="0" lvl="0">
              <a:spcBef>
                <a:spcPts val="0"/>
              </a:spcBef>
              <a:spcAft>
                <a:spcPts val="600"/>
              </a:spcAft>
              <a:buClr>
                <a:srgbClr val="ED7D31"/>
              </a:buClr>
            </a:pPr>
            <a:r>
              <a:rPr lang="en-US" sz="18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Budget currently allocates &lt;$300/sf for building construction costs, what level of estimating has been done to validate the budget?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Response:  Historical costs were used in developing the numbers in the PRC application. However, the number within the PRC application is not all the project costs. For instance, the football and baseball fields will have portables placed on them and all costs to remediate the fields will be paid for by the insurance company. All the contents of the facility such as furnishings, books, uniforms, PE equipment, etc. are to be purchased by the insurance company upon negotiation between the district and the adjuster. Flexibility is another great advantage for this delivery method.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042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AD7B8A-794A-4DE0-861B-530B48BEA0F0}"/>
              </a:ext>
            </a:extLst>
          </p:cNvPr>
          <p:cNvSpPr txBox="1"/>
          <p:nvPr/>
        </p:nvSpPr>
        <p:spPr>
          <a:xfrm>
            <a:off x="304800" y="609599"/>
            <a:ext cx="8686800" cy="4001095"/>
          </a:xfrm>
          <a:prstGeom prst="rect">
            <a:avLst/>
          </a:prstGeom>
          <a:noFill/>
        </p:spPr>
        <p:txBody>
          <a:bodyPr wrap="square">
            <a:spAutoFit/>
          </a:bodyPr>
          <a:lstStyle/>
          <a:p>
            <a:pPr marR="0" lvl="0">
              <a:spcBef>
                <a:spcPts val="0"/>
              </a:spcBef>
              <a:spcAft>
                <a:spcPts val="600"/>
              </a:spcAft>
              <a:buClr>
                <a:srgbClr val="ED7D31"/>
              </a:buClr>
            </a:pPr>
            <a:r>
              <a:rPr lang="en-US" sz="18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What training has Almira SD leadership undertaken to prepare themselves for delivery of a PDB project?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Response:  They have hired a consultant in OAC that has numerous design build projects as well as multiple projects which were insurance losses.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600"/>
              </a:spcAft>
              <a:buClr>
                <a:srgbClr val="ED7D31"/>
              </a:buClr>
            </a:pPr>
            <a:r>
              <a:rPr lang="en-US" sz="1800" dirty="0">
                <a:solidFill>
                  <a:srgbClr val="ED7D31"/>
                </a:solidFill>
                <a:effectLst/>
                <a:latin typeface="Arial" panose="020B0604020202020204" pitchFamily="34" charset="0"/>
                <a:ea typeface="Times New Roman" panose="02020603050405020304" pitchFamily="18" charset="0"/>
                <a:cs typeface="Arial" panose="020B0604020202020204" pitchFamily="34" charset="0"/>
              </a:rPr>
              <a:t>What owner entity with experience in this delivery method is Almira SD working with for owner guidance?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28600" marR="0">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Response:  They have hired the former superintendent of West Valley School District in Spokane WA to assist them with the rebuild. Gene Sementi is familiar with many of the superintendents in the Spokane area and the projects they have completed using alternative delivery. He has spoken with Central Valley School District, Mead School District and East Valley School Districts. As a result of the work OAC has done in those districts we were selected for this project.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570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2933700" y="29718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400" b="1">
                <a:latin typeface="Calibri" panose="020F0502020204030204" pitchFamily="34"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extLst>
              <a:ext uri="{BEBA8EAE-BF5A-486C-A8C5-ECC9F3942E4B}">
                <a14:imgProps xmlns:a14="http://schemas.microsoft.com/office/drawing/2010/main">
                  <a14:imgLayer r:embed="rId4">
                    <a14:imgEffect>
                      <a14:brightnessContrast bright="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0" y="1036637"/>
            <a:ext cx="7391400" cy="4525963"/>
          </a:xfrm>
        </p:spPr>
        <p:txBody>
          <a:bodyPr/>
          <a:lstStyle/>
          <a:p>
            <a:pPr marL="990600" lvl="1" indent="-533400" eaLnBrk="1" fontAlgn="auto" hangingPunct="1">
              <a:spcAft>
                <a:spcPts val="0"/>
              </a:spcAft>
              <a:buFontTx/>
              <a:buAutoNum type="arabicPeriod"/>
              <a:defRPr/>
            </a:pPr>
            <a:r>
              <a:rPr lang="en-US" altLang="en-US" sz="3200" dirty="0">
                <a:latin typeface="Calibri" panose="020F0502020204030204" pitchFamily="34" charset="0"/>
              </a:rPr>
              <a:t>Team</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Scope </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Why Progressive Design Build</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RCW 39.10</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Schedule</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Budget and Funding</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Questions</a:t>
            </a:r>
            <a:endParaRPr lang="en-US" altLang="en-US" sz="4000" dirty="0">
              <a:latin typeface="Calibri" panose="020F0502020204030204" pitchFamily="34" charset="0"/>
            </a:endParaRPr>
          </a:p>
        </p:txBody>
      </p:sp>
      <p:sp>
        <p:nvSpPr>
          <p:cNvPr id="614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8" name="Picture Placeholder 5" descr="A picture containing sky, grass, outdoor, area&#10;&#10;Description automatically generated">
            <a:extLst>
              <a:ext uri="{FF2B5EF4-FFF2-40B4-BE49-F238E27FC236}">
                <a16:creationId xmlns:a16="http://schemas.microsoft.com/office/drawing/2014/main" id="{7BE8F913-F81A-4FF5-A10C-5CE34652CCA3}"/>
              </a:ext>
            </a:extLst>
          </p:cNvPr>
          <p:cNvPicPr>
            <a:picLocks noChangeAspect="1"/>
          </p:cNvPicPr>
          <p:nvPr/>
        </p:nvPicPr>
        <p:blipFill>
          <a:blip r:embed="rId5">
            <a:alphaModFix amt="19000"/>
          </a:blip>
          <a:srcRect t="27502" b="27502"/>
          <a:stretch>
            <a:fillRect/>
          </a:stretch>
        </p:blipFill>
        <p:spPr>
          <a:xfrm>
            <a:off x="990600" y="457200"/>
            <a:ext cx="7388225" cy="5770178"/>
          </a:xfrm>
          <a:prstGeom prst="rect">
            <a:avLst/>
          </a:prstGeom>
        </p:spPr>
      </p:pic>
      <p:sp>
        <p:nvSpPr>
          <p:cNvPr id="7"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Calibri" panose="020F0502020204030204" pitchFamily="34" charset="0"/>
                <a:ea typeface="+mn-ea"/>
                <a:cs typeface="+mn-cs"/>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57200" y="153988"/>
            <a:ext cx="8229600" cy="795337"/>
          </a:xfrm>
        </p:spPr>
        <p:txBody>
          <a:bodyPr/>
          <a:lstStyle/>
          <a:p>
            <a:pPr eaLnBrk="1" fontAlgn="auto" hangingPunct="1">
              <a:spcAft>
                <a:spcPts val="0"/>
              </a:spcAft>
              <a:defRPr/>
            </a:pPr>
            <a:r>
              <a:rPr lang="en-US" altLang="en-US" sz="3200" b="1" dirty="0">
                <a:solidFill>
                  <a:schemeClr val="tx1"/>
                </a:solidFill>
                <a:latin typeface="+mn-lt"/>
                <a:ea typeface="+mn-ea"/>
                <a:cs typeface="+mn-cs"/>
              </a:rPr>
              <a:t>Project Team</a:t>
            </a:r>
          </a:p>
        </p:txBody>
      </p:sp>
      <p:grpSp>
        <p:nvGrpSpPr>
          <p:cNvPr id="25" name="Canvas 2">
            <a:extLst>
              <a:ext uri="{FF2B5EF4-FFF2-40B4-BE49-F238E27FC236}">
                <a16:creationId xmlns:a16="http://schemas.microsoft.com/office/drawing/2014/main" id="{CD56B7DB-8539-4345-B059-1E1B2FA1CB8B}"/>
              </a:ext>
            </a:extLst>
          </p:cNvPr>
          <p:cNvGrpSpPr/>
          <p:nvPr/>
        </p:nvGrpSpPr>
        <p:grpSpPr>
          <a:xfrm>
            <a:off x="1634964" y="949325"/>
            <a:ext cx="7070229" cy="7583170"/>
            <a:chOff x="282314" y="0"/>
            <a:chExt cx="6640456" cy="7583170"/>
          </a:xfrm>
        </p:grpSpPr>
        <p:sp>
          <p:nvSpPr>
            <p:cNvPr id="26" name="Rectangle 25">
              <a:extLst>
                <a:ext uri="{FF2B5EF4-FFF2-40B4-BE49-F238E27FC236}">
                  <a16:creationId xmlns:a16="http://schemas.microsoft.com/office/drawing/2014/main" id="{264EBF8E-5C53-4012-BBEA-7CFA1907CDDA}"/>
                </a:ext>
              </a:extLst>
            </p:cNvPr>
            <p:cNvSpPr/>
            <p:nvPr/>
          </p:nvSpPr>
          <p:spPr>
            <a:xfrm>
              <a:off x="1400175" y="2209800"/>
              <a:ext cx="5522595" cy="5373370"/>
            </a:xfrm>
            <a:prstGeom prst="rect">
              <a:avLst/>
            </a:prstGeom>
            <a:noFill/>
          </p:spPr>
        </p:sp>
        <p:sp>
          <p:nvSpPr>
            <p:cNvPr id="27" name="Text Box 10">
              <a:extLst>
                <a:ext uri="{FF2B5EF4-FFF2-40B4-BE49-F238E27FC236}">
                  <a16:creationId xmlns:a16="http://schemas.microsoft.com/office/drawing/2014/main" id="{2C6105D1-9401-4BB9-A236-134A6350280B}"/>
                </a:ext>
              </a:extLst>
            </p:cNvPr>
            <p:cNvSpPr txBox="1">
              <a:spLocks noChangeArrowheads="1"/>
            </p:cNvSpPr>
            <p:nvPr/>
          </p:nvSpPr>
          <p:spPr bwMode="auto">
            <a:xfrm>
              <a:off x="3873279" y="892551"/>
              <a:ext cx="1485900" cy="559059"/>
            </a:xfrm>
            <a:prstGeom prst="rect">
              <a:avLst/>
            </a:prstGeom>
            <a:solidFill>
              <a:sysClr val="window" lastClr="FFFFFF">
                <a:lumMod val="85000"/>
              </a:sys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07000"/>
                </a:lnSpc>
                <a:spcBef>
                  <a:spcPts val="0"/>
                </a:spcBef>
                <a:spcAft>
                  <a:spcPts val="0"/>
                </a:spcAft>
              </a:pPr>
              <a:r>
                <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Graehm Wallace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Perkins Coie Attorney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&gt;5%</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11">
              <a:extLst>
                <a:ext uri="{FF2B5EF4-FFF2-40B4-BE49-F238E27FC236}">
                  <a16:creationId xmlns:a16="http://schemas.microsoft.com/office/drawing/2014/main" id="{6EAD5C5E-078E-4B6B-98C6-0DB6953D7E97}"/>
                </a:ext>
              </a:extLst>
            </p:cNvPr>
            <p:cNvSpPr txBox="1">
              <a:spLocks noChangeArrowheads="1"/>
            </p:cNvSpPr>
            <p:nvPr/>
          </p:nvSpPr>
          <p:spPr bwMode="auto">
            <a:xfrm>
              <a:off x="2596743" y="4340500"/>
              <a:ext cx="1276536" cy="409575"/>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Subcontractors</a:t>
              </a:r>
              <a:endParaRPr lang="en-US" sz="1200" dirty="0">
                <a:solidFill>
                  <a:schemeClr val="bg1"/>
                </a:solidFill>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200" dirty="0">
                <a:solidFill>
                  <a:schemeClr val="bg1"/>
                </a:solidFill>
                <a:effectLst/>
                <a:latin typeface="Times New Roman" panose="02020603050405020304" pitchFamily="18" charset="0"/>
                <a:ea typeface="Calibri" panose="020F0502020204030204" pitchFamily="34" charset="0"/>
              </a:endParaRPr>
            </a:p>
          </p:txBody>
        </p:sp>
        <p:cxnSp>
          <p:nvCxnSpPr>
            <p:cNvPr id="29" name="Line 13">
              <a:extLst>
                <a:ext uri="{FF2B5EF4-FFF2-40B4-BE49-F238E27FC236}">
                  <a16:creationId xmlns:a16="http://schemas.microsoft.com/office/drawing/2014/main" id="{CDAC0275-ED12-49F1-98E8-82740CB6F5BA}"/>
                </a:ext>
              </a:extLst>
            </p:cNvPr>
            <p:cNvCxnSpPr/>
            <p:nvPr/>
          </p:nvCxnSpPr>
          <p:spPr bwMode="auto">
            <a:xfrm>
              <a:off x="2001781" y="3987287"/>
              <a:ext cx="0" cy="3665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18">
              <a:extLst>
                <a:ext uri="{FF2B5EF4-FFF2-40B4-BE49-F238E27FC236}">
                  <a16:creationId xmlns:a16="http://schemas.microsoft.com/office/drawing/2014/main" id="{50EC8F0E-CCE9-472F-A0EA-500F4D3B5FE5}"/>
                </a:ext>
              </a:extLst>
            </p:cNvPr>
            <p:cNvCxnSpPr/>
            <p:nvPr/>
          </p:nvCxnSpPr>
          <p:spPr bwMode="auto">
            <a:xfrm>
              <a:off x="2871148" y="4002527"/>
              <a:ext cx="0" cy="3370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1" name="Text Box 23">
              <a:extLst>
                <a:ext uri="{FF2B5EF4-FFF2-40B4-BE49-F238E27FC236}">
                  <a16:creationId xmlns:a16="http://schemas.microsoft.com/office/drawing/2014/main" id="{78C74907-33DA-4093-B4A0-451F645483DC}"/>
                </a:ext>
              </a:extLst>
            </p:cNvPr>
            <p:cNvSpPr txBox="1">
              <a:spLocks noChangeArrowheads="1"/>
            </p:cNvSpPr>
            <p:nvPr/>
          </p:nvSpPr>
          <p:spPr bwMode="auto">
            <a:xfrm>
              <a:off x="3049785" y="1560993"/>
              <a:ext cx="1600200" cy="848831"/>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07000"/>
                </a:lnSpc>
                <a:spcBef>
                  <a:spcPts val="0"/>
                </a:spcBef>
                <a:spcAft>
                  <a:spcPts val="0"/>
                </a:spcAft>
              </a:pPr>
              <a:r>
                <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Jeff Jurgensen, OAC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Temp Housing &amp; DB Procurement &amp; Construction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Line 27">
              <a:extLst>
                <a:ext uri="{FF2B5EF4-FFF2-40B4-BE49-F238E27FC236}">
                  <a16:creationId xmlns:a16="http://schemas.microsoft.com/office/drawing/2014/main" id="{BF56CA94-5A4A-4773-9925-081EFA5A31C2}"/>
                </a:ext>
              </a:extLst>
            </p:cNvPr>
            <p:cNvCxnSpPr/>
            <p:nvPr/>
          </p:nvCxnSpPr>
          <p:spPr bwMode="auto">
            <a:xfrm>
              <a:off x="2497849" y="1837985"/>
              <a:ext cx="0" cy="8965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3" name="Text Box 12">
              <a:extLst>
                <a:ext uri="{FF2B5EF4-FFF2-40B4-BE49-F238E27FC236}">
                  <a16:creationId xmlns:a16="http://schemas.microsoft.com/office/drawing/2014/main" id="{2A5895FF-F091-4D05-8FDC-956BB4EF0F5F}"/>
                </a:ext>
              </a:extLst>
            </p:cNvPr>
            <p:cNvSpPr txBox="1">
              <a:spLocks noChangeArrowheads="1"/>
            </p:cNvSpPr>
            <p:nvPr/>
          </p:nvSpPr>
          <p:spPr bwMode="auto">
            <a:xfrm>
              <a:off x="1036929" y="4353835"/>
              <a:ext cx="1239545" cy="38009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Sub Consultants</a:t>
              </a:r>
              <a:endParaRPr lang="en-US" sz="1200" dirty="0">
                <a:solidFill>
                  <a:schemeClr val="bg1"/>
                </a:solidFill>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200" dirty="0">
                <a:solidFill>
                  <a:schemeClr val="bg1"/>
                </a:solidFill>
                <a:effectLst/>
                <a:latin typeface="Times New Roman" panose="02020603050405020304" pitchFamily="18" charset="0"/>
                <a:ea typeface="Calibri" panose="020F0502020204030204" pitchFamily="34" charset="0"/>
              </a:endParaRPr>
            </a:p>
          </p:txBody>
        </p:sp>
        <p:sp>
          <p:nvSpPr>
            <p:cNvPr id="34" name="Text Box 5">
              <a:extLst>
                <a:ext uri="{FF2B5EF4-FFF2-40B4-BE49-F238E27FC236}">
                  <a16:creationId xmlns:a16="http://schemas.microsoft.com/office/drawing/2014/main" id="{BC365895-BAE8-412E-9C32-DEA866EAA0C1}"/>
                </a:ext>
              </a:extLst>
            </p:cNvPr>
            <p:cNvSpPr txBox="1">
              <a:spLocks noChangeArrowheads="1"/>
            </p:cNvSpPr>
            <p:nvPr/>
          </p:nvSpPr>
          <p:spPr bwMode="auto">
            <a:xfrm>
              <a:off x="1737995" y="2738296"/>
              <a:ext cx="1447800" cy="652604"/>
            </a:xfrm>
            <a:prstGeom prst="rect">
              <a:avLst/>
            </a:prstGeom>
            <a:solidFill>
              <a:schemeClr val="accent2">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b="1">
                  <a:solidFill>
                    <a:srgbClr val="000000"/>
                  </a:solidFill>
                  <a:effectLst/>
                  <a:latin typeface="Arial" panose="020B0604020202020204" pitchFamily="34" charset="0"/>
                  <a:ea typeface="Times New Roman" panose="02020603050405020304" pitchFamily="18" charset="0"/>
                </a:rPr>
                <a:t>Damon Gardella</a:t>
              </a:r>
              <a:endParaRPr lang="en-US" sz="12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Program Manager</a:t>
              </a:r>
              <a:endParaRPr lang="en-US" sz="12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rPr>
                <a:t>OAC</a:t>
              </a:r>
              <a:endParaRPr lang="en-US" sz="1200">
                <a:effectLst/>
                <a:latin typeface="Times New Roman" panose="02020603050405020304" pitchFamily="18" charset="0"/>
                <a:ea typeface="Calibri" panose="020F0502020204030204" pitchFamily="34" charset="0"/>
              </a:endParaRPr>
            </a:p>
          </p:txBody>
        </p:sp>
        <p:cxnSp>
          <p:nvCxnSpPr>
            <p:cNvPr id="35" name="Straight Connector 34">
              <a:extLst>
                <a:ext uri="{FF2B5EF4-FFF2-40B4-BE49-F238E27FC236}">
                  <a16:creationId xmlns:a16="http://schemas.microsoft.com/office/drawing/2014/main" id="{43411032-3D83-471D-9E23-F64AB3B8C5C2}"/>
                </a:ext>
              </a:extLst>
            </p:cNvPr>
            <p:cNvCxnSpPr/>
            <p:nvPr/>
          </p:nvCxnSpPr>
          <p:spPr>
            <a:xfrm flipH="1">
              <a:off x="3238794" y="1162685"/>
              <a:ext cx="63448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Text Box 9">
              <a:extLst>
                <a:ext uri="{FF2B5EF4-FFF2-40B4-BE49-F238E27FC236}">
                  <a16:creationId xmlns:a16="http://schemas.microsoft.com/office/drawing/2014/main" id="{424262F5-AC42-4D9C-8694-8F913BDAAE2C}"/>
                </a:ext>
              </a:extLst>
            </p:cNvPr>
            <p:cNvSpPr txBox="1">
              <a:spLocks noChangeArrowheads="1"/>
            </p:cNvSpPr>
            <p:nvPr/>
          </p:nvSpPr>
          <p:spPr bwMode="auto">
            <a:xfrm>
              <a:off x="1833562" y="3652458"/>
              <a:ext cx="1256665" cy="363977"/>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800" b="1" dirty="0">
                  <a:solidFill>
                    <a:schemeClr val="bg1"/>
                  </a:solidFill>
                  <a:ea typeface="Times New Roman" panose="02020603050405020304" pitchFamily="18" charset="0"/>
                  <a:cs typeface="Times New Roman" panose="02020603050405020304" pitchFamily="18" charset="0"/>
                </a:rPr>
                <a:t>PDB</a:t>
              </a:r>
              <a:r>
                <a:rPr lang="en-US" sz="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Team</a:t>
              </a:r>
            </a:p>
            <a:p>
              <a:pPr marL="0" marR="0" algn="ctr">
                <a:lnSpc>
                  <a:spcPct val="115000"/>
                </a:lnSpc>
                <a:spcBef>
                  <a:spcPts val="0"/>
                </a:spcBef>
                <a:spcAft>
                  <a:spcPts val="0"/>
                </a:spcAft>
              </a:pPr>
              <a:r>
                <a:rPr lang="en-US" sz="800" b="1" dirty="0">
                  <a:solidFill>
                    <a:schemeClr val="bg1"/>
                  </a:solidFill>
                  <a:ea typeface="Calibri" panose="020F0502020204030204" pitchFamily="34" charset="0"/>
                  <a:cs typeface="Times New Roman" panose="02020603050405020304" pitchFamily="18" charset="0"/>
                </a:rPr>
                <a:t>Garco/ALSC</a:t>
              </a:r>
              <a:endParaRPr lang="en-US" sz="1200" dirty="0">
                <a:solidFill>
                  <a:schemeClr val="bg1"/>
                </a:solidFill>
                <a:effectLst/>
                <a:latin typeface="Times New Roman" panose="02020603050405020304" pitchFamily="18" charset="0"/>
                <a:ea typeface="Calibri" panose="020F0502020204030204" pitchFamily="34" charset="0"/>
              </a:endParaRPr>
            </a:p>
          </p:txBody>
        </p:sp>
        <p:sp>
          <p:nvSpPr>
            <p:cNvPr id="37" name="Text Box 23">
              <a:extLst>
                <a:ext uri="{FF2B5EF4-FFF2-40B4-BE49-F238E27FC236}">
                  <a16:creationId xmlns:a16="http://schemas.microsoft.com/office/drawing/2014/main" id="{34DAEF52-A80E-4231-AC1B-FD1536BBB17E}"/>
                </a:ext>
              </a:extLst>
            </p:cNvPr>
            <p:cNvSpPr txBox="1">
              <a:spLocks noChangeArrowheads="1"/>
            </p:cNvSpPr>
            <p:nvPr/>
          </p:nvSpPr>
          <p:spPr bwMode="auto">
            <a:xfrm>
              <a:off x="1767401" y="880111"/>
              <a:ext cx="1471393" cy="586740"/>
            </a:xfrm>
            <a:prstGeom prst="rect">
              <a:avLst/>
            </a:prstGeom>
            <a:solidFill>
              <a:srgbClr val="1F497D">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900" b="1" dirty="0">
                  <a:solidFill>
                    <a:schemeClr val="bg1"/>
                  </a:solidFill>
                  <a:effectLst/>
                  <a:latin typeface="Arial" panose="020B0604020202020204" pitchFamily="34" charset="0"/>
                  <a:ea typeface="Calibri" panose="020F0502020204030204" pitchFamily="34" charset="0"/>
                </a:rPr>
                <a:t>Gene Sementi</a:t>
              </a:r>
              <a:endParaRPr lang="en-US" sz="1200" dirty="0">
                <a:solidFill>
                  <a:schemeClr val="bg1"/>
                </a:solidFill>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900" dirty="0">
                  <a:solidFill>
                    <a:schemeClr val="bg1"/>
                  </a:solidFill>
                  <a:effectLst/>
                  <a:latin typeface="Arial" panose="020B0604020202020204" pitchFamily="34" charset="0"/>
                  <a:ea typeface="Calibri" panose="020F0502020204030204" pitchFamily="34" charset="0"/>
                </a:rPr>
                <a:t>Project Assistant to Super.</a:t>
              </a:r>
              <a:endParaRPr lang="en-US" sz="1200" dirty="0">
                <a:solidFill>
                  <a:schemeClr val="bg1"/>
                </a:solidFill>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1000"/>
                </a:spcAft>
              </a:pPr>
              <a:r>
                <a:rPr lang="en-US" sz="900" dirty="0">
                  <a:solidFill>
                    <a:schemeClr val="bg1"/>
                  </a:solidFill>
                  <a:effectLst/>
                  <a:latin typeface="Arial" panose="020B0604020202020204" pitchFamily="34" charset="0"/>
                  <a:ea typeface="Calibri" panose="020F0502020204030204" pitchFamily="34" charset="0"/>
                </a:rPr>
                <a:t>Emergency Fire Items</a:t>
              </a:r>
              <a:endParaRPr lang="en-US" sz="1200" dirty="0">
                <a:solidFill>
                  <a:schemeClr val="bg1"/>
                </a:solidFill>
                <a:effectLst/>
                <a:latin typeface="Times New Roman" panose="02020603050405020304" pitchFamily="18" charset="0"/>
                <a:ea typeface="Calibri" panose="020F0502020204030204" pitchFamily="34" charset="0"/>
              </a:endParaRPr>
            </a:p>
          </p:txBody>
        </p:sp>
        <p:sp>
          <p:nvSpPr>
            <p:cNvPr id="38" name="Text Box 23">
              <a:extLst>
                <a:ext uri="{FF2B5EF4-FFF2-40B4-BE49-F238E27FC236}">
                  <a16:creationId xmlns:a16="http://schemas.microsoft.com/office/drawing/2014/main" id="{0897620B-18B9-4F2B-BBD4-7F2DFC1711EB}"/>
                </a:ext>
              </a:extLst>
            </p:cNvPr>
            <p:cNvSpPr txBox="1">
              <a:spLocks noChangeArrowheads="1"/>
            </p:cNvSpPr>
            <p:nvPr/>
          </p:nvSpPr>
          <p:spPr bwMode="auto">
            <a:xfrm>
              <a:off x="1702308" y="0"/>
              <a:ext cx="1620012" cy="733425"/>
            </a:xfrm>
            <a:prstGeom prst="rect">
              <a:avLst/>
            </a:prstGeom>
            <a:solidFill>
              <a:srgbClr val="1F497D">
                <a:lumMod val="40000"/>
                <a:lumOff val="60000"/>
              </a:srgb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b="1" dirty="0">
                  <a:solidFill>
                    <a:schemeClr val="bg1"/>
                  </a:solidFill>
                  <a:effectLst/>
                  <a:latin typeface="Arial" panose="020B0604020202020204" pitchFamily="34" charset="0"/>
                  <a:ea typeface="Calibri" panose="020F0502020204030204" pitchFamily="34" charset="0"/>
                </a:rPr>
                <a:t>Almira School District</a:t>
              </a:r>
              <a:br>
                <a:rPr lang="en-US" sz="1100" b="1" dirty="0">
                  <a:solidFill>
                    <a:schemeClr val="bg1"/>
                  </a:solidFill>
                  <a:effectLst/>
                  <a:latin typeface="Arial" panose="020B0604020202020204" pitchFamily="34" charset="0"/>
                  <a:ea typeface="Calibri" panose="020F0502020204030204" pitchFamily="34" charset="0"/>
                </a:rPr>
              </a:br>
              <a:r>
                <a:rPr lang="en-US" sz="900" b="1" dirty="0">
                  <a:solidFill>
                    <a:schemeClr val="bg1"/>
                  </a:solidFill>
                  <a:effectLst/>
                  <a:latin typeface="Arial" panose="020B0604020202020204" pitchFamily="34" charset="0"/>
                  <a:ea typeface="Calibri" panose="020F0502020204030204" pitchFamily="34" charset="0"/>
                </a:rPr>
                <a:t>Board of Directors and Superintendent</a:t>
              </a:r>
              <a:endParaRPr lang="en-US" sz="1200" dirty="0">
                <a:solidFill>
                  <a:schemeClr val="bg1"/>
                </a:solidFill>
                <a:effectLst/>
                <a:latin typeface="Times New Roman" panose="02020603050405020304" pitchFamily="18" charset="0"/>
                <a:ea typeface="Calibri" panose="020F0502020204030204" pitchFamily="34" charset="0"/>
              </a:endParaRPr>
            </a:p>
          </p:txBody>
        </p:sp>
        <p:sp>
          <p:nvSpPr>
            <p:cNvPr id="39" name="Text Box 23">
              <a:extLst>
                <a:ext uri="{FF2B5EF4-FFF2-40B4-BE49-F238E27FC236}">
                  <a16:creationId xmlns:a16="http://schemas.microsoft.com/office/drawing/2014/main" id="{D7376684-F7FD-45DE-8EDC-1ED815B81F93}"/>
                </a:ext>
              </a:extLst>
            </p:cNvPr>
            <p:cNvSpPr txBox="1">
              <a:spLocks noChangeArrowheads="1"/>
            </p:cNvSpPr>
            <p:nvPr/>
          </p:nvSpPr>
          <p:spPr bwMode="auto">
            <a:xfrm>
              <a:off x="282314" y="1558108"/>
              <a:ext cx="1600200" cy="782156"/>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07000"/>
                </a:lnSpc>
                <a:spcBef>
                  <a:spcPts val="0"/>
                </a:spcBef>
                <a:spcAft>
                  <a:spcPts val="0"/>
                </a:spcAft>
              </a:pPr>
              <a:r>
                <a:rPr lang="en-US"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Dan Chandler, OAC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Fire Claim and Insurance Negotiation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80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CC6C3120-096D-41EF-88E8-5C9F8B615BB6}"/>
                </a:ext>
              </a:extLst>
            </p:cNvPr>
            <p:cNvCxnSpPr>
              <a:cxnSpLocks/>
            </p:cNvCxnSpPr>
            <p:nvPr/>
          </p:nvCxnSpPr>
          <p:spPr>
            <a:xfrm flipH="1">
              <a:off x="1895729" y="1837985"/>
              <a:ext cx="11408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Straight Connector 40">
              <a:extLst>
                <a:ext uri="{FF2B5EF4-FFF2-40B4-BE49-F238E27FC236}">
                  <a16:creationId xmlns:a16="http://schemas.microsoft.com/office/drawing/2014/main" id="{1CC3CEF6-0F64-43B2-A05E-25E1A0B85B29}"/>
                </a:ext>
              </a:extLst>
            </p:cNvPr>
            <p:cNvCxnSpPr/>
            <p:nvPr/>
          </p:nvCxnSpPr>
          <p:spPr>
            <a:xfrm>
              <a:off x="2494334" y="1485900"/>
              <a:ext cx="0" cy="3520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18">
              <a:extLst>
                <a:ext uri="{FF2B5EF4-FFF2-40B4-BE49-F238E27FC236}">
                  <a16:creationId xmlns:a16="http://schemas.microsoft.com/office/drawing/2014/main" id="{E26B904A-F5BF-46C3-933D-2F99D812DF01}"/>
                </a:ext>
              </a:extLst>
            </p:cNvPr>
            <p:cNvCxnSpPr/>
            <p:nvPr/>
          </p:nvCxnSpPr>
          <p:spPr bwMode="auto">
            <a:xfrm>
              <a:off x="2490184" y="3405165"/>
              <a:ext cx="4150" cy="2333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19E2-CE33-476E-94EA-DE881887713F}"/>
              </a:ext>
            </a:extLst>
          </p:cNvPr>
          <p:cNvSpPr>
            <a:spLocks noGrp="1"/>
          </p:cNvSpPr>
          <p:nvPr>
            <p:ph type="title"/>
          </p:nvPr>
        </p:nvSpPr>
        <p:spPr/>
        <p:txBody>
          <a:bodyPr/>
          <a:lstStyle/>
          <a:p>
            <a:r>
              <a:rPr lang="en-US" dirty="0"/>
              <a:t>Design Build Experience of Team</a:t>
            </a:r>
          </a:p>
        </p:txBody>
      </p:sp>
      <p:sp>
        <p:nvSpPr>
          <p:cNvPr id="3" name="TextBox 2">
            <a:extLst>
              <a:ext uri="{FF2B5EF4-FFF2-40B4-BE49-F238E27FC236}">
                <a16:creationId xmlns:a16="http://schemas.microsoft.com/office/drawing/2014/main" id="{3E08AFAB-406A-4B6F-A94C-93037C98AFBE}"/>
              </a:ext>
            </a:extLst>
          </p:cNvPr>
          <p:cNvSpPr txBox="1"/>
          <p:nvPr/>
        </p:nvSpPr>
        <p:spPr>
          <a:xfrm>
            <a:off x="628650" y="1371600"/>
            <a:ext cx="8103870" cy="563231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Jeff Jurgensen – Sr. Vice President, DBIA, CCM</a:t>
            </a:r>
          </a:p>
          <a:p>
            <a:pPr marL="742950" lvl="1" indent="-285750">
              <a:buFont typeface="Arial" panose="020B0604020202020204" pitchFamily="34" charset="0"/>
              <a:buChar char="•"/>
            </a:pPr>
            <a:r>
              <a:rPr lang="en-US" sz="2000" b="1" dirty="0"/>
              <a:t>Six major capital design-build projects plus several smaller projects</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Damon Gardella – Program Manager, CCM, Assoc. DBIA, PMP</a:t>
            </a:r>
          </a:p>
          <a:p>
            <a:pPr marL="742950" lvl="1" indent="-285750">
              <a:buFont typeface="Arial" panose="020B0604020202020204" pitchFamily="34" charset="0"/>
              <a:buChar char="•"/>
            </a:pPr>
            <a:r>
              <a:rPr lang="en-US" sz="2000" b="1" dirty="0"/>
              <a:t>Currently managing a $20+M PDB project with Ellensburg SD and $2.5 M PDG with Spokane Conservation District</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Graehm Wallace – Perkins Coie</a:t>
            </a:r>
          </a:p>
          <a:p>
            <a:pPr marL="742950" lvl="1" indent="-285750">
              <a:buFont typeface="Arial" panose="020B0604020202020204" pitchFamily="34" charset="0"/>
              <a:buChar char="•"/>
            </a:pPr>
            <a:r>
              <a:rPr lang="en-US" sz="2000" b="1" dirty="0"/>
              <a:t>Over a dozen RCW 39.10 design-build projects</a:t>
            </a:r>
          </a:p>
          <a:p>
            <a:pPr marL="742950" lvl="1" indent="-285750">
              <a:buFont typeface="Arial" panose="020B0604020202020204" pitchFamily="34" charset="0"/>
              <a:buChar char="•"/>
            </a:pPr>
            <a:r>
              <a:rPr lang="en-US" sz="2000" b="1" dirty="0"/>
              <a:t>Numerous private design-build projects</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Dan Chandler – Sr. Vice President, OAC, CCM (working insurance claim)</a:t>
            </a:r>
          </a:p>
          <a:p>
            <a:pPr marL="742950" lvl="1" indent="-285750">
              <a:buFont typeface="Arial" panose="020B0604020202020204" pitchFamily="34" charset="0"/>
              <a:buChar char="•"/>
            </a:pPr>
            <a:r>
              <a:rPr lang="en-US" sz="2000" b="1" dirty="0"/>
              <a:t>Over a dozen RCW 39.10 design-build projects</a:t>
            </a:r>
          </a:p>
          <a:p>
            <a:pPr marL="742950" lvl="1" indent="-285750">
              <a:buFont typeface="Arial" panose="020B0604020202020204" pitchFamily="34" charset="0"/>
              <a:buChar char="•"/>
            </a:pPr>
            <a:r>
              <a:rPr lang="en-US" sz="2000" b="1" dirty="0"/>
              <a:t>Numerous private design-build projects</a:t>
            </a:r>
          </a:p>
          <a:p>
            <a:pPr marL="742950" lvl="1" indent="-285750">
              <a:buFont typeface="Arial" panose="020B0604020202020204" pitchFamily="34" charset="0"/>
              <a:buChar char="•"/>
            </a:pPr>
            <a:r>
              <a:rPr lang="en-US" sz="2000" b="1" dirty="0"/>
              <a:t>Industry pioneer with alternative project delivery</a:t>
            </a:r>
          </a:p>
          <a:p>
            <a:pPr marL="742950" lvl="1" indent="-285750">
              <a:buFont typeface="Arial" panose="020B0604020202020204" pitchFamily="34" charset="0"/>
              <a:buChar char="•"/>
            </a:pPr>
            <a:endParaRPr lang="en-US" sz="2000" b="1" dirty="0"/>
          </a:p>
        </p:txBody>
      </p:sp>
    </p:spTree>
    <p:extLst>
      <p:ext uri="{BB962C8B-B14F-4D97-AF65-F5344CB8AC3E}">
        <p14:creationId xmlns:p14="http://schemas.microsoft.com/office/powerpoint/2010/main" val="92619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12EA-7F68-438E-BD1C-28BA940063E0}"/>
              </a:ext>
            </a:extLst>
          </p:cNvPr>
          <p:cNvSpPr>
            <a:spLocks noGrp="1"/>
          </p:cNvSpPr>
          <p:nvPr>
            <p:ph type="title"/>
          </p:nvPr>
        </p:nvSpPr>
        <p:spPr/>
        <p:txBody>
          <a:bodyPr>
            <a:normAutofit/>
          </a:bodyPr>
          <a:lstStyle/>
          <a:p>
            <a:r>
              <a:rPr lang="en-US" sz="3200" dirty="0"/>
              <a:t>Scope of DB Team &amp; Project</a:t>
            </a:r>
          </a:p>
        </p:txBody>
      </p:sp>
      <p:sp>
        <p:nvSpPr>
          <p:cNvPr id="3" name="TextBox 2">
            <a:extLst>
              <a:ext uri="{FF2B5EF4-FFF2-40B4-BE49-F238E27FC236}">
                <a16:creationId xmlns:a16="http://schemas.microsoft.com/office/drawing/2014/main" id="{D9078D05-9CA2-4B7C-9C12-34DE4A9A622D}"/>
              </a:ext>
            </a:extLst>
          </p:cNvPr>
          <p:cNvSpPr txBox="1"/>
          <p:nvPr/>
        </p:nvSpPr>
        <p:spPr>
          <a:xfrm>
            <a:off x="628650" y="1690688"/>
            <a:ext cx="7677150" cy="465197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t>Negotiate the scope of work and replacement cost with Insurance as part of the owner team</a:t>
            </a:r>
          </a:p>
          <a:p>
            <a:pPr marL="742950" lvl="1" indent="-285750">
              <a:lnSpc>
                <a:spcPct val="150000"/>
              </a:lnSpc>
              <a:buFont typeface="Arial" panose="020B0604020202020204" pitchFamily="34" charset="0"/>
              <a:buChar char="•"/>
            </a:pPr>
            <a:r>
              <a:rPr lang="en-US" sz="2000" b="1" dirty="0"/>
              <a:t>Build back exactly what was there with all code upgrades (ADA, Energy Code, Seismic, Fire, etc.)</a:t>
            </a:r>
          </a:p>
          <a:p>
            <a:pPr marL="285750" indent="-285750">
              <a:lnSpc>
                <a:spcPct val="150000"/>
              </a:lnSpc>
              <a:buFont typeface="Arial" panose="020B0604020202020204" pitchFamily="34" charset="0"/>
              <a:buChar char="•"/>
            </a:pPr>
            <a:r>
              <a:rPr lang="en-US" sz="2000" b="1" dirty="0"/>
              <a:t>Work with the Owner and team to program and scope and price a new facility for up to 150 K8 students.</a:t>
            </a:r>
          </a:p>
          <a:p>
            <a:pPr marL="285750" indent="-285750">
              <a:lnSpc>
                <a:spcPct val="150000"/>
              </a:lnSpc>
              <a:buFont typeface="Arial" panose="020B0604020202020204" pitchFamily="34" charset="0"/>
              <a:buChar char="•"/>
            </a:pPr>
            <a:r>
              <a:rPr lang="en-US" sz="2000" b="1" dirty="0"/>
              <a:t>Work with the Owner and team to assist in pursuing grants and other funding opportunities with the legislators etc.</a:t>
            </a:r>
          </a:p>
          <a:p>
            <a:pPr marL="285750" indent="-285750">
              <a:lnSpc>
                <a:spcPct val="150000"/>
              </a:lnSpc>
              <a:buFont typeface="Arial" panose="020B0604020202020204" pitchFamily="34" charset="0"/>
              <a:buChar char="•"/>
            </a:pPr>
            <a:r>
              <a:rPr lang="en-US" sz="2000" b="1" dirty="0"/>
              <a:t>Ultimately program, price and build a new K8 facility for 150 students.</a:t>
            </a:r>
          </a:p>
        </p:txBody>
      </p:sp>
    </p:spTree>
    <p:extLst>
      <p:ext uri="{BB962C8B-B14F-4D97-AF65-F5344CB8AC3E}">
        <p14:creationId xmlns:p14="http://schemas.microsoft.com/office/powerpoint/2010/main" val="69102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C770-708E-4A0B-A377-A23998DD8FDE}"/>
              </a:ext>
            </a:extLst>
          </p:cNvPr>
          <p:cNvSpPr>
            <a:spLocks noGrp="1"/>
          </p:cNvSpPr>
          <p:nvPr>
            <p:ph type="title"/>
          </p:nvPr>
        </p:nvSpPr>
        <p:spPr/>
        <p:txBody>
          <a:bodyPr/>
          <a:lstStyle/>
          <a:p>
            <a:r>
              <a:rPr lang="en-US" dirty="0"/>
              <a:t>Existing Site Today</a:t>
            </a:r>
          </a:p>
        </p:txBody>
      </p:sp>
      <p:pic>
        <p:nvPicPr>
          <p:cNvPr id="7" name="Picture Placeholder 5" descr="A picture containing sky, grass, outdoor, area&#10;&#10;Description automatically generated">
            <a:extLst>
              <a:ext uri="{FF2B5EF4-FFF2-40B4-BE49-F238E27FC236}">
                <a16:creationId xmlns:a16="http://schemas.microsoft.com/office/drawing/2014/main" id="{C7F3663C-0E42-4885-AEFF-84960A0D2A86}"/>
              </a:ext>
            </a:extLst>
          </p:cNvPr>
          <p:cNvPicPr>
            <a:picLocks noChangeAspect="1"/>
          </p:cNvPicPr>
          <p:nvPr/>
        </p:nvPicPr>
        <p:blipFill>
          <a:blip r:embed="rId3"/>
          <a:srcRect t="27502" b="27502"/>
          <a:stretch>
            <a:fillRect/>
          </a:stretch>
        </p:blipFill>
        <p:spPr>
          <a:xfrm>
            <a:off x="639536" y="1690688"/>
            <a:ext cx="3602274" cy="1966912"/>
          </a:xfrm>
          <a:prstGeom prst="rect">
            <a:avLst/>
          </a:prstGeom>
        </p:spPr>
      </p:pic>
      <p:pic>
        <p:nvPicPr>
          <p:cNvPr id="9" name="Picture 8" descr="A picture containing sky, outdoor&#10;&#10;Description automatically generated">
            <a:extLst>
              <a:ext uri="{FF2B5EF4-FFF2-40B4-BE49-F238E27FC236}">
                <a16:creationId xmlns:a16="http://schemas.microsoft.com/office/drawing/2014/main" id="{D3DDF2D5-6494-4F3C-BAFB-0B672A9A7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36" y="3809267"/>
            <a:ext cx="3602274" cy="2701705"/>
          </a:xfrm>
          <a:prstGeom prst="rect">
            <a:avLst/>
          </a:prstGeom>
        </p:spPr>
      </p:pic>
      <p:pic>
        <p:nvPicPr>
          <p:cNvPr id="11" name="Picture 10" descr="A picture containing sky, outdoor, road, street&#10;&#10;Description automatically generated">
            <a:extLst>
              <a:ext uri="{FF2B5EF4-FFF2-40B4-BE49-F238E27FC236}">
                <a16:creationId xmlns:a16="http://schemas.microsoft.com/office/drawing/2014/main" id="{24520E2C-8655-4F0E-9ECC-1478045D2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690688"/>
            <a:ext cx="3725636" cy="1966912"/>
          </a:xfrm>
          <a:prstGeom prst="rect">
            <a:avLst/>
          </a:prstGeom>
        </p:spPr>
      </p:pic>
      <p:pic>
        <p:nvPicPr>
          <p:cNvPr id="13" name="Picture 12" descr="A picture containing sky, grass, outdoor, dirt&#10;&#10;Description automatically generated">
            <a:extLst>
              <a:ext uri="{FF2B5EF4-FFF2-40B4-BE49-F238E27FC236}">
                <a16:creationId xmlns:a16="http://schemas.microsoft.com/office/drawing/2014/main" id="{16066D80-7554-48ED-843C-7EA6D496B3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809267"/>
            <a:ext cx="3725901" cy="2701705"/>
          </a:xfrm>
          <a:prstGeom prst="rect">
            <a:avLst/>
          </a:prstGeom>
        </p:spPr>
      </p:pic>
    </p:spTree>
    <p:extLst>
      <p:ext uri="{BB962C8B-B14F-4D97-AF65-F5344CB8AC3E}">
        <p14:creationId xmlns:p14="http://schemas.microsoft.com/office/powerpoint/2010/main" val="145572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09600" y="949325"/>
            <a:ext cx="8305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400" dirty="0"/>
              <a:t>Predictability:  Align Budget and Scope with Insurance &amp; funding</a:t>
            </a:r>
          </a:p>
          <a:p>
            <a:pPr marL="0" indent="0" eaLnBrk="1" hangingPunct="1"/>
            <a:endParaRPr lang="en-US" altLang="en-US" sz="2400" dirty="0"/>
          </a:p>
          <a:p>
            <a:pPr eaLnBrk="1" hangingPunct="1">
              <a:buFontTx/>
              <a:buChar char="•"/>
            </a:pPr>
            <a:r>
              <a:rPr lang="en-US" altLang="en-US" sz="2400" dirty="0"/>
              <a:t>Assistance with funding request from legislature &amp; Insurance</a:t>
            </a:r>
          </a:p>
          <a:p>
            <a:pPr eaLnBrk="1" hangingPunct="1">
              <a:buFontTx/>
              <a:buChar char="•"/>
            </a:pPr>
            <a:endParaRPr lang="en-US" altLang="en-US" sz="2400" dirty="0"/>
          </a:p>
          <a:p>
            <a:pPr eaLnBrk="1" hangingPunct="1">
              <a:buFontTx/>
              <a:buChar char="•"/>
            </a:pPr>
            <a:r>
              <a:rPr lang="en-US" altLang="en-US" sz="2400" dirty="0"/>
              <a:t>Efficiency and Innovation:  Design Development</a:t>
            </a:r>
          </a:p>
          <a:p>
            <a:pPr eaLnBrk="1" hangingPunct="1">
              <a:buFontTx/>
              <a:buChar char="•"/>
            </a:pPr>
            <a:endParaRPr lang="en-US" altLang="en-US" sz="2400" dirty="0"/>
          </a:p>
          <a:p>
            <a:pPr eaLnBrk="1" hangingPunct="1">
              <a:buFontTx/>
              <a:buChar char="•"/>
            </a:pPr>
            <a:r>
              <a:rPr lang="en-US" altLang="en-US" sz="2400" dirty="0"/>
              <a:t>Time to Market and Expedited Schedule (FLEXIBILITY)</a:t>
            </a:r>
          </a:p>
          <a:p>
            <a:pPr eaLnBrk="1" hangingPunct="1">
              <a:buFontTx/>
              <a:buChar char="•"/>
            </a:pPr>
            <a:endParaRPr lang="en-US" altLang="en-US" sz="2400" dirty="0"/>
          </a:p>
          <a:p>
            <a:pPr eaLnBrk="1" hangingPunct="1">
              <a:buFontTx/>
              <a:buChar char="•"/>
            </a:pPr>
            <a:r>
              <a:rPr lang="en-US" altLang="en-US" sz="2400" dirty="0"/>
              <a:t>Early Cost Certainty </a:t>
            </a:r>
          </a:p>
          <a:p>
            <a:pPr eaLnBrk="1" hangingPunct="1">
              <a:buFontTx/>
              <a:buChar char="•"/>
            </a:pPr>
            <a:endParaRPr lang="en-US" altLang="en-US" sz="2400" dirty="0"/>
          </a:p>
          <a:p>
            <a:pPr eaLnBrk="1" hangingPunct="1">
              <a:buFontTx/>
              <a:buChar char="•"/>
            </a:pPr>
            <a:r>
              <a:rPr lang="en-US" altLang="en-US" sz="2400" dirty="0"/>
              <a:t>Single Point of Responsibility for Owner </a:t>
            </a:r>
          </a:p>
          <a:p>
            <a:pPr eaLnBrk="1" hangingPunct="1">
              <a:buFontTx/>
              <a:buChar char="•"/>
            </a:pPr>
            <a:endParaRPr lang="en-US" altLang="en-US" sz="2400" dirty="0"/>
          </a:p>
          <a:p>
            <a:pPr eaLnBrk="1" hangingPunct="1">
              <a:buFontTx/>
              <a:buChar char="•"/>
            </a:pPr>
            <a:endParaRPr lang="en-US" altLang="en-US" sz="2800" dirty="0"/>
          </a:p>
        </p:txBody>
      </p:sp>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Why Progressive Design Build?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7675350" cy="4351338"/>
          </a:xfrm>
        </p:spPr>
        <p:txBody>
          <a:bodyPr>
            <a:normAutofit lnSpcReduction="10000"/>
          </a:bodyPr>
          <a:lstStyle/>
          <a:p>
            <a:pPr marL="0" indent="0" eaLnBrk="1" fontAlgn="auto" hangingPunct="1">
              <a:spcAft>
                <a:spcPts val="0"/>
              </a:spcAft>
              <a:buFontTx/>
              <a:buNone/>
              <a:defRPr/>
            </a:pPr>
            <a:r>
              <a:rPr lang="en-US" sz="2800" b="1" dirty="0">
                <a:latin typeface="Calibri" panose="020F0502020204030204" pitchFamily="34" charset="0"/>
              </a:rPr>
              <a:t>The project meets all three of the RCW criteria:</a:t>
            </a:r>
          </a:p>
          <a:p>
            <a:pPr marL="457200" indent="-457200" eaLnBrk="1" fontAlgn="auto" hangingPunct="1">
              <a:spcAft>
                <a:spcPts val="0"/>
              </a:spcAft>
              <a:buFont typeface="+mj-lt"/>
              <a:buAutoNum type="alphaLcPeriod"/>
              <a:defRPr/>
            </a:pPr>
            <a:r>
              <a:rPr lang="en-US" dirty="0">
                <a:latin typeface="Calibri" panose="020F0502020204030204" pitchFamily="34" charset="0"/>
              </a:rPr>
              <a:t>Design-build approach is critical in developing the construction methodology due to work with insurance.</a:t>
            </a:r>
          </a:p>
          <a:p>
            <a:pPr marL="457200" indent="-457200" eaLnBrk="1" fontAlgn="auto" hangingPunct="1">
              <a:spcAft>
                <a:spcPts val="0"/>
              </a:spcAft>
              <a:buFont typeface="+mj-lt"/>
              <a:buAutoNum type="alphaLcPeriod"/>
              <a:defRPr/>
            </a:pPr>
            <a:r>
              <a:rPr lang="en-US" dirty="0">
                <a:latin typeface="Calibri" panose="020F0502020204030204" pitchFamily="34" charset="0"/>
              </a:rPr>
              <a:t>The project will be provided opportunity for greater innovation and efficiencies by utilizing the Progressive Design Build methodology.</a:t>
            </a:r>
          </a:p>
          <a:p>
            <a:pPr marL="457200" indent="-457200" eaLnBrk="1" fontAlgn="auto" hangingPunct="1">
              <a:spcAft>
                <a:spcPts val="0"/>
              </a:spcAft>
              <a:buFont typeface="+mj-lt"/>
              <a:buAutoNum type="alphaLcPeriod"/>
              <a:defRPr/>
            </a:pPr>
            <a:r>
              <a:rPr lang="en-US" dirty="0">
                <a:latin typeface="Calibri" panose="020F0502020204030204" pitchFamily="34" charset="0"/>
              </a:rPr>
              <a:t>This project will realize significant savings in project delivery time which will show progress to the community.  By utilizing PDB, we get the benefit of early cost certainty, while beginning the procurement of materials, early site packages, and “mini-GMP’s”.   Flexibility is crucial with insurance company.</a:t>
            </a:r>
          </a:p>
        </p:txBody>
      </p:sp>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Calibri" panose="020F0502020204030204" pitchFamily="34" charset="0"/>
                <a:ea typeface="+mn-ea"/>
                <a:cs typeface="+mn-cs"/>
              </a:rPr>
              <a:t>RCW 39.10.300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371600" y="22860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eaLnBrk="1" hangingPunct="1"/>
            <a:endParaRPr lang="en-US" altLang="en-US"/>
          </a:p>
        </p:txBody>
      </p:sp>
      <p:sp>
        <p:nvSpPr>
          <p:cNvPr id="5"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Almira SD Schedule</a:t>
            </a:r>
          </a:p>
        </p:txBody>
      </p:sp>
      <p:graphicFrame>
        <p:nvGraphicFramePr>
          <p:cNvPr id="3" name="Table 2">
            <a:extLst>
              <a:ext uri="{FF2B5EF4-FFF2-40B4-BE49-F238E27FC236}">
                <a16:creationId xmlns:a16="http://schemas.microsoft.com/office/drawing/2014/main" id="{D45895A1-F3A1-4001-A532-7FA0EEB564A6}"/>
              </a:ext>
            </a:extLst>
          </p:cNvPr>
          <p:cNvGraphicFramePr>
            <a:graphicFrameLocks noGrp="1"/>
          </p:cNvGraphicFramePr>
          <p:nvPr>
            <p:extLst>
              <p:ext uri="{D42A27DB-BD31-4B8C-83A1-F6EECF244321}">
                <p14:modId xmlns:p14="http://schemas.microsoft.com/office/powerpoint/2010/main" val="2173719455"/>
              </p:ext>
            </p:extLst>
          </p:nvPr>
        </p:nvGraphicFramePr>
        <p:xfrm>
          <a:off x="457200" y="898140"/>
          <a:ext cx="8201607" cy="5708798"/>
        </p:xfrm>
        <a:graphic>
          <a:graphicData uri="http://schemas.openxmlformats.org/drawingml/2006/table">
            <a:tbl>
              <a:tblPr firstRow="1" firstCol="1" bandRow="1">
                <a:tableStyleId>{5C22544A-7EE6-4342-B048-85BDC9FD1C3A}</a:tableStyleId>
              </a:tblPr>
              <a:tblGrid>
                <a:gridCol w="3416703">
                  <a:extLst>
                    <a:ext uri="{9D8B030D-6E8A-4147-A177-3AD203B41FA5}">
                      <a16:colId xmlns:a16="http://schemas.microsoft.com/office/drawing/2014/main" val="2141004424"/>
                    </a:ext>
                  </a:extLst>
                </a:gridCol>
                <a:gridCol w="1641842">
                  <a:extLst>
                    <a:ext uri="{9D8B030D-6E8A-4147-A177-3AD203B41FA5}">
                      <a16:colId xmlns:a16="http://schemas.microsoft.com/office/drawing/2014/main" val="1840489686"/>
                    </a:ext>
                  </a:extLst>
                </a:gridCol>
                <a:gridCol w="1641842">
                  <a:extLst>
                    <a:ext uri="{9D8B030D-6E8A-4147-A177-3AD203B41FA5}">
                      <a16:colId xmlns:a16="http://schemas.microsoft.com/office/drawing/2014/main" val="2016912391"/>
                    </a:ext>
                  </a:extLst>
                </a:gridCol>
                <a:gridCol w="1501220">
                  <a:extLst>
                    <a:ext uri="{9D8B030D-6E8A-4147-A177-3AD203B41FA5}">
                      <a16:colId xmlns:a16="http://schemas.microsoft.com/office/drawing/2014/main" val="468927971"/>
                    </a:ext>
                  </a:extLst>
                </a:gridCol>
              </a:tblGrid>
              <a:tr h="380114">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Description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Duration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Start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Finish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07614347"/>
                  </a:ext>
                </a:extLst>
              </a:tr>
              <a:tr h="38011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PRC Meeting and Approval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12/02/2021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12/02/2021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53775785"/>
                  </a:ext>
                </a:extLst>
              </a:tr>
              <a:tr h="568372">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Advertise RFQ &amp; Collect SOQ’s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1.5 weeks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10/31/2021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11/09/2021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50582047"/>
                  </a:ext>
                </a:extLst>
              </a:tr>
              <a:tr h="38011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SOQ’s Scoring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4 days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11/09/2021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11/12/2021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7444045"/>
                  </a:ext>
                </a:extLst>
              </a:tr>
              <a:tr h="38011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Interviews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11/17/2021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11/17/2021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26168013"/>
                  </a:ext>
                </a:extLst>
              </a:tr>
              <a:tr h="38011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Fee Proposal and Opening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65359834"/>
                  </a:ext>
                </a:extLst>
              </a:tr>
              <a:tr h="568372">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School Board Approval of Design Build Team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099588"/>
                  </a:ext>
                </a:extLst>
              </a:tr>
              <a:tr h="568372">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Protest Period before executing agreement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4 days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11/29/2021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12/03/2021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76077297"/>
                  </a:ext>
                </a:extLst>
              </a:tr>
              <a:tr h="568372">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Negotiate Scope of work &amp; costs with insurance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6 months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12/03/2021</a:t>
                      </a: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05/01/2021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11905921"/>
                  </a:ext>
                </a:extLst>
              </a:tr>
              <a:tr h="568372">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Program &amp; Design &amp; Negotiate New Facility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6 months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01/01/2022</a:t>
                      </a: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06/01/2021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2023758"/>
                  </a:ext>
                </a:extLst>
              </a:tr>
              <a:tr h="38011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Construction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1.5 Years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05/01/2022</a:t>
                      </a: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09/01/2023</a:t>
                      </a:r>
                    </a:p>
                  </a:txBody>
                  <a:tcPr marL="68580" marR="68580" marT="0" marB="0"/>
                </a:tc>
                <a:extLst>
                  <a:ext uri="{0D108BD9-81ED-4DB2-BD59-A6C34878D82A}">
                    <a16:rowId xmlns:a16="http://schemas.microsoft.com/office/drawing/2014/main" val="2398742821"/>
                  </a:ext>
                </a:extLst>
              </a:tr>
              <a:tr h="380114">
                <a:tc>
                  <a:txBody>
                    <a:bodyPr/>
                    <a:lstStyle/>
                    <a:p>
                      <a:pPr marL="0" marR="0" algn="l">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1406735"/>
                  </a:ext>
                </a:extLst>
              </a:tr>
            </a:tbl>
          </a:graphicData>
        </a:graphic>
      </p:graphicFrame>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6317</TotalTime>
  <Words>1374</Words>
  <Application>Microsoft Office PowerPoint</Application>
  <PresentationFormat>On-screen Show (4:3)</PresentationFormat>
  <Paragraphs>159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Times New Roman</vt:lpstr>
      <vt:lpstr>Depth</vt:lpstr>
      <vt:lpstr>PowerPoint Presentation</vt:lpstr>
      <vt:lpstr>PowerPoint Presentation</vt:lpstr>
      <vt:lpstr>Project Team</vt:lpstr>
      <vt:lpstr>Design Build Experience of Team</vt:lpstr>
      <vt:lpstr>Scope of DB Team &amp; Project</vt:lpstr>
      <vt:lpstr>Existing Site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Olympic Associates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Chandler</dc:creator>
  <cp:lastModifiedBy>Jeff Jurgensen</cp:lastModifiedBy>
  <cp:revision>256</cp:revision>
  <cp:lastPrinted>2015-12-01T21:58:33Z</cp:lastPrinted>
  <dcterms:created xsi:type="dcterms:W3CDTF">2007-08-13T18:14:17Z</dcterms:created>
  <dcterms:modified xsi:type="dcterms:W3CDTF">2021-12-01T22:47:04Z</dcterms:modified>
</cp:coreProperties>
</file>