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47"/>
  </p:notesMasterIdLst>
  <p:handoutMasterIdLst>
    <p:handoutMasterId r:id="rId48"/>
  </p:handoutMasterIdLst>
  <p:sldIdLst>
    <p:sldId id="256" r:id="rId7"/>
    <p:sldId id="820" r:id="rId8"/>
    <p:sldId id="2618" r:id="rId9"/>
    <p:sldId id="832" r:id="rId10"/>
    <p:sldId id="2619" r:id="rId11"/>
    <p:sldId id="2638" r:id="rId12"/>
    <p:sldId id="805" r:id="rId13"/>
    <p:sldId id="814" r:id="rId14"/>
    <p:sldId id="2620" r:id="rId15"/>
    <p:sldId id="2642" r:id="rId16"/>
    <p:sldId id="2639" r:id="rId17"/>
    <p:sldId id="2640" r:id="rId18"/>
    <p:sldId id="2641" r:id="rId19"/>
    <p:sldId id="2623" r:id="rId20"/>
    <p:sldId id="2630" r:id="rId21"/>
    <p:sldId id="2631" r:id="rId22"/>
    <p:sldId id="2624" r:id="rId23"/>
    <p:sldId id="2625" r:id="rId24"/>
    <p:sldId id="2626" r:id="rId25"/>
    <p:sldId id="2634" r:id="rId26"/>
    <p:sldId id="2643" r:id="rId27"/>
    <p:sldId id="2622" r:id="rId28"/>
    <p:sldId id="2627" r:id="rId29"/>
    <p:sldId id="2628" r:id="rId30"/>
    <p:sldId id="2645" r:id="rId31"/>
    <p:sldId id="2629" r:id="rId32"/>
    <p:sldId id="2633" r:id="rId33"/>
    <p:sldId id="2646" r:id="rId34"/>
    <p:sldId id="2632" r:id="rId35"/>
    <p:sldId id="2635" r:id="rId36"/>
    <p:sldId id="2637" r:id="rId37"/>
    <p:sldId id="2644" r:id="rId38"/>
    <p:sldId id="2647" r:id="rId39"/>
    <p:sldId id="2648" r:id="rId40"/>
    <p:sldId id="2649" r:id="rId41"/>
    <p:sldId id="2650" r:id="rId42"/>
    <p:sldId id="2651" r:id="rId43"/>
    <p:sldId id="2652" r:id="rId44"/>
    <p:sldId id="2653" r:id="rId45"/>
    <p:sldId id="2654"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nger, Michael A." initials="OMA" lastIdx="14" clrIdx="0">
    <p:extLst>
      <p:ext uri="{19B8F6BF-5375-455C-9EA6-DF929625EA0E}">
        <p15:presenceInfo xmlns:p15="http://schemas.microsoft.com/office/powerpoint/2012/main" userId="S::molinger@cob.org::236dbf51-ded3-480c-90a0-833038c02e65" providerId="AD"/>
      </p:ext>
    </p:extLst>
  </p:cmAuthor>
  <p:cmAuthor id="2" name="Tadd Giesbrecht" initials="TG" lastIdx="2" clrIdx="1">
    <p:extLst>
      <p:ext uri="{19B8F6BF-5375-455C-9EA6-DF929625EA0E}">
        <p15:presenceInfo xmlns:p15="http://schemas.microsoft.com/office/powerpoint/2012/main" userId="S::tgiesbrecht@carollo.com::3b5fabd8-1b3d-400c-8917-78eff4b8b61a" providerId="AD"/>
      </p:ext>
    </p:extLst>
  </p:cmAuthor>
  <p:cmAuthor id="3" name="Robyn L. Curtis" initials="RLC" lastIdx="15" clrIdx="2">
    <p:extLst>
      <p:ext uri="{19B8F6BF-5375-455C-9EA6-DF929625EA0E}">
        <p15:presenceInfo xmlns:p15="http://schemas.microsoft.com/office/powerpoint/2012/main" userId="S::RLCurtis@BrwnCald.com::7177e2ba-1d11-4cc7-8d0e-58d4ca3e1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B8D7F6"/>
    <a:srgbClr val="15589F"/>
    <a:srgbClr val="DDB4B1"/>
    <a:srgbClr val="DAE9FA"/>
    <a:srgbClr val="FFFFFF"/>
    <a:srgbClr val="F0F0F0"/>
    <a:srgbClr val="1C1C1C"/>
    <a:srgbClr val="FF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6709" autoAdjust="0"/>
  </p:normalViewPr>
  <p:slideViewPr>
    <p:cSldViewPr>
      <p:cViewPr varScale="1">
        <p:scale>
          <a:sx n="121" d="100"/>
          <a:sy n="121" d="100"/>
        </p:scale>
        <p:origin x="102" y="198"/>
      </p:cViewPr>
      <p:guideLst>
        <p:guide orient="horz" pos="2160"/>
        <p:guide pos="3840"/>
      </p:guideLst>
    </p:cSldViewPr>
  </p:slideViewPr>
  <p:notesTextViewPr>
    <p:cViewPr>
      <p:scale>
        <a:sx n="1" d="1"/>
        <a:sy n="1" d="1"/>
      </p:scale>
      <p:origin x="0" y="0"/>
    </p:cViewPr>
  </p:notesTextViewPr>
  <p:notesViewPr>
    <p:cSldViewPr>
      <p:cViewPr varScale="1">
        <p:scale>
          <a:sx n="77" d="100"/>
          <a:sy n="77" d="100"/>
        </p:scale>
        <p:origin x="2356"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dd Giesbrecht" userId="3b5fabd8-1b3d-400c-8917-78eff4b8b61a" providerId="ADAL" clId="{E5FD7C3D-D352-4131-96B6-D3BE679ABC86}"/>
    <pc:docChg chg="modSld">
      <pc:chgData name="Tadd Giesbrecht" userId="3b5fabd8-1b3d-400c-8917-78eff4b8b61a" providerId="ADAL" clId="{E5FD7C3D-D352-4131-96B6-D3BE679ABC86}" dt="2022-01-26T23:46:31.913" v="23" actId="20577"/>
      <pc:docMkLst>
        <pc:docMk/>
      </pc:docMkLst>
      <pc:sldChg chg="modNotesTx">
        <pc:chgData name="Tadd Giesbrecht" userId="3b5fabd8-1b3d-400c-8917-78eff4b8b61a" providerId="ADAL" clId="{E5FD7C3D-D352-4131-96B6-D3BE679ABC86}" dt="2022-01-26T23:43:13.572" v="0" actId="6549"/>
        <pc:sldMkLst>
          <pc:docMk/>
          <pc:sldMk cId="213989780" sldId="2618"/>
        </pc:sldMkLst>
      </pc:sldChg>
      <pc:sldChg chg="modNotesTx">
        <pc:chgData name="Tadd Giesbrecht" userId="3b5fabd8-1b3d-400c-8917-78eff4b8b61a" providerId="ADAL" clId="{E5FD7C3D-D352-4131-96B6-D3BE679ABC86}" dt="2022-01-26T23:43:18.190" v="1" actId="6549"/>
        <pc:sldMkLst>
          <pc:docMk/>
          <pc:sldMk cId="3368275159" sldId="2619"/>
        </pc:sldMkLst>
      </pc:sldChg>
      <pc:sldChg chg="modNotesTx">
        <pc:chgData name="Tadd Giesbrecht" userId="3b5fabd8-1b3d-400c-8917-78eff4b8b61a" providerId="ADAL" clId="{E5FD7C3D-D352-4131-96B6-D3BE679ABC86}" dt="2022-01-26T23:43:25.998" v="3" actId="6549"/>
        <pc:sldMkLst>
          <pc:docMk/>
          <pc:sldMk cId="1391790733" sldId="2620"/>
        </pc:sldMkLst>
      </pc:sldChg>
      <pc:sldChg chg="modNotesTx">
        <pc:chgData name="Tadd Giesbrecht" userId="3b5fabd8-1b3d-400c-8917-78eff4b8b61a" providerId="ADAL" clId="{E5FD7C3D-D352-4131-96B6-D3BE679ABC86}" dt="2022-01-26T23:43:35.823" v="5" actId="6549"/>
        <pc:sldMkLst>
          <pc:docMk/>
          <pc:sldMk cId="3311956020" sldId="2623"/>
        </pc:sldMkLst>
      </pc:sldChg>
      <pc:sldChg chg="modNotesTx">
        <pc:chgData name="Tadd Giesbrecht" userId="3b5fabd8-1b3d-400c-8917-78eff4b8b61a" providerId="ADAL" clId="{E5FD7C3D-D352-4131-96B6-D3BE679ABC86}" dt="2022-01-26T23:43:43.174" v="7" actId="6549"/>
        <pc:sldMkLst>
          <pc:docMk/>
          <pc:sldMk cId="3757278086" sldId="2624"/>
        </pc:sldMkLst>
      </pc:sldChg>
      <pc:sldChg chg="modNotesTx">
        <pc:chgData name="Tadd Giesbrecht" userId="3b5fabd8-1b3d-400c-8917-78eff4b8b61a" providerId="ADAL" clId="{E5FD7C3D-D352-4131-96B6-D3BE679ABC86}" dt="2022-01-26T23:43:47.447" v="8" actId="6549"/>
        <pc:sldMkLst>
          <pc:docMk/>
          <pc:sldMk cId="3233167297" sldId="2626"/>
        </pc:sldMkLst>
      </pc:sldChg>
      <pc:sldChg chg="modNotesTx">
        <pc:chgData name="Tadd Giesbrecht" userId="3b5fabd8-1b3d-400c-8917-78eff4b8b61a" providerId="ADAL" clId="{E5FD7C3D-D352-4131-96B6-D3BE679ABC86}" dt="2022-01-26T23:43:53.534" v="9" actId="6549"/>
        <pc:sldMkLst>
          <pc:docMk/>
          <pc:sldMk cId="38630694" sldId="2628"/>
        </pc:sldMkLst>
      </pc:sldChg>
      <pc:sldChg chg="modNotesTx">
        <pc:chgData name="Tadd Giesbrecht" userId="3b5fabd8-1b3d-400c-8917-78eff4b8b61a" providerId="ADAL" clId="{E5FD7C3D-D352-4131-96B6-D3BE679ABC86}" dt="2022-01-26T23:43:59.496" v="11" actId="6549"/>
        <pc:sldMkLst>
          <pc:docMk/>
          <pc:sldMk cId="415414550" sldId="2629"/>
        </pc:sldMkLst>
      </pc:sldChg>
      <pc:sldChg chg="modNotesTx">
        <pc:chgData name="Tadd Giesbrecht" userId="3b5fabd8-1b3d-400c-8917-78eff4b8b61a" providerId="ADAL" clId="{E5FD7C3D-D352-4131-96B6-D3BE679ABC86}" dt="2022-01-26T23:43:39.638" v="6" actId="6549"/>
        <pc:sldMkLst>
          <pc:docMk/>
          <pc:sldMk cId="698817314" sldId="2631"/>
        </pc:sldMkLst>
      </pc:sldChg>
      <pc:sldChg chg="modNotesTx">
        <pc:chgData name="Tadd Giesbrecht" userId="3b5fabd8-1b3d-400c-8917-78eff4b8b61a" providerId="ADAL" clId="{E5FD7C3D-D352-4131-96B6-D3BE679ABC86}" dt="2022-01-26T23:44:07.670" v="12" actId="6549"/>
        <pc:sldMkLst>
          <pc:docMk/>
          <pc:sldMk cId="179629436" sldId="2637"/>
        </pc:sldMkLst>
      </pc:sldChg>
      <pc:sldChg chg="modNotesTx">
        <pc:chgData name="Tadd Giesbrecht" userId="3b5fabd8-1b3d-400c-8917-78eff4b8b61a" providerId="ADAL" clId="{E5FD7C3D-D352-4131-96B6-D3BE679ABC86}" dt="2022-01-26T23:43:20.743" v="2" actId="6549"/>
        <pc:sldMkLst>
          <pc:docMk/>
          <pc:sldMk cId="1068068512" sldId="2638"/>
        </pc:sldMkLst>
      </pc:sldChg>
      <pc:sldChg chg="modNotesTx">
        <pc:chgData name="Tadd Giesbrecht" userId="3b5fabd8-1b3d-400c-8917-78eff4b8b61a" providerId="ADAL" clId="{E5FD7C3D-D352-4131-96B6-D3BE679ABC86}" dt="2022-01-26T23:43:29.135" v="4" actId="6549"/>
        <pc:sldMkLst>
          <pc:docMk/>
          <pc:sldMk cId="3089250177" sldId="2642"/>
        </pc:sldMkLst>
      </pc:sldChg>
      <pc:sldChg chg="modNotesTx">
        <pc:chgData name="Tadd Giesbrecht" userId="3b5fabd8-1b3d-400c-8917-78eff4b8b61a" providerId="ADAL" clId="{E5FD7C3D-D352-4131-96B6-D3BE679ABC86}" dt="2022-01-26T23:43:56.629" v="10" actId="6549"/>
        <pc:sldMkLst>
          <pc:docMk/>
          <pc:sldMk cId="2426182507" sldId="2645"/>
        </pc:sldMkLst>
      </pc:sldChg>
      <pc:sldChg chg="modSp mod modNotesTx">
        <pc:chgData name="Tadd Giesbrecht" userId="3b5fabd8-1b3d-400c-8917-78eff4b8b61a" providerId="ADAL" clId="{E5FD7C3D-D352-4131-96B6-D3BE679ABC86}" dt="2022-01-26T23:45:53.684" v="22" actId="207"/>
        <pc:sldMkLst>
          <pc:docMk/>
          <pc:sldMk cId="2915789153" sldId="2648"/>
        </pc:sldMkLst>
        <pc:spChg chg="mod">
          <ac:chgData name="Tadd Giesbrecht" userId="3b5fabd8-1b3d-400c-8917-78eff4b8b61a" providerId="ADAL" clId="{E5FD7C3D-D352-4131-96B6-D3BE679ABC86}" dt="2022-01-26T23:45:53.684" v="22" actId="207"/>
          <ac:spMkLst>
            <pc:docMk/>
            <pc:sldMk cId="2915789153" sldId="2648"/>
            <ac:spMk id="5" creationId="{F6191850-0217-4BD6-81C2-AF5E576C79E7}"/>
          </ac:spMkLst>
        </pc:spChg>
      </pc:sldChg>
      <pc:sldChg chg="modSp mod modNotesTx">
        <pc:chgData name="Tadd Giesbrecht" userId="3b5fabd8-1b3d-400c-8917-78eff4b8b61a" providerId="ADAL" clId="{E5FD7C3D-D352-4131-96B6-D3BE679ABC86}" dt="2022-01-26T23:45:43.931" v="20" actId="207"/>
        <pc:sldMkLst>
          <pc:docMk/>
          <pc:sldMk cId="577749258" sldId="2649"/>
        </pc:sldMkLst>
        <pc:spChg chg="mod">
          <ac:chgData name="Tadd Giesbrecht" userId="3b5fabd8-1b3d-400c-8917-78eff4b8b61a" providerId="ADAL" clId="{E5FD7C3D-D352-4131-96B6-D3BE679ABC86}" dt="2022-01-26T23:45:43.931" v="20" actId="207"/>
          <ac:spMkLst>
            <pc:docMk/>
            <pc:sldMk cId="577749258" sldId="2649"/>
            <ac:spMk id="5" creationId="{F6191850-0217-4BD6-81C2-AF5E576C79E7}"/>
          </ac:spMkLst>
        </pc:spChg>
      </pc:sldChg>
      <pc:sldChg chg="modNotesTx">
        <pc:chgData name="Tadd Giesbrecht" userId="3b5fabd8-1b3d-400c-8917-78eff4b8b61a" providerId="ADAL" clId="{E5FD7C3D-D352-4131-96B6-D3BE679ABC86}" dt="2022-01-26T23:45:19.052" v="15" actId="6549"/>
        <pc:sldMkLst>
          <pc:docMk/>
          <pc:sldMk cId="3702064498" sldId="2650"/>
        </pc:sldMkLst>
      </pc:sldChg>
      <pc:sldChg chg="modNotesTx">
        <pc:chgData name="Tadd Giesbrecht" userId="3b5fabd8-1b3d-400c-8917-78eff4b8b61a" providerId="ADAL" clId="{E5FD7C3D-D352-4131-96B6-D3BE679ABC86}" dt="2022-01-26T23:45:21.973" v="16" actId="6549"/>
        <pc:sldMkLst>
          <pc:docMk/>
          <pc:sldMk cId="1134313595" sldId="2651"/>
        </pc:sldMkLst>
      </pc:sldChg>
      <pc:sldChg chg="modNotesTx">
        <pc:chgData name="Tadd Giesbrecht" userId="3b5fabd8-1b3d-400c-8917-78eff4b8b61a" providerId="ADAL" clId="{E5FD7C3D-D352-4131-96B6-D3BE679ABC86}" dt="2022-01-26T23:45:25.044" v="17" actId="6549"/>
        <pc:sldMkLst>
          <pc:docMk/>
          <pc:sldMk cId="2583986780" sldId="2652"/>
        </pc:sldMkLst>
      </pc:sldChg>
      <pc:sldChg chg="modNotesTx">
        <pc:chgData name="Tadd Giesbrecht" userId="3b5fabd8-1b3d-400c-8917-78eff4b8b61a" providerId="ADAL" clId="{E5FD7C3D-D352-4131-96B6-D3BE679ABC86}" dt="2022-01-26T23:45:28.252" v="18" actId="6549"/>
        <pc:sldMkLst>
          <pc:docMk/>
          <pc:sldMk cId="1583522816" sldId="2653"/>
        </pc:sldMkLst>
      </pc:sldChg>
      <pc:sldChg chg="modSp mod modNotesTx">
        <pc:chgData name="Tadd Giesbrecht" userId="3b5fabd8-1b3d-400c-8917-78eff4b8b61a" providerId="ADAL" clId="{E5FD7C3D-D352-4131-96B6-D3BE679ABC86}" dt="2022-01-26T23:46:31.913" v="23" actId="20577"/>
        <pc:sldMkLst>
          <pc:docMk/>
          <pc:sldMk cId="929993262" sldId="2654"/>
        </pc:sldMkLst>
        <pc:spChg chg="mod">
          <ac:chgData name="Tadd Giesbrecht" userId="3b5fabd8-1b3d-400c-8917-78eff4b8b61a" providerId="ADAL" clId="{E5FD7C3D-D352-4131-96B6-D3BE679ABC86}" dt="2022-01-26T23:46:31.913" v="23" actId="20577"/>
          <ac:spMkLst>
            <pc:docMk/>
            <pc:sldMk cId="929993262" sldId="2654"/>
            <ac:spMk id="2" creationId="{E739CF25-2CBC-408E-884F-E6CAC64186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A955F96-F28E-40BC-A244-3D30DD66087C}" type="datetimeFigureOut">
              <a:rPr lang="en-US" smtClean="0"/>
              <a:t>1/26/2022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30F10E9-811D-4E78-8725-72EE9D489F15}" type="slidenum">
              <a:rPr lang="en-US" smtClean="0"/>
              <a:t>‹#›</a:t>
            </a:fld>
            <a:endParaRPr lang="en-US"/>
          </a:p>
        </p:txBody>
      </p:sp>
    </p:spTree>
    <p:extLst>
      <p:ext uri="{BB962C8B-B14F-4D97-AF65-F5344CB8AC3E}">
        <p14:creationId xmlns:p14="http://schemas.microsoft.com/office/powerpoint/2010/main" val="63115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A8A180F-A1B3-452B-B75D-14DC1A7B71D6}" type="datetimeFigureOut">
              <a:rPr lang="en-US" smtClean="0"/>
              <a:t>1/26/2022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05E1448-80EC-496F-9BD6-D0EBFC8CE083}" type="slidenum">
              <a:rPr lang="en-US" smtClean="0"/>
              <a:t>‹#›</a:t>
            </a:fld>
            <a:endParaRPr lang="en-US"/>
          </a:p>
        </p:txBody>
      </p:sp>
    </p:spTree>
    <p:extLst>
      <p:ext uri="{BB962C8B-B14F-4D97-AF65-F5344CB8AC3E}">
        <p14:creationId xmlns:p14="http://schemas.microsoft.com/office/powerpoint/2010/main" val="202995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a:t>
            </a:fld>
            <a:endParaRPr lang="en-US"/>
          </a:p>
        </p:txBody>
      </p:sp>
    </p:spTree>
    <p:extLst>
      <p:ext uri="{BB962C8B-B14F-4D97-AF65-F5344CB8AC3E}">
        <p14:creationId xmlns:p14="http://schemas.microsoft.com/office/powerpoint/2010/main" val="17847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21</a:t>
            </a:fld>
            <a:endParaRPr lang="en-US"/>
          </a:p>
        </p:txBody>
      </p:sp>
    </p:spTree>
    <p:extLst>
      <p:ext uri="{BB962C8B-B14F-4D97-AF65-F5344CB8AC3E}">
        <p14:creationId xmlns:p14="http://schemas.microsoft.com/office/powerpoint/2010/main" val="54541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24</a:t>
            </a:fld>
            <a:endParaRPr lang="en-US"/>
          </a:p>
        </p:txBody>
      </p:sp>
    </p:spTree>
    <p:extLst>
      <p:ext uri="{BB962C8B-B14F-4D97-AF65-F5344CB8AC3E}">
        <p14:creationId xmlns:p14="http://schemas.microsoft.com/office/powerpoint/2010/main" val="122207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25</a:t>
            </a:fld>
            <a:endParaRPr lang="en-US"/>
          </a:p>
        </p:txBody>
      </p:sp>
    </p:spTree>
    <p:extLst>
      <p:ext uri="{BB962C8B-B14F-4D97-AF65-F5344CB8AC3E}">
        <p14:creationId xmlns:p14="http://schemas.microsoft.com/office/powerpoint/2010/main" val="87319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26</a:t>
            </a:fld>
            <a:endParaRPr lang="en-US"/>
          </a:p>
        </p:txBody>
      </p:sp>
    </p:spTree>
    <p:extLst>
      <p:ext uri="{BB962C8B-B14F-4D97-AF65-F5344CB8AC3E}">
        <p14:creationId xmlns:p14="http://schemas.microsoft.com/office/powerpoint/2010/main" val="388374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31</a:t>
            </a:fld>
            <a:endParaRPr lang="en-US"/>
          </a:p>
        </p:txBody>
      </p:sp>
    </p:spTree>
    <p:extLst>
      <p:ext uri="{BB962C8B-B14F-4D97-AF65-F5344CB8AC3E}">
        <p14:creationId xmlns:p14="http://schemas.microsoft.com/office/powerpoint/2010/main" val="411653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34</a:t>
            </a:fld>
            <a:endParaRPr lang="en-US"/>
          </a:p>
        </p:txBody>
      </p:sp>
    </p:spTree>
    <p:extLst>
      <p:ext uri="{BB962C8B-B14F-4D97-AF65-F5344CB8AC3E}">
        <p14:creationId xmlns:p14="http://schemas.microsoft.com/office/powerpoint/2010/main" val="1703655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35</a:t>
            </a:fld>
            <a:endParaRPr lang="en-US"/>
          </a:p>
        </p:txBody>
      </p:sp>
    </p:spTree>
    <p:extLst>
      <p:ext uri="{BB962C8B-B14F-4D97-AF65-F5344CB8AC3E}">
        <p14:creationId xmlns:p14="http://schemas.microsoft.com/office/powerpoint/2010/main" val="143610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36</a:t>
            </a:fld>
            <a:endParaRPr lang="en-US"/>
          </a:p>
        </p:txBody>
      </p:sp>
    </p:spTree>
    <p:extLst>
      <p:ext uri="{BB962C8B-B14F-4D97-AF65-F5344CB8AC3E}">
        <p14:creationId xmlns:p14="http://schemas.microsoft.com/office/powerpoint/2010/main" val="95608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37</a:t>
            </a:fld>
            <a:endParaRPr lang="en-US"/>
          </a:p>
        </p:txBody>
      </p:sp>
    </p:spTree>
    <p:extLst>
      <p:ext uri="{BB962C8B-B14F-4D97-AF65-F5344CB8AC3E}">
        <p14:creationId xmlns:p14="http://schemas.microsoft.com/office/powerpoint/2010/main" val="1712267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38</a:t>
            </a:fld>
            <a:endParaRPr lang="en-US"/>
          </a:p>
        </p:txBody>
      </p:sp>
    </p:spTree>
    <p:extLst>
      <p:ext uri="{BB962C8B-B14F-4D97-AF65-F5344CB8AC3E}">
        <p14:creationId xmlns:p14="http://schemas.microsoft.com/office/powerpoint/2010/main" val="295202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5</a:t>
            </a:fld>
            <a:endParaRPr lang="en-US"/>
          </a:p>
        </p:txBody>
      </p:sp>
    </p:spTree>
    <p:extLst>
      <p:ext uri="{BB962C8B-B14F-4D97-AF65-F5344CB8AC3E}">
        <p14:creationId xmlns:p14="http://schemas.microsoft.com/office/powerpoint/2010/main" val="4025021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39</a:t>
            </a:fld>
            <a:endParaRPr lang="en-US"/>
          </a:p>
        </p:txBody>
      </p:sp>
    </p:spTree>
    <p:extLst>
      <p:ext uri="{BB962C8B-B14F-4D97-AF65-F5344CB8AC3E}">
        <p14:creationId xmlns:p14="http://schemas.microsoft.com/office/powerpoint/2010/main" val="377480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40</a:t>
            </a:fld>
            <a:endParaRPr lang="en-US"/>
          </a:p>
        </p:txBody>
      </p:sp>
    </p:spTree>
    <p:extLst>
      <p:ext uri="{BB962C8B-B14F-4D97-AF65-F5344CB8AC3E}">
        <p14:creationId xmlns:p14="http://schemas.microsoft.com/office/powerpoint/2010/main" val="280374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6</a:t>
            </a:fld>
            <a:endParaRPr lang="en-US"/>
          </a:p>
        </p:txBody>
      </p:sp>
    </p:spTree>
    <p:extLst>
      <p:ext uri="{BB962C8B-B14F-4D97-AF65-F5344CB8AC3E}">
        <p14:creationId xmlns:p14="http://schemas.microsoft.com/office/powerpoint/2010/main" val="122293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9</a:t>
            </a:fld>
            <a:endParaRPr lang="en-US"/>
          </a:p>
        </p:txBody>
      </p:sp>
    </p:spTree>
    <p:extLst>
      <p:ext uri="{BB962C8B-B14F-4D97-AF65-F5344CB8AC3E}">
        <p14:creationId xmlns:p14="http://schemas.microsoft.com/office/powerpoint/2010/main" val="231286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10</a:t>
            </a:fld>
            <a:endParaRPr lang="en-US"/>
          </a:p>
        </p:txBody>
      </p:sp>
    </p:spTree>
    <p:extLst>
      <p:ext uri="{BB962C8B-B14F-4D97-AF65-F5344CB8AC3E}">
        <p14:creationId xmlns:p14="http://schemas.microsoft.com/office/powerpoint/2010/main" val="287800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14</a:t>
            </a:fld>
            <a:endParaRPr lang="en-US"/>
          </a:p>
        </p:txBody>
      </p:sp>
    </p:spTree>
    <p:extLst>
      <p:ext uri="{BB962C8B-B14F-4D97-AF65-F5344CB8AC3E}">
        <p14:creationId xmlns:p14="http://schemas.microsoft.com/office/powerpoint/2010/main" val="226151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16</a:t>
            </a:fld>
            <a:endParaRPr lang="en-US"/>
          </a:p>
        </p:txBody>
      </p:sp>
    </p:spTree>
    <p:extLst>
      <p:ext uri="{BB962C8B-B14F-4D97-AF65-F5344CB8AC3E}">
        <p14:creationId xmlns:p14="http://schemas.microsoft.com/office/powerpoint/2010/main" val="173610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17</a:t>
            </a:fld>
            <a:endParaRPr lang="en-US"/>
          </a:p>
        </p:txBody>
      </p:sp>
    </p:spTree>
    <p:extLst>
      <p:ext uri="{BB962C8B-B14F-4D97-AF65-F5344CB8AC3E}">
        <p14:creationId xmlns:p14="http://schemas.microsoft.com/office/powerpoint/2010/main" val="329418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19</a:t>
            </a:fld>
            <a:endParaRPr lang="en-US"/>
          </a:p>
        </p:txBody>
      </p:sp>
    </p:spTree>
    <p:extLst>
      <p:ext uri="{BB962C8B-B14F-4D97-AF65-F5344CB8AC3E}">
        <p14:creationId xmlns:p14="http://schemas.microsoft.com/office/powerpoint/2010/main" val="1562427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100000">
              <a:schemeClr val="tx1">
                <a:lumMod val="90000"/>
              </a:schemeClr>
            </a:gs>
            <a:gs pos="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ounded Rectangle 22"/>
          <p:cNvSpPr/>
          <p:nvPr userDrawn="1"/>
        </p:nvSpPr>
        <p:spPr>
          <a:xfrm>
            <a:off x="-8" y="521265"/>
            <a:ext cx="12192009" cy="1600200"/>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 r="5968" b="42445"/>
          <a:stretch/>
        </p:blipFill>
        <p:spPr>
          <a:xfrm>
            <a:off x="-1" y="-1"/>
            <a:ext cx="12192001" cy="2209801"/>
          </a:xfrm>
          <a:prstGeom prst="rect">
            <a:avLst/>
          </a:prstGeom>
        </p:spPr>
      </p:pic>
      <p:sp>
        <p:nvSpPr>
          <p:cNvPr id="28" name="Freeform 22"/>
          <p:cNvSpPr>
            <a:spLocks/>
          </p:cNvSpPr>
          <p:nvPr/>
        </p:nvSpPr>
        <p:spPr bwMode="hidden">
          <a:xfrm>
            <a:off x="3660898" y="1534427"/>
            <a:ext cx="7648943" cy="517296"/>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6"/>
          <p:cNvSpPr>
            <a:spLocks/>
          </p:cNvSpPr>
          <p:nvPr/>
        </p:nvSpPr>
        <p:spPr bwMode="hidden">
          <a:xfrm>
            <a:off x="7550796" y="1525482"/>
            <a:ext cx="4651984" cy="435304"/>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30" name="Freeform 10"/>
          <p:cNvSpPr>
            <a:spLocks/>
          </p:cNvSpPr>
          <p:nvPr/>
        </p:nvSpPr>
        <p:spPr bwMode="hidden">
          <a:xfrm>
            <a:off x="-7" y="1515047"/>
            <a:ext cx="12202788" cy="88849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8"/>
          <p:cNvSpPr>
            <a:spLocks/>
          </p:cNvSpPr>
          <p:nvPr/>
        </p:nvSpPr>
        <p:spPr bwMode="hidden">
          <a:xfrm>
            <a:off x="3367966" y="1526228"/>
            <a:ext cx="7756005" cy="56798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tx1">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4"/>
          <p:cNvSpPr>
            <a:spLocks/>
          </p:cNvSpPr>
          <p:nvPr/>
        </p:nvSpPr>
        <p:spPr bwMode="hidden">
          <a:xfrm>
            <a:off x="8163425" y="1611947"/>
            <a:ext cx="4039355" cy="47704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lumMod val="20000"/>
              <a:lumOff val="80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Rounded Rectangle 38"/>
          <p:cNvSpPr/>
          <p:nvPr userDrawn="1"/>
        </p:nvSpPr>
        <p:spPr>
          <a:xfrm rot="10800000">
            <a:off x="-6" y="4864808"/>
            <a:ext cx="12192001" cy="1993192"/>
          </a:xfrm>
          <a:prstGeom prst="roundRect">
            <a:avLst>
              <a:gd name="adj" fmla="val 0"/>
            </a:avLst>
          </a:prstGeom>
          <a:gradFill>
            <a:gsLst>
              <a:gs pos="0">
                <a:schemeClr val="accent1">
                  <a:lumMod val="75000"/>
                </a:schemeClr>
              </a:gs>
              <a:gs pos="100000">
                <a:srgbClr val="1558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14"/>
          <p:cNvSpPr>
            <a:spLocks/>
          </p:cNvSpPr>
          <p:nvPr userDrawn="1"/>
        </p:nvSpPr>
        <p:spPr bwMode="hidden">
          <a:xfrm rot="10800000">
            <a:off x="-10" y="4977412"/>
            <a:ext cx="4035785" cy="383714"/>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lumMod val="20000"/>
              <a:lumOff val="80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8"/>
          <p:cNvSpPr>
            <a:spLocks/>
          </p:cNvSpPr>
          <p:nvPr userDrawn="1"/>
        </p:nvSpPr>
        <p:spPr bwMode="hidden">
          <a:xfrm rot="10800000">
            <a:off x="1077849" y="4973215"/>
            <a:ext cx="7749148" cy="45686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tx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22"/>
          <p:cNvSpPr>
            <a:spLocks/>
          </p:cNvSpPr>
          <p:nvPr userDrawn="1"/>
        </p:nvSpPr>
        <p:spPr bwMode="hidden">
          <a:xfrm rot="10800000">
            <a:off x="892143" y="5007389"/>
            <a:ext cx="7642180" cy="41609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26"/>
          <p:cNvSpPr>
            <a:spLocks/>
          </p:cNvSpPr>
          <p:nvPr userDrawn="1"/>
        </p:nvSpPr>
        <p:spPr bwMode="hidden">
          <a:xfrm rot="10800000">
            <a:off x="-1" y="5080534"/>
            <a:ext cx="4647865" cy="35013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38" name="Freeform 10"/>
          <p:cNvSpPr>
            <a:spLocks/>
          </p:cNvSpPr>
          <p:nvPr userDrawn="1"/>
        </p:nvSpPr>
        <p:spPr bwMode="hidden">
          <a:xfrm rot="10800000">
            <a:off x="-7" y="4724400"/>
            <a:ext cx="12192000" cy="71466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73" y="4797813"/>
            <a:ext cx="1367057" cy="1374387"/>
          </a:xfrm>
          <a:prstGeom prst="rect">
            <a:avLst/>
          </a:prstGeom>
        </p:spPr>
      </p:pic>
      <p:sp>
        <p:nvSpPr>
          <p:cNvPr id="40" name="Subtitle 2"/>
          <p:cNvSpPr>
            <a:spLocks noGrp="1"/>
          </p:cNvSpPr>
          <p:nvPr userDrawn="1">
            <p:ph type="subTitle" idx="1"/>
          </p:nvPr>
        </p:nvSpPr>
        <p:spPr>
          <a:xfrm>
            <a:off x="1219200" y="3505200"/>
            <a:ext cx="9753600" cy="1110793"/>
          </a:xfrm>
        </p:spPr>
        <p:txBody>
          <a:bodyPr/>
          <a:lstStyle>
            <a:lvl1pPr marL="0" indent="0" algn="ctr">
              <a:buNone/>
              <a:defRPr baseline="0">
                <a:solidFill>
                  <a:srgbClr val="1558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1" name="Title 1"/>
          <p:cNvSpPr>
            <a:spLocks noGrp="1"/>
          </p:cNvSpPr>
          <p:nvPr userDrawn="1">
            <p:ph type="ctrTitle"/>
          </p:nvPr>
        </p:nvSpPr>
        <p:spPr>
          <a:xfrm>
            <a:off x="1212489" y="1981200"/>
            <a:ext cx="9753600" cy="1524000"/>
          </a:xfrm>
        </p:spPr>
        <p:txBody>
          <a:bodyPr anchor="t"/>
          <a:lstStyle>
            <a:lvl1pPr algn="ctr">
              <a:defRPr/>
            </a:lvl1pPr>
          </a:lstStyle>
          <a:p>
            <a:r>
              <a:rPr lang="en-US" dirty="0"/>
              <a:t>Click to edit Master title style</a:t>
            </a:r>
          </a:p>
        </p:txBody>
      </p:sp>
    </p:spTree>
    <p:extLst>
      <p:ext uri="{BB962C8B-B14F-4D97-AF65-F5344CB8AC3E}">
        <p14:creationId xmlns:p14="http://schemas.microsoft.com/office/powerpoint/2010/main" val="115270337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422400" y="1676400"/>
            <a:ext cx="9550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8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600201"/>
            <a:ext cx="457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600201"/>
            <a:ext cx="457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63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2400" y="1752600"/>
            <a:ext cx="45741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22400" y="2362200"/>
            <a:ext cx="4574117"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0" y="1752600"/>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00800" y="2362200"/>
            <a:ext cx="4572000"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2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48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0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114300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7355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9753600"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1219200" y="914400"/>
            <a:ext cx="97536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19200" y="5367338"/>
            <a:ext cx="97536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8733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9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1219200" y="838200"/>
            <a:ext cx="9753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219200" y="1676401"/>
            <a:ext cx="9753601" cy="1219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9220200" y="6356506"/>
            <a:ext cx="2844800" cy="365125"/>
          </a:xfrm>
          <a:prstGeom prst="rect">
            <a:avLst/>
          </a:prstGeom>
        </p:spPr>
        <p:txBody>
          <a:bodyPr/>
          <a:lstStyle>
            <a:defPPr>
              <a:defRPr lang="en-US"/>
            </a:defPPr>
            <a:lvl1pPr marL="0" algn="l" defTabSz="914400" rtl="0" eaLnBrk="1" latinLnBrk="0" hangingPunct="1">
              <a:defRPr sz="2800" b="1"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7F55B-60ED-49E5-8A94-EE8086043C8E}" type="slidenum">
              <a:rPr lang="en-US" sz="2800" smtClean="0">
                <a:solidFill>
                  <a:srgbClr val="15589F"/>
                </a:solidFill>
              </a:rPr>
              <a:pPr algn="r"/>
              <a:t>‹#›</a:t>
            </a:fld>
            <a:endParaRPr lang="en-US" sz="2800" dirty="0">
              <a:solidFill>
                <a:srgbClr val="15589F"/>
              </a:solidFill>
            </a:endParaRPr>
          </a:p>
        </p:txBody>
      </p:sp>
    </p:spTree>
    <p:extLst>
      <p:ext uri="{BB962C8B-B14F-4D97-AF65-F5344CB8AC3E}">
        <p14:creationId xmlns:p14="http://schemas.microsoft.com/office/powerpoint/2010/main" val="2921279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gagebellingham.org/resource-recove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2999" y="3962400"/>
            <a:ext cx="9753600" cy="1110793"/>
          </a:xfrm>
        </p:spPr>
        <p:txBody>
          <a:bodyPr>
            <a:normAutofit/>
          </a:bodyPr>
          <a:lstStyle/>
          <a:p>
            <a:pPr marL="0" indent="0">
              <a:buNone/>
            </a:pPr>
            <a:r>
              <a:rPr lang="en-US" dirty="0"/>
              <a:t>January 27, 2022</a:t>
            </a:r>
          </a:p>
        </p:txBody>
      </p:sp>
      <p:sp>
        <p:nvSpPr>
          <p:cNvPr id="2" name="Title 1"/>
          <p:cNvSpPr>
            <a:spLocks noGrp="1"/>
          </p:cNvSpPr>
          <p:nvPr>
            <p:ph type="ctrTitle"/>
          </p:nvPr>
        </p:nvSpPr>
        <p:spPr>
          <a:xfrm>
            <a:off x="1212489" y="2057400"/>
            <a:ext cx="9753600" cy="1295400"/>
          </a:xfrm>
        </p:spPr>
        <p:txBody>
          <a:bodyPr>
            <a:normAutofit fontScale="90000"/>
          </a:bodyPr>
          <a:lstStyle/>
          <a:p>
            <a:r>
              <a:rPr lang="en-US" dirty="0"/>
              <a:t>Post Point Resource Recovery Project</a:t>
            </a:r>
            <a:br>
              <a:rPr lang="en-US" dirty="0"/>
            </a:br>
            <a:r>
              <a:rPr lang="en-US" sz="3600" dirty="0"/>
              <a:t>Application for Approval to Use GC/CM Delivery</a:t>
            </a:r>
            <a:br>
              <a:rPr lang="en-US" dirty="0"/>
            </a:br>
            <a:endParaRPr lang="en-US" dirty="0"/>
          </a:p>
        </p:txBody>
      </p:sp>
    </p:spTree>
    <p:extLst>
      <p:ext uri="{BB962C8B-B14F-4D97-AF65-F5344CB8AC3E}">
        <p14:creationId xmlns:p14="http://schemas.microsoft.com/office/powerpoint/2010/main" val="384469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9BBC3C5-1BF2-454D-AF1E-79A53E7B264E}"/>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FEDFE6FD-CFF8-43AB-8A79-E6A60D18C7D7}"/>
              </a:ext>
            </a:extLst>
          </p:cNvPr>
          <p:cNvPicPr>
            <a:picLocks noChangeAspect="1"/>
          </p:cNvPicPr>
          <p:nvPr/>
        </p:nvPicPr>
        <p:blipFill>
          <a:blip r:embed="rId3"/>
          <a:stretch>
            <a:fillRect/>
          </a:stretch>
        </p:blipFill>
        <p:spPr>
          <a:xfrm>
            <a:off x="1419772" y="0"/>
            <a:ext cx="8985760" cy="6858000"/>
          </a:xfrm>
          <a:prstGeom prst="rect">
            <a:avLst/>
          </a:prstGeom>
        </p:spPr>
      </p:pic>
    </p:spTree>
    <p:extLst>
      <p:ext uri="{BB962C8B-B14F-4D97-AF65-F5344CB8AC3E}">
        <p14:creationId xmlns:p14="http://schemas.microsoft.com/office/powerpoint/2010/main" val="308925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B18E-649A-4CA9-BC56-700B87CA0B7D}"/>
              </a:ext>
            </a:extLst>
          </p:cNvPr>
          <p:cNvSpPr>
            <a:spLocks noGrp="1"/>
          </p:cNvSpPr>
          <p:nvPr>
            <p:ph type="title"/>
          </p:nvPr>
        </p:nvSpPr>
        <p:spPr>
          <a:xfrm>
            <a:off x="685800" y="533400"/>
            <a:ext cx="9753600" cy="762000"/>
          </a:xfrm>
        </p:spPr>
        <p:txBody>
          <a:bodyPr/>
          <a:lstStyle/>
          <a:p>
            <a:r>
              <a:rPr lang="en-US" dirty="0"/>
              <a:t>View to North</a:t>
            </a:r>
          </a:p>
        </p:txBody>
      </p:sp>
      <p:pic>
        <p:nvPicPr>
          <p:cNvPr id="5" name="Picture 4">
            <a:extLst>
              <a:ext uri="{FF2B5EF4-FFF2-40B4-BE49-F238E27FC236}">
                <a16:creationId xmlns:a16="http://schemas.microsoft.com/office/drawing/2014/main" id="{ABA28F94-8ED2-4255-9A3B-7EB389D636E1}"/>
              </a:ext>
            </a:extLst>
          </p:cNvPr>
          <p:cNvPicPr>
            <a:picLocks noChangeAspect="1"/>
          </p:cNvPicPr>
          <p:nvPr/>
        </p:nvPicPr>
        <p:blipFill>
          <a:blip r:embed="rId2"/>
          <a:stretch>
            <a:fillRect/>
          </a:stretch>
        </p:blipFill>
        <p:spPr>
          <a:xfrm>
            <a:off x="1140932" y="1447800"/>
            <a:ext cx="9910135" cy="5128496"/>
          </a:xfrm>
          <a:prstGeom prst="rect">
            <a:avLst/>
          </a:prstGeom>
        </p:spPr>
      </p:pic>
    </p:spTree>
    <p:extLst>
      <p:ext uri="{BB962C8B-B14F-4D97-AF65-F5344CB8AC3E}">
        <p14:creationId xmlns:p14="http://schemas.microsoft.com/office/powerpoint/2010/main" val="84893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B18E-649A-4CA9-BC56-700B87CA0B7D}"/>
              </a:ext>
            </a:extLst>
          </p:cNvPr>
          <p:cNvSpPr>
            <a:spLocks noGrp="1"/>
          </p:cNvSpPr>
          <p:nvPr>
            <p:ph type="title"/>
          </p:nvPr>
        </p:nvSpPr>
        <p:spPr>
          <a:xfrm>
            <a:off x="685800" y="533400"/>
            <a:ext cx="9753600" cy="762000"/>
          </a:xfrm>
        </p:spPr>
        <p:txBody>
          <a:bodyPr/>
          <a:lstStyle/>
          <a:p>
            <a:r>
              <a:rPr lang="en-US" dirty="0"/>
              <a:t>View to South</a:t>
            </a:r>
          </a:p>
        </p:txBody>
      </p:sp>
      <p:pic>
        <p:nvPicPr>
          <p:cNvPr id="4" name="Picture 3">
            <a:extLst>
              <a:ext uri="{FF2B5EF4-FFF2-40B4-BE49-F238E27FC236}">
                <a16:creationId xmlns:a16="http://schemas.microsoft.com/office/drawing/2014/main" id="{57899C96-D3FC-4C25-9893-5F2BB002D4BC}"/>
              </a:ext>
            </a:extLst>
          </p:cNvPr>
          <p:cNvPicPr>
            <a:picLocks noChangeAspect="1"/>
          </p:cNvPicPr>
          <p:nvPr/>
        </p:nvPicPr>
        <p:blipFill>
          <a:blip r:embed="rId2"/>
          <a:stretch>
            <a:fillRect/>
          </a:stretch>
        </p:blipFill>
        <p:spPr>
          <a:xfrm>
            <a:off x="1028700" y="1559715"/>
            <a:ext cx="10134600" cy="4764885"/>
          </a:xfrm>
          <a:prstGeom prst="rect">
            <a:avLst/>
          </a:prstGeom>
        </p:spPr>
      </p:pic>
    </p:spTree>
    <p:extLst>
      <p:ext uri="{BB962C8B-B14F-4D97-AF65-F5344CB8AC3E}">
        <p14:creationId xmlns:p14="http://schemas.microsoft.com/office/powerpoint/2010/main" val="321306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B18E-649A-4CA9-BC56-700B87CA0B7D}"/>
              </a:ext>
            </a:extLst>
          </p:cNvPr>
          <p:cNvSpPr>
            <a:spLocks noGrp="1"/>
          </p:cNvSpPr>
          <p:nvPr>
            <p:ph type="title"/>
          </p:nvPr>
        </p:nvSpPr>
        <p:spPr>
          <a:xfrm>
            <a:off x="515222" y="381000"/>
            <a:ext cx="9753600" cy="762000"/>
          </a:xfrm>
        </p:spPr>
        <p:txBody>
          <a:bodyPr/>
          <a:lstStyle/>
          <a:p>
            <a:r>
              <a:rPr lang="en-US" dirty="0"/>
              <a:t>Resource Recovery Center</a:t>
            </a:r>
          </a:p>
        </p:txBody>
      </p:sp>
      <p:pic>
        <p:nvPicPr>
          <p:cNvPr id="5" name="Picture 4">
            <a:extLst>
              <a:ext uri="{FF2B5EF4-FFF2-40B4-BE49-F238E27FC236}">
                <a16:creationId xmlns:a16="http://schemas.microsoft.com/office/drawing/2014/main" id="{84C5F116-2C90-4F02-B922-ABCEC64B33E7}"/>
              </a:ext>
            </a:extLst>
          </p:cNvPr>
          <p:cNvPicPr>
            <a:picLocks noChangeAspect="1"/>
          </p:cNvPicPr>
          <p:nvPr/>
        </p:nvPicPr>
        <p:blipFill>
          <a:blip r:embed="rId2"/>
          <a:stretch>
            <a:fillRect/>
          </a:stretch>
        </p:blipFill>
        <p:spPr>
          <a:xfrm>
            <a:off x="541628" y="1295400"/>
            <a:ext cx="11202296" cy="5410200"/>
          </a:xfrm>
          <a:prstGeom prst="rect">
            <a:avLst/>
          </a:prstGeom>
        </p:spPr>
      </p:pic>
    </p:spTree>
    <p:extLst>
      <p:ext uri="{BB962C8B-B14F-4D97-AF65-F5344CB8AC3E}">
        <p14:creationId xmlns:p14="http://schemas.microsoft.com/office/powerpoint/2010/main" val="309187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5C24-960C-4336-AFFB-0AF7E1067E43}"/>
              </a:ext>
            </a:extLst>
          </p:cNvPr>
          <p:cNvSpPr>
            <a:spLocks noGrp="1"/>
          </p:cNvSpPr>
          <p:nvPr>
            <p:ph type="title"/>
          </p:nvPr>
        </p:nvSpPr>
        <p:spPr>
          <a:xfrm>
            <a:off x="914400" y="457200"/>
            <a:ext cx="9753600" cy="762000"/>
          </a:xfrm>
        </p:spPr>
        <p:txBody>
          <a:bodyPr/>
          <a:lstStyle/>
          <a:p>
            <a:r>
              <a:rPr lang="en-US" dirty="0"/>
              <a:t>Project Schedule</a:t>
            </a:r>
          </a:p>
        </p:txBody>
      </p:sp>
      <p:graphicFrame>
        <p:nvGraphicFramePr>
          <p:cNvPr id="4" name="Table 4">
            <a:extLst>
              <a:ext uri="{FF2B5EF4-FFF2-40B4-BE49-F238E27FC236}">
                <a16:creationId xmlns:a16="http://schemas.microsoft.com/office/drawing/2014/main" id="{4AE46EB1-F32E-41A2-9EDE-6CF5F8AC5BE2}"/>
              </a:ext>
            </a:extLst>
          </p:cNvPr>
          <p:cNvGraphicFramePr>
            <a:graphicFrameLocks noGrp="1"/>
          </p:cNvGraphicFramePr>
          <p:nvPr>
            <p:ph idx="1"/>
            <p:extLst>
              <p:ext uri="{D42A27DB-BD31-4B8C-83A1-F6EECF244321}">
                <p14:modId xmlns:p14="http://schemas.microsoft.com/office/powerpoint/2010/main" val="3010644415"/>
              </p:ext>
            </p:extLst>
          </p:nvPr>
        </p:nvGraphicFramePr>
        <p:xfrm>
          <a:off x="762000" y="1811020"/>
          <a:ext cx="11125199" cy="3200400"/>
        </p:xfrm>
        <a:graphic>
          <a:graphicData uri="http://schemas.openxmlformats.org/drawingml/2006/table">
            <a:tbl>
              <a:tblPr firstRow="1" bandRow="1">
                <a:tableStyleId>{5C22544A-7EE6-4342-B048-85BDC9FD1C3A}</a:tableStyleId>
              </a:tblPr>
              <a:tblGrid>
                <a:gridCol w="6324600">
                  <a:extLst>
                    <a:ext uri="{9D8B030D-6E8A-4147-A177-3AD203B41FA5}">
                      <a16:colId xmlns:a16="http://schemas.microsoft.com/office/drawing/2014/main" val="1393817979"/>
                    </a:ext>
                  </a:extLst>
                </a:gridCol>
                <a:gridCol w="2438400">
                  <a:extLst>
                    <a:ext uri="{9D8B030D-6E8A-4147-A177-3AD203B41FA5}">
                      <a16:colId xmlns:a16="http://schemas.microsoft.com/office/drawing/2014/main" val="62774304"/>
                    </a:ext>
                  </a:extLst>
                </a:gridCol>
                <a:gridCol w="2362199">
                  <a:extLst>
                    <a:ext uri="{9D8B030D-6E8A-4147-A177-3AD203B41FA5}">
                      <a16:colId xmlns:a16="http://schemas.microsoft.com/office/drawing/2014/main" val="2060014927"/>
                    </a:ext>
                  </a:extLst>
                </a:gridCol>
              </a:tblGrid>
              <a:tr h="370840">
                <a:tc>
                  <a:txBody>
                    <a:bodyPr/>
                    <a:lstStyle/>
                    <a:p>
                      <a:r>
                        <a:rPr lang="en-US" sz="2400" dirty="0"/>
                        <a:t>GC/CM Schedule</a:t>
                      </a:r>
                    </a:p>
                  </a:txBody>
                  <a:tcPr/>
                </a:tc>
                <a:tc>
                  <a:txBody>
                    <a:bodyPr/>
                    <a:lstStyle/>
                    <a:p>
                      <a:r>
                        <a:rPr lang="en-US" sz="2400" dirty="0"/>
                        <a:t>Start</a:t>
                      </a:r>
                    </a:p>
                  </a:txBody>
                  <a:tcPr/>
                </a:tc>
                <a:tc>
                  <a:txBody>
                    <a:bodyPr/>
                    <a:lstStyle/>
                    <a:p>
                      <a:r>
                        <a:rPr lang="en-US" sz="2400" dirty="0"/>
                        <a:t>Finish</a:t>
                      </a:r>
                    </a:p>
                  </a:txBody>
                  <a:tcPr/>
                </a:tc>
                <a:extLst>
                  <a:ext uri="{0D108BD9-81ED-4DB2-BD59-A6C34878D82A}">
                    <a16:rowId xmlns:a16="http://schemas.microsoft.com/office/drawing/2014/main" val="3001739106"/>
                  </a:ext>
                </a:extLst>
              </a:tr>
              <a:tr h="370840">
                <a:tc>
                  <a:txBody>
                    <a:bodyPr/>
                    <a:lstStyle/>
                    <a:p>
                      <a:r>
                        <a:rPr lang="en-US" sz="2400" dirty="0"/>
                        <a:t>Facility Plan – submittal to Ecology and approval</a:t>
                      </a:r>
                    </a:p>
                  </a:txBody>
                  <a:tcPr/>
                </a:tc>
                <a:tc>
                  <a:txBody>
                    <a:bodyPr/>
                    <a:lstStyle/>
                    <a:p>
                      <a:endParaRPr lang="en-US" sz="2400" dirty="0"/>
                    </a:p>
                  </a:txBody>
                  <a:tcPr/>
                </a:tc>
                <a:tc>
                  <a:txBody>
                    <a:bodyPr/>
                    <a:lstStyle/>
                    <a:p>
                      <a:r>
                        <a:rPr lang="en-US" sz="2400" dirty="0"/>
                        <a:t>May 2022</a:t>
                      </a:r>
                    </a:p>
                  </a:txBody>
                  <a:tcPr/>
                </a:tc>
                <a:extLst>
                  <a:ext uri="{0D108BD9-81ED-4DB2-BD59-A6C34878D82A}">
                    <a16:rowId xmlns:a16="http://schemas.microsoft.com/office/drawing/2014/main" val="2639496325"/>
                  </a:ext>
                </a:extLst>
              </a:tr>
              <a:tr h="370840">
                <a:tc>
                  <a:txBody>
                    <a:bodyPr/>
                    <a:lstStyle/>
                    <a:p>
                      <a:r>
                        <a:rPr lang="en-US" sz="2400" dirty="0"/>
                        <a:t>Preliminary Design</a:t>
                      </a:r>
                    </a:p>
                  </a:txBody>
                  <a:tcPr/>
                </a:tc>
                <a:tc>
                  <a:txBody>
                    <a:bodyPr/>
                    <a:lstStyle/>
                    <a:p>
                      <a:r>
                        <a:rPr lang="en-US" sz="2400" dirty="0"/>
                        <a:t>April 2021</a:t>
                      </a:r>
                    </a:p>
                  </a:txBody>
                  <a:tcPr/>
                </a:tc>
                <a:tc>
                  <a:txBody>
                    <a:bodyPr/>
                    <a:lstStyle/>
                    <a:p>
                      <a:r>
                        <a:rPr lang="en-US" sz="2400" dirty="0"/>
                        <a:t>October 2022</a:t>
                      </a:r>
                    </a:p>
                  </a:txBody>
                  <a:tcPr/>
                </a:tc>
                <a:extLst>
                  <a:ext uri="{0D108BD9-81ED-4DB2-BD59-A6C34878D82A}">
                    <a16:rowId xmlns:a16="http://schemas.microsoft.com/office/drawing/2014/main" val="1559617464"/>
                  </a:ext>
                </a:extLst>
              </a:tr>
              <a:tr h="370840">
                <a:tc>
                  <a:txBody>
                    <a:bodyPr/>
                    <a:lstStyle/>
                    <a:p>
                      <a:r>
                        <a:rPr lang="en-US" sz="2400" kern="1200" dirty="0">
                          <a:solidFill>
                            <a:schemeClr val="dk1"/>
                          </a:solidFill>
                          <a:latin typeface="+mn-lt"/>
                          <a:ea typeface="+mn-ea"/>
                          <a:cs typeface="+mn-cs"/>
                        </a:rPr>
                        <a:t>Detailed Design: 60 percent</a:t>
                      </a:r>
                    </a:p>
                  </a:txBody>
                  <a:tcPr/>
                </a:tc>
                <a:tc>
                  <a:txBody>
                    <a:bodyPr/>
                    <a:lstStyle/>
                    <a:p>
                      <a:r>
                        <a:rPr lang="en-US" sz="2400" dirty="0"/>
                        <a:t>October 2022</a:t>
                      </a:r>
                    </a:p>
                  </a:txBody>
                  <a:tcPr/>
                </a:tc>
                <a:tc>
                  <a:txBody>
                    <a:bodyPr/>
                    <a:lstStyle/>
                    <a:p>
                      <a:r>
                        <a:rPr lang="en-US" sz="2400" dirty="0"/>
                        <a:t>April 2023</a:t>
                      </a:r>
                    </a:p>
                  </a:txBody>
                  <a:tcPr/>
                </a:tc>
                <a:extLst>
                  <a:ext uri="{0D108BD9-81ED-4DB2-BD59-A6C34878D82A}">
                    <a16:rowId xmlns:a16="http://schemas.microsoft.com/office/drawing/2014/main" val="3976762099"/>
                  </a:ext>
                </a:extLst>
              </a:tr>
              <a:tr h="370840">
                <a:tc>
                  <a:txBody>
                    <a:bodyPr/>
                    <a:lstStyle/>
                    <a:p>
                      <a:r>
                        <a:rPr lang="en-US" sz="2400" kern="1200" dirty="0">
                          <a:solidFill>
                            <a:schemeClr val="dk1"/>
                          </a:solidFill>
                          <a:latin typeface="+mn-lt"/>
                          <a:ea typeface="+mn-ea"/>
                          <a:cs typeface="+mn-cs"/>
                        </a:rPr>
                        <a:t>Detailed Design: 90 percent</a:t>
                      </a:r>
                    </a:p>
                  </a:txBody>
                  <a:tcPr/>
                </a:tc>
                <a:tc>
                  <a:txBody>
                    <a:bodyPr/>
                    <a:lstStyle/>
                    <a:p>
                      <a:r>
                        <a:rPr lang="en-US" sz="2400" dirty="0"/>
                        <a:t>April 2023</a:t>
                      </a:r>
                    </a:p>
                  </a:txBody>
                  <a:tcPr/>
                </a:tc>
                <a:tc>
                  <a:txBody>
                    <a:bodyPr/>
                    <a:lstStyle/>
                    <a:p>
                      <a:r>
                        <a:rPr lang="en-US" sz="2400" dirty="0"/>
                        <a:t>December 2023</a:t>
                      </a:r>
                    </a:p>
                  </a:txBody>
                  <a:tcPr/>
                </a:tc>
                <a:extLst>
                  <a:ext uri="{0D108BD9-81ED-4DB2-BD59-A6C34878D82A}">
                    <a16:rowId xmlns:a16="http://schemas.microsoft.com/office/drawing/2014/main" val="4125525690"/>
                  </a:ext>
                </a:extLst>
              </a:tr>
              <a:tr h="370840">
                <a:tc>
                  <a:txBody>
                    <a:bodyPr/>
                    <a:lstStyle/>
                    <a:p>
                      <a:r>
                        <a:rPr lang="en-US" sz="2400" dirty="0"/>
                        <a:t>Final Design</a:t>
                      </a:r>
                    </a:p>
                  </a:txBody>
                  <a:tcPr/>
                </a:tc>
                <a:tc>
                  <a:txBody>
                    <a:bodyPr/>
                    <a:lstStyle/>
                    <a:p>
                      <a:r>
                        <a:rPr lang="en-US" sz="2400" dirty="0"/>
                        <a:t>January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June 2024</a:t>
                      </a:r>
                    </a:p>
                  </a:txBody>
                  <a:tcPr/>
                </a:tc>
                <a:extLst>
                  <a:ext uri="{0D108BD9-81ED-4DB2-BD59-A6C34878D82A}">
                    <a16:rowId xmlns:a16="http://schemas.microsoft.com/office/drawing/2014/main" val="808387247"/>
                  </a:ext>
                </a:extLst>
              </a:tr>
              <a:tr h="370840">
                <a:tc>
                  <a:txBody>
                    <a:bodyPr/>
                    <a:lstStyle/>
                    <a:p>
                      <a:r>
                        <a:rPr lang="en-US" sz="2400" dirty="0"/>
                        <a:t>Construction</a:t>
                      </a:r>
                    </a:p>
                  </a:txBody>
                  <a:tcPr/>
                </a:tc>
                <a:tc>
                  <a:txBody>
                    <a:bodyPr/>
                    <a:lstStyle/>
                    <a:p>
                      <a:r>
                        <a:rPr lang="en-US" sz="2400" dirty="0"/>
                        <a:t>July 2024</a:t>
                      </a:r>
                    </a:p>
                  </a:txBody>
                  <a:tcPr/>
                </a:tc>
                <a:tc>
                  <a:txBody>
                    <a:bodyPr/>
                    <a:lstStyle/>
                    <a:p>
                      <a:r>
                        <a:rPr lang="en-US" sz="2400" dirty="0"/>
                        <a:t>June 2027</a:t>
                      </a:r>
                    </a:p>
                  </a:txBody>
                  <a:tcPr/>
                </a:tc>
                <a:extLst>
                  <a:ext uri="{0D108BD9-81ED-4DB2-BD59-A6C34878D82A}">
                    <a16:rowId xmlns:a16="http://schemas.microsoft.com/office/drawing/2014/main" val="925903510"/>
                  </a:ext>
                </a:extLst>
              </a:tr>
            </a:tbl>
          </a:graphicData>
        </a:graphic>
      </p:graphicFrame>
    </p:spTree>
    <p:extLst>
      <p:ext uri="{BB962C8B-B14F-4D97-AF65-F5344CB8AC3E}">
        <p14:creationId xmlns:p14="http://schemas.microsoft.com/office/powerpoint/2010/main" val="331195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0980-7319-410D-B744-20892A91FD76}"/>
              </a:ext>
            </a:extLst>
          </p:cNvPr>
          <p:cNvSpPr>
            <a:spLocks noGrp="1"/>
          </p:cNvSpPr>
          <p:nvPr>
            <p:ph type="title"/>
          </p:nvPr>
        </p:nvSpPr>
        <p:spPr>
          <a:xfrm>
            <a:off x="609600" y="457200"/>
            <a:ext cx="9753600" cy="762000"/>
          </a:xfrm>
        </p:spPr>
        <p:txBody>
          <a:bodyPr/>
          <a:lstStyle/>
          <a:p>
            <a:r>
              <a:rPr lang="en-US" dirty="0"/>
              <a:t>Project Budget</a:t>
            </a:r>
          </a:p>
        </p:txBody>
      </p:sp>
      <p:graphicFrame>
        <p:nvGraphicFramePr>
          <p:cNvPr id="4" name="Table 4">
            <a:extLst>
              <a:ext uri="{FF2B5EF4-FFF2-40B4-BE49-F238E27FC236}">
                <a16:creationId xmlns:a16="http://schemas.microsoft.com/office/drawing/2014/main" id="{DBEBF4A0-1D7A-42BD-B1AD-BC6D74BFB9CF}"/>
              </a:ext>
            </a:extLst>
          </p:cNvPr>
          <p:cNvGraphicFramePr>
            <a:graphicFrameLocks noGrp="1"/>
          </p:cNvGraphicFramePr>
          <p:nvPr>
            <p:ph idx="1"/>
            <p:extLst>
              <p:ext uri="{D42A27DB-BD31-4B8C-83A1-F6EECF244321}">
                <p14:modId xmlns:p14="http://schemas.microsoft.com/office/powerpoint/2010/main" val="2612220660"/>
              </p:ext>
            </p:extLst>
          </p:nvPr>
        </p:nvGraphicFramePr>
        <p:xfrm>
          <a:off x="838200" y="1463040"/>
          <a:ext cx="10515600" cy="4572000"/>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1687811552"/>
                    </a:ext>
                  </a:extLst>
                </a:gridCol>
                <a:gridCol w="1905000">
                  <a:extLst>
                    <a:ext uri="{9D8B030D-6E8A-4147-A177-3AD203B41FA5}">
                      <a16:colId xmlns:a16="http://schemas.microsoft.com/office/drawing/2014/main" val="1370579495"/>
                    </a:ext>
                  </a:extLst>
                </a:gridCol>
              </a:tblGrid>
              <a:tr h="370840">
                <a:tc>
                  <a:txBody>
                    <a:bodyPr/>
                    <a:lstStyle/>
                    <a:p>
                      <a:r>
                        <a:rPr lang="en-US" sz="2400" dirty="0"/>
                        <a:t>Category</a:t>
                      </a:r>
                    </a:p>
                  </a:txBody>
                  <a:tcPr/>
                </a:tc>
                <a:tc>
                  <a:txBody>
                    <a:bodyPr/>
                    <a:lstStyle/>
                    <a:p>
                      <a:r>
                        <a:rPr lang="en-US" sz="2400" dirty="0"/>
                        <a:t>Budget</a:t>
                      </a:r>
                    </a:p>
                  </a:txBody>
                  <a:tcPr/>
                </a:tc>
                <a:extLst>
                  <a:ext uri="{0D108BD9-81ED-4DB2-BD59-A6C34878D82A}">
                    <a16:rowId xmlns:a16="http://schemas.microsoft.com/office/drawing/2014/main" val="2250903336"/>
                  </a:ext>
                </a:extLst>
              </a:tr>
              <a:tr h="370840">
                <a:tc>
                  <a:txBody>
                    <a:bodyPr/>
                    <a:lstStyle/>
                    <a:p>
                      <a:r>
                        <a:rPr lang="en-US" sz="2400" dirty="0"/>
                        <a:t>Cost for Professional Services (A/E, Legal etc.)</a:t>
                      </a:r>
                    </a:p>
                  </a:txBody>
                  <a:tcPr/>
                </a:tc>
                <a:tc>
                  <a:txBody>
                    <a:bodyPr/>
                    <a:lstStyle/>
                    <a:p>
                      <a:r>
                        <a:rPr lang="en-US" sz="2400" dirty="0"/>
                        <a:t>$28,000,000</a:t>
                      </a:r>
                    </a:p>
                  </a:txBody>
                  <a:tcPr/>
                </a:tc>
                <a:extLst>
                  <a:ext uri="{0D108BD9-81ED-4DB2-BD59-A6C34878D82A}">
                    <a16:rowId xmlns:a16="http://schemas.microsoft.com/office/drawing/2014/main" val="3340120469"/>
                  </a:ext>
                </a:extLst>
              </a:tr>
              <a:tr h="370840">
                <a:tc>
                  <a:txBody>
                    <a:bodyPr/>
                    <a:lstStyle/>
                    <a:p>
                      <a:r>
                        <a:rPr lang="en-US" sz="2400" dirty="0"/>
                        <a:t>Estimated project construction costs (including 30-40% contingency)</a:t>
                      </a:r>
                    </a:p>
                  </a:txBody>
                  <a:tcPr/>
                </a:tc>
                <a:tc>
                  <a:txBody>
                    <a:bodyPr/>
                    <a:lstStyle/>
                    <a:p>
                      <a:r>
                        <a:rPr lang="en-US" sz="2400" dirty="0"/>
                        <a:t>$156,000,000</a:t>
                      </a:r>
                    </a:p>
                  </a:txBody>
                  <a:tcPr/>
                </a:tc>
                <a:extLst>
                  <a:ext uri="{0D108BD9-81ED-4DB2-BD59-A6C34878D82A}">
                    <a16:rowId xmlns:a16="http://schemas.microsoft.com/office/drawing/2014/main" val="2836001225"/>
                  </a:ext>
                </a:extLst>
              </a:tr>
              <a:tr h="370840">
                <a:tc>
                  <a:txBody>
                    <a:bodyPr/>
                    <a:lstStyle/>
                    <a:p>
                      <a:r>
                        <a:rPr lang="en-US" sz="2400" dirty="0"/>
                        <a:t>Equipment and furnishing costs</a:t>
                      </a:r>
                    </a:p>
                  </a:txBody>
                  <a:tcPr/>
                </a:tc>
                <a:tc>
                  <a:txBody>
                    <a:bodyPr/>
                    <a:lstStyle/>
                    <a:p>
                      <a:r>
                        <a:rPr lang="en-US" sz="2400" dirty="0"/>
                        <a:t>Included</a:t>
                      </a:r>
                    </a:p>
                  </a:txBody>
                  <a:tcPr/>
                </a:tc>
                <a:extLst>
                  <a:ext uri="{0D108BD9-81ED-4DB2-BD59-A6C34878D82A}">
                    <a16:rowId xmlns:a16="http://schemas.microsoft.com/office/drawing/2014/main" val="1340792224"/>
                  </a:ext>
                </a:extLst>
              </a:tr>
              <a:tr h="370840">
                <a:tc>
                  <a:txBody>
                    <a:bodyPr/>
                    <a:lstStyle/>
                    <a:p>
                      <a:r>
                        <a:rPr lang="en-US" sz="2400" dirty="0"/>
                        <a:t>Off-site costs</a:t>
                      </a:r>
                    </a:p>
                  </a:txBody>
                  <a:tcPr/>
                </a:tc>
                <a:tc>
                  <a:txBody>
                    <a:bodyPr/>
                    <a:lstStyle/>
                    <a:p>
                      <a:r>
                        <a:rPr lang="en-US" sz="2400" dirty="0"/>
                        <a:t>$1,000,000</a:t>
                      </a:r>
                    </a:p>
                  </a:txBody>
                  <a:tcPr/>
                </a:tc>
                <a:extLst>
                  <a:ext uri="{0D108BD9-81ED-4DB2-BD59-A6C34878D82A}">
                    <a16:rowId xmlns:a16="http://schemas.microsoft.com/office/drawing/2014/main" val="1736870845"/>
                  </a:ext>
                </a:extLst>
              </a:tr>
              <a:tr h="370840">
                <a:tc>
                  <a:txBody>
                    <a:bodyPr/>
                    <a:lstStyle/>
                    <a:p>
                      <a:r>
                        <a:rPr lang="en-US" sz="2400" dirty="0"/>
                        <a:t>Contract administration costs (owner, CM etc.)</a:t>
                      </a:r>
                    </a:p>
                  </a:txBody>
                  <a:tcPr/>
                </a:tc>
                <a:tc>
                  <a:txBody>
                    <a:bodyPr/>
                    <a:lstStyle/>
                    <a:p>
                      <a:r>
                        <a:rPr lang="en-US" sz="2400" dirty="0"/>
                        <a:t>$14,000,000</a:t>
                      </a:r>
                    </a:p>
                  </a:txBody>
                  <a:tcPr/>
                </a:tc>
                <a:extLst>
                  <a:ext uri="{0D108BD9-81ED-4DB2-BD59-A6C34878D82A}">
                    <a16:rowId xmlns:a16="http://schemas.microsoft.com/office/drawing/2014/main" val="2482291482"/>
                  </a:ext>
                </a:extLst>
              </a:tr>
              <a:tr h="370840">
                <a:tc>
                  <a:txBody>
                    <a:bodyPr/>
                    <a:lstStyle/>
                    <a:p>
                      <a:r>
                        <a:rPr lang="en-US" sz="2400" dirty="0"/>
                        <a:t>Contingencies (Owner’s Reserve for Change Orders at 5%)</a:t>
                      </a:r>
                    </a:p>
                  </a:txBody>
                  <a:tcPr/>
                </a:tc>
                <a:tc>
                  <a:txBody>
                    <a:bodyPr/>
                    <a:lstStyle/>
                    <a:p>
                      <a:r>
                        <a:rPr lang="en-US" sz="2400" dirty="0"/>
                        <a:t>$9,000,000</a:t>
                      </a:r>
                    </a:p>
                  </a:txBody>
                  <a:tcPr/>
                </a:tc>
                <a:extLst>
                  <a:ext uri="{0D108BD9-81ED-4DB2-BD59-A6C34878D82A}">
                    <a16:rowId xmlns:a16="http://schemas.microsoft.com/office/drawing/2014/main" val="3311294506"/>
                  </a:ext>
                </a:extLst>
              </a:tr>
              <a:tr h="370840">
                <a:tc>
                  <a:txBody>
                    <a:bodyPr/>
                    <a:lstStyle/>
                    <a:p>
                      <a:r>
                        <a:rPr lang="en-US" sz="2400" dirty="0"/>
                        <a:t>Other related project costs</a:t>
                      </a:r>
                    </a:p>
                  </a:txBody>
                  <a:tcPr/>
                </a:tc>
                <a:tc>
                  <a:txBody>
                    <a:bodyPr/>
                    <a:lstStyle/>
                    <a:p>
                      <a:r>
                        <a:rPr lang="en-US" sz="2400" dirty="0"/>
                        <a:t>N/A</a:t>
                      </a:r>
                    </a:p>
                  </a:txBody>
                  <a:tcPr/>
                </a:tc>
                <a:extLst>
                  <a:ext uri="{0D108BD9-81ED-4DB2-BD59-A6C34878D82A}">
                    <a16:rowId xmlns:a16="http://schemas.microsoft.com/office/drawing/2014/main" val="3009008656"/>
                  </a:ext>
                </a:extLst>
              </a:tr>
              <a:tr h="370840">
                <a:tc>
                  <a:txBody>
                    <a:bodyPr/>
                    <a:lstStyle/>
                    <a:p>
                      <a:r>
                        <a:rPr lang="en-US" sz="2400" dirty="0"/>
                        <a:t>Sales tax</a:t>
                      </a:r>
                    </a:p>
                  </a:txBody>
                  <a:tcPr/>
                </a:tc>
                <a:tc>
                  <a:txBody>
                    <a:bodyPr/>
                    <a:lstStyle/>
                    <a:p>
                      <a:r>
                        <a:rPr lang="en-US" sz="2400" dirty="0"/>
                        <a:t>$13,000,000</a:t>
                      </a:r>
                    </a:p>
                  </a:txBody>
                  <a:tcPr/>
                </a:tc>
                <a:extLst>
                  <a:ext uri="{0D108BD9-81ED-4DB2-BD59-A6C34878D82A}">
                    <a16:rowId xmlns:a16="http://schemas.microsoft.com/office/drawing/2014/main" val="877331546"/>
                  </a:ext>
                </a:extLst>
              </a:tr>
              <a:tr h="370840">
                <a:tc>
                  <a:txBody>
                    <a:bodyPr/>
                    <a:lstStyle/>
                    <a:p>
                      <a:r>
                        <a:rPr lang="en-US" sz="2400" b="1" dirty="0"/>
                        <a:t>Total</a:t>
                      </a:r>
                    </a:p>
                  </a:txBody>
                  <a:tcPr/>
                </a:tc>
                <a:tc>
                  <a:txBody>
                    <a:bodyPr/>
                    <a:lstStyle/>
                    <a:p>
                      <a:r>
                        <a:rPr lang="en-US" sz="2400" b="1" dirty="0"/>
                        <a:t>$221,000,000</a:t>
                      </a:r>
                    </a:p>
                  </a:txBody>
                  <a:tcPr/>
                </a:tc>
                <a:extLst>
                  <a:ext uri="{0D108BD9-81ED-4DB2-BD59-A6C34878D82A}">
                    <a16:rowId xmlns:a16="http://schemas.microsoft.com/office/drawing/2014/main" val="530976336"/>
                  </a:ext>
                </a:extLst>
              </a:tr>
            </a:tbl>
          </a:graphicData>
        </a:graphic>
      </p:graphicFrame>
    </p:spTree>
    <p:extLst>
      <p:ext uri="{BB962C8B-B14F-4D97-AF65-F5344CB8AC3E}">
        <p14:creationId xmlns:p14="http://schemas.microsoft.com/office/powerpoint/2010/main" val="225084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0980-7319-410D-B744-20892A91FD76}"/>
              </a:ext>
            </a:extLst>
          </p:cNvPr>
          <p:cNvSpPr>
            <a:spLocks noGrp="1"/>
          </p:cNvSpPr>
          <p:nvPr>
            <p:ph type="title"/>
          </p:nvPr>
        </p:nvSpPr>
        <p:spPr>
          <a:xfrm>
            <a:off x="609600" y="457200"/>
            <a:ext cx="9753600" cy="762000"/>
          </a:xfrm>
        </p:spPr>
        <p:txBody>
          <a:bodyPr/>
          <a:lstStyle/>
          <a:p>
            <a:r>
              <a:rPr lang="en-US" dirty="0"/>
              <a:t>Project Funding</a:t>
            </a:r>
          </a:p>
        </p:txBody>
      </p:sp>
      <p:sp>
        <p:nvSpPr>
          <p:cNvPr id="5" name="Content Placeholder 4">
            <a:extLst>
              <a:ext uri="{FF2B5EF4-FFF2-40B4-BE49-F238E27FC236}">
                <a16:creationId xmlns:a16="http://schemas.microsoft.com/office/drawing/2014/main" id="{E3B74B7D-93C8-41D2-BB8D-6C1DBF7B6341}"/>
              </a:ext>
            </a:extLst>
          </p:cNvPr>
          <p:cNvSpPr>
            <a:spLocks noGrp="1"/>
          </p:cNvSpPr>
          <p:nvPr>
            <p:ph idx="1"/>
          </p:nvPr>
        </p:nvSpPr>
        <p:spPr>
          <a:xfrm>
            <a:off x="711200" y="1600200"/>
            <a:ext cx="9042400" cy="4419600"/>
          </a:xfrm>
        </p:spPr>
        <p:txBody>
          <a:bodyPr/>
          <a:lstStyle/>
          <a:p>
            <a:r>
              <a:rPr lang="en-US" dirty="0">
                <a:effectLst/>
              </a:rPr>
              <a:t>$15M in cash reserves to fund engineering, Owner’s Advisor services, and GC/CM preconstruction services</a:t>
            </a:r>
          </a:p>
          <a:p>
            <a:r>
              <a:rPr lang="en-US" dirty="0">
                <a:effectLst/>
              </a:rPr>
              <a:t>Invited to apply for 2021 Water Infrastructure Finance and Innovation Act (WIFIA) loan</a:t>
            </a:r>
          </a:p>
          <a:p>
            <a:r>
              <a:rPr lang="en-US" dirty="0">
                <a:effectLst/>
              </a:rPr>
              <a:t>Issue tax exempt municipal bonds</a:t>
            </a:r>
          </a:p>
          <a:p>
            <a:r>
              <a:rPr lang="en-US" dirty="0">
                <a:effectLst/>
              </a:rPr>
              <a:t>Rate increases anticipated in 2022</a:t>
            </a:r>
          </a:p>
        </p:txBody>
      </p:sp>
      <p:pic>
        <p:nvPicPr>
          <p:cNvPr id="4" name="Picture 3">
            <a:extLst>
              <a:ext uri="{FF2B5EF4-FFF2-40B4-BE49-F238E27FC236}">
                <a16:creationId xmlns:a16="http://schemas.microsoft.com/office/drawing/2014/main" id="{1E45F77A-0FCD-4D2C-BD1E-9F468837210B}"/>
              </a:ext>
            </a:extLst>
          </p:cNvPr>
          <p:cNvPicPr>
            <a:picLocks noChangeAspect="1"/>
          </p:cNvPicPr>
          <p:nvPr/>
        </p:nvPicPr>
        <p:blipFill>
          <a:blip r:embed="rId3"/>
          <a:stretch>
            <a:fillRect/>
          </a:stretch>
        </p:blipFill>
        <p:spPr>
          <a:xfrm>
            <a:off x="9982200" y="3352800"/>
            <a:ext cx="1647825" cy="714375"/>
          </a:xfrm>
          <a:prstGeom prst="rect">
            <a:avLst/>
          </a:prstGeom>
        </p:spPr>
      </p:pic>
    </p:spTree>
    <p:extLst>
      <p:ext uri="{BB962C8B-B14F-4D97-AF65-F5344CB8AC3E}">
        <p14:creationId xmlns:p14="http://schemas.microsoft.com/office/powerpoint/2010/main" val="69881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5C24-960C-4336-AFFB-0AF7E1067E43}"/>
              </a:ext>
            </a:extLst>
          </p:cNvPr>
          <p:cNvSpPr>
            <a:spLocks noGrp="1"/>
          </p:cNvSpPr>
          <p:nvPr>
            <p:ph type="title"/>
          </p:nvPr>
        </p:nvSpPr>
        <p:spPr>
          <a:xfrm>
            <a:off x="914400" y="457200"/>
            <a:ext cx="9753600" cy="762000"/>
          </a:xfrm>
        </p:spPr>
        <p:txBody>
          <a:bodyPr/>
          <a:lstStyle/>
          <a:p>
            <a:r>
              <a:rPr lang="en-US" dirty="0"/>
              <a:t>Equity and Inclusion</a:t>
            </a:r>
          </a:p>
        </p:txBody>
      </p:sp>
      <p:sp>
        <p:nvSpPr>
          <p:cNvPr id="5" name="Content Placeholder 4">
            <a:extLst>
              <a:ext uri="{FF2B5EF4-FFF2-40B4-BE49-F238E27FC236}">
                <a16:creationId xmlns:a16="http://schemas.microsoft.com/office/drawing/2014/main" id="{D3AC4E52-41FB-417B-B5B4-E3CC4BE62E83}"/>
              </a:ext>
            </a:extLst>
          </p:cNvPr>
          <p:cNvSpPr>
            <a:spLocks noGrp="1"/>
          </p:cNvSpPr>
          <p:nvPr>
            <p:ph idx="1"/>
          </p:nvPr>
        </p:nvSpPr>
        <p:spPr>
          <a:xfrm>
            <a:off x="1016000" y="1676400"/>
            <a:ext cx="10033000" cy="4419600"/>
          </a:xfrm>
        </p:spPr>
        <p:txBody>
          <a:bodyPr>
            <a:normAutofit/>
          </a:bodyPr>
          <a:lstStyle/>
          <a:p>
            <a:r>
              <a:rPr lang="en-US" sz="2800" dirty="0">
                <a:effectLst/>
              </a:rPr>
              <a:t>The City of Bellingham encourages disadvantaged, minority and women-owned companies to respond to all bids.</a:t>
            </a:r>
          </a:p>
          <a:p>
            <a:r>
              <a:rPr lang="en-US" sz="2800" dirty="0">
                <a:effectLst/>
              </a:rPr>
              <a:t>Projects are advertised with the Washington State Office of Minority and Women’s Business Opportunities.</a:t>
            </a:r>
          </a:p>
          <a:p>
            <a:r>
              <a:rPr lang="en-US" sz="2800" dirty="0">
                <a:effectLst/>
              </a:rPr>
              <a:t>The procurement documents will require the contractor to provide their approach for outreach and inclusion.</a:t>
            </a:r>
          </a:p>
          <a:p>
            <a:r>
              <a:rPr lang="en-US" sz="2800" dirty="0">
                <a:effectLst/>
              </a:rPr>
              <a:t>Will meet funding program requirements</a:t>
            </a:r>
          </a:p>
          <a:p>
            <a:r>
              <a:rPr lang="en-US" sz="2800" dirty="0">
                <a:effectLst/>
              </a:rPr>
              <a:t>Apprenticeship program </a:t>
            </a:r>
          </a:p>
          <a:p>
            <a:endParaRPr lang="en-US" sz="2800" dirty="0">
              <a:effectLst/>
            </a:endParaRPr>
          </a:p>
        </p:txBody>
      </p:sp>
    </p:spTree>
    <p:extLst>
      <p:ext uri="{BB962C8B-B14F-4D97-AF65-F5344CB8AC3E}">
        <p14:creationId xmlns:p14="http://schemas.microsoft.com/office/powerpoint/2010/main" val="3757278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F62ED-C3F9-4CEE-9443-C39FA209C89F}"/>
              </a:ext>
            </a:extLst>
          </p:cNvPr>
          <p:cNvSpPr>
            <a:spLocks noGrp="1"/>
          </p:cNvSpPr>
          <p:nvPr>
            <p:ph idx="1"/>
          </p:nvPr>
        </p:nvSpPr>
        <p:spPr>
          <a:xfrm>
            <a:off x="1143000" y="1371600"/>
            <a:ext cx="9550400" cy="4419600"/>
          </a:xfrm>
        </p:spPr>
        <p:txBody>
          <a:bodyPr>
            <a:normAutofit/>
          </a:bodyPr>
          <a:lstStyle/>
          <a:p>
            <a:pPr marL="0" indent="0" algn="ctr">
              <a:buNone/>
            </a:pPr>
            <a:endParaRPr lang="en-US" sz="4500" dirty="0"/>
          </a:p>
          <a:p>
            <a:pPr marL="0" indent="0" algn="ctr">
              <a:buNone/>
            </a:pPr>
            <a:endParaRPr lang="en-US" sz="4500" dirty="0"/>
          </a:p>
          <a:p>
            <a:pPr marL="0" indent="0" algn="ctr">
              <a:buNone/>
            </a:pPr>
            <a:r>
              <a:rPr lang="en-US" sz="4500" dirty="0"/>
              <a:t>Why GC/CM Delivery</a:t>
            </a:r>
          </a:p>
        </p:txBody>
      </p:sp>
    </p:spTree>
    <p:extLst>
      <p:ext uri="{BB962C8B-B14F-4D97-AF65-F5344CB8AC3E}">
        <p14:creationId xmlns:p14="http://schemas.microsoft.com/office/powerpoint/2010/main" val="30101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5C24-960C-4336-AFFB-0AF7E1067E43}"/>
              </a:ext>
            </a:extLst>
          </p:cNvPr>
          <p:cNvSpPr>
            <a:spLocks noGrp="1"/>
          </p:cNvSpPr>
          <p:nvPr>
            <p:ph type="title"/>
          </p:nvPr>
        </p:nvSpPr>
        <p:spPr>
          <a:xfrm>
            <a:off x="609600" y="457200"/>
            <a:ext cx="10439400" cy="762000"/>
          </a:xfrm>
        </p:spPr>
        <p:txBody>
          <a:bodyPr>
            <a:normAutofit fontScale="90000"/>
          </a:bodyPr>
          <a:lstStyle/>
          <a:p>
            <a:r>
              <a:rPr lang="en-US" dirty="0"/>
              <a:t>Project Delivery Analysis Resulted in GC/CM</a:t>
            </a:r>
          </a:p>
        </p:txBody>
      </p:sp>
      <p:sp>
        <p:nvSpPr>
          <p:cNvPr id="5" name="Content Placeholder 4">
            <a:extLst>
              <a:ext uri="{FF2B5EF4-FFF2-40B4-BE49-F238E27FC236}">
                <a16:creationId xmlns:a16="http://schemas.microsoft.com/office/drawing/2014/main" id="{D3AC4E52-41FB-417B-B5B4-E3CC4BE62E83}"/>
              </a:ext>
            </a:extLst>
          </p:cNvPr>
          <p:cNvSpPr>
            <a:spLocks noGrp="1"/>
          </p:cNvSpPr>
          <p:nvPr>
            <p:ph idx="1"/>
          </p:nvPr>
        </p:nvSpPr>
        <p:spPr>
          <a:xfrm>
            <a:off x="762000" y="1600200"/>
            <a:ext cx="10439400" cy="4800600"/>
          </a:xfrm>
        </p:spPr>
        <p:txBody>
          <a:bodyPr>
            <a:normAutofit/>
          </a:bodyPr>
          <a:lstStyle/>
          <a:p>
            <a:r>
              <a:rPr lang="en-US" sz="2800" dirty="0">
                <a:effectLst/>
              </a:rPr>
              <a:t>Highly complex construction and sequencing to maintain reliable, on-going operation of the existing plant operations</a:t>
            </a:r>
          </a:p>
          <a:p>
            <a:r>
              <a:rPr lang="en-US" sz="2800" dirty="0">
                <a:effectLst/>
              </a:rPr>
              <a:t>Contractor involvement during design critical (constructability, risk avoidance, and cost/schedule savings identification)</a:t>
            </a:r>
          </a:p>
          <a:p>
            <a:r>
              <a:rPr lang="en-US" sz="2800" dirty="0">
                <a:effectLst/>
              </a:rPr>
              <a:t>City’s successful experience with GC/CM on Post Point liquids stream project</a:t>
            </a:r>
          </a:p>
          <a:p>
            <a:r>
              <a:rPr lang="en-US" sz="2800" dirty="0">
                <a:effectLst/>
              </a:rPr>
              <a:t>Certainty in applying a proven digestion treatment process (little value of performance risk transfer)</a:t>
            </a:r>
          </a:p>
          <a:p>
            <a:r>
              <a:rPr lang="en-US" sz="2800" dirty="0">
                <a:effectLst/>
              </a:rPr>
              <a:t>Value perceived in maintaining design team continuity</a:t>
            </a:r>
          </a:p>
        </p:txBody>
      </p:sp>
    </p:spTree>
    <p:extLst>
      <p:ext uri="{BB962C8B-B14F-4D97-AF65-F5344CB8AC3E}">
        <p14:creationId xmlns:p14="http://schemas.microsoft.com/office/powerpoint/2010/main" val="323316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0E4E1-175A-4E5F-AC80-0D1F40EDD527}"/>
              </a:ext>
            </a:extLst>
          </p:cNvPr>
          <p:cNvSpPr>
            <a:spLocks noGrp="1"/>
          </p:cNvSpPr>
          <p:nvPr>
            <p:ph type="title"/>
          </p:nvPr>
        </p:nvSpPr>
        <p:spPr>
          <a:xfrm>
            <a:off x="381000" y="381000"/>
            <a:ext cx="9753600" cy="762000"/>
          </a:xfrm>
        </p:spPr>
        <p:txBody>
          <a:bodyPr/>
          <a:lstStyle/>
          <a:p>
            <a:r>
              <a:rPr lang="en-US" dirty="0"/>
              <a:t>Presentation Overview </a:t>
            </a:r>
          </a:p>
        </p:txBody>
      </p:sp>
      <p:sp>
        <p:nvSpPr>
          <p:cNvPr id="6" name="Content Placeholder 5">
            <a:extLst>
              <a:ext uri="{FF2B5EF4-FFF2-40B4-BE49-F238E27FC236}">
                <a16:creationId xmlns:a16="http://schemas.microsoft.com/office/drawing/2014/main" id="{93F69280-3683-425F-93E1-688B261BCE2C}"/>
              </a:ext>
            </a:extLst>
          </p:cNvPr>
          <p:cNvSpPr>
            <a:spLocks noGrp="1"/>
          </p:cNvSpPr>
          <p:nvPr>
            <p:ph idx="1"/>
          </p:nvPr>
        </p:nvSpPr>
        <p:spPr>
          <a:xfrm>
            <a:off x="457200" y="1524000"/>
            <a:ext cx="11353800" cy="4953000"/>
          </a:xfrm>
        </p:spPr>
        <p:txBody>
          <a:bodyPr>
            <a:normAutofit/>
          </a:bodyPr>
          <a:lstStyle/>
          <a:p>
            <a:r>
              <a:rPr lang="en-US" b="1" dirty="0">
                <a:effectLst/>
              </a:rPr>
              <a:t>Team Introductions </a:t>
            </a:r>
            <a:r>
              <a:rPr lang="en-US" dirty="0">
                <a:effectLst/>
              </a:rPr>
              <a:t>– Mike Olinger (Bellingham)</a:t>
            </a:r>
            <a:endParaRPr lang="en-US" dirty="0">
              <a:solidFill>
                <a:srgbClr val="FF0000"/>
              </a:solidFill>
              <a:effectLst/>
            </a:endParaRPr>
          </a:p>
          <a:p>
            <a:r>
              <a:rPr lang="en-US" b="1" dirty="0">
                <a:effectLst/>
              </a:rPr>
              <a:t>Project Overview </a:t>
            </a:r>
            <a:r>
              <a:rPr lang="en-US" dirty="0">
                <a:effectLst/>
              </a:rPr>
              <a:t>– Tadd Giesbrecht (Carollo)</a:t>
            </a:r>
          </a:p>
          <a:p>
            <a:r>
              <a:rPr lang="en-US" b="1" dirty="0">
                <a:effectLst/>
              </a:rPr>
              <a:t>Schedule and Budget </a:t>
            </a:r>
            <a:r>
              <a:rPr lang="en-US" dirty="0">
                <a:effectLst/>
              </a:rPr>
              <a:t>– Mike Olinger</a:t>
            </a:r>
          </a:p>
          <a:p>
            <a:r>
              <a:rPr lang="en-US" b="1" dirty="0">
                <a:effectLst/>
              </a:rPr>
              <a:t>Equity and Inclusion </a:t>
            </a:r>
            <a:r>
              <a:rPr lang="en-US" dirty="0">
                <a:effectLst/>
              </a:rPr>
              <a:t>– Chad Schulhauser (Bellingham)</a:t>
            </a:r>
          </a:p>
          <a:p>
            <a:r>
              <a:rPr lang="en-US" b="1" dirty="0">
                <a:effectLst/>
              </a:rPr>
              <a:t>Why GC/CM Delivery </a:t>
            </a:r>
            <a:r>
              <a:rPr lang="en-US" dirty="0">
                <a:effectLst/>
              </a:rPr>
              <a:t>– Jason Garside (Carollo)</a:t>
            </a:r>
          </a:p>
          <a:p>
            <a:r>
              <a:rPr lang="en-US" b="1" dirty="0">
                <a:effectLst/>
              </a:rPr>
              <a:t>Team Qualifications and Experience </a:t>
            </a:r>
            <a:r>
              <a:rPr lang="en-US" dirty="0">
                <a:effectLst/>
              </a:rPr>
              <a:t>– Chad Schulhauser</a:t>
            </a:r>
          </a:p>
          <a:p>
            <a:r>
              <a:rPr lang="en-US" b="1" dirty="0">
                <a:effectLst/>
              </a:rPr>
              <a:t>Closing</a:t>
            </a:r>
            <a:r>
              <a:rPr lang="en-US" dirty="0">
                <a:effectLst/>
              </a:rPr>
              <a:t> – Chad Schulhauser</a:t>
            </a:r>
          </a:p>
        </p:txBody>
      </p:sp>
    </p:spTree>
    <p:extLst>
      <p:ext uri="{BB962C8B-B14F-4D97-AF65-F5344CB8AC3E}">
        <p14:creationId xmlns:p14="http://schemas.microsoft.com/office/powerpoint/2010/main" val="399510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55AF-C3C1-4ADD-B368-AE722A1F9949}"/>
              </a:ext>
            </a:extLst>
          </p:cNvPr>
          <p:cNvSpPr>
            <a:spLocks noGrp="1"/>
          </p:cNvSpPr>
          <p:nvPr>
            <p:ph type="title"/>
          </p:nvPr>
        </p:nvSpPr>
        <p:spPr>
          <a:xfrm>
            <a:off x="533400" y="533400"/>
            <a:ext cx="9753600" cy="762000"/>
          </a:xfrm>
        </p:spPr>
        <p:txBody>
          <a:bodyPr/>
          <a:lstStyle/>
          <a:p>
            <a:r>
              <a:rPr lang="en-US" dirty="0"/>
              <a:t>Project Complies with RCW 39.10.340</a:t>
            </a:r>
          </a:p>
        </p:txBody>
      </p:sp>
      <p:sp>
        <p:nvSpPr>
          <p:cNvPr id="3" name="Content Placeholder 2">
            <a:extLst>
              <a:ext uri="{FF2B5EF4-FFF2-40B4-BE49-F238E27FC236}">
                <a16:creationId xmlns:a16="http://schemas.microsoft.com/office/drawing/2014/main" id="{657AA34C-1DA5-4562-836A-CE6A0EB327B8}"/>
              </a:ext>
            </a:extLst>
          </p:cNvPr>
          <p:cNvSpPr>
            <a:spLocks noGrp="1"/>
          </p:cNvSpPr>
          <p:nvPr>
            <p:ph idx="1"/>
          </p:nvPr>
        </p:nvSpPr>
        <p:spPr>
          <a:xfrm>
            <a:off x="635000" y="1676400"/>
            <a:ext cx="9956800" cy="4419600"/>
          </a:xfrm>
        </p:spPr>
        <p:txBody>
          <a:bodyPr>
            <a:normAutofit fontScale="92500"/>
          </a:bodyPr>
          <a:lstStyle/>
          <a:p>
            <a:pPr marL="857250" indent="-514350" algn="l">
              <a:buAutoNum type="arabicParenBoth"/>
            </a:pPr>
            <a:r>
              <a:rPr lang="en-US" sz="2400" b="0" i="0" dirty="0">
                <a:solidFill>
                  <a:srgbClr val="000000"/>
                </a:solidFill>
                <a:effectLst/>
                <a:latin typeface="Open Sans" panose="020B0606030504020204" pitchFamily="34" charset="0"/>
              </a:rPr>
              <a:t>Implementation of the project involves complex scheduling, phasing, or coordination;</a:t>
            </a:r>
          </a:p>
          <a:p>
            <a:pPr marL="857250" indent="-514350" algn="l">
              <a:buAutoNum type="arabicParenBoth"/>
            </a:pPr>
            <a:r>
              <a:rPr lang="en-US" sz="2400" b="0" i="0" dirty="0">
                <a:solidFill>
                  <a:srgbClr val="000000"/>
                </a:solidFill>
                <a:effectLst/>
                <a:latin typeface="Open Sans" panose="020B0606030504020204" pitchFamily="34" charset="0"/>
              </a:rPr>
              <a:t>The project involves construction at an occupied facility which must continue to operate during construction;</a:t>
            </a:r>
          </a:p>
          <a:p>
            <a:pPr marL="857250" indent="-514350" algn="l">
              <a:buAutoNum type="arabicParenBoth"/>
            </a:pPr>
            <a:r>
              <a:rPr lang="en-US" sz="2400" b="0" i="0" dirty="0">
                <a:solidFill>
                  <a:srgbClr val="000000"/>
                </a:solidFill>
                <a:effectLst/>
                <a:latin typeface="Open Sans" panose="020B0606030504020204" pitchFamily="34" charset="0"/>
              </a:rPr>
              <a:t>The involvement of the general contractor/construction manager during the design stage is critical to the success of the project;</a:t>
            </a:r>
          </a:p>
          <a:p>
            <a:pPr marL="857250" indent="-514350" algn="l">
              <a:buAutoNum type="arabicParenBoth"/>
            </a:pPr>
            <a:r>
              <a:rPr lang="en-US" sz="2400" b="0" i="0" dirty="0">
                <a:solidFill>
                  <a:srgbClr val="000000"/>
                </a:solidFill>
                <a:effectLst/>
                <a:latin typeface="Open Sans" panose="020B0606030504020204" pitchFamily="34" charset="0"/>
              </a:rPr>
              <a:t>The project encompasses a complex or technical work environment;</a:t>
            </a:r>
          </a:p>
          <a:p>
            <a:pPr marL="857250" indent="-514350" algn="l">
              <a:buAutoNum type="arabicParenBoth"/>
            </a:pPr>
            <a:r>
              <a:rPr lang="en-US" sz="2400" b="0" i="0" dirty="0">
                <a:solidFill>
                  <a:schemeClr val="bg2">
                    <a:lumMod val="75000"/>
                  </a:schemeClr>
                </a:solidFill>
                <a:effectLst/>
                <a:latin typeface="Open Sans" panose="020B0606030504020204" pitchFamily="34" charset="0"/>
              </a:rPr>
              <a:t>The project requires specialized work on a building that has historic significance; or</a:t>
            </a:r>
          </a:p>
          <a:p>
            <a:pPr marL="857250" indent="-514350" algn="l">
              <a:buAutoNum type="arabicParenBoth"/>
            </a:pPr>
            <a:r>
              <a:rPr lang="en-US" sz="2400" b="0" i="0" dirty="0">
                <a:solidFill>
                  <a:srgbClr val="000000"/>
                </a:solidFill>
                <a:effectLst/>
                <a:latin typeface="Open Sans" panose="020B0606030504020204" pitchFamily="34" charset="0"/>
              </a:rPr>
              <a:t>The project is, and the public body elects to procure the project as, a heavy civil construction project. </a:t>
            </a:r>
            <a:endParaRPr lang="en-US" sz="2400" dirty="0"/>
          </a:p>
        </p:txBody>
      </p:sp>
      <p:pic>
        <p:nvPicPr>
          <p:cNvPr id="13" name="Graphic 12" descr="Checkbox Checked outline">
            <a:extLst>
              <a:ext uri="{FF2B5EF4-FFF2-40B4-BE49-F238E27FC236}">
                <a16:creationId xmlns:a16="http://schemas.microsoft.com/office/drawing/2014/main" id="{ADB62149-5225-442E-BD5E-D0DA954E89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645" y="1615965"/>
            <a:ext cx="838200" cy="838200"/>
          </a:xfrm>
          <a:prstGeom prst="rect">
            <a:avLst/>
          </a:prstGeom>
        </p:spPr>
      </p:pic>
      <p:pic>
        <p:nvPicPr>
          <p:cNvPr id="14" name="Graphic 13" descr="Checkbox Checked outline">
            <a:extLst>
              <a:ext uri="{FF2B5EF4-FFF2-40B4-BE49-F238E27FC236}">
                <a16:creationId xmlns:a16="http://schemas.microsoft.com/office/drawing/2014/main" id="{49A1DEC5-499A-4B0F-ABB7-16C94E552B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 y="2304393"/>
            <a:ext cx="838200" cy="838200"/>
          </a:xfrm>
          <a:prstGeom prst="rect">
            <a:avLst/>
          </a:prstGeom>
        </p:spPr>
      </p:pic>
      <p:pic>
        <p:nvPicPr>
          <p:cNvPr id="15" name="Graphic 14" descr="Checkbox Checked outline">
            <a:extLst>
              <a:ext uri="{FF2B5EF4-FFF2-40B4-BE49-F238E27FC236}">
                <a16:creationId xmlns:a16="http://schemas.microsoft.com/office/drawing/2014/main" id="{009D40E0-D197-4BBF-89E0-705BCD6C2B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 y="3028293"/>
            <a:ext cx="838200" cy="838200"/>
          </a:xfrm>
          <a:prstGeom prst="rect">
            <a:avLst/>
          </a:prstGeom>
        </p:spPr>
      </p:pic>
      <p:pic>
        <p:nvPicPr>
          <p:cNvPr id="16" name="Graphic 15" descr="Checkbox Checked outline">
            <a:extLst>
              <a:ext uri="{FF2B5EF4-FFF2-40B4-BE49-F238E27FC236}">
                <a16:creationId xmlns:a16="http://schemas.microsoft.com/office/drawing/2014/main" id="{49A65264-6620-4CBA-8D67-217E5D6486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 y="3791607"/>
            <a:ext cx="838200" cy="838200"/>
          </a:xfrm>
          <a:prstGeom prst="rect">
            <a:avLst/>
          </a:prstGeom>
        </p:spPr>
      </p:pic>
      <p:pic>
        <p:nvPicPr>
          <p:cNvPr id="17" name="Graphic 16" descr="Checkbox Checked outline">
            <a:extLst>
              <a:ext uri="{FF2B5EF4-FFF2-40B4-BE49-F238E27FC236}">
                <a16:creationId xmlns:a16="http://schemas.microsoft.com/office/drawing/2014/main" id="{BAC5B9A1-4ED6-46F8-ACE9-3CC3E74DB9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00" y="4953000"/>
            <a:ext cx="838200" cy="838200"/>
          </a:xfrm>
          <a:prstGeom prst="rect">
            <a:avLst/>
          </a:prstGeom>
        </p:spPr>
      </p:pic>
    </p:spTree>
    <p:extLst>
      <p:ext uri="{BB962C8B-B14F-4D97-AF65-F5344CB8AC3E}">
        <p14:creationId xmlns:p14="http://schemas.microsoft.com/office/powerpoint/2010/main" val="320733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98A3-CE21-4798-8857-03B3F5D7CFD1}"/>
              </a:ext>
            </a:extLst>
          </p:cNvPr>
          <p:cNvSpPr>
            <a:spLocks noGrp="1"/>
          </p:cNvSpPr>
          <p:nvPr>
            <p:ph type="title"/>
          </p:nvPr>
        </p:nvSpPr>
        <p:spPr>
          <a:xfrm>
            <a:off x="1219200" y="457200"/>
            <a:ext cx="9753600" cy="762000"/>
          </a:xfrm>
        </p:spPr>
        <p:txBody>
          <a:bodyPr>
            <a:noAutofit/>
          </a:bodyPr>
          <a:lstStyle/>
          <a:p>
            <a:r>
              <a:rPr lang="en-US" sz="3200" dirty="0"/>
              <a:t>Heavy Civil Contracting Procedure (RCW 39.10.908)</a:t>
            </a:r>
          </a:p>
        </p:txBody>
      </p:sp>
      <p:sp>
        <p:nvSpPr>
          <p:cNvPr id="3" name="Content Placeholder 2">
            <a:extLst>
              <a:ext uri="{FF2B5EF4-FFF2-40B4-BE49-F238E27FC236}">
                <a16:creationId xmlns:a16="http://schemas.microsoft.com/office/drawing/2014/main" id="{D6F600BE-CD49-47A7-B3D4-6B13D4AE82D5}"/>
              </a:ext>
            </a:extLst>
          </p:cNvPr>
          <p:cNvSpPr>
            <a:spLocks noGrp="1"/>
          </p:cNvSpPr>
          <p:nvPr>
            <p:ph idx="1"/>
          </p:nvPr>
        </p:nvSpPr>
        <p:spPr>
          <a:xfrm>
            <a:off x="1066800" y="1447800"/>
            <a:ext cx="10439400" cy="5181600"/>
          </a:xfrm>
        </p:spPr>
        <p:txBody>
          <a:bodyPr>
            <a:normAutofit fontScale="25000" lnSpcReduction="20000"/>
          </a:bodyPr>
          <a:lstStyle/>
          <a:p>
            <a:r>
              <a:rPr lang="en-US" sz="11200" dirty="0">
                <a:effectLst/>
              </a:rPr>
              <a:t>Specialized construction, including the supply and installation of specialized process equipment (equates to significant portion of the overall cost of construction)</a:t>
            </a:r>
          </a:p>
          <a:p>
            <a:r>
              <a:rPr lang="en-US" sz="11200" dirty="0">
                <a:effectLst/>
              </a:rPr>
              <a:t>GC/CM self-performing of specialty work and equipment supply allows for better control of the project schedule, quality of the construction and project performance </a:t>
            </a:r>
          </a:p>
          <a:p>
            <a:r>
              <a:rPr lang="en-US" sz="11200" dirty="0">
                <a:effectLst/>
              </a:rPr>
              <a:t>Specialty work includes mechanical equipment/piping, yard piping, structural concrete install, structural steel install, etc. </a:t>
            </a:r>
          </a:p>
          <a:p>
            <a:r>
              <a:rPr lang="en-US" sz="11200" dirty="0">
                <a:effectLst/>
              </a:rPr>
              <a:t>High-level of Self-performance allows GC/CM to:</a:t>
            </a:r>
          </a:p>
          <a:p>
            <a:pPr lvl="1"/>
            <a:r>
              <a:rPr lang="en-US" sz="9600" dirty="0">
                <a:effectLst/>
              </a:rPr>
              <a:t>assign specialized staff</a:t>
            </a:r>
          </a:p>
          <a:p>
            <a:pPr lvl="1"/>
            <a:r>
              <a:rPr lang="en-US" sz="9600" dirty="0">
                <a:effectLst/>
              </a:rPr>
              <a:t>sequence the work to optimize the schedule</a:t>
            </a:r>
          </a:p>
          <a:p>
            <a:pPr lvl="1"/>
            <a:r>
              <a:rPr lang="en-US" sz="9600" dirty="0">
                <a:effectLst/>
              </a:rPr>
              <a:t>control the installation of critical systems and equipment</a:t>
            </a:r>
          </a:p>
          <a:p>
            <a:pPr lvl="1"/>
            <a:r>
              <a:rPr lang="en-US" sz="9600" dirty="0">
                <a:effectLst/>
              </a:rPr>
              <a:t>avoid subcontractor quality issues on critical work </a:t>
            </a:r>
          </a:p>
          <a:p>
            <a:pPr lvl="1"/>
            <a:r>
              <a:rPr lang="en-US" sz="9600" dirty="0">
                <a:effectLst/>
              </a:rPr>
              <a:t>assume warranty responsibility of process equipment</a:t>
            </a:r>
          </a:p>
          <a:p>
            <a:endParaRPr lang="en-US" dirty="0"/>
          </a:p>
        </p:txBody>
      </p:sp>
    </p:spTree>
    <p:extLst>
      <p:ext uri="{BB962C8B-B14F-4D97-AF65-F5344CB8AC3E}">
        <p14:creationId xmlns:p14="http://schemas.microsoft.com/office/powerpoint/2010/main" val="166567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5C24-960C-4336-AFFB-0AF7E1067E43}"/>
              </a:ext>
            </a:extLst>
          </p:cNvPr>
          <p:cNvSpPr>
            <a:spLocks noGrp="1"/>
          </p:cNvSpPr>
          <p:nvPr>
            <p:ph type="title"/>
          </p:nvPr>
        </p:nvSpPr>
        <p:spPr>
          <a:xfrm>
            <a:off x="532646" y="457200"/>
            <a:ext cx="9753600" cy="762000"/>
          </a:xfrm>
        </p:spPr>
        <p:txBody>
          <a:bodyPr/>
          <a:lstStyle/>
          <a:p>
            <a:r>
              <a:rPr lang="en-US" dirty="0"/>
              <a:t>GC/CM Schedule</a:t>
            </a:r>
          </a:p>
        </p:txBody>
      </p:sp>
      <p:graphicFrame>
        <p:nvGraphicFramePr>
          <p:cNvPr id="4" name="Table 4">
            <a:extLst>
              <a:ext uri="{FF2B5EF4-FFF2-40B4-BE49-F238E27FC236}">
                <a16:creationId xmlns:a16="http://schemas.microsoft.com/office/drawing/2014/main" id="{4AE46EB1-F32E-41A2-9EDE-6CF5F8AC5BE2}"/>
              </a:ext>
            </a:extLst>
          </p:cNvPr>
          <p:cNvGraphicFramePr>
            <a:graphicFrameLocks noGrp="1"/>
          </p:cNvGraphicFramePr>
          <p:nvPr>
            <p:ph idx="1"/>
            <p:extLst>
              <p:ext uri="{D42A27DB-BD31-4B8C-83A1-F6EECF244321}">
                <p14:modId xmlns:p14="http://schemas.microsoft.com/office/powerpoint/2010/main" val="1417191383"/>
              </p:ext>
            </p:extLst>
          </p:nvPr>
        </p:nvGraphicFramePr>
        <p:xfrm>
          <a:off x="569432" y="1440968"/>
          <a:ext cx="10896600" cy="4663440"/>
        </p:xfrm>
        <a:graphic>
          <a:graphicData uri="http://schemas.openxmlformats.org/drawingml/2006/table">
            <a:tbl>
              <a:tblPr firstRow="1" bandRow="1">
                <a:tableStyleId>{5C22544A-7EE6-4342-B048-85BDC9FD1C3A}</a:tableStyleId>
              </a:tblPr>
              <a:tblGrid>
                <a:gridCol w="6472416">
                  <a:extLst>
                    <a:ext uri="{9D8B030D-6E8A-4147-A177-3AD203B41FA5}">
                      <a16:colId xmlns:a16="http://schemas.microsoft.com/office/drawing/2014/main" val="1393817979"/>
                    </a:ext>
                  </a:extLst>
                </a:gridCol>
                <a:gridCol w="2130163">
                  <a:extLst>
                    <a:ext uri="{9D8B030D-6E8A-4147-A177-3AD203B41FA5}">
                      <a16:colId xmlns:a16="http://schemas.microsoft.com/office/drawing/2014/main" val="62774304"/>
                    </a:ext>
                  </a:extLst>
                </a:gridCol>
                <a:gridCol w="2294021">
                  <a:extLst>
                    <a:ext uri="{9D8B030D-6E8A-4147-A177-3AD203B41FA5}">
                      <a16:colId xmlns:a16="http://schemas.microsoft.com/office/drawing/2014/main" val="2060014927"/>
                    </a:ext>
                  </a:extLst>
                </a:gridCol>
              </a:tblGrid>
              <a:tr h="353060">
                <a:tc>
                  <a:txBody>
                    <a:bodyPr/>
                    <a:lstStyle/>
                    <a:p>
                      <a:r>
                        <a:rPr lang="en-US" sz="2000" dirty="0"/>
                        <a:t>GC/CM Schedule</a:t>
                      </a:r>
                    </a:p>
                  </a:txBody>
                  <a:tcPr/>
                </a:tc>
                <a:tc>
                  <a:txBody>
                    <a:bodyPr/>
                    <a:lstStyle/>
                    <a:p>
                      <a:r>
                        <a:rPr lang="en-US" sz="2000" dirty="0"/>
                        <a:t>Start</a:t>
                      </a:r>
                    </a:p>
                  </a:txBody>
                  <a:tcPr/>
                </a:tc>
                <a:tc>
                  <a:txBody>
                    <a:bodyPr/>
                    <a:lstStyle/>
                    <a:p>
                      <a:r>
                        <a:rPr lang="en-US" sz="2000" dirty="0"/>
                        <a:t>Finish</a:t>
                      </a:r>
                    </a:p>
                  </a:txBody>
                  <a:tcPr/>
                </a:tc>
                <a:extLst>
                  <a:ext uri="{0D108BD9-81ED-4DB2-BD59-A6C34878D82A}">
                    <a16:rowId xmlns:a16="http://schemas.microsoft.com/office/drawing/2014/main" val="3001739106"/>
                  </a:ext>
                </a:extLst>
              </a:tr>
              <a:tr h="370840">
                <a:tc>
                  <a:txBody>
                    <a:bodyPr/>
                    <a:lstStyle/>
                    <a:p>
                      <a:r>
                        <a:rPr lang="en-US" sz="2000" dirty="0"/>
                        <a:t>PRC Presentation</a:t>
                      </a:r>
                    </a:p>
                  </a:txBody>
                  <a:tcPr/>
                </a:tc>
                <a:tc>
                  <a:txBody>
                    <a:bodyPr/>
                    <a:lstStyle/>
                    <a:p>
                      <a:endParaRPr lang="en-US" sz="2000" dirty="0"/>
                    </a:p>
                  </a:txBody>
                  <a:tcPr/>
                </a:tc>
                <a:tc>
                  <a:txBody>
                    <a:bodyPr/>
                    <a:lstStyle/>
                    <a:p>
                      <a:r>
                        <a:rPr lang="en-US" sz="2000" dirty="0"/>
                        <a:t>January 27, 2022</a:t>
                      </a:r>
                    </a:p>
                  </a:txBody>
                  <a:tcPr/>
                </a:tc>
                <a:extLst>
                  <a:ext uri="{0D108BD9-81ED-4DB2-BD59-A6C34878D82A}">
                    <a16:rowId xmlns:a16="http://schemas.microsoft.com/office/drawing/2014/main" val="2254489381"/>
                  </a:ext>
                </a:extLst>
              </a:tr>
              <a:tr h="370840">
                <a:tc>
                  <a:txBody>
                    <a:bodyPr/>
                    <a:lstStyle/>
                    <a:p>
                      <a:r>
                        <a:rPr lang="en-US" sz="2000" dirty="0"/>
                        <a:t>GC/CM RFQ Advertisement</a:t>
                      </a:r>
                    </a:p>
                  </a:txBody>
                  <a:tcPr/>
                </a:tc>
                <a:tc>
                  <a:txBody>
                    <a:bodyPr/>
                    <a:lstStyle/>
                    <a:p>
                      <a:r>
                        <a:rPr lang="en-US" sz="2000" dirty="0"/>
                        <a:t>March/April 2022</a:t>
                      </a:r>
                    </a:p>
                  </a:txBody>
                  <a:tcPr/>
                </a:tc>
                <a:tc>
                  <a:txBody>
                    <a:bodyPr/>
                    <a:lstStyle/>
                    <a:p>
                      <a:r>
                        <a:rPr lang="en-US" sz="2000" dirty="0"/>
                        <a:t>May 2022</a:t>
                      </a:r>
                    </a:p>
                  </a:txBody>
                  <a:tcPr/>
                </a:tc>
                <a:extLst>
                  <a:ext uri="{0D108BD9-81ED-4DB2-BD59-A6C34878D82A}">
                    <a16:rowId xmlns:a16="http://schemas.microsoft.com/office/drawing/2014/main" val="1423629798"/>
                  </a:ext>
                </a:extLst>
              </a:tr>
              <a:tr h="370840">
                <a:tc>
                  <a:txBody>
                    <a:bodyPr/>
                    <a:lstStyle/>
                    <a:p>
                      <a:r>
                        <a:rPr lang="en-US" sz="2000" dirty="0"/>
                        <a:t>Project Information Meeting</a:t>
                      </a:r>
                    </a:p>
                  </a:txBody>
                  <a:tcPr/>
                </a:tc>
                <a:tc>
                  <a:txBody>
                    <a:bodyPr/>
                    <a:lstStyle/>
                    <a:p>
                      <a:r>
                        <a:rPr lang="en-US" sz="2000" dirty="0"/>
                        <a:t>April 2022</a:t>
                      </a:r>
                    </a:p>
                  </a:txBody>
                  <a:tcPr/>
                </a:tc>
                <a:tc>
                  <a:txBody>
                    <a:bodyPr/>
                    <a:lstStyle/>
                    <a:p>
                      <a:r>
                        <a:rPr lang="en-US" sz="2000" dirty="0"/>
                        <a:t>April 2022</a:t>
                      </a:r>
                    </a:p>
                  </a:txBody>
                  <a:tcPr/>
                </a:tc>
                <a:extLst>
                  <a:ext uri="{0D108BD9-81ED-4DB2-BD59-A6C34878D82A}">
                    <a16:rowId xmlns:a16="http://schemas.microsoft.com/office/drawing/2014/main" val="2555203466"/>
                  </a:ext>
                </a:extLst>
              </a:tr>
              <a:tr h="370840">
                <a:tc>
                  <a:txBody>
                    <a:bodyPr/>
                    <a:lstStyle/>
                    <a:p>
                      <a:r>
                        <a:rPr lang="en-US" sz="2000" dirty="0"/>
                        <a:t>RFQ Submittal Deadline</a:t>
                      </a:r>
                    </a:p>
                  </a:txBody>
                  <a:tcPr/>
                </a:tc>
                <a:tc>
                  <a:txBody>
                    <a:bodyPr/>
                    <a:lstStyle/>
                    <a:p>
                      <a:endParaRPr lang="en-US" sz="2000" dirty="0"/>
                    </a:p>
                  </a:txBody>
                  <a:tcPr/>
                </a:tc>
                <a:tc>
                  <a:txBody>
                    <a:bodyPr/>
                    <a:lstStyle/>
                    <a:p>
                      <a:r>
                        <a:rPr lang="en-US" sz="2000" dirty="0"/>
                        <a:t>May 2022</a:t>
                      </a:r>
                    </a:p>
                  </a:txBody>
                  <a:tcPr/>
                </a:tc>
                <a:extLst>
                  <a:ext uri="{0D108BD9-81ED-4DB2-BD59-A6C34878D82A}">
                    <a16:rowId xmlns:a16="http://schemas.microsoft.com/office/drawing/2014/main" val="1120073555"/>
                  </a:ext>
                </a:extLst>
              </a:tr>
              <a:tr h="370840">
                <a:tc>
                  <a:txBody>
                    <a:bodyPr/>
                    <a:lstStyle/>
                    <a:p>
                      <a:r>
                        <a:rPr lang="en-US" sz="2000" dirty="0"/>
                        <a:t>Qualifications Review and Notification of Shortlist</a:t>
                      </a:r>
                    </a:p>
                  </a:txBody>
                  <a:tcPr/>
                </a:tc>
                <a:tc>
                  <a:txBody>
                    <a:bodyPr/>
                    <a:lstStyle/>
                    <a:p>
                      <a:r>
                        <a:rPr lang="en-US" sz="2000" dirty="0"/>
                        <a:t>June 2022</a:t>
                      </a:r>
                    </a:p>
                  </a:txBody>
                  <a:tcPr/>
                </a:tc>
                <a:tc>
                  <a:txBody>
                    <a:bodyPr/>
                    <a:lstStyle/>
                    <a:p>
                      <a:r>
                        <a:rPr lang="en-US" sz="2000" dirty="0"/>
                        <a:t>July 2022</a:t>
                      </a:r>
                    </a:p>
                  </a:txBody>
                  <a:tcPr/>
                </a:tc>
                <a:extLst>
                  <a:ext uri="{0D108BD9-81ED-4DB2-BD59-A6C34878D82A}">
                    <a16:rowId xmlns:a16="http://schemas.microsoft.com/office/drawing/2014/main" val="1170961218"/>
                  </a:ext>
                </a:extLst>
              </a:tr>
              <a:tr h="370840">
                <a:tc>
                  <a:txBody>
                    <a:bodyPr/>
                    <a:lstStyle/>
                    <a:p>
                      <a:r>
                        <a:rPr lang="en-US" sz="2000" dirty="0"/>
                        <a:t>GC/CM RFP Advertisement</a:t>
                      </a:r>
                    </a:p>
                  </a:txBody>
                  <a:tcPr/>
                </a:tc>
                <a:tc>
                  <a:txBody>
                    <a:bodyPr/>
                    <a:lstStyle/>
                    <a:p>
                      <a:r>
                        <a:rPr lang="en-US" sz="2000" dirty="0"/>
                        <a:t>July 2022</a:t>
                      </a:r>
                    </a:p>
                  </a:txBody>
                  <a:tcPr/>
                </a:tc>
                <a:tc>
                  <a:txBody>
                    <a:bodyPr/>
                    <a:lstStyle/>
                    <a:p>
                      <a:r>
                        <a:rPr lang="en-US" sz="2000" dirty="0"/>
                        <a:t>August 2022</a:t>
                      </a:r>
                    </a:p>
                  </a:txBody>
                  <a:tcPr/>
                </a:tc>
                <a:extLst>
                  <a:ext uri="{0D108BD9-81ED-4DB2-BD59-A6C34878D82A}">
                    <a16:rowId xmlns:a16="http://schemas.microsoft.com/office/drawing/2014/main" val="18981558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RFP Submittal Deadline</a:t>
                      </a:r>
                    </a:p>
                  </a:txBody>
                  <a:tcPr/>
                </a:tc>
                <a:tc>
                  <a:txBody>
                    <a:bodyPr/>
                    <a:lstStyle/>
                    <a:p>
                      <a:endParaRPr lang="en-US" sz="2000" dirty="0"/>
                    </a:p>
                  </a:txBody>
                  <a:tcPr/>
                </a:tc>
                <a:tc>
                  <a:txBody>
                    <a:bodyPr/>
                    <a:lstStyle/>
                    <a:p>
                      <a:r>
                        <a:rPr lang="en-US" sz="2000" dirty="0"/>
                        <a:t>August 2022</a:t>
                      </a:r>
                    </a:p>
                  </a:txBody>
                  <a:tcPr/>
                </a:tc>
                <a:extLst>
                  <a:ext uri="{0D108BD9-81ED-4DB2-BD59-A6C34878D82A}">
                    <a16:rowId xmlns:a16="http://schemas.microsoft.com/office/drawing/2014/main" val="2575311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Evaluation of Proposals</a:t>
                      </a:r>
                    </a:p>
                  </a:txBody>
                  <a:tcPr/>
                </a:tc>
                <a:tc>
                  <a:txBody>
                    <a:bodyPr/>
                    <a:lstStyle/>
                    <a:p>
                      <a:r>
                        <a:rPr lang="en-US" sz="2000" dirty="0"/>
                        <a:t>August 2022</a:t>
                      </a:r>
                    </a:p>
                  </a:txBody>
                  <a:tcPr/>
                </a:tc>
                <a:tc>
                  <a:txBody>
                    <a:bodyPr/>
                    <a:lstStyle/>
                    <a:p>
                      <a:r>
                        <a:rPr lang="en-US" sz="2000" dirty="0"/>
                        <a:t>September 2022</a:t>
                      </a:r>
                    </a:p>
                  </a:txBody>
                  <a:tcPr/>
                </a:tc>
                <a:extLst>
                  <a:ext uri="{0D108BD9-81ED-4DB2-BD59-A6C34878D82A}">
                    <a16:rowId xmlns:a16="http://schemas.microsoft.com/office/drawing/2014/main" val="631298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Notify Submitters of Scoring and Most Qualified GC/CM</a:t>
                      </a:r>
                    </a:p>
                  </a:txBody>
                  <a:tcPr/>
                </a:tc>
                <a:tc>
                  <a:txBody>
                    <a:bodyPr/>
                    <a:lstStyle/>
                    <a:p>
                      <a:endParaRPr lang="en-US" sz="2000" dirty="0"/>
                    </a:p>
                  </a:txBody>
                  <a:tcPr/>
                </a:tc>
                <a:tc>
                  <a:txBody>
                    <a:bodyPr/>
                    <a:lstStyle/>
                    <a:p>
                      <a:r>
                        <a:rPr lang="en-US" sz="2000" dirty="0"/>
                        <a:t>September2022</a:t>
                      </a:r>
                    </a:p>
                  </a:txBody>
                  <a:tcPr/>
                </a:tc>
                <a:extLst>
                  <a:ext uri="{0D108BD9-81ED-4DB2-BD59-A6C34878D82A}">
                    <a16:rowId xmlns:a16="http://schemas.microsoft.com/office/drawing/2014/main" val="3533544248"/>
                  </a:ext>
                </a:extLst>
              </a:tr>
              <a:tr h="370840">
                <a:tc>
                  <a:txBody>
                    <a:bodyPr/>
                    <a:lstStyle/>
                    <a:p>
                      <a:r>
                        <a:rPr lang="en-US" sz="2000" dirty="0"/>
                        <a:t>Council Approval to Contract</a:t>
                      </a:r>
                    </a:p>
                  </a:txBody>
                  <a:tcPr/>
                </a:tc>
                <a:tc>
                  <a:txBody>
                    <a:bodyPr/>
                    <a:lstStyle/>
                    <a:p>
                      <a:r>
                        <a:rPr lang="en-US" sz="2000" dirty="0"/>
                        <a:t>September/ October 2022</a:t>
                      </a:r>
                    </a:p>
                  </a:txBody>
                  <a:tcPr/>
                </a:tc>
                <a:tc>
                  <a:txBody>
                    <a:bodyPr/>
                    <a:lstStyle/>
                    <a:p>
                      <a:r>
                        <a:rPr lang="en-US" sz="2000" dirty="0"/>
                        <a:t>September/ October 2022</a:t>
                      </a:r>
                    </a:p>
                  </a:txBody>
                  <a:tcPr/>
                </a:tc>
                <a:extLst>
                  <a:ext uri="{0D108BD9-81ED-4DB2-BD59-A6C34878D82A}">
                    <a16:rowId xmlns:a16="http://schemas.microsoft.com/office/drawing/2014/main" val="1044559679"/>
                  </a:ext>
                </a:extLst>
              </a:tr>
            </a:tbl>
          </a:graphicData>
        </a:graphic>
      </p:graphicFrame>
      <p:sp>
        <p:nvSpPr>
          <p:cNvPr id="5" name="Content Placeholder 2">
            <a:extLst>
              <a:ext uri="{FF2B5EF4-FFF2-40B4-BE49-F238E27FC236}">
                <a16:creationId xmlns:a16="http://schemas.microsoft.com/office/drawing/2014/main" id="{0D999FBF-2755-4970-B191-2366EB94017A}"/>
              </a:ext>
            </a:extLst>
          </p:cNvPr>
          <p:cNvSpPr txBox="1">
            <a:spLocks/>
          </p:cNvSpPr>
          <p:nvPr/>
        </p:nvSpPr>
        <p:spPr>
          <a:xfrm>
            <a:off x="481846" y="6080760"/>
            <a:ext cx="10947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effectLst/>
              </a:rPr>
              <a:t>* Note the GC/CM schedule shown in this table has been revised from the dates presented in the application based on a recently updated project schedule.</a:t>
            </a:r>
          </a:p>
        </p:txBody>
      </p:sp>
    </p:spTree>
    <p:extLst>
      <p:ext uri="{BB962C8B-B14F-4D97-AF65-F5344CB8AC3E}">
        <p14:creationId xmlns:p14="http://schemas.microsoft.com/office/powerpoint/2010/main" val="412292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F62ED-C3F9-4CEE-9443-C39FA209C89F}"/>
              </a:ext>
            </a:extLst>
          </p:cNvPr>
          <p:cNvSpPr>
            <a:spLocks noGrp="1"/>
          </p:cNvSpPr>
          <p:nvPr>
            <p:ph idx="1"/>
          </p:nvPr>
        </p:nvSpPr>
        <p:spPr>
          <a:xfrm>
            <a:off x="1143000" y="1371600"/>
            <a:ext cx="9550400" cy="4419600"/>
          </a:xfrm>
        </p:spPr>
        <p:txBody>
          <a:bodyPr>
            <a:normAutofit/>
          </a:bodyPr>
          <a:lstStyle/>
          <a:p>
            <a:pPr marL="0" indent="0" algn="ctr">
              <a:buNone/>
            </a:pPr>
            <a:endParaRPr lang="en-US" sz="4500" dirty="0"/>
          </a:p>
          <a:p>
            <a:pPr marL="0" indent="0" algn="ctr">
              <a:buNone/>
            </a:pPr>
            <a:endParaRPr lang="en-US" sz="4500" dirty="0"/>
          </a:p>
          <a:p>
            <a:pPr marL="0" indent="0" algn="ctr">
              <a:buNone/>
            </a:pPr>
            <a:r>
              <a:rPr lang="en-US" sz="4500" dirty="0"/>
              <a:t>Public Body Qualifications</a:t>
            </a:r>
          </a:p>
        </p:txBody>
      </p:sp>
    </p:spTree>
    <p:extLst>
      <p:ext uri="{BB962C8B-B14F-4D97-AF65-F5344CB8AC3E}">
        <p14:creationId xmlns:p14="http://schemas.microsoft.com/office/powerpoint/2010/main" val="267344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800" y="533400"/>
            <a:ext cx="9753600" cy="762000"/>
          </a:xfrm>
        </p:spPr>
        <p:txBody>
          <a:bodyPr/>
          <a:lstStyle/>
          <a:p>
            <a:r>
              <a:rPr lang="en-US" dirty="0"/>
              <a:t>Bellingham’s Project Delivery </a:t>
            </a:r>
          </a:p>
        </p:txBody>
      </p:sp>
      <p:sp>
        <p:nvSpPr>
          <p:cNvPr id="3" name="Content Placeholder 2">
            <a:extLst>
              <a:ext uri="{FF2B5EF4-FFF2-40B4-BE49-F238E27FC236}">
                <a16:creationId xmlns:a16="http://schemas.microsoft.com/office/drawing/2014/main" id="{4B6B7AF6-64FD-4B12-8D12-9E2B3F5BB36C}"/>
              </a:ext>
            </a:extLst>
          </p:cNvPr>
          <p:cNvSpPr>
            <a:spLocks noGrp="1"/>
          </p:cNvSpPr>
          <p:nvPr>
            <p:ph idx="1"/>
          </p:nvPr>
        </p:nvSpPr>
        <p:spPr>
          <a:xfrm>
            <a:off x="685800" y="1676400"/>
            <a:ext cx="10972800" cy="4419600"/>
          </a:xfrm>
        </p:spPr>
        <p:txBody>
          <a:bodyPr>
            <a:normAutofit/>
          </a:bodyPr>
          <a:lstStyle/>
          <a:p>
            <a:r>
              <a:rPr lang="en-US" dirty="0">
                <a:effectLst/>
              </a:rPr>
              <a:t>This will be the City’s second GC/CM project</a:t>
            </a:r>
          </a:p>
          <a:p>
            <a:pPr lvl="1"/>
            <a:r>
              <a:rPr lang="en-US" dirty="0">
                <a:effectLst/>
              </a:rPr>
              <a:t>Successful completion of major liquids stream upgrade in 2012</a:t>
            </a:r>
          </a:p>
          <a:p>
            <a:r>
              <a:rPr lang="en-US" dirty="0">
                <a:effectLst/>
              </a:rPr>
              <a:t>Contracted with BC/Carollo team for Owner’s Advisor services</a:t>
            </a:r>
          </a:p>
          <a:p>
            <a:r>
              <a:rPr lang="en-US" dirty="0">
                <a:effectLst/>
              </a:rPr>
              <a:t>Will engage external legal counsel to supplement internal general counsel</a:t>
            </a:r>
          </a:p>
          <a:p>
            <a:r>
              <a:rPr lang="en-US" dirty="0">
                <a:effectLst/>
              </a:rPr>
              <a:t>City has strong track record of delivering complex infrastructure projects</a:t>
            </a:r>
          </a:p>
          <a:p>
            <a:endParaRPr lang="en-US" dirty="0">
              <a:effectLst/>
            </a:endParaRPr>
          </a:p>
        </p:txBody>
      </p:sp>
    </p:spTree>
    <p:extLst>
      <p:ext uri="{BB962C8B-B14F-4D97-AF65-F5344CB8AC3E}">
        <p14:creationId xmlns:p14="http://schemas.microsoft.com/office/powerpoint/2010/main" val="38630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F363-47D1-4216-AAC8-66FCE2260B76}"/>
              </a:ext>
            </a:extLst>
          </p:cNvPr>
          <p:cNvSpPr>
            <a:spLocks noGrp="1"/>
          </p:cNvSpPr>
          <p:nvPr>
            <p:ph type="title"/>
          </p:nvPr>
        </p:nvSpPr>
        <p:spPr/>
        <p:txBody>
          <a:bodyPr/>
          <a:lstStyle/>
          <a:p>
            <a:r>
              <a:rPr lang="en-US" dirty="0"/>
              <a:t>Project Management Plan</a:t>
            </a:r>
          </a:p>
        </p:txBody>
      </p:sp>
      <p:sp>
        <p:nvSpPr>
          <p:cNvPr id="3" name="Content Placeholder 2">
            <a:extLst>
              <a:ext uri="{FF2B5EF4-FFF2-40B4-BE49-F238E27FC236}">
                <a16:creationId xmlns:a16="http://schemas.microsoft.com/office/drawing/2014/main" id="{9F8B3624-3C5E-47D6-A69B-488112D27332}"/>
              </a:ext>
            </a:extLst>
          </p:cNvPr>
          <p:cNvSpPr>
            <a:spLocks noGrp="1"/>
          </p:cNvSpPr>
          <p:nvPr>
            <p:ph idx="1"/>
          </p:nvPr>
        </p:nvSpPr>
        <p:spPr>
          <a:xfrm>
            <a:off x="1422400" y="1676400"/>
            <a:ext cx="9855200" cy="4419600"/>
          </a:xfrm>
        </p:spPr>
        <p:txBody>
          <a:bodyPr/>
          <a:lstStyle/>
          <a:p>
            <a:r>
              <a:rPr lang="en-US" dirty="0">
                <a:effectLst/>
              </a:rPr>
              <a:t>City has documented protocols and procedures for:</a:t>
            </a:r>
          </a:p>
          <a:p>
            <a:pPr lvl="1"/>
            <a:r>
              <a:rPr lang="en-US" dirty="0">
                <a:effectLst/>
              </a:rPr>
              <a:t>Change orders</a:t>
            </a:r>
          </a:p>
          <a:p>
            <a:pPr lvl="1"/>
            <a:r>
              <a:rPr lang="en-US" dirty="0">
                <a:effectLst/>
              </a:rPr>
              <a:t>Design milestone reviews</a:t>
            </a:r>
          </a:p>
          <a:p>
            <a:pPr lvl="1"/>
            <a:r>
              <a:rPr lang="en-US" dirty="0">
                <a:effectLst/>
              </a:rPr>
              <a:t>Contract approvals</a:t>
            </a:r>
          </a:p>
          <a:p>
            <a:pPr lvl="1"/>
            <a:r>
              <a:rPr lang="en-US" dirty="0">
                <a:effectLst/>
              </a:rPr>
              <a:t>Invoicing</a:t>
            </a:r>
          </a:p>
          <a:p>
            <a:r>
              <a:rPr lang="en-US" dirty="0">
                <a:effectLst/>
              </a:rPr>
              <a:t>The current PPRRP Project Management Plan will be updated to include GC/CM team</a:t>
            </a:r>
          </a:p>
          <a:p>
            <a:pPr lvl="1"/>
            <a:r>
              <a:rPr lang="en-US" dirty="0">
                <a:effectLst/>
              </a:rPr>
              <a:t>Defined roles and lines of authority</a:t>
            </a:r>
          </a:p>
        </p:txBody>
      </p:sp>
    </p:spTree>
    <p:extLst>
      <p:ext uri="{BB962C8B-B14F-4D97-AF65-F5344CB8AC3E}">
        <p14:creationId xmlns:p14="http://schemas.microsoft.com/office/powerpoint/2010/main" val="2426182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C83CD-B734-4162-8F8E-AB952EA6693D}"/>
              </a:ext>
            </a:extLst>
          </p:cNvPr>
          <p:cNvPicPr>
            <a:picLocks noChangeAspect="1"/>
          </p:cNvPicPr>
          <p:nvPr/>
        </p:nvPicPr>
        <p:blipFill>
          <a:blip r:embed="rId3"/>
          <a:stretch>
            <a:fillRect/>
          </a:stretch>
        </p:blipFill>
        <p:spPr>
          <a:xfrm>
            <a:off x="0" y="11229"/>
            <a:ext cx="12192000" cy="6835542"/>
          </a:xfrm>
          <a:prstGeom prst="rect">
            <a:avLst/>
          </a:prstGeom>
        </p:spPr>
      </p:pic>
    </p:spTree>
    <p:extLst>
      <p:ext uri="{BB962C8B-B14F-4D97-AF65-F5344CB8AC3E}">
        <p14:creationId xmlns:p14="http://schemas.microsoft.com/office/powerpoint/2010/main" val="41541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A3D48A-707A-4AB5-A0FC-7147BE576327}"/>
              </a:ext>
            </a:extLst>
          </p:cNvPr>
          <p:cNvGraphicFramePr>
            <a:graphicFrameLocks noGrp="1"/>
          </p:cNvGraphicFramePr>
          <p:nvPr>
            <p:ph idx="1"/>
            <p:extLst>
              <p:ext uri="{D42A27DB-BD31-4B8C-83A1-F6EECF244321}">
                <p14:modId xmlns:p14="http://schemas.microsoft.com/office/powerpoint/2010/main" val="2142000853"/>
              </p:ext>
            </p:extLst>
          </p:nvPr>
        </p:nvGraphicFramePr>
        <p:xfrm>
          <a:off x="228600" y="152400"/>
          <a:ext cx="11506200" cy="65328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788392876"/>
                    </a:ext>
                  </a:extLst>
                </a:gridCol>
                <a:gridCol w="9144000">
                  <a:extLst>
                    <a:ext uri="{9D8B030D-6E8A-4147-A177-3AD203B41FA5}">
                      <a16:colId xmlns:a16="http://schemas.microsoft.com/office/drawing/2014/main" val="2280864616"/>
                    </a:ext>
                  </a:extLst>
                </a:gridCol>
              </a:tblGrid>
              <a:tr h="370840">
                <a:tc>
                  <a:txBody>
                    <a:bodyPr/>
                    <a:lstStyle/>
                    <a:p>
                      <a:r>
                        <a:rPr lang="en-US" dirty="0"/>
                        <a:t>Team Member</a:t>
                      </a:r>
                    </a:p>
                  </a:txBody>
                  <a:tcPr/>
                </a:tc>
                <a:tc>
                  <a:txBody>
                    <a:bodyPr/>
                    <a:lstStyle/>
                    <a:p>
                      <a:r>
                        <a:rPr lang="en-US" dirty="0"/>
                        <a:t>Experience</a:t>
                      </a:r>
                    </a:p>
                  </a:txBody>
                  <a:tcPr/>
                </a:tc>
                <a:extLst>
                  <a:ext uri="{0D108BD9-81ED-4DB2-BD59-A6C34878D82A}">
                    <a16:rowId xmlns:a16="http://schemas.microsoft.com/office/drawing/2014/main" val="2214561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Owner’s Advisor Team</a:t>
                      </a:r>
                    </a:p>
                  </a:txBody>
                  <a:tcPr/>
                </a:tc>
                <a:tc>
                  <a:txBody>
                    <a:bodyPr/>
                    <a:lstStyle/>
                    <a:p>
                      <a:pPr marL="0" indent="0">
                        <a:buFont typeface="Arial" panose="020B0604020202020204" pitchFamily="34" charset="0"/>
                        <a:buNone/>
                      </a:pPr>
                      <a:endParaRPr lang="en-US" dirty="0"/>
                    </a:p>
                  </a:txBody>
                  <a:tcPr/>
                </a:tc>
                <a:extLst>
                  <a:ext uri="{0D108BD9-81ED-4DB2-BD59-A6C34878D82A}">
                    <a16:rowId xmlns:a16="http://schemas.microsoft.com/office/drawing/2014/main" val="2570901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Jason Garside,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GC/CM Advisor</a:t>
                      </a:r>
                    </a:p>
                  </a:txBody>
                  <a:tcPr/>
                </a:tc>
                <a:tc>
                  <a:txBody>
                    <a:bodyPr/>
                    <a:lstStyle/>
                    <a:p>
                      <a:pPr marL="285750" indent="-285750">
                        <a:buFont typeface="Arial" panose="020B0604020202020204" pitchFamily="34" charset="0"/>
                        <a:buChar char="•"/>
                      </a:pPr>
                      <a:r>
                        <a:rPr lang="en-US" sz="1600" dirty="0"/>
                        <a:t>Over 25 years of experience in the water/wastewater industry</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GC/CM: Alternative Delivery Advisor for Oak Harbor, WA Clean Water Facility project.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GC/CM: Procurement Advisor for Willamette (Oregon) Water Supply Program.</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GC/CM (referred to as CM/GC): Program Manager for the City of Fort Collins (Colorado) wastewater capital improvements program.</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GC/CM (referred to as CMAR): Alternative Delivery/Procurement Advisor for Bee Ridge (Florida) WRF Expansion and AWT.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Progressive Design-Build: Owner’s Advisor Manager for the Los Angeles Advanced Water Purification project.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Progressive Design-Build: Owner’s Advisor Manager for the Thornton Water Treatment Plant Replacement project.</a:t>
                      </a:r>
                      <a:endParaRPr lang="en-US" sz="1600" dirty="0"/>
                    </a:p>
                  </a:txBody>
                  <a:tcPr/>
                </a:tc>
                <a:extLst>
                  <a:ext uri="{0D108BD9-81ED-4DB2-BD59-A6C34878D82A}">
                    <a16:rowId xmlns:a16="http://schemas.microsoft.com/office/drawing/2014/main" val="1157461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Tadd Giesbrecht,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Owner’s Advisor Lead</a:t>
                      </a:r>
                    </a:p>
                  </a:txBody>
                  <a:tcPr/>
                </a:tc>
                <a:tc>
                  <a:txBody>
                    <a:bodyPr/>
                    <a:lstStyle/>
                    <a:p>
                      <a:pPr marL="285750" indent="-285750">
                        <a:buFont typeface="Arial" panose="020B0604020202020204" pitchFamily="34" charset="0"/>
                        <a:buChar char="•"/>
                      </a:pPr>
                      <a:r>
                        <a:rPr lang="en-US" sz="1600" dirty="0"/>
                        <a:t>Over 23 years of experience in the water/wastewater industry</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Design-Build (Washington): Project Manager for the City of Everett Reservoir 6 roof replacement design-build project.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Design-Build (Washington): Project Manager for the City of Everett Water Filtration Plant East Clearwell roof replacement design-build project.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Progressive Design-Build (Washington): Principal-in-Charge for the City of Everett’s Reservoir 3 progressive design-build project.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GC/CM (Washington): Design engineer for elements of the City of Everett’s Water Pollution Control Facility GC/CM project.</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ESCO (Washington): Project manager or principal-in-charge for multiple Energy Services Company (ESCO) projects (a form of design-build delivery).</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CM/GC (Idaho): Project manager for the City of Boise’s Dixie Drain CM/GC nutrient removal project.</a:t>
                      </a:r>
                      <a:endParaRPr lang="en-US" sz="1600" dirty="0"/>
                    </a:p>
                  </a:txBody>
                  <a:tcPr/>
                </a:tc>
                <a:extLst>
                  <a:ext uri="{0D108BD9-81ED-4DB2-BD59-A6C34878D82A}">
                    <a16:rowId xmlns:a16="http://schemas.microsoft.com/office/drawing/2014/main" val="2334599121"/>
                  </a:ext>
                </a:extLst>
              </a:tr>
            </a:tbl>
          </a:graphicData>
        </a:graphic>
      </p:graphicFrame>
    </p:spTree>
    <p:extLst>
      <p:ext uri="{BB962C8B-B14F-4D97-AF65-F5344CB8AC3E}">
        <p14:creationId xmlns:p14="http://schemas.microsoft.com/office/powerpoint/2010/main" val="2072608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A3D48A-707A-4AB5-A0FC-7147BE576327}"/>
              </a:ext>
            </a:extLst>
          </p:cNvPr>
          <p:cNvGraphicFramePr>
            <a:graphicFrameLocks noGrp="1"/>
          </p:cNvGraphicFramePr>
          <p:nvPr>
            <p:ph idx="1"/>
            <p:extLst>
              <p:ext uri="{D42A27DB-BD31-4B8C-83A1-F6EECF244321}">
                <p14:modId xmlns:p14="http://schemas.microsoft.com/office/powerpoint/2010/main" val="2757264647"/>
              </p:ext>
            </p:extLst>
          </p:nvPr>
        </p:nvGraphicFramePr>
        <p:xfrm>
          <a:off x="0" y="152400"/>
          <a:ext cx="12192000" cy="5613400"/>
        </p:xfrm>
        <a:graphic>
          <a:graphicData uri="http://schemas.openxmlformats.org/drawingml/2006/table">
            <a:tbl>
              <a:tblPr firstRow="1" bandRow="1">
                <a:tableStyleId>{5C22544A-7EE6-4342-B048-85BDC9FD1C3A}</a:tableStyleId>
              </a:tblPr>
              <a:tblGrid>
                <a:gridCol w="2502993">
                  <a:extLst>
                    <a:ext uri="{9D8B030D-6E8A-4147-A177-3AD203B41FA5}">
                      <a16:colId xmlns:a16="http://schemas.microsoft.com/office/drawing/2014/main" val="2788392876"/>
                    </a:ext>
                  </a:extLst>
                </a:gridCol>
                <a:gridCol w="9689007">
                  <a:extLst>
                    <a:ext uri="{9D8B030D-6E8A-4147-A177-3AD203B41FA5}">
                      <a16:colId xmlns:a16="http://schemas.microsoft.com/office/drawing/2014/main" val="2280864616"/>
                    </a:ext>
                  </a:extLst>
                </a:gridCol>
              </a:tblGrid>
              <a:tr h="370840">
                <a:tc>
                  <a:txBody>
                    <a:bodyPr/>
                    <a:lstStyle/>
                    <a:p>
                      <a:r>
                        <a:rPr lang="en-US" sz="1600" dirty="0"/>
                        <a:t>Team Member</a:t>
                      </a:r>
                    </a:p>
                  </a:txBody>
                  <a:tcPr/>
                </a:tc>
                <a:tc>
                  <a:txBody>
                    <a:bodyPr/>
                    <a:lstStyle/>
                    <a:p>
                      <a:r>
                        <a:rPr lang="en-US" sz="1600" dirty="0"/>
                        <a:t>Experience</a:t>
                      </a:r>
                    </a:p>
                  </a:txBody>
                  <a:tcPr/>
                </a:tc>
                <a:extLst>
                  <a:ext uri="{0D108BD9-81ED-4DB2-BD59-A6C34878D82A}">
                    <a16:rowId xmlns:a16="http://schemas.microsoft.com/office/drawing/2014/main" val="2214561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Brian Matson,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OA QA/QC</a:t>
                      </a:r>
                    </a:p>
                  </a:txBody>
                  <a:tcPr/>
                </a:tc>
                <a:tc>
                  <a:txBody>
                    <a:bodyPr/>
                    <a:lstStyle/>
                    <a:p>
                      <a:pPr marL="285750" indent="-285750">
                        <a:buFont typeface="Arial" panose="020B0604020202020204" pitchFamily="34" charset="0"/>
                        <a:buChar char="•"/>
                      </a:pPr>
                      <a:r>
                        <a:rPr lang="en-US" sz="1600" dirty="0"/>
                        <a:t>GC/CM (Washington): Project Manager for the City of Bellingham Post Point WWTP Secondary Expansion </a:t>
                      </a:r>
                    </a:p>
                    <a:p>
                      <a:pPr marL="285750" indent="-285750">
                        <a:buFont typeface="Arial" panose="020B0604020202020204" pitchFamily="34" charset="0"/>
                        <a:buChar char="•"/>
                      </a:pPr>
                      <a:r>
                        <a:rPr lang="en-US" sz="1600" dirty="0"/>
                        <a:t>GC/CM (Washington): Project Manager for the City of Oak Harbor Clean Water Facility</a:t>
                      </a:r>
                    </a:p>
                    <a:p>
                      <a:pPr marL="285750" indent="-285750">
                        <a:buFont typeface="Arial" panose="020B0604020202020204" pitchFamily="34" charset="0"/>
                        <a:buChar char="•"/>
                      </a:pPr>
                      <a:r>
                        <a:rPr lang="en-US" sz="1600" dirty="0"/>
                        <a:t>GC/CM (Washington): Principal in charge of the City of Everett WPCF Secondary Expansion</a:t>
                      </a:r>
                    </a:p>
                    <a:p>
                      <a:pPr marL="285750" indent="-285750">
                        <a:buFont typeface="Arial" panose="020B0604020202020204" pitchFamily="34" charset="0"/>
                        <a:buChar char="•"/>
                      </a:pPr>
                      <a:r>
                        <a:rPr lang="en-US" sz="1600" dirty="0"/>
                        <a:t>CM/GC (Oregon): Project Manager for the Willow Lake Water Pollution Control Facility Expansion</a:t>
                      </a:r>
                    </a:p>
                  </a:txBody>
                  <a:tcPr/>
                </a:tc>
                <a:extLst>
                  <a:ext uri="{0D108BD9-81ED-4DB2-BD59-A6C34878D82A}">
                    <a16:rowId xmlns:a16="http://schemas.microsoft.com/office/drawing/2014/main" val="1157461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Susanna Leung,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Design PM </a:t>
                      </a:r>
                    </a:p>
                  </a:txBody>
                  <a:tcPr/>
                </a:tc>
                <a:tc>
                  <a:txBody>
                    <a:bodyPr/>
                    <a:lstStyle/>
                    <a:p>
                      <a:pPr marL="285750" indent="-285750">
                        <a:buFont typeface="Arial" panose="020B0604020202020204" pitchFamily="34" charset="0"/>
                        <a:buChar char="•"/>
                      </a:pPr>
                      <a:r>
                        <a:rPr lang="en-US" sz="1600" dirty="0"/>
                        <a:t>Over 21 years of experience in the water/wastewater industry</a:t>
                      </a:r>
                    </a:p>
                    <a:p>
                      <a:pPr marL="285750" indent="-285750">
                        <a:buFont typeface="Arial" panose="020B0604020202020204" pitchFamily="34" charset="0"/>
                        <a:buChar char="•"/>
                      </a:pPr>
                      <a:r>
                        <a:rPr lang="en-US" sz="1600" dirty="0"/>
                        <a:t>GC/CM (Washington): Project Manager for the construction phase of the City of Everett WPCF Expansion </a:t>
                      </a:r>
                    </a:p>
                    <a:p>
                      <a:pPr marL="285750" indent="-285750">
                        <a:buFont typeface="Arial" panose="020B0604020202020204" pitchFamily="34" charset="0"/>
                        <a:buChar char="•"/>
                      </a:pPr>
                      <a:r>
                        <a:rPr lang="en-US" sz="1600" dirty="0"/>
                        <a:t>GC/CM (Washington): Assistant Project Manager for the Bellingham Post Point WWTP Secondary Expansion. </a:t>
                      </a:r>
                    </a:p>
                    <a:p>
                      <a:pPr marL="285750" indent="-285750">
                        <a:buFont typeface="Arial" panose="020B0604020202020204" pitchFamily="34" charset="0"/>
                        <a:buChar char="•"/>
                      </a:pPr>
                      <a:r>
                        <a:rPr lang="en-US" sz="1600" dirty="0"/>
                        <a:t>GC/CM (Washington): Permitting lead for the City of Oak Harbor Clean Water Facility. </a:t>
                      </a:r>
                      <a:endParaRPr lang="en-US" sz="16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34599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Mike Thorstenson, PE* Project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*Registered in states outside of WA</a:t>
                      </a:r>
                    </a:p>
                  </a:txBody>
                  <a:tcPr/>
                </a:tc>
                <a:tc>
                  <a:txBody>
                    <a:bodyPr/>
                    <a:lstStyle/>
                    <a:p>
                      <a:pPr marL="285750" indent="-285750">
                        <a:buFont typeface="Arial" panose="020B0604020202020204" pitchFamily="34" charset="0"/>
                        <a:buChar char="•"/>
                      </a:pPr>
                      <a:r>
                        <a:rPr lang="en-US" sz="1600" dirty="0"/>
                        <a:t>Over 20 years of experience in the water/wastewater industry</a:t>
                      </a:r>
                    </a:p>
                    <a:p>
                      <a:pPr marL="285750" indent="-285750">
                        <a:buFont typeface="Arial" panose="020B0604020202020204" pitchFamily="34" charset="0"/>
                        <a:buChar char="•"/>
                      </a:pPr>
                      <a:r>
                        <a:rPr lang="en-US" sz="1600" dirty="0"/>
                        <a:t>Design-Build: Project Officer for Metro Vancouver Iona Wastewater Treatment Plant Dewatering Facilities Project</a:t>
                      </a:r>
                    </a:p>
                    <a:p>
                      <a:pPr marL="285750" indent="-285750">
                        <a:buFont typeface="Arial" panose="020B0604020202020204" pitchFamily="34" charset="0"/>
                        <a:buChar char="•"/>
                      </a:pPr>
                      <a:r>
                        <a:rPr lang="en-US" sz="1600" dirty="0"/>
                        <a:t>GC/CM (Colorado): Interim PM for design of the Hillcrest Reservoir and PS Replacement</a:t>
                      </a:r>
                    </a:p>
                  </a:txBody>
                  <a:tcPr/>
                </a:tc>
                <a:extLst>
                  <a:ext uri="{0D108BD9-81ED-4DB2-BD59-A6C34878D82A}">
                    <a16:rowId xmlns:a16="http://schemas.microsoft.com/office/drawing/2014/main" val="36301760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Patrick Weber, 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QA and Support</a:t>
                      </a:r>
                    </a:p>
                  </a:txBody>
                  <a:tcPr/>
                </a:tc>
                <a:tc>
                  <a:txBody>
                    <a:bodyPr/>
                    <a:lstStyle/>
                    <a:p>
                      <a:pPr marL="285750" indent="-285750">
                        <a:buFont typeface="Arial" panose="020B0604020202020204" pitchFamily="34" charset="0"/>
                        <a:buChar char="•"/>
                      </a:pPr>
                      <a:r>
                        <a:rPr lang="en-US" sz="1600" dirty="0"/>
                        <a:t>Over 14 years of experience in the water/wastewater industry</a:t>
                      </a:r>
                    </a:p>
                    <a:p>
                      <a:pPr marL="285750" indent="-285750">
                        <a:buFont typeface="Arial" panose="020B0604020202020204" pitchFamily="34" charset="0"/>
                        <a:buChar char="•"/>
                      </a:pPr>
                      <a:r>
                        <a:rPr lang="en-US" sz="1600" dirty="0"/>
                        <a:t>GC/CM: Owner’s Advisor for the City of Walla Walla Mill Creek Water Treatment Plant project. </a:t>
                      </a:r>
                    </a:p>
                    <a:p>
                      <a:pPr marL="285750" indent="-285750">
                        <a:buFont typeface="Arial" panose="020B0604020202020204" pitchFamily="34" charset="0"/>
                        <a:buChar char="•"/>
                      </a:pPr>
                      <a:r>
                        <a:rPr lang="en-US" sz="1600" dirty="0"/>
                        <a:t>GC/CM, DBB: Owner’s Advisor/Project Engineer for the City of Seattle Morse Lake Pump Plant</a:t>
                      </a:r>
                    </a:p>
                    <a:p>
                      <a:pPr marL="285750" indent="-285750">
                        <a:buFont typeface="Arial" panose="020B0604020202020204" pitchFamily="34" charset="0"/>
                        <a:buChar char="•"/>
                      </a:pPr>
                      <a:r>
                        <a:rPr lang="en-US" sz="1600" dirty="0"/>
                        <a:t>Progressive Design-Build: Project Manager/Owner’s Advisor for the City of Everett Reservoir 3 Structural Improvements project. </a:t>
                      </a:r>
                    </a:p>
                    <a:p>
                      <a:pPr marL="285750" indent="-285750">
                        <a:buFont typeface="Arial" panose="020B0604020202020204" pitchFamily="34" charset="0"/>
                        <a:buChar char="•"/>
                      </a:pPr>
                      <a:r>
                        <a:rPr lang="en-US" sz="1600" dirty="0"/>
                        <a:t>Progressive Design-Build: Project Manager/Owner’s Advisor for the City of Tacoma Jefferson and Hood Street Surface Water Interceptor project.</a:t>
                      </a:r>
                    </a:p>
                    <a:p>
                      <a:pPr marL="285750" indent="-285750">
                        <a:buFont typeface="Arial" panose="020B0604020202020204" pitchFamily="34" charset="0"/>
                        <a:buChar char="•"/>
                      </a:pPr>
                      <a:r>
                        <a:rPr lang="en-US" sz="1600" dirty="0"/>
                        <a:t>Progressive Design-Build: Owner’s Advisor for the City of Middletown Lakeside Redirect Project</a:t>
                      </a:r>
                    </a:p>
                  </a:txBody>
                  <a:tcPr/>
                </a:tc>
                <a:extLst>
                  <a:ext uri="{0D108BD9-81ED-4DB2-BD59-A6C34878D82A}">
                    <a16:rowId xmlns:a16="http://schemas.microsoft.com/office/drawing/2014/main" val="2540420234"/>
                  </a:ext>
                </a:extLst>
              </a:tr>
            </a:tbl>
          </a:graphicData>
        </a:graphic>
      </p:graphicFrame>
    </p:spTree>
    <p:extLst>
      <p:ext uri="{BB962C8B-B14F-4D97-AF65-F5344CB8AC3E}">
        <p14:creationId xmlns:p14="http://schemas.microsoft.com/office/powerpoint/2010/main" val="84398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A3D48A-707A-4AB5-A0FC-7147BE576327}"/>
              </a:ext>
            </a:extLst>
          </p:cNvPr>
          <p:cNvGraphicFramePr>
            <a:graphicFrameLocks noGrp="1"/>
          </p:cNvGraphicFramePr>
          <p:nvPr>
            <p:ph idx="1"/>
            <p:extLst>
              <p:ext uri="{D42A27DB-BD31-4B8C-83A1-F6EECF244321}">
                <p14:modId xmlns:p14="http://schemas.microsoft.com/office/powerpoint/2010/main" val="620457004"/>
              </p:ext>
            </p:extLst>
          </p:nvPr>
        </p:nvGraphicFramePr>
        <p:xfrm>
          <a:off x="152400" y="152400"/>
          <a:ext cx="11506200" cy="485648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788392876"/>
                    </a:ext>
                  </a:extLst>
                </a:gridCol>
                <a:gridCol w="6781800">
                  <a:extLst>
                    <a:ext uri="{9D8B030D-6E8A-4147-A177-3AD203B41FA5}">
                      <a16:colId xmlns:a16="http://schemas.microsoft.com/office/drawing/2014/main" val="2280864616"/>
                    </a:ext>
                  </a:extLst>
                </a:gridCol>
              </a:tblGrid>
              <a:tr h="370840">
                <a:tc>
                  <a:txBody>
                    <a:bodyPr/>
                    <a:lstStyle/>
                    <a:p>
                      <a:r>
                        <a:rPr lang="en-US" sz="1800" dirty="0"/>
                        <a:t>Team Member</a:t>
                      </a:r>
                    </a:p>
                  </a:txBody>
                  <a:tcPr/>
                </a:tc>
                <a:tc>
                  <a:txBody>
                    <a:bodyPr/>
                    <a:lstStyle/>
                    <a:p>
                      <a:r>
                        <a:rPr lang="en-US" sz="1800" dirty="0"/>
                        <a:t>Experience</a:t>
                      </a:r>
                    </a:p>
                  </a:txBody>
                  <a:tcPr/>
                </a:tc>
                <a:extLst>
                  <a:ext uri="{0D108BD9-81ED-4DB2-BD59-A6C34878D82A}">
                    <a16:rowId xmlns:a16="http://schemas.microsoft.com/office/drawing/2014/main" val="2214561870"/>
                  </a:ext>
                </a:extLst>
              </a:tr>
              <a:tr h="370840">
                <a:tc>
                  <a:txBody>
                    <a:bodyPr/>
                    <a:lstStyle/>
                    <a:p>
                      <a:r>
                        <a:rPr lang="en-US" sz="1800" b="1" dirty="0"/>
                        <a:t>City of Bellingham</a:t>
                      </a:r>
                    </a:p>
                  </a:txBody>
                  <a:tcPr/>
                </a:tc>
                <a:tc>
                  <a:txBody>
                    <a:bodyPr/>
                    <a:lstStyle/>
                    <a:p>
                      <a:endParaRPr lang="en-US" sz="1800" dirty="0"/>
                    </a:p>
                  </a:txBody>
                  <a:tcPr/>
                </a:tc>
                <a:extLst>
                  <a:ext uri="{0D108BD9-81ED-4DB2-BD59-A6C34878D82A}">
                    <a16:rowId xmlns:a16="http://schemas.microsoft.com/office/drawing/2014/main" val="2710240323"/>
                  </a:ext>
                </a:extLst>
              </a:tr>
              <a:tr h="370840">
                <a:tc>
                  <a:txBody>
                    <a:bodyPr/>
                    <a:lstStyle/>
                    <a:p>
                      <a:pPr lvl="0"/>
                      <a:r>
                        <a:rPr lang="en-US" sz="1800" dirty="0"/>
                        <a:t>Mike Olinger</a:t>
                      </a:r>
                    </a:p>
                    <a:p>
                      <a:pPr lvl="0"/>
                      <a:r>
                        <a:rPr lang="en-US" sz="1800" dirty="0"/>
                        <a:t>Assistant Director of Operations</a:t>
                      </a:r>
                    </a:p>
                  </a:txBody>
                  <a:tcPr/>
                </a:tc>
                <a:tc>
                  <a:txBody>
                    <a:bodyPr/>
                    <a:lstStyle/>
                    <a:p>
                      <a:pPr marL="285750" indent="-285750">
                        <a:buFont typeface="Arial" panose="020B0604020202020204" pitchFamily="34" charset="0"/>
                        <a:buChar char="•"/>
                      </a:pPr>
                      <a:r>
                        <a:rPr lang="en-US" sz="1800" dirty="0"/>
                        <a:t>27 years of experience in the delivery of public works projects</a:t>
                      </a:r>
                    </a:p>
                    <a:p>
                      <a:pPr marL="285750" indent="-285750">
                        <a:buFont typeface="Arial" panose="020B0604020202020204" pitchFamily="34" charset="0"/>
                        <a:buChar char="•"/>
                      </a:pPr>
                      <a:r>
                        <a:rPr lang="en-US" sz="1800" dirty="0"/>
                        <a:t>CM on the City’s 2012 GC/CM liquids treatment project</a:t>
                      </a:r>
                    </a:p>
                  </a:txBody>
                  <a:tcPr/>
                </a:tc>
                <a:extLst>
                  <a:ext uri="{0D108BD9-81ED-4DB2-BD59-A6C34878D82A}">
                    <a16:rowId xmlns:a16="http://schemas.microsoft.com/office/drawing/2014/main" val="4236553170"/>
                  </a:ext>
                </a:extLst>
              </a:tr>
              <a:tr h="370840">
                <a:tc>
                  <a:txBody>
                    <a:bodyPr/>
                    <a:lstStyle/>
                    <a:p>
                      <a:pPr lvl="0"/>
                      <a:r>
                        <a:rPr lang="en-US" sz="1800" dirty="0"/>
                        <a:t>Chad Schulhauser, PE</a:t>
                      </a:r>
                    </a:p>
                    <a:p>
                      <a:pPr lvl="0"/>
                      <a:r>
                        <a:rPr lang="en-US" sz="1800" dirty="0"/>
                        <a:t>City Engineer</a:t>
                      </a:r>
                    </a:p>
                  </a:txBody>
                  <a:tcPr/>
                </a:tc>
                <a:tc>
                  <a:txBody>
                    <a:bodyPr/>
                    <a:lstStyle/>
                    <a:p>
                      <a:pPr marL="285750" indent="-285750">
                        <a:buFont typeface="Arial" panose="020B0604020202020204" pitchFamily="34" charset="0"/>
                        <a:buChar char="•"/>
                      </a:pPr>
                      <a:r>
                        <a:rPr lang="en-US" sz="1800" dirty="0"/>
                        <a:t>28 years of experience in the delivery of public works projects</a:t>
                      </a:r>
                    </a:p>
                    <a:p>
                      <a:pPr marL="285750" indent="-285750">
                        <a:buFont typeface="Arial" panose="020B0604020202020204" pitchFamily="34" charset="0"/>
                        <a:buChar char="•"/>
                      </a:pPr>
                      <a:r>
                        <a:rPr lang="en-US" sz="1800" dirty="0"/>
                        <a:t>5 years of experience as City Engineer</a:t>
                      </a:r>
                    </a:p>
                  </a:txBody>
                  <a:tcPr/>
                </a:tc>
                <a:extLst>
                  <a:ext uri="{0D108BD9-81ED-4DB2-BD59-A6C34878D82A}">
                    <a16:rowId xmlns:a16="http://schemas.microsoft.com/office/drawing/2014/main" val="2443159640"/>
                  </a:ext>
                </a:extLst>
              </a:tr>
              <a:tr h="370840">
                <a:tc>
                  <a:txBody>
                    <a:bodyPr/>
                    <a:lstStyle/>
                    <a:p>
                      <a:pPr lvl="0"/>
                      <a:r>
                        <a:rPr lang="en-US" sz="1800" dirty="0"/>
                        <a:t>Steve Day, PE</a:t>
                      </a:r>
                    </a:p>
                    <a:p>
                      <a:pPr lvl="0"/>
                      <a:r>
                        <a:rPr lang="en-US" sz="1800" dirty="0"/>
                        <a:t>Project Manager (for design)</a:t>
                      </a:r>
                    </a:p>
                  </a:txBody>
                  <a:tcPr/>
                </a:tc>
                <a:tc>
                  <a:txBody>
                    <a:bodyPr/>
                    <a:lstStyle/>
                    <a:p>
                      <a:pPr marL="285750" indent="-285750">
                        <a:buFont typeface="Arial" panose="020B0604020202020204" pitchFamily="34" charset="0"/>
                        <a:buChar char="•"/>
                      </a:pPr>
                      <a:r>
                        <a:rPr lang="en-US" sz="1800" dirty="0"/>
                        <a:t>25 years of experience in the delivery of public works projects</a:t>
                      </a:r>
                    </a:p>
                  </a:txBody>
                  <a:tcPr/>
                </a:tc>
                <a:extLst>
                  <a:ext uri="{0D108BD9-81ED-4DB2-BD59-A6C34878D82A}">
                    <a16:rowId xmlns:a16="http://schemas.microsoft.com/office/drawing/2014/main" val="2706050510"/>
                  </a:ext>
                </a:extLst>
              </a:tr>
              <a:tr h="370840">
                <a:tc>
                  <a:txBody>
                    <a:bodyPr/>
                    <a:lstStyle/>
                    <a:p>
                      <a:pPr lvl="0"/>
                      <a:r>
                        <a:rPr lang="en-US" sz="1800" dirty="0"/>
                        <a:t>Steve Bradshaw</a:t>
                      </a:r>
                    </a:p>
                    <a:p>
                      <a:pPr lvl="0"/>
                      <a:r>
                        <a:rPr lang="en-US" sz="1800" dirty="0"/>
                        <a:t>Plant Superintendent </a:t>
                      </a:r>
                    </a:p>
                  </a:txBody>
                  <a:tcPr/>
                </a:tc>
                <a:tc>
                  <a:txBody>
                    <a:bodyPr/>
                    <a:lstStyle/>
                    <a:p>
                      <a:pPr marL="285750" indent="-285750">
                        <a:buFont typeface="Arial" panose="020B0604020202020204" pitchFamily="34" charset="0"/>
                        <a:buChar char="•"/>
                      </a:pPr>
                      <a:r>
                        <a:rPr lang="en-US" sz="1800" dirty="0"/>
                        <a:t>12 years of experience in the delivery of public works projects</a:t>
                      </a:r>
                    </a:p>
                  </a:txBody>
                  <a:tcPr/>
                </a:tc>
                <a:extLst>
                  <a:ext uri="{0D108BD9-81ED-4DB2-BD59-A6C34878D82A}">
                    <a16:rowId xmlns:a16="http://schemas.microsoft.com/office/drawing/2014/main" val="1309509284"/>
                  </a:ext>
                </a:extLst>
              </a:tr>
              <a:tr h="370840">
                <a:tc>
                  <a:txBody>
                    <a:bodyPr/>
                    <a:lstStyle/>
                    <a:p>
                      <a:pPr lvl="0"/>
                      <a:r>
                        <a:rPr lang="en-US" sz="1800" dirty="0"/>
                        <a:t>Paul Reed</a:t>
                      </a:r>
                    </a:p>
                    <a:p>
                      <a:pPr lvl="0"/>
                      <a:r>
                        <a:rPr lang="en-US" sz="1800" dirty="0"/>
                        <a:t>Construction Manager</a:t>
                      </a:r>
                    </a:p>
                  </a:txBody>
                  <a:tcPr/>
                </a:tc>
                <a:tc>
                  <a:txBody>
                    <a:bodyPr/>
                    <a:lstStyle/>
                    <a:p>
                      <a:pPr marL="285750" indent="-285750">
                        <a:buFont typeface="Arial" panose="020B0604020202020204" pitchFamily="34" charset="0"/>
                        <a:buChar char="•"/>
                      </a:pPr>
                      <a:r>
                        <a:rPr lang="en-US" sz="1800" dirty="0"/>
                        <a:t>30 years of experience in constructing public works projects</a:t>
                      </a:r>
                    </a:p>
                    <a:p>
                      <a:pPr marL="285750" indent="-285750">
                        <a:buFont typeface="Arial" panose="020B0604020202020204" pitchFamily="34" charset="0"/>
                        <a:buChar char="•"/>
                      </a:pPr>
                      <a:r>
                        <a:rPr lang="en-US" sz="1800" dirty="0"/>
                        <a:t>Lead Inspector on the 2012 GC/CM liquids treatment project</a:t>
                      </a:r>
                    </a:p>
                  </a:txBody>
                  <a:tcPr/>
                </a:tc>
                <a:extLst>
                  <a:ext uri="{0D108BD9-81ED-4DB2-BD59-A6C34878D82A}">
                    <a16:rowId xmlns:a16="http://schemas.microsoft.com/office/drawing/2014/main" val="450798793"/>
                  </a:ext>
                </a:extLst>
              </a:tr>
              <a:tr h="370840">
                <a:tc>
                  <a:txBody>
                    <a:bodyPr/>
                    <a:lstStyle/>
                    <a:p>
                      <a:pPr lvl="0"/>
                      <a:r>
                        <a:rPr lang="en-US" sz="1800" dirty="0"/>
                        <a:t>Matt Stamps</a:t>
                      </a:r>
                    </a:p>
                    <a:p>
                      <a:pPr lvl="0"/>
                      <a:r>
                        <a:rPr lang="en-US" sz="1800" dirty="0"/>
                        <a:t>General Counsel (Senior Assistant City Attorney)</a:t>
                      </a:r>
                    </a:p>
                  </a:txBody>
                  <a:tcPr/>
                </a:tc>
                <a:tc>
                  <a:txBody>
                    <a:bodyPr/>
                    <a:lstStyle/>
                    <a:p>
                      <a:pPr marL="285750" indent="-285750">
                        <a:buFont typeface="Arial" panose="020B0604020202020204" pitchFamily="34" charset="0"/>
                        <a:buChar char="•"/>
                      </a:pPr>
                      <a:r>
                        <a:rPr lang="en-US" sz="1800" dirty="0"/>
                        <a:t>18 years of experience as an attorney, including 10 years providing contracting advice to Bellingham</a:t>
                      </a:r>
                    </a:p>
                    <a:p>
                      <a:pPr marL="0" indent="0">
                        <a:buFont typeface="Arial" panose="020B0604020202020204" pitchFamily="34" charset="0"/>
                        <a:buNone/>
                      </a:pPr>
                      <a:endParaRPr lang="en-US" sz="1800" dirty="0"/>
                    </a:p>
                  </a:txBody>
                  <a:tcPr/>
                </a:tc>
                <a:extLst>
                  <a:ext uri="{0D108BD9-81ED-4DB2-BD59-A6C34878D82A}">
                    <a16:rowId xmlns:a16="http://schemas.microsoft.com/office/drawing/2014/main" val="3873116475"/>
                  </a:ext>
                </a:extLst>
              </a:tr>
            </a:tbl>
          </a:graphicData>
        </a:graphic>
      </p:graphicFrame>
    </p:spTree>
    <p:extLst>
      <p:ext uri="{BB962C8B-B14F-4D97-AF65-F5344CB8AC3E}">
        <p14:creationId xmlns:p14="http://schemas.microsoft.com/office/powerpoint/2010/main" val="389757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0E4E1-175A-4E5F-AC80-0D1F40EDD527}"/>
              </a:ext>
            </a:extLst>
          </p:cNvPr>
          <p:cNvSpPr>
            <a:spLocks noGrp="1"/>
          </p:cNvSpPr>
          <p:nvPr>
            <p:ph type="title"/>
          </p:nvPr>
        </p:nvSpPr>
        <p:spPr>
          <a:xfrm>
            <a:off x="381000" y="381000"/>
            <a:ext cx="9753600" cy="762000"/>
          </a:xfrm>
        </p:spPr>
        <p:txBody>
          <a:bodyPr/>
          <a:lstStyle/>
          <a:p>
            <a:r>
              <a:rPr lang="en-US" dirty="0"/>
              <a:t>Introductions</a:t>
            </a:r>
          </a:p>
        </p:txBody>
      </p:sp>
      <p:sp>
        <p:nvSpPr>
          <p:cNvPr id="3" name="Content Placeholder 2">
            <a:extLst>
              <a:ext uri="{FF2B5EF4-FFF2-40B4-BE49-F238E27FC236}">
                <a16:creationId xmlns:a16="http://schemas.microsoft.com/office/drawing/2014/main" id="{8783B5B1-E555-4259-B51C-E817E07C57B0}"/>
              </a:ext>
            </a:extLst>
          </p:cNvPr>
          <p:cNvSpPr>
            <a:spLocks noGrp="1"/>
          </p:cNvSpPr>
          <p:nvPr>
            <p:ph idx="1"/>
          </p:nvPr>
        </p:nvSpPr>
        <p:spPr>
          <a:xfrm>
            <a:off x="266518" y="1371600"/>
            <a:ext cx="5829481" cy="5486400"/>
          </a:xfrm>
        </p:spPr>
        <p:txBody>
          <a:bodyPr>
            <a:normAutofit fontScale="77500" lnSpcReduction="20000"/>
          </a:bodyPr>
          <a:lstStyle/>
          <a:p>
            <a:pPr marL="0" indent="0">
              <a:buNone/>
            </a:pPr>
            <a:r>
              <a:rPr lang="en-US" sz="2800" b="1" dirty="0">
                <a:effectLst/>
              </a:rPr>
              <a:t>City of Bellingham</a:t>
            </a:r>
          </a:p>
          <a:p>
            <a:r>
              <a:rPr lang="en-US" sz="2800" dirty="0">
                <a:effectLst/>
              </a:rPr>
              <a:t>Mike Olinger, Assistant Director of Public Works - Operations</a:t>
            </a:r>
          </a:p>
          <a:p>
            <a:r>
              <a:rPr lang="en-US" sz="2800" dirty="0">
                <a:effectLst/>
              </a:rPr>
              <a:t>Chad Schulhauser, Assistant Director of Public Works – Engineering/City Engineer</a:t>
            </a:r>
          </a:p>
          <a:p>
            <a:r>
              <a:rPr lang="en-US" sz="2800" dirty="0">
                <a:effectLst/>
              </a:rPr>
              <a:t>Steve Day, Project Manager</a:t>
            </a:r>
          </a:p>
          <a:p>
            <a:r>
              <a:rPr lang="en-US" sz="2800" dirty="0">
                <a:effectLst/>
              </a:rPr>
              <a:t>Steve Bradshaw, Plant Superintendent </a:t>
            </a:r>
          </a:p>
          <a:p>
            <a:r>
              <a:rPr lang="en-US" sz="2800" dirty="0">
                <a:effectLst/>
              </a:rPr>
              <a:t>Matt Stamps, General Counsel</a:t>
            </a:r>
          </a:p>
          <a:p>
            <a:endParaRPr lang="en-US" sz="2800" dirty="0">
              <a:effectLst/>
            </a:endParaRPr>
          </a:p>
          <a:p>
            <a:pPr marL="0" indent="0">
              <a:buNone/>
            </a:pPr>
            <a:r>
              <a:rPr lang="en-US" sz="2800" b="1" dirty="0">
                <a:effectLst/>
              </a:rPr>
              <a:t>Brown and Caldwell</a:t>
            </a:r>
          </a:p>
          <a:p>
            <a:r>
              <a:rPr lang="en-US" sz="2800" dirty="0">
                <a:effectLst/>
              </a:rPr>
              <a:t>Mike Thorstenson, Project Manager</a:t>
            </a:r>
          </a:p>
          <a:p>
            <a:pPr marL="0" indent="0">
              <a:buNone/>
            </a:pPr>
            <a:endParaRPr lang="en-US" sz="2800" dirty="0">
              <a:effectLst/>
            </a:endParaRPr>
          </a:p>
          <a:p>
            <a:pPr marL="0" indent="0">
              <a:buNone/>
            </a:pPr>
            <a:r>
              <a:rPr lang="en-US" sz="2800" b="1" dirty="0">
                <a:effectLst/>
              </a:rPr>
              <a:t>Carollo</a:t>
            </a:r>
          </a:p>
          <a:p>
            <a:r>
              <a:rPr lang="en-US" sz="2800" dirty="0">
                <a:effectLst/>
              </a:rPr>
              <a:t>Jason Garside, GC/CM Advisor</a:t>
            </a:r>
          </a:p>
          <a:p>
            <a:r>
              <a:rPr lang="en-US" sz="2800" dirty="0">
                <a:effectLst/>
              </a:rPr>
              <a:t>Tadd Giesbrecht, Owner’s Advisor Services Lead</a:t>
            </a:r>
          </a:p>
          <a:p>
            <a:endParaRPr lang="en-US" sz="2800" dirty="0">
              <a:effectLst/>
            </a:endParaRPr>
          </a:p>
          <a:p>
            <a:endParaRPr lang="en-US" sz="2800" dirty="0">
              <a:effectLst/>
            </a:endParaRPr>
          </a:p>
        </p:txBody>
      </p:sp>
      <p:pic>
        <p:nvPicPr>
          <p:cNvPr id="5" name="Picture 4">
            <a:extLst>
              <a:ext uri="{FF2B5EF4-FFF2-40B4-BE49-F238E27FC236}">
                <a16:creationId xmlns:a16="http://schemas.microsoft.com/office/drawing/2014/main" id="{7F2AD79B-60A8-4120-AC51-677BB0D4006D}"/>
              </a:ext>
            </a:extLst>
          </p:cNvPr>
          <p:cNvPicPr>
            <a:picLocks noChangeAspect="1"/>
          </p:cNvPicPr>
          <p:nvPr/>
        </p:nvPicPr>
        <p:blipFill>
          <a:blip r:embed="rId3"/>
          <a:stretch>
            <a:fillRect/>
          </a:stretch>
        </p:blipFill>
        <p:spPr>
          <a:xfrm>
            <a:off x="6172200" y="1371600"/>
            <a:ext cx="5899530" cy="2773724"/>
          </a:xfrm>
          <a:prstGeom prst="rect">
            <a:avLst/>
          </a:prstGeom>
        </p:spPr>
      </p:pic>
    </p:spTree>
    <p:extLst>
      <p:ext uri="{BB962C8B-B14F-4D97-AF65-F5344CB8AC3E}">
        <p14:creationId xmlns:p14="http://schemas.microsoft.com/office/powerpoint/2010/main" val="21398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F62ED-C3F9-4CEE-9443-C39FA209C89F}"/>
              </a:ext>
            </a:extLst>
          </p:cNvPr>
          <p:cNvSpPr>
            <a:spLocks noGrp="1"/>
          </p:cNvSpPr>
          <p:nvPr>
            <p:ph idx="1"/>
          </p:nvPr>
        </p:nvSpPr>
        <p:spPr>
          <a:xfrm>
            <a:off x="1143000" y="1371600"/>
            <a:ext cx="9550400" cy="4419600"/>
          </a:xfrm>
        </p:spPr>
        <p:txBody>
          <a:bodyPr>
            <a:normAutofit/>
          </a:bodyPr>
          <a:lstStyle/>
          <a:p>
            <a:pPr marL="0" indent="0" algn="ctr">
              <a:buNone/>
            </a:pPr>
            <a:endParaRPr lang="en-US" sz="4500" dirty="0"/>
          </a:p>
          <a:p>
            <a:pPr marL="0" indent="0" algn="ctr">
              <a:buNone/>
            </a:pPr>
            <a:endParaRPr lang="en-US" sz="4500" dirty="0"/>
          </a:p>
          <a:p>
            <a:pPr marL="0" indent="0" algn="ctr">
              <a:buNone/>
            </a:pPr>
            <a:r>
              <a:rPr lang="en-US" sz="4500" dirty="0"/>
              <a:t>Closing</a:t>
            </a:r>
          </a:p>
        </p:txBody>
      </p:sp>
    </p:spTree>
    <p:extLst>
      <p:ext uri="{BB962C8B-B14F-4D97-AF65-F5344CB8AC3E}">
        <p14:creationId xmlns:p14="http://schemas.microsoft.com/office/powerpoint/2010/main" val="285450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fontScale="90000"/>
          </a:bodyPr>
          <a:lstStyle/>
          <a:p>
            <a:pPr marL="0" indent="0">
              <a:buNone/>
            </a:pPr>
            <a:r>
              <a:rPr lang="en-US" sz="4400" dirty="0"/>
              <a:t>The City requests approval to use GC/CM and Heavy Civil</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681273" y="1905000"/>
            <a:ext cx="5414727" cy="4953000"/>
          </a:xfrm>
        </p:spPr>
        <p:txBody>
          <a:bodyPr>
            <a:normAutofit/>
          </a:bodyPr>
          <a:lstStyle/>
          <a:p>
            <a:r>
              <a:rPr lang="en-US" sz="2000" dirty="0">
                <a:effectLst/>
              </a:rPr>
              <a:t>Project meets qualifying RCW 39.10 criteria for GC/CM delivery</a:t>
            </a:r>
          </a:p>
          <a:p>
            <a:r>
              <a:rPr lang="en-US" sz="2000" dirty="0">
                <a:effectLst/>
              </a:rPr>
              <a:t>GC/CM delivery would result in substantial fiscal benefit</a:t>
            </a:r>
          </a:p>
          <a:p>
            <a:r>
              <a:rPr lang="en-US" sz="2000" dirty="0">
                <a:effectLst/>
              </a:rPr>
              <a:t>The City has successfully implemented GC/CM on a complex upgrade at Post Point treatment plant (2012)</a:t>
            </a:r>
          </a:p>
          <a:p>
            <a:r>
              <a:rPr lang="en-US" sz="2000" dirty="0">
                <a:effectLst/>
              </a:rPr>
              <a:t>Highly qualified project team with significant WA State alternative delivery and GC/CM experience</a:t>
            </a:r>
          </a:p>
          <a:p>
            <a:r>
              <a:rPr lang="en-US" sz="2000" dirty="0">
                <a:effectLst/>
              </a:rPr>
              <a:t>Key advisors and team committed to the project through completion</a:t>
            </a:r>
          </a:p>
        </p:txBody>
      </p:sp>
      <p:pic>
        <p:nvPicPr>
          <p:cNvPr id="4" name="Picture 3">
            <a:extLst>
              <a:ext uri="{FF2B5EF4-FFF2-40B4-BE49-F238E27FC236}">
                <a16:creationId xmlns:a16="http://schemas.microsoft.com/office/drawing/2014/main" id="{784CBA73-61EA-4DE6-A86B-097B718D3C64}"/>
              </a:ext>
            </a:extLst>
          </p:cNvPr>
          <p:cNvPicPr>
            <a:picLocks noChangeAspect="1"/>
          </p:cNvPicPr>
          <p:nvPr/>
        </p:nvPicPr>
        <p:blipFill rotWithShape="1">
          <a:blip r:embed="rId3"/>
          <a:srcRect r="20689"/>
          <a:stretch/>
        </p:blipFill>
        <p:spPr>
          <a:xfrm>
            <a:off x="6172200" y="1981200"/>
            <a:ext cx="5690139" cy="3886200"/>
          </a:xfrm>
          <a:prstGeom prst="rect">
            <a:avLst/>
          </a:prstGeom>
        </p:spPr>
      </p:pic>
    </p:spTree>
    <p:extLst>
      <p:ext uri="{BB962C8B-B14F-4D97-AF65-F5344CB8AC3E}">
        <p14:creationId xmlns:p14="http://schemas.microsoft.com/office/powerpoint/2010/main" val="179629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667000"/>
            <a:ext cx="9753600" cy="1295400"/>
          </a:xfrm>
        </p:spPr>
        <p:txBody>
          <a:bodyPr>
            <a:normAutofit/>
          </a:bodyPr>
          <a:lstStyle/>
          <a:p>
            <a:r>
              <a:rPr lang="en-US" dirty="0"/>
              <a:t>Thank you!</a:t>
            </a:r>
          </a:p>
        </p:txBody>
      </p:sp>
      <p:sp>
        <p:nvSpPr>
          <p:cNvPr id="5" name="Subtitle 4">
            <a:extLst>
              <a:ext uri="{FF2B5EF4-FFF2-40B4-BE49-F238E27FC236}">
                <a16:creationId xmlns:a16="http://schemas.microsoft.com/office/drawing/2014/main" id="{EC738B00-5E95-4897-8E7A-9D8788175D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863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F62ED-C3F9-4CEE-9443-C39FA209C89F}"/>
              </a:ext>
            </a:extLst>
          </p:cNvPr>
          <p:cNvSpPr>
            <a:spLocks noGrp="1"/>
          </p:cNvSpPr>
          <p:nvPr>
            <p:ph idx="1"/>
          </p:nvPr>
        </p:nvSpPr>
        <p:spPr>
          <a:xfrm>
            <a:off x="1143000" y="1371600"/>
            <a:ext cx="9550400" cy="4419600"/>
          </a:xfrm>
        </p:spPr>
        <p:txBody>
          <a:bodyPr>
            <a:normAutofit/>
          </a:bodyPr>
          <a:lstStyle/>
          <a:p>
            <a:pPr marL="0" indent="0" algn="ctr">
              <a:buNone/>
            </a:pPr>
            <a:endParaRPr lang="en-US" sz="4500" dirty="0"/>
          </a:p>
          <a:p>
            <a:pPr marL="0" indent="0" algn="ctr">
              <a:buNone/>
            </a:pPr>
            <a:endParaRPr lang="en-US" sz="4500" dirty="0"/>
          </a:p>
          <a:p>
            <a:pPr marL="0" indent="0" algn="ctr">
              <a:buNone/>
            </a:pPr>
            <a:r>
              <a:rPr lang="en-US" sz="4500" dirty="0"/>
              <a:t>PRC Questions</a:t>
            </a:r>
          </a:p>
        </p:txBody>
      </p:sp>
    </p:spTree>
    <p:extLst>
      <p:ext uri="{BB962C8B-B14F-4D97-AF65-F5344CB8AC3E}">
        <p14:creationId xmlns:p14="http://schemas.microsoft.com/office/powerpoint/2010/main" val="1847474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(1,2)</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657224" y="1752600"/>
            <a:ext cx="11358327" cy="4953000"/>
          </a:xfrm>
        </p:spPr>
        <p:txBody>
          <a:bodyPr>
            <a:normAutofit lnSpcReduction="10000"/>
          </a:bodyPr>
          <a:lstStyle/>
          <a:p>
            <a:pPr marL="342900" marR="0" lvl="0" indent="-342900">
              <a:spcBef>
                <a:spcPts val="0"/>
              </a:spcBef>
              <a:spcAft>
                <a:spcPts val="0"/>
              </a:spcAft>
              <a:buFont typeface="+mj-lt"/>
              <a:buAutoNum type="arabicPeriod"/>
            </a:pPr>
            <a:r>
              <a:rPr lang="en-US" sz="20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Will the City pay an additional fee markup for self-performed work on top of the regular GC/CM fee?  If yes, will this be set by the City or be included by the proposer in their RFFP?  </a:t>
            </a:r>
          </a:p>
          <a:p>
            <a:pPr marL="114300" marR="0" indent="0">
              <a:spcBef>
                <a:spcPts val="0"/>
              </a:spcBef>
              <a:spcAft>
                <a:spcPts val="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No. As a contract requirement with the GC/CM, the cost of self-performed work will consist of raw labor (with fringe benefits cost included) and construction equipment costs. The GC/CM fee (overhead and profit markup) percentage will be allowed to be applied to the raw labor and construction equipment costs so that the fee is applied only once.</a:t>
            </a: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effectLst/>
                <a:latin typeface="Arial" panose="020B0604020202020204" pitchFamily="34" charset="0"/>
                <a:ea typeface="Calibri" panose="020F0502020204030204" pitchFamily="34" charset="0"/>
                <a:cs typeface="Times New Roman" panose="02020603050405020304" pitchFamily="18" charset="0"/>
              </a:rPr>
              <a:t>2.  </a:t>
            </a:r>
            <a:r>
              <a:rPr lang="en-US" sz="20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Will the City be dictating any scopes of work that must be self-performed by the Heavy Civil GC/CM firm?  </a:t>
            </a:r>
          </a:p>
          <a:p>
            <a:pPr marL="114300" marR="0" indent="0">
              <a:spcBef>
                <a:spcPts val="0"/>
              </a:spcBef>
              <a:spcAft>
                <a:spcPts val="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 City does not intend to dictate the scope or required level of self-performed work, but rather collaborate with the selected GC/CM to determine which elements of the work should be self-performed to provide the overall value to the project and comply with RCW 39.10.908. As part of the GC/CM selection, the City intends to request that proposers provide information about the proposer’s ability and experience to self-perform work. Based on previous experience, examples of self-performed work for this type of project consists of yard and mechanical piping installation, process equipment supply and installation, and concrete installation.</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78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(3)</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657224" y="1752600"/>
            <a:ext cx="11358327" cy="4953000"/>
          </a:xfrm>
        </p:spPr>
        <p:txBody>
          <a:bodyPr>
            <a:normAutofit/>
          </a:bodyPr>
          <a:lstStyle/>
          <a:p>
            <a:pPr marL="0" marR="0" lvl="0" indent="0">
              <a:spcBef>
                <a:spcPts val="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3. </a:t>
            </a:r>
            <a:r>
              <a:rPr lang="en-US" sz="2400" dirty="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How will the City ensure fair competition and competitive pricing for sub packages in which the selected GC/CM firm will be competing against the market?  </a:t>
            </a:r>
          </a:p>
          <a:p>
            <a:pPr marL="114300" marR="0" indent="0">
              <a:spcBef>
                <a:spcPts val="0"/>
              </a:spcBef>
              <a:spcAft>
                <a:spcPts val="0"/>
              </a:spcAft>
              <a:buNone/>
            </a:pPr>
            <a:r>
              <a:rPr lang="en-US" sz="24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 City will include a contractual requirement that both the GC/CM and City will determine which work packages are allowed for bidding by the GC/CM. The scopes of work will be clearly defined and will not include conditions that dissuade potential bidders or provide the GC/CM an unfair advantage. The City will review the work package procurement documents for fairness prior to solicitation. A public opening of sealed bids will be conducted by City to ensure transparency and fairness.</a:t>
            </a:r>
            <a:r>
              <a:rPr lang="en-US" sz="2400"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749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(4)</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533400" y="1371600"/>
            <a:ext cx="11582400" cy="5257800"/>
          </a:xfrm>
        </p:spPr>
        <p:txBody>
          <a:bodyPr>
            <a:normAutofit fontScale="92500" lnSpcReduction="20000"/>
          </a:bodyPr>
          <a:lstStyle/>
          <a:p>
            <a:pPr marL="0" marR="0" lvl="0" indent="0">
              <a:spcBef>
                <a:spcPts val="0"/>
              </a:spcBef>
              <a:spcAft>
                <a:spcPts val="0"/>
              </a:spcAft>
              <a:buNone/>
            </a:pPr>
            <a:r>
              <a:rPr lang="en-US" sz="1600" dirty="0">
                <a:solidFill>
                  <a:srgbClr val="000000"/>
                </a:solidFill>
                <a:effectLst/>
                <a:ea typeface="Times New Roman" panose="02020603050405020304" pitchFamily="18" charset="0"/>
                <a:cs typeface="Times New Roman" panose="02020603050405020304" pitchFamily="18" charset="0"/>
              </a:rPr>
              <a:t>4.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has public outreach of the anticipated substantial rate increases gone so far and what is the plan for future outreach? </a:t>
            </a:r>
            <a:r>
              <a:rPr lang="en-US"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substantial rate increase is very important to the budget, and it seems the budget is large for just rate increases. More detail of funding of the budget would be appreciated.  Additionally, is contingency of about 4% adequate?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From the outset of the planning effort, the City engaged the public through a series of stakeholder meetings.  Based on the project needs and benefits, the public conveyed support for the project.  As cost information became available and initial rate impacts were determined, the team presented information to the public and City Council.  The public and Council continue to support the project based on the benefits and an understanding that there isn’t a “do nothing” alternative (i.e., the existing incinerator system needs to be replaced), so major capital project is forthcoming.  It’s a question of what solids stabilization technology is selected, not whether a major project is needed or not.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To get an early understanding of the rate impacts, the City directed the team to develop a planning level cost estimate to inform an initial rate study.  This rate study was later updated to also include an “affordability analysis” that compared sewer rate metrics and benchmarks across multiple Washington jurisdictions.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Based on the rate study and affordability analysis, the City anticipates the following funding package for the project:</a:t>
            </a:r>
            <a:endParaRPr lang="en-US" sz="1600" dirty="0">
              <a:effectLst/>
              <a:ea typeface="Calibri" panose="020F0502020204030204" pitchFamily="34" charset="0"/>
              <a:cs typeface="Times New Roman" panose="02020603050405020304" pitchFamily="18" charset="0"/>
            </a:endParaRPr>
          </a:p>
          <a:p>
            <a:pPr marL="114300" marR="0" indent="0">
              <a:spcBef>
                <a:spcPts val="0"/>
              </a:spcBef>
              <a:spcAft>
                <a:spcPts val="0"/>
              </a:spcAft>
              <a:buNone/>
            </a:pPr>
            <a:endPar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endParaRPr>
          </a:p>
          <a:p>
            <a:pPr marL="400050" indent="-285750">
              <a:spcBef>
                <a:spcPts val="0"/>
              </a:spcBef>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$15M in cash reserves to fund engineering, Owner’s Advisor services, and GC/CM preconstruction services</a:t>
            </a:r>
            <a:endParaRPr lang="en-US" sz="1600" dirty="0">
              <a:effectLst/>
              <a:ea typeface="Calibri" panose="020F0502020204030204" pitchFamily="34" charset="0"/>
              <a:cs typeface="Times New Roman" panose="02020603050405020304" pitchFamily="18" charset="0"/>
            </a:endParaRPr>
          </a:p>
          <a:p>
            <a:pPr marL="400050" indent="-285750">
              <a:spcBef>
                <a:spcPts val="0"/>
              </a:spcBef>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Water Infrastructure Finance and Innovation Act (WIFIA) low interest loan.  In 2022, the City was invited to apply for a loan up to 49% of the project cost.</a:t>
            </a:r>
            <a:endParaRPr lang="en-US" sz="1600" dirty="0">
              <a:effectLst/>
              <a:ea typeface="Calibri" panose="020F0502020204030204" pitchFamily="34" charset="0"/>
              <a:cs typeface="Times New Roman" panose="02020603050405020304" pitchFamily="18" charset="0"/>
            </a:endParaRPr>
          </a:p>
          <a:p>
            <a:pPr marL="400050" indent="-285750">
              <a:spcBef>
                <a:spcPts val="0"/>
              </a:spcBef>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Issue tax exempt municipal bonds</a:t>
            </a:r>
            <a:endParaRPr lang="en-US" sz="1600" dirty="0">
              <a:effectLst/>
              <a:ea typeface="Calibri" panose="020F0502020204030204" pitchFamily="34" charset="0"/>
              <a:cs typeface="Times New Roman" panose="02020603050405020304" pitchFamily="18" charset="0"/>
            </a:endParaRPr>
          </a:p>
          <a:p>
            <a:pPr marL="400050" indent="-285750">
              <a:spcBef>
                <a:spcPts val="0"/>
              </a:spcBef>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Implement sewer rate increases</a:t>
            </a:r>
            <a:endParaRPr lang="en-US" sz="1600" dirty="0">
              <a:effectLst/>
              <a:ea typeface="Calibri" panose="020F0502020204030204" pitchFamily="34" charset="0"/>
              <a:cs typeface="Times New Roman" panose="02020603050405020304" pitchFamily="18" charset="0"/>
            </a:endParaRPr>
          </a:p>
          <a:p>
            <a:pPr marL="400050" indent="-285750">
              <a:spcBef>
                <a:spcPts val="0"/>
              </a:spcBef>
            </a:pP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Pursue other sources of grant funding for environmental/resource recovery projects.  A grant funding specialist is on the project team to review appropriate funding options.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Estimator’s contingency ranged from 30-40% of total direct construction costs and is included under “Estimated project construction cost (including construction contingencies)”.</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 $9 million listed in the table for “Contingencies” represents a 5% contingency for Owner's Reserve for Change Orders (based on Estimated project construction cost plus sales tax).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206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(5)</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416836" y="1219200"/>
            <a:ext cx="11698964" cy="5410200"/>
          </a:xfrm>
        </p:spPr>
        <p:txBody>
          <a:bodyPr>
            <a:normAutofit fontScale="85000" lnSpcReduction="20000"/>
          </a:bodyPr>
          <a:lstStyle/>
          <a:p>
            <a:pPr marL="0" marR="0" lvl="0" indent="0">
              <a:spcBef>
                <a:spcPts val="0"/>
              </a:spcBef>
              <a:spcAft>
                <a:spcPts val="60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What other outreach has been done to stakeholders, tribes, and environmental agencies that use the area proposed for the project, and/or have significant resources to protect? How have these concerns or impacts been incorporated? This seems like a high-risk aspect to the project.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In addition to the proactive outreach described above, the City has developed a project website (</a:t>
            </a:r>
            <a:r>
              <a:rPr lang="en-US" sz="1800" u="sng" dirty="0">
                <a:solidFill>
                  <a:srgbClr val="034990"/>
                </a:solidFill>
                <a:effectLst/>
                <a:latin typeface="Arial" panose="020B0604020202020204" pitchFamily="34" charset="0"/>
                <a:ea typeface="Calibri" panose="020F0502020204030204" pitchFamily="34" charset="0"/>
                <a:cs typeface="Times New Roman" panose="02020603050405020304" pitchFamily="18" charset="0"/>
                <a:hlinkClick r:id="rId3"/>
              </a:rPr>
              <a:t>https://engagebellingham.org/resource-recovery</a:t>
            </a: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to facilitate stakeholder outreach during Covid.  Through this effort and newsletters, the City has received public feedback on the project.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Letters were also sent to the Tribes on November 12, 2021.  To date, no project comments have been received.   Informal tribal outreach will continue to occur as applicable; formal outreach, including any required cultural resource mitigation or memorandum of agreement associated with the project will be as developed as required per state and federal statutes.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 City currently occupies the entire Post Point Resource Recovery Plant site where the upgrades will occur.  As part of improvements, upgrades to the public right of way along McKenzie Avenue will be required.  In addition, we anticipate that there will be an “off-site” (within the Bellingham area, but not directly on the City’s Post Point property) component to the project.  The City is currently assessing the possibility of partnering with a private entity to haul the biosolids from Post Point, further processing them to make the biosolids suitable for residential use, marketing the product, and delivering the product to its final end use.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Through frequent and on-going discussions with Ecology, there is full support of the project from a regulatory standpoint.  Per the Revised Code of Washington (RCW 70.95), Ecology discourages disposing of biosolids in the landfill and instead encourages pursuing maximum beneficial use. This project epitomizes these goals and is expected to reduce the City’s Sewer Utility CO</a:t>
            </a:r>
            <a:r>
              <a:rPr lang="en-US" sz="1800" baseline="-25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2</a:t>
            </a: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emissions by over 50 percent.  Beyond local regulatory support, EPA has also shown significant support for the project by inviting the City to apply for a loan up to 49% of the project costs through the highly competitive WIFIA program.</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Through the outreach process, the City has specifically engaged with </a:t>
            </a:r>
            <a:r>
              <a:rPr lang="en-US" sz="18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RESources</a:t>
            </a: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(environmentally focused non-profit organization) and Sierra Club regarding their concerns about land application.  As part of this discussion, the City has conducted additional wastewater testing and intends to pursue on-going PFAS source control measures as part of the Resource Recovery project to ensure a successful and sustainable Class A biosolids program.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4313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(6,7)</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457200" y="1295400"/>
            <a:ext cx="11582400" cy="5257800"/>
          </a:xfrm>
        </p:spPr>
        <p:txBody>
          <a:bodyPr>
            <a:noAutofit/>
          </a:bodyPr>
          <a:lstStyle/>
          <a:p>
            <a:pPr marL="0" marR="0" lvl="0" indent="0">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More details of the Outreach to and enhancement of MWBE is needed.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 GC/CM contract will require that the GC/CM identify subcontractor packages that support MWBE participation, and that the GC/CM will be required to perform outreach to potential and interested MWBE firms. Accordingly, a Subcontractor Procurement Plan will describe the GC/CM’s approach for both subcontractor market outreach along with targeted MWBE participation. The Plan will be submitted by the GC/CM to the City for review and approval. To further support the goal of MWBE participation, the City is seeking project funding through Federal programs (e.g., WIFIA, SRF) that will require the GC/CM to perform good faith efforts in both outreach and MWBE and disadvantaged business enterprise participation.</a:t>
            </a:r>
          </a:p>
          <a:p>
            <a:pPr marL="114300" marR="0" indent="0">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000000"/>
                </a:solidFill>
                <a:effectLst/>
                <a:cs typeface="Times New Roman" panose="02020603050405020304" pitchFamily="18" charset="0"/>
              </a:rPr>
              <a:t>7. It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seems Mike Thorsten and Shelley Smith have DB experience from their short bios, it would also been good to get a description of their GC/CM experience.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Mike served as the interim PM during the design phase of the City of Denver Board of Water Commissioners’ [Denver Water’s] Hillcrest Reservoir and Pump Station Replacement, a $150M project that used GC/CM delivery. Shelby has not supported a GC/CM project yet, however her prior Owner’s Advisor and design-build experience will be leveraged for the City’s preferred GC/CM collaborative efforts.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600"/>
              </a:spcAft>
              <a:buNone/>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 City purposely engaged the Owner’s Advisor’s Panel from within the Brown and Caldwell Team (Tadd, Jason, Brian and Patrick) to lead the services associated with the GC/CM delivery.  The OA Panel’s expertise and oversight of the OA team are responsible for leading the GC/CM procurement and contractual coordination during the GC/CM’s involvement during design and eventually construction.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986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(8)</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457200" y="1295400"/>
            <a:ext cx="11582400" cy="5257800"/>
          </a:xfrm>
        </p:spPr>
        <p:txBody>
          <a:bodyPr>
            <a:noAutofit/>
          </a:bodyPr>
          <a:lstStyle/>
          <a:p>
            <a:pPr marL="0" marR="0" lvl="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Could you highlight Tadd's GC/CM experience more since only one line of his relevant experience was a WA state GC/CM.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60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Tadd was a design engineer for the City of Everett Water Pollution Control Facility GC/CM project.  In this capacity, Tadd worked with the GC/CM contractor during the design process, including collaborating on design elements to facilitate preferred construction techniques.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60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Tadd was also the consultant PM for a CM/GC project in Idaho.  In this role, Tadd also provided Owner’s Advisor services, working with the City of Boise to establish the recommended project delivery approach and support the City’s administering of the CM/GC process.  Tadd worked closely with the GC/CM contractor during the design to refine the design approach to align with the contractor’s preferred construction methodology.  Tadd also supported the City in reviewing the GC/CM contractor’s pricing.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114300" marR="0" indent="0">
              <a:spcBef>
                <a:spcPts val="0"/>
              </a:spcBef>
              <a:spcAft>
                <a:spcPts val="60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As the OA Services Lead, Tadd will have direct access to key resources who have extensive Washington State GC/CM experience. Tadd will serve as the primary point person for the City on Owner’s Advisor matters and engage these GC/CM resources as appropriate for developing content, conducting reviews, and advising the City through the process.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52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F62ED-C3F9-4CEE-9443-C39FA209C89F}"/>
              </a:ext>
            </a:extLst>
          </p:cNvPr>
          <p:cNvSpPr>
            <a:spLocks noGrp="1"/>
          </p:cNvSpPr>
          <p:nvPr>
            <p:ph idx="1"/>
          </p:nvPr>
        </p:nvSpPr>
        <p:spPr>
          <a:xfrm>
            <a:off x="762000" y="1219200"/>
            <a:ext cx="9931400" cy="4419600"/>
          </a:xfrm>
        </p:spPr>
        <p:txBody>
          <a:bodyPr>
            <a:normAutofit/>
          </a:bodyPr>
          <a:lstStyle/>
          <a:p>
            <a:pPr marL="0" indent="0" algn="ctr">
              <a:buNone/>
            </a:pPr>
            <a:endParaRPr lang="en-US" sz="4500" dirty="0"/>
          </a:p>
          <a:p>
            <a:pPr marL="0" indent="0" algn="ctr">
              <a:buNone/>
            </a:pPr>
            <a:endParaRPr lang="en-US" sz="4500" dirty="0"/>
          </a:p>
          <a:p>
            <a:pPr marL="0" indent="0" algn="ctr">
              <a:buNone/>
            </a:pPr>
            <a:r>
              <a:rPr lang="en-US" sz="4500" dirty="0"/>
              <a:t>Resource Recovery Project Overview</a:t>
            </a:r>
          </a:p>
        </p:txBody>
      </p:sp>
    </p:spTree>
    <p:extLst>
      <p:ext uri="{BB962C8B-B14F-4D97-AF65-F5344CB8AC3E}">
        <p14:creationId xmlns:p14="http://schemas.microsoft.com/office/powerpoint/2010/main" val="1571295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CF25-2CBC-408E-884F-E6CAC641865C}"/>
              </a:ext>
            </a:extLst>
          </p:cNvPr>
          <p:cNvSpPr>
            <a:spLocks noGrp="1"/>
          </p:cNvSpPr>
          <p:nvPr>
            <p:ph type="title"/>
          </p:nvPr>
        </p:nvSpPr>
        <p:spPr>
          <a:xfrm>
            <a:off x="685799" y="533400"/>
            <a:ext cx="10726973" cy="762000"/>
          </a:xfrm>
        </p:spPr>
        <p:txBody>
          <a:bodyPr>
            <a:normAutofit/>
          </a:bodyPr>
          <a:lstStyle/>
          <a:p>
            <a:pPr marL="0" indent="0">
              <a:buNone/>
            </a:pPr>
            <a:r>
              <a:rPr lang="en-US" sz="4400" dirty="0"/>
              <a:t>PRC Questions (8 contd.)</a:t>
            </a:r>
          </a:p>
        </p:txBody>
      </p:sp>
      <p:sp>
        <p:nvSpPr>
          <p:cNvPr id="5" name="Content Placeholder 4">
            <a:extLst>
              <a:ext uri="{FF2B5EF4-FFF2-40B4-BE49-F238E27FC236}">
                <a16:creationId xmlns:a16="http://schemas.microsoft.com/office/drawing/2014/main" id="{F6191850-0217-4BD6-81C2-AF5E576C79E7}"/>
              </a:ext>
            </a:extLst>
          </p:cNvPr>
          <p:cNvSpPr>
            <a:spLocks noGrp="1"/>
          </p:cNvSpPr>
          <p:nvPr>
            <p:ph idx="1"/>
          </p:nvPr>
        </p:nvSpPr>
        <p:spPr>
          <a:xfrm>
            <a:off x="457200" y="1219200"/>
            <a:ext cx="11582400" cy="5257800"/>
          </a:xfrm>
        </p:spPr>
        <p:txBody>
          <a:bodyPr>
            <a:noAutofit/>
          </a:bodyPr>
          <a:lstStyle/>
          <a:p>
            <a:pPr marL="114300" marR="0" indent="0">
              <a:spcBef>
                <a:spcPts val="0"/>
              </a:spcBef>
              <a:spcAft>
                <a:spcPts val="60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These resources with Washington GC/CM experience include the following: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Jason Garside (GC/CM Advisor):  Jason has extensive GC/CM experience, including an advisor role for the Oak Harbor, WA GC/CM project.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Brian Matson (Owner’s Advisor QA/QC):  Brian has significant Washington State GC/CM experience, including serving as PM for major GC/CM wastewater treatment plant projects for Bellingham ($50M), Oak Harbor ($120M), and Everett ($25M).  In this capacity, Brian worked closely with the Owner’s Advisor teams, including reviewing procurement related documents.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Susanna Leung (Design Project Manager):  Susanna also has leadership roles on the Bellingham, Oak Harbor, and Everett projects.  Through these partnerships with the GC/CM contractors, Susanna (and Brian) successfully completed these complex, Washington State GC/CM WWTP projects.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Patrick Weber (QA and Support): Patrick was the Owner’s Advisor for the Walla Walla, WA Mill Creek Water Treatment Plant GC/CM project.</a:t>
            </a:r>
            <a:endParaRPr lang="en-US" sz="2000" dirty="0">
              <a:effectLst/>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20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Coupling these Washington State GC/CM experiences, including direct experience on Bellingham’s 2012 GC/CM liquid stream project, with intimate knowledge of the City’s goals for this Resource Recovery project, will provide the City with a highly-qualified and strong team to successfully implement GC/CM.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99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69CF-C480-4C6A-9425-7AE1CF93A86E}"/>
              </a:ext>
            </a:extLst>
          </p:cNvPr>
          <p:cNvSpPr>
            <a:spLocks noGrp="1"/>
          </p:cNvSpPr>
          <p:nvPr>
            <p:ph type="title"/>
          </p:nvPr>
        </p:nvSpPr>
        <p:spPr>
          <a:xfrm>
            <a:off x="533400" y="244903"/>
            <a:ext cx="10896600" cy="762000"/>
          </a:xfrm>
        </p:spPr>
        <p:txBody>
          <a:bodyPr>
            <a:normAutofit fontScale="90000"/>
          </a:bodyPr>
          <a:lstStyle/>
          <a:p>
            <a:r>
              <a:rPr lang="en-US" dirty="0"/>
              <a:t>Post Point Resource Recovery (PPRR) Plant</a:t>
            </a:r>
          </a:p>
        </p:txBody>
      </p:sp>
      <p:grpSp>
        <p:nvGrpSpPr>
          <p:cNvPr id="8" name="Group 7">
            <a:extLst>
              <a:ext uri="{FF2B5EF4-FFF2-40B4-BE49-F238E27FC236}">
                <a16:creationId xmlns:a16="http://schemas.microsoft.com/office/drawing/2014/main" id="{53EDFE7C-5E6E-481A-A606-FDDA89299FE1}"/>
              </a:ext>
            </a:extLst>
          </p:cNvPr>
          <p:cNvGrpSpPr/>
          <p:nvPr/>
        </p:nvGrpSpPr>
        <p:grpSpPr>
          <a:xfrm>
            <a:off x="3200400" y="1297969"/>
            <a:ext cx="6029325" cy="5315128"/>
            <a:chOff x="66675" y="1247454"/>
            <a:chExt cx="6029325" cy="5315128"/>
          </a:xfrm>
        </p:grpSpPr>
        <p:pic>
          <p:nvPicPr>
            <p:cNvPr id="6" name="Picture 5">
              <a:extLst>
                <a:ext uri="{FF2B5EF4-FFF2-40B4-BE49-F238E27FC236}">
                  <a16:creationId xmlns:a16="http://schemas.microsoft.com/office/drawing/2014/main" id="{27690FF2-BD33-474B-894A-B90E15FB8370}"/>
                </a:ext>
              </a:extLst>
            </p:cNvPr>
            <p:cNvPicPr>
              <a:picLocks noChangeAspect="1"/>
            </p:cNvPicPr>
            <p:nvPr/>
          </p:nvPicPr>
          <p:blipFill>
            <a:blip r:embed="rId3"/>
            <a:stretch>
              <a:fillRect/>
            </a:stretch>
          </p:blipFill>
          <p:spPr>
            <a:xfrm>
              <a:off x="66675" y="1247454"/>
              <a:ext cx="6029325" cy="5315128"/>
            </a:xfrm>
            <a:prstGeom prst="rect">
              <a:avLst/>
            </a:prstGeom>
          </p:spPr>
        </p:pic>
        <p:sp>
          <p:nvSpPr>
            <p:cNvPr id="7" name="Oval 6">
              <a:extLst>
                <a:ext uri="{FF2B5EF4-FFF2-40B4-BE49-F238E27FC236}">
                  <a16:creationId xmlns:a16="http://schemas.microsoft.com/office/drawing/2014/main" id="{8C252612-5559-444B-93B1-C47C1FD9D936}"/>
                </a:ext>
              </a:extLst>
            </p:cNvPr>
            <p:cNvSpPr/>
            <p:nvPr/>
          </p:nvSpPr>
          <p:spPr>
            <a:xfrm>
              <a:off x="1392041" y="4613952"/>
              <a:ext cx="512959" cy="4914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827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A24A-FC17-445C-83EA-D14EF95DC4A1}"/>
              </a:ext>
            </a:extLst>
          </p:cNvPr>
          <p:cNvSpPr>
            <a:spLocks noGrp="1"/>
          </p:cNvSpPr>
          <p:nvPr>
            <p:ph type="title"/>
          </p:nvPr>
        </p:nvSpPr>
        <p:spPr>
          <a:xfrm>
            <a:off x="685800" y="457200"/>
            <a:ext cx="10744200" cy="762000"/>
          </a:xfrm>
        </p:spPr>
        <p:txBody>
          <a:bodyPr>
            <a:normAutofit fontScale="90000"/>
          </a:bodyPr>
          <a:lstStyle/>
          <a:p>
            <a:r>
              <a:rPr lang="en-US" dirty="0"/>
              <a:t>PPRR – Critical Component of Sewer System</a:t>
            </a:r>
          </a:p>
        </p:txBody>
      </p:sp>
      <p:sp>
        <p:nvSpPr>
          <p:cNvPr id="3" name="Content Placeholder 2">
            <a:extLst>
              <a:ext uri="{FF2B5EF4-FFF2-40B4-BE49-F238E27FC236}">
                <a16:creationId xmlns:a16="http://schemas.microsoft.com/office/drawing/2014/main" id="{A683CDA6-35D1-4D17-91B8-558F21BE3E0E}"/>
              </a:ext>
            </a:extLst>
          </p:cNvPr>
          <p:cNvSpPr>
            <a:spLocks noGrp="1"/>
          </p:cNvSpPr>
          <p:nvPr>
            <p:ph idx="1"/>
          </p:nvPr>
        </p:nvSpPr>
        <p:spPr>
          <a:xfrm>
            <a:off x="533400" y="1817278"/>
            <a:ext cx="4876800" cy="4419600"/>
          </a:xfrm>
        </p:spPr>
        <p:txBody>
          <a:bodyPr/>
          <a:lstStyle/>
          <a:p>
            <a:r>
              <a:rPr lang="en-US" dirty="0">
                <a:effectLst/>
              </a:rPr>
              <a:t>Population served: ~100,000</a:t>
            </a:r>
          </a:p>
          <a:p>
            <a:r>
              <a:rPr lang="en-US" dirty="0">
                <a:effectLst/>
              </a:rPr>
              <a:t>10 – 72 million gallons per day</a:t>
            </a:r>
          </a:p>
          <a:p>
            <a:r>
              <a:rPr lang="en-US" dirty="0">
                <a:effectLst/>
              </a:rPr>
              <a:t>Sensitive environment</a:t>
            </a:r>
          </a:p>
          <a:p>
            <a:pPr lvl="1"/>
            <a:r>
              <a:rPr lang="en-US" dirty="0">
                <a:effectLst/>
              </a:rPr>
              <a:t>Great Blue Heron rookery</a:t>
            </a:r>
          </a:p>
          <a:p>
            <a:pPr lvl="1"/>
            <a:r>
              <a:rPr lang="en-US" dirty="0">
                <a:effectLst/>
              </a:rPr>
              <a:t>Public hiking trail loop</a:t>
            </a:r>
          </a:p>
          <a:p>
            <a:endParaRPr lang="en-US" dirty="0">
              <a:effectLst/>
            </a:endParaRPr>
          </a:p>
        </p:txBody>
      </p:sp>
      <p:pic>
        <p:nvPicPr>
          <p:cNvPr id="4" name="Picture 3">
            <a:extLst>
              <a:ext uri="{FF2B5EF4-FFF2-40B4-BE49-F238E27FC236}">
                <a16:creationId xmlns:a16="http://schemas.microsoft.com/office/drawing/2014/main" id="{88707EEA-DD73-4FE7-8A84-E687B6DF3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05000"/>
            <a:ext cx="5953523" cy="3962400"/>
          </a:xfrm>
          <a:prstGeom prst="rect">
            <a:avLst/>
          </a:prstGeom>
        </p:spPr>
      </p:pic>
    </p:spTree>
    <p:extLst>
      <p:ext uri="{BB962C8B-B14F-4D97-AF65-F5344CB8AC3E}">
        <p14:creationId xmlns:p14="http://schemas.microsoft.com/office/powerpoint/2010/main" val="106806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F4BA-9F48-4A06-A486-8CF5CF3F32B8}"/>
              </a:ext>
            </a:extLst>
          </p:cNvPr>
          <p:cNvSpPr>
            <a:spLocks noGrp="1"/>
          </p:cNvSpPr>
          <p:nvPr>
            <p:ph type="title"/>
          </p:nvPr>
        </p:nvSpPr>
        <p:spPr>
          <a:xfrm>
            <a:off x="685800" y="506126"/>
            <a:ext cx="9753600" cy="762000"/>
          </a:xfrm>
        </p:spPr>
        <p:txBody>
          <a:bodyPr/>
          <a:lstStyle/>
          <a:p>
            <a:r>
              <a:rPr lang="en-US" dirty="0"/>
              <a:t>Current Incineration Process</a:t>
            </a:r>
          </a:p>
        </p:txBody>
      </p:sp>
      <p:pic>
        <p:nvPicPr>
          <p:cNvPr id="6" name="Content Placeholder 5">
            <a:extLst>
              <a:ext uri="{FF2B5EF4-FFF2-40B4-BE49-F238E27FC236}">
                <a16:creationId xmlns:a16="http://schemas.microsoft.com/office/drawing/2014/main" id="{A48B5092-A547-4A82-BD60-1F1B7F38262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48" t="7672" r="11681" b="15856"/>
          <a:stretch/>
        </p:blipFill>
        <p:spPr>
          <a:xfrm>
            <a:off x="7772400" y="1539046"/>
            <a:ext cx="3617920" cy="4826194"/>
          </a:xfrm>
          <a:prstGeom prst="rect">
            <a:avLst/>
          </a:prstGeom>
        </p:spPr>
      </p:pic>
      <p:sp>
        <p:nvSpPr>
          <p:cNvPr id="7" name="Content Placeholder 1">
            <a:extLst>
              <a:ext uri="{FF2B5EF4-FFF2-40B4-BE49-F238E27FC236}">
                <a16:creationId xmlns:a16="http://schemas.microsoft.com/office/drawing/2014/main" id="{3D8AA153-6888-4DF6-8C38-3DB2E5570126}"/>
              </a:ext>
            </a:extLst>
          </p:cNvPr>
          <p:cNvSpPr txBox="1">
            <a:spLocks/>
          </p:cNvSpPr>
          <p:nvPr/>
        </p:nvSpPr>
        <p:spPr>
          <a:xfrm>
            <a:off x="-228600" y="1539046"/>
            <a:ext cx="7543800" cy="5205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2800" b="1" dirty="0">
                <a:effectLst/>
              </a:rPr>
              <a:t>At end of useful life (1974 and 1993)</a:t>
            </a:r>
          </a:p>
          <a:p>
            <a:pPr lvl="3"/>
            <a:r>
              <a:rPr lang="en-US" sz="2400" dirty="0">
                <a:effectLst/>
              </a:rPr>
              <a:t>Expensive to repair and maintain</a:t>
            </a:r>
          </a:p>
          <a:p>
            <a:pPr lvl="3"/>
            <a:r>
              <a:rPr lang="en-US" sz="2400" dirty="0">
                <a:effectLst/>
              </a:rPr>
              <a:t>Stringent air quality permitting</a:t>
            </a:r>
          </a:p>
          <a:p>
            <a:pPr lvl="3"/>
            <a:r>
              <a:rPr lang="en-US" sz="2400" dirty="0">
                <a:effectLst/>
              </a:rPr>
              <a:t>Poses a reliability and redundancy risk</a:t>
            </a:r>
          </a:p>
          <a:p>
            <a:pPr lvl="3"/>
            <a:r>
              <a:rPr lang="en-US" sz="2400" dirty="0">
                <a:effectLst/>
              </a:rPr>
              <a:t>Limited capacity for growth</a:t>
            </a:r>
          </a:p>
          <a:p>
            <a:pPr lvl="2"/>
            <a:r>
              <a:rPr lang="en-US" sz="2800" b="1" dirty="0">
                <a:effectLst/>
              </a:rPr>
              <a:t>Incinerates resources</a:t>
            </a:r>
            <a:endParaRPr lang="en-US" sz="2800" dirty="0">
              <a:effectLst/>
            </a:endParaRPr>
          </a:p>
          <a:p>
            <a:pPr lvl="3"/>
            <a:r>
              <a:rPr lang="en-US" sz="2400" dirty="0">
                <a:effectLst/>
              </a:rPr>
              <a:t>GHG emissions: ~3,900 </a:t>
            </a:r>
            <a:r>
              <a:rPr lang="en-US" sz="2400" dirty="0" err="1">
                <a:effectLst/>
              </a:rPr>
              <a:t>tonne</a:t>
            </a:r>
            <a:r>
              <a:rPr lang="en-US" sz="2400" dirty="0">
                <a:effectLst/>
              </a:rPr>
              <a:t> CO</a:t>
            </a:r>
            <a:r>
              <a:rPr lang="en-US" sz="2400" baseline="-25000" dirty="0">
                <a:effectLst/>
              </a:rPr>
              <a:t>2</a:t>
            </a:r>
            <a:r>
              <a:rPr lang="en-US" sz="2400" dirty="0">
                <a:effectLst/>
              </a:rPr>
              <a:t>/year (~800 cars on road/year)</a:t>
            </a:r>
          </a:p>
          <a:p>
            <a:pPr lvl="3"/>
            <a:r>
              <a:rPr lang="en-US" sz="2400" dirty="0">
                <a:effectLst/>
              </a:rPr>
              <a:t>Pollutants: metals, NO</a:t>
            </a:r>
            <a:r>
              <a:rPr lang="en-US" sz="2400" baseline="-25000" dirty="0">
                <a:effectLst/>
              </a:rPr>
              <a:t>x</a:t>
            </a:r>
            <a:r>
              <a:rPr lang="en-US" sz="2400" dirty="0">
                <a:effectLst/>
              </a:rPr>
              <a:t>, CO, SO</a:t>
            </a:r>
            <a:r>
              <a:rPr lang="en-US" sz="2400" baseline="-25000" dirty="0">
                <a:effectLst/>
              </a:rPr>
              <a:t>2</a:t>
            </a:r>
            <a:r>
              <a:rPr lang="en-US" sz="2400" dirty="0">
                <a:effectLst/>
              </a:rPr>
              <a:t> etc.</a:t>
            </a:r>
          </a:p>
          <a:p>
            <a:pPr lvl="3"/>
            <a:r>
              <a:rPr lang="en-US" sz="2400" dirty="0">
                <a:effectLst/>
              </a:rPr>
              <a:t>End “product” is ash in landfill</a:t>
            </a:r>
          </a:p>
          <a:p>
            <a:pPr marL="914400" lvl="2" indent="0">
              <a:buNone/>
            </a:pPr>
            <a:endParaRPr lang="en-US" sz="2800" dirty="0">
              <a:effectLst/>
            </a:endParaRPr>
          </a:p>
        </p:txBody>
      </p:sp>
    </p:spTree>
    <p:extLst>
      <p:ext uri="{BB962C8B-B14F-4D97-AF65-F5344CB8AC3E}">
        <p14:creationId xmlns:p14="http://schemas.microsoft.com/office/powerpoint/2010/main" val="43850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C008-C2BE-4CD9-B80F-4B871A8F270B}"/>
              </a:ext>
            </a:extLst>
          </p:cNvPr>
          <p:cNvSpPr>
            <a:spLocks noGrp="1"/>
          </p:cNvSpPr>
          <p:nvPr>
            <p:ph type="title"/>
          </p:nvPr>
        </p:nvSpPr>
        <p:spPr>
          <a:xfrm>
            <a:off x="609600" y="381000"/>
            <a:ext cx="9753600" cy="762000"/>
          </a:xfrm>
        </p:spPr>
        <p:txBody>
          <a:bodyPr>
            <a:normAutofit fontScale="90000"/>
          </a:bodyPr>
          <a:lstStyle/>
          <a:p>
            <a:r>
              <a:rPr lang="en-US" dirty="0"/>
              <a:t>Digestion-Based Solution Supports Climate Action Plan Goals</a:t>
            </a:r>
          </a:p>
        </p:txBody>
      </p:sp>
      <p:pic>
        <p:nvPicPr>
          <p:cNvPr id="7" name="Picture 6">
            <a:extLst>
              <a:ext uri="{FF2B5EF4-FFF2-40B4-BE49-F238E27FC236}">
                <a16:creationId xmlns:a16="http://schemas.microsoft.com/office/drawing/2014/main" id="{C89CB8B0-ABFF-4D5A-B7CE-D29F7FE14F07}"/>
              </a:ext>
            </a:extLst>
          </p:cNvPr>
          <p:cNvPicPr>
            <a:picLocks noChangeAspect="1"/>
          </p:cNvPicPr>
          <p:nvPr/>
        </p:nvPicPr>
        <p:blipFill>
          <a:blip r:embed="rId2"/>
          <a:stretch>
            <a:fillRect/>
          </a:stretch>
        </p:blipFill>
        <p:spPr>
          <a:xfrm>
            <a:off x="1295400" y="1537594"/>
            <a:ext cx="3989727" cy="5166359"/>
          </a:xfrm>
          <a:prstGeom prst="rect">
            <a:avLst/>
          </a:prstGeom>
        </p:spPr>
      </p:pic>
      <p:pic>
        <p:nvPicPr>
          <p:cNvPr id="8" name="Picture 7">
            <a:extLst>
              <a:ext uri="{FF2B5EF4-FFF2-40B4-BE49-F238E27FC236}">
                <a16:creationId xmlns:a16="http://schemas.microsoft.com/office/drawing/2014/main" id="{D1CF8C05-E327-4CEE-833D-09318A262C46}"/>
              </a:ext>
            </a:extLst>
          </p:cNvPr>
          <p:cNvPicPr>
            <a:picLocks noChangeAspect="1"/>
          </p:cNvPicPr>
          <p:nvPr/>
        </p:nvPicPr>
        <p:blipFill>
          <a:blip r:embed="rId3"/>
          <a:stretch>
            <a:fillRect/>
          </a:stretch>
        </p:blipFill>
        <p:spPr>
          <a:xfrm>
            <a:off x="6172200" y="2301958"/>
            <a:ext cx="5056047" cy="4401995"/>
          </a:xfrm>
          <a:prstGeom prst="rect">
            <a:avLst/>
          </a:prstGeom>
        </p:spPr>
      </p:pic>
    </p:spTree>
    <p:extLst>
      <p:ext uri="{BB962C8B-B14F-4D97-AF65-F5344CB8AC3E}">
        <p14:creationId xmlns:p14="http://schemas.microsoft.com/office/powerpoint/2010/main" val="257332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1BCB-FB20-41EC-BD15-32BA158E40CA}"/>
              </a:ext>
            </a:extLst>
          </p:cNvPr>
          <p:cNvSpPr>
            <a:spLocks noGrp="1"/>
          </p:cNvSpPr>
          <p:nvPr>
            <p:ph type="title"/>
          </p:nvPr>
        </p:nvSpPr>
        <p:spPr>
          <a:xfrm>
            <a:off x="762000" y="457200"/>
            <a:ext cx="9753600" cy="762000"/>
          </a:xfrm>
        </p:spPr>
        <p:txBody>
          <a:bodyPr>
            <a:normAutofit/>
          </a:bodyPr>
          <a:lstStyle/>
          <a:p>
            <a:r>
              <a:rPr lang="en-US" dirty="0"/>
              <a:t>Project Scope</a:t>
            </a:r>
          </a:p>
        </p:txBody>
      </p:sp>
      <p:sp>
        <p:nvSpPr>
          <p:cNvPr id="3" name="Content Placeholder 2">
            <a:extLst>
              <a:ext uri="{FF2B5EF4-FFF2-40B4-BE49-F238E27FC236}">
                <a16:creationId xmlns:a16="http://schemas.microsoft.com/office/drawing/2014/main" id="{141437DB-67D1-48A0-8C8A-F861316554FD}"/>
              </a:ext>
            </a:extLst>
          </p:cNvPr>
          <p:cNvSpPr>
            <a:spLocks noGrp="1"/>
          </p:cNvSpPr>
          <p:nvPr>
            <p:ph idx="1"/>
          </p:nvPr>
        </p:nvSpPr>
        <p:spPr>
          <a:xfrm>
            <a:off x="609600" y="2438400"/>
            <a:ext cx="11099800" cy="4419600"/>
          </a:xfrm>
        </p:spPr>
        <p:txBody>
          <a:bodyPr>
            <a:normAutofit/>
          </a:bodyPr>
          <a:lstStyle/>
          <a:p>
            <a:r>
              <a:rPr lang="en-US" dirty="0">
                <a:effectLst/>
              </a:rPr>
              <a:t>Anaerobic digestion system</a:t>
            </a:r>
          </a:p>
          <a:p>
            <a:r>
              <a:rPr lang="en-US" dirty="0">
                <a:effectLst/>
              </a:rPr>
              <a:t>Biogas treatment system</a:t>
            </a:r>
          </a:p>
          <a:p>
            <a:r>
              <a:rPr lang="en-US" dirty="0">
                <a:effectLst/>
              </a:rPr>
              <a:t>Solids screening, thickening and dewatering systems</a:t>
            </a:r>
          </a:p>
          <a:p>
            <a:r>
              <a:rPr lang="en-US" dirty="0" err="1">
                <a:effectLst/>
              </a:rPr>
              <a:t>Sidestream</a:t>
            </a:r>
            <a:r>
              <a:rPr lang="en-US" dirty="0">
                <a:effectLst/>
              </a:rPr>
              <a:t> nitrogen removal process</a:t>
            </a:r>
          </a:p>
          <a:p>
            <a:r>
              <a:rPr lang="en-US" dirty="0">
                <a:effectLst/>
              </a:rPr>
              <a:t>Resource Recovery Center (administration, operations, laboratory, education center, offices, maintenance shop)</a:t>
            </a:r>
          </a:p>
          <a:p>
            <a:r>
              <a:rPr lang="en-US" dirty="0">
                <a:effectLst/>
              </a:rPr>
              <a:t>Electrical and instrumentation system upgrades</a:t>
            </a:r>
          </a:p>
          <a:p>
            <a:endParaRPr lang="en-US" dirty="0">
              <a:effectLst/>
            </a:endParaRPr>
          </a:p>
          <a:p>
            <a:endParaRPr lang="en-US" dirty="0">
              <a:effectLst/>
            </a:endParaRPr>
          </a:p>
        </p:txBody>
      </p:sp>
      <p:sp>
        <p:nvSpPr>
          <p:cNvPr id="4" name="Content Placeholder 2">
            <a:extLst>
              <a:ext uri="{FF2B5EF4-FFF2-40B4-BE49-F238E27FC236}">
                <a16:creationId xmlns:a16="http://schemas.microsoft.com/office/drawing/2014/main" id="{2D6825F1-FD83-4A61-A40D-6B2D9E4E4FEC}"/>
              </a:ext>
            </a:extLst>
          </p:cNvPr>
          <p:cNvSpPr txBox="1">
            <a:spLocks/>
          </p:cNvSpPr>
          <p:nvPr/>
        </p:nvSpPr>
        <p:spPr>
          <a:xfrm>
            <a:off x="752946" y="1333500"/>
            <a:ext cx="11286653"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500" i="1" dirty="0">
                <a:effectLst/>
              </a:rPr>
              <a:t>The project will largely replace the entire solids treatment “stream” at the Post Point Resource Recovery Plant.</a:t>
            </a:r>
          </a:p>
          <a:p>
            <a:endParaRPr lang="en-US" sz="2500" dirty="0">
              <a:effectLst/>
            </a:endParaRPr>
          </a:p>
          <a:p>
            <a:endParaRPr lang="en-US" sz="2500" dirty="0">
              <a:effectLst/>
            </a:endParaRPr>
          </a:p>
        </p:txBody>
      </p:sp>
    </p:spTree>
    <p:extLst>
      <p:ext uri="{BB962C8B-B14F-4D97-AF65-F5344CB8AC3E}">
        <p14:creationId xmlns:p14="http://schemas.microsoft.com/office/powerpoint/2010/main" val="1391790733"/>
      </p:ext>
    </p:extLst>
  </p:cSld>
  <p:clrMapOvr>
    <a:masterClrMapping/>
  </p:clrMapOvr>
</p:sld>
</file>

<file path=ppt/theme/theme1.xml><?xml version="1.0" encoding="utf-8"?>
<a:theme xmlns:a="http://schemas.openxmlformats.org/drawingml/2006/main" name="Office Theme">
  <a:themeElements>
    <a:clrScheme name="COB">
      <a:dk1>
        <a:srgbClr val="15589F"/>
      </a:dk1>
      <a:lt1>
        <a:srgbClr val="F2F2F2"/>
      </a:lt1>
      <a:dk2>
        <a:srgbClr val="15589F"/>
      </a:dk2>
      <a:lt2>
        <a:srgbClr val="F2F2F2"/>
      </a:lt2>
      <a:accent1>
        <a:srgbClr val="123A56"/>
      </a:accent1>
      <a:accent2>
        <a:srgbClr val="15589F"/>
      </a:accent2>
      <a:accent3>
        <a:srgbClr val="B9D5FB"/>
      </a:accent3>
      <a:accent4>
        <a:srgbClr val="4EA622"/>
      </a:accent4>
      <a:accent5>
        <a:srgbClr val="DEB622"/>
      </a:accent5>
      <a:accent6>
        <a:srgbClr val="AD544D"/>
      </a:accent6>
      <a:hlink>
        <a:srgbClr val="91CA6B"/>
      </a:hlink>
      <a:folHlink>
        <a:srgbClr val="91CA6B"/>
      </a:folHlink>
    </a:clrScheme>
    <a:fontScheme name="COB 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ntns:customXsn xmlns:ntns="http://schemas.microsoft.com/office/2006/metadata/customXsn">
  <ntns:xsnLocation>https://staff.cob.org/services/admin/employeetoolkit/Forms/Document/c8c191ac2c37cb14customXsn.xsn</ntns:xsnLocation>
  <ntns:cached>False</ntns:cached>
  <ntns:openByDefault>False</ntns:openByDefault>
  <ntns:xsnScope>https://staff.cob.org/services/admin/employeetoolkit</ntns:xsnScope>
</ntns:customXsn>
</file>

<file path=customXml/item4.xml><?xml version="1.0" encoding="utf-8"?>
<ct:contentTypeSchema xmlns:ct="http://schemas.microsoft.com/office/2006/metadata/contentType" xmlns:ma="http://schemas.microsoft.com/office/2006/metadata/properties/metaAttributes" ct:_="" ma:_="" ma:contentTypeName="Document" ma:contentTypeID="0x01010044B67C4C96606A4096AF5C67B90D5DF8" ma:contentTypeVersion="28" ma:contentTypeDescription="Create a new document." ma:contentTypeScope="" ma:versionID="70ea30e3aa778b2d05f8827d95accd42">
  <xsd:schema xmlns:xsd="http://www.w3.org/2001/XMLSchema" xmlns:xs="http://www.w3.org/2001/XMLSchema" xmlns:p="http://schemas.microsoft.com/office/2006/metadata/properties" xmlns:ns2="2799dd1c-728e-4065-8e96-b71dff6524fa" xmlns:ns3="27d15a96-3517-4818-affe-e3f1fb606576" xmlns:ns4="http://schemas.microsoft.com/sharepoint/v4" xmlns:ns6="44bd5ab0-abfd-46bd-b660-5337eb4ade1d" targetNamespace="http://schemas.microsoft.com/office/2006/metadata/properties" ma:root="true" ma:fieldsID="f1ba47ce07248cc505508c890a4e6316" ns2:_="" ns3:_="" ns4:_="" ns6:_="">
    <xsd:import namespace="2799dd1c-728e-4065-8e96-b71dff6524fa"/>
    <xsd:import namespace="27d15a96-3517-4818-affe-e3f1fb606576"/>
    <xsd:import namespace="http://schemas.microsoft.com/sharepoint/v4"/>
    <xsd:import namespace="44bd5ab0-abfd-46bd-b660-5337eb4ade1d"/>
    <xsd:element name="properties">
      <xsd:complexType>
        <xsd:sequence>
          <xsd:element name="documentManagement">
            <xsd:complexType>
              <xsd:all>
                <xsd:element ref="ns2:Description0" minOccurs="0"/>
                <xsd:element ref="ns2:Updated" minOccurs="0"/>
                <xsd:element ref="ns2:Form_x0020_Contact_x0020_Person" minOccurs="0"/>
                <xsd:element ref="ns2:LastReviewed" minOccurs="0"/>
                <xsd:element ref="ns2:Target_x0020_Users"/>
                <xsd:element ref="ns3:_dlc_DocId" minOccurs="0"/>
                <xsd:element ref="ns3:_dlc_DocIdUrl" minOccurs="0"/>
                <xsd:element ref="ns3:_dlc_DocIdPersistId" minOccurs="0"/>
                <xsd:element ref="ns4:IconOverlay"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9dd1c-728e-4065-8e96-b71dff6524fa" elementFormDefault="qualified">
    <xsd:import namespace="http://schemas.microsoft.com/office/2006/documentManagement/types"/>
    <xsd:import namespace="http://schemas.microsoft.com/office/infopath/2007/PartnerControls"/>
    <xsd:element name="Description0" ma:index="2" nillable="true" ma:displayName="Description" ma:description="Describe use of form in brief" ma:internalName="Description0">
      <xsd:simpleType>
        <xsd:restriction base="dms:Note">
          <xsd:maxLength value="255"/>
        </xsd:restriction>
      </xsd:simpleType>
    </xsd:element>
    <xsd:element name="Updated" ma:index="3" nillable="true" ma:displayName="Updated" ma:description="Enter the date the latest major version is published." ma:format="DateOnly" ma:internalName="Updated">
      <xsd:simpleType>
        <xsd:restriction base="dms:DateTime"/>
      </xsd:simpleType>
    </xsd:element>
    <xsd:element name="Form_x0020_Contact_x0020_Person" ma:index="4" nillable="true" ma:displayName="Form Contact Person" ma:description="City employee responsible for maintaining or authorizing changes to this form" ma:list="UserInfo" ma:SharePointGroup="0" ma:internalName="Form_x0020_Contact_x0020_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Reviewed" ma:index="6" nillable="true" ma:displayName="LastReviewed" ma:description="Enter the date this document was last reviewed for content and accuracy." ma:format="DateOnly" ma:internalName="LastReviewed">
      <xsd:simpleType>
        <xsd:restriction base="dms:DateTime"/>
      </xsd:simpleType>
    </xsd:element>
    <xsd:element name="Target_x0020_Users" ma:index="8" ma:displayName="Target Users" ma:default="City-wide" ma:description="Department Name and or &quot;Citywide&quot; to identify who will use this form.  If multiple departments, choose &quot;Citywide&quot;" ma:format="Dropdown" ma:indexed="true" ma:internalName="Target_x0020_Users" ma:readOnly="false">
      <xsd:simpleType>
        <xsd:restriction base="dms:Choice">
          <xsd:enumeration value="City-wide"/>
          <xsd:enumeration value="Supervisors"/>
          <xsd:enumeration value="City Council"/>
          <xsd:enumeration value="Executive"/>
          <xsd:enumeration value="Fire"/>
          <xsd:enumeration value="Finance"/>
          <xsd:enumeration value="Hearing Examiner"/>
          <xsd:enumeration value="Human Resources"/>
          <xsd:enumeration value="Information Technology"/>
          <xsd:enumeration value="Legal"/>
          <xsd:enumeration value="Library"/>
          <xsd:enumeration value="Municipal Court"/>
          <xsd:enumeration value="Museum"/>
          <xsd:enumeration value="Police"/>
          <xsd:enumeration value="Parks and Recreation"/>
          <xsd:enumeration value="Planning and CD"/>
          <xsd:enumeration value="Public Works"/>
        </xsd:restriction>
      </xsd:simpleType>
    </xsd:element>
  </xsd:schema>
  <xsd:schema xmlns:xsd="http://www.w3.org/2001/XMLSchema" xmlns:xs="http://www.w3.org/2001/XMLSchema" xmlns:dms="http://schemas.microsoft.com/office/2006/documentManagement/types" xmlns:pc="http://schemas.microsoft.com/office/infopath/2007/PartnerControls" targetNamespace="27d15a96-3517-4818-affe-e3f1fb60657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bd5ab0-abfd-46bd-b660-5337eb4ade1d" elementFormDefault="qualified">
    <xsd:import namespace="http://schemas.microsoft.com/office/2006/documentManagement/types"/>
    <xsd:import namespace="http://schemas.microsoft.com/office/infopath/2007/PartnerControls"/>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axOccurs="1" ma:index="7" ma:displayName="Subject"/>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documentManagement>
    <LastReviewed xmlns="2799dd1c-728e-4065-8e96-b71dff6524fa" xsi:nil="true"/>
    <Target_x0020_Users xmlns="2799dd1c-728e-4065-8e96-b71dff6524fa">City-wide</Target_x0020_Users>
    <Description0 xmlns="2799dd1c-728e-4065-8e96-b71dff6524fa" xsi:nil="true"/>
    <Form_x0020_Contact_x0020_Person xmlns="2799dd1c-728e-4065-8e96-b71dff6524fa">
      <UserInfo>
        <DisplayName>Niedermeyer, Steven J.</DisplayName>
        <AccountId>2777</AccountId>
        <AccountType/>
      </UserInfo>
    </Form_x0020_Contact_x0020_Person>
    <Updated xmlns="2799dd1c-728e-4065-8e96-b71dff6524fa">2010-09-08T07:00:00+00:00</Updated>
    <_dlc_DocId xmlns="27d15a96-3517-4818-affe-e3f1fb606576">INTRANET-137-1077</_dlc_DocId>
    <_dlc_DocIdUrl xmlns="27d15a96-3517-4818-affe-e3f1fb606576">
      <Url>https://staff.cob.org/services/admin/_layouts/15/DocIdRedir.aspx?ID=INTRANET-137-1077</Url>
      <Description>INTRANET-137-1077</Description>
    </_dlc_DocIdUrl>
    <IconOverlay xmlns="http://schemas.microsoft.com/sharepoint/v4" xsi:nil="true"/>
  </documentManagement>
</p:properties>
</file>

<file path=customXml/itemProps1.xml><?xml version="1.0" encoding="utf-8"?>
<ds:datastoreItem xmlns:ds="http://schemas.openxmlformats.org/officeDocument/2006/customXml" ds:itemID="{2174F8D9-EE51-443B-9B7B-48E34048C409}">
  <ds:schemaRefs>
    <ds:schemaRef ds:uri="http://schemas.microsoft.com/sharepoint/events"/>
  </ds:schemaRefs>
</ds:datastoreItem>
</file>

<file path=customXml/itemProps2.xml><?xml version="1.0" encoding="utf-8"?>
<ds:datastoreItem xmlns:ds="http://schemas.openxmlformats.org/officeDocument/2006/customXml" ds:itemID="{933A9E1F-B580-4B43-9AD4-D438C771A5E6}">
  <ds:schemaRefs>
    <ds:schemaRef ds:uri="http://schemas.microsoft.com/sharepoint/v3/contenttype/forms"/>
  </ds:schemaRefs>
</ds:datastoreItem>
</file>

<file path=customXml/itemProps3.xml><?xml version="1.0" encoding="utf-8"?>
<ds:datastoreItem xmlns:ds="http://schemas.openxmlformats.org/officeDocument/2006/customXml" ds:itemID="{39036D3E-9D2A-465F-A64A-552BEBB4ABF5}">
  <ds:schemaRefs>
    <ds:schemaRef ds:uri="http://schemas.microsoft.com/office/2006/metadata/customXsn"/>
  </ds:schemaRefs>
</ds:datastoreItem>
</file>

<file path=customXml/itemProps4.xml><?xml version="1.0" encoding="utf-8"?>
<ds:datastoreItem xmlns:ds="http://schemas.openxmlformats.org/officeDocument/2006/customXml" ds:itemID="{DFE0DCEC-220D-4171-8730-C7F3A462D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9dd1c-728e-4065-8e96-b71dff6524fa"/>
    <ds:schemaRef ds:uri="27d15a96-3517-4818-affe-e3f1fb606576"/>
    <ds:schemaRef ds:uri="http://schemas.microsoft.com/sharepoint/v4"/>
    <ds:schemaRef ds:uri="44bd5ab0-abfd-46bd-b660-5337eb4ad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B3BA0C0-0F88-48BB-A46C-8F1A363FAF0B}">
  <ds:schemaRefs>
    <ds:schemaRef ds:uri="http://purl.org/dc/elements/1.1/"/>
    <ds:schemaRef ds:uri="http://schemas.microsoft.com/office/2006/metadata/properties"/>
    <ds:schemaRef ds:uri="http://schemas.openxmlformats.org/package/2006/metadata/core-properties"/>
    <ds:schemaRef ds:uri="27d15a96-3517-4818-affe-e3f1fb606576"/>
    <ds:schemaRef ds:uri="http://purl.org/dc/terms/"/>
    <ds:schemaRef ds:uri="2799dd1c-728e-4065-8e96-b71dff6524fa"/>
    <ds:schemaRef ds:uri="http://schemas.microsoft.com/office/2006/documentManagement/types"/>
    <ds:schemaRef ds:uri="http://schemas.microsoft.com/office/infopath/2007/PartnerControls"/>
    <ds:schemaRef ds:uri="44bd5ab0-abfd-46bd-b660-5337eb4ade1d"/>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19460</TotalTime>
  <Words>3997</Words>
  <Application>Microsoft Office PowerPoint</Application>
  <PresentationFormat>Widescreen</PresentationFormat>
  <Paragraphs>343</Paragraphs>
  <Slides>40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Cabin</vt:lpstr>
      <vt:lpstr>Calibri</vt:lpstr>
      <vt:lpstr>Open Sans</vt:lpstr>
      <vt:lpstr>Symbol</vt:lpstr>
      <vt:lpstr>Office Theme</vt:lpstr>
      <vt:lpstr>Post Point Resource Recovery Project Application for Approval to Use GC/CM Delivery </vt:lpstr>
      <vt:lpstr>Presentation Overview </vt:lpstr>
      <vt:lpstr>Introductions</vt:lpstr>
      <vt:lpstr>PowerPoint Presentation</vt:lpstr>
      <vt:lpstr>Post Point Resource Recovery (PPRR) Plant</vt:lpstr>
      <vt:lpstr>PPRR – Critical Component of Sewer System</vt:lpstr>
      <vt:lpstr>Current Incineration Process</vt:lpstr>
      <vt:lpstr>Digestion-Based Solution Supports Climate Action Plan Goals</vt:lpstr>
      <vt:lpstr>Project Scope</vt:lpstr>
      <vt:lpstr>PowerPoint Presentation</vt:lpstr>
      <vt:lpstr>View to North</vt:lpstr>
      <vt:lpstr>View to South</vt:lpstr>
      <vt:lpstr>Resource Recovery Center</vt:lpstr>
      <vt:lpstr>Project Schedule</vt:lpstr>
      <vt:lpstr>Project Budget</vt:lpstr>
      <vt:lpstr>Project Funding</vt:lpstr>
      <vt:lpstr>Equity and Inclusion</vt:lpstr>
      <vt:lpstr>PowerPoint Presentation</vt:lpstr>
      <vt:lpstr>Project Delivery Analysis Resulted in GC/CM</vt:lpstr>
      <vt:lpstr>Project Complies with RCW 39.10.340</vt:lpstr>
      <vt:lpstr>Heavy Civil Contracting Procedure (RCW 39.10.908)</vt:lpstr>
      <vt:lpstr>GC/CM Schedule</vt:lpstr>
      <vt:lpstr>PowerPoint Presentation</vt:lpstr>
      <vt:lpstr>Bellingham’s Project Delivery </vt:lpstr>
      <vt:lpstr>Project Management Plan</vt:lpstr>
      <vt:lpstr>PowerPoint Presentation</vt:lpstr>
      <vt:lpstr>PowerPoint Presentation</vt:lpstr>
      <vt:lpstr>PowerPoint Presentation</vt:lpstr>
      <vt:lpstr>PowerPoint Presentation</vt:lpstr>
      <vt:lpstr>PowerPoint Presentation</vt:lpstr>
      <vt:lpstr>The City requests approval to use GC/CM and Heavy Civil</vt:lpstr>
      <vt:lpstr>Thank you!</vt:lpstr>
      <vt:lpstr>PowerPoint Presentation</vt:lpstr>
      <vt:lpstr>PRC Questions (1,2)</vt:lpstr>
      <vt:lpstr>PRC Questions (3)</vt:lpstr>
      <vt:lpstr>PRC Questions (4)</vt:lpstr>
      <vt:lpstr>PRC Questions (5)</vt:lpstr>
      <vt:lpstr>PRC Questions (6,7)</vt:lpstr>
      <vt:lpstr>PRC Questions (8)</vt:lpstr>
      <vt:lpstr>PRC Questions (8 contd.)</vt:lpstr>
    </vt:vector>
  </TitlesOfParts>
  <Company>City of Bellingham,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(light)</dc:title>
  <dc:subject>Presentations</dc:subject>
  <dc:creator>Steven Niedermeyer</dc:creator>
  <cp:keywords>powerpoint presentation presentations power point</cp:keywords>
  <cp:lastModifiedBy>Tadd Giesbrecht</cp:lastModifiedBy>
  <cp:revision>327</cp:revision>
  <cp:lastPrinted>2020-01-07T22:58:58Z</cp:lastPrinted>
  <dcterms:created xsi:type="dcterms:W3CDTF">2010-09-01T16:48:24Z</dcterms:created>
  <dcterms:modified xsi:type="dcterms:W3CDTF">2022-01-26T23:46:33Z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0x01010044B67C4C96606A4096AF5C67B90D5DF8</vt:lpwstr>
  </property>
  <property fmtid="{D5CDD505-2E9C-101B-9397-08002B2CF9AE}" pid="3" name="_dlc_DocIdItemGuid">
    <vt:lpwstr>509f7eb1-cf33-4b4f-8947-90052ff6aa0c</vt:lpwstr>
  </property>
  <property fmtid="{D5CDD505-2E9C-101B-9397-08002B2CF9AE}" pid="4" name="Order">
    <vt:r8>36200</vt:r8>
  </property>
  <property fmtid="{D5CDD505-2E9C-101B-9397-08002B2CF9AE}" pid="5" name="Category">
    <vt:lpwstr>General Use</vt:lpwstr>
  </property>
  <property fmtid="{D5CDD505-2E9C-101B-9397-08002B2CF9AE}" pid="6" name="update">
    <vt:lpwstr>1</vt:lpwstr>
  </property>
</Properties>
</file>