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0" r:id="rId3"/>
    <p:sldId id="292" r:id="rId4"/>
    <p:sldId id="293" r:id="rId5"/>
    <p:sldId id="314" r:id="rId6"/>
    <p:sldId id="298" r:id="rId7"/>
    <p:sldId id="275" r:id="rId8"/>
    <p:sldId id="284" r:id="rId9"/>
    <p:sldId id="285" r:id="rId10"/>
    <p:sldId id="299" r:id="rId11"/>
    <p:sldId id="313" r:id="rId12"/>
    <p:sldId id="300" r:id="rId13"/>
    <p:sldId id="302" r:id="rId14"/>
    <p:sldId id="264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CDB38D"/>
    <a:srgbClr val="EBE0D1"/>
    <a:srgbClr val="C09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4" autoAdjust="0"/>
    <p:restoredTop sz="94647" autoAdjust="0"/>
  </p:normalViewPr>
  <p:slideViewPr>
    <p:cSldViewPr snapToGrid="0">
      <p:cViewPr varScale="1">
        <p:scale>
          <a:sx n="120" d="100"/>
          <a:sy n="120" d="100"/>
        </p:scale>
        <p:origin x="109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7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notesViewPr>
    <p:cSldViewPr snapToGrid="0">
      <p:cViewPr varScale="1">
        <p:scale>
          <a:sx n="83" d="100"/>
          <a:sy n="83" d="100"/>
        </p:scale>
        <p:origin x="3816" y="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300"/>
            </a:lvl1pPr>
          </a:lstStyle>
          <a:p>
            <a:fld id="{A465A9AB-6FD8-4DFB-A19A-E77E180FD318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300"/>
            </a:lvl1pPr>
          </a:lstStyle>
          <a:p>
            <a:fld id="{1950946E-7708-43E7-A3D9-4E18280B3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64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300"/>
            </a:lvl1pPr>
          </a:lstStyle>
          <a:p>
            <a:fld id="{DA1648D8-CCE8-4BA4-9842-6E18517AA54F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6" tIns="48328" rIns="96656" bIns="4832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300"/>
            </a:lvl1pPr>
          </a:lstStyle>
          <a:p>
            <a:fld id="{6F488B16-63A3-4446-904B-A868A22F65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92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88B16-63A3-4446-904B-A868A22F65A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298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88B16-63A3-4446-904B-A868A22F65A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9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Robynne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88B16-63A3-4446-904B-A868A22F65A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44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Robynne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CD2C01-C2CF-42E4-BB33-18968C5F5AE3}" type="slidenum">
              <a:rPr lang="en-US" smtClean="0"/>
              <a:pPr/>
              <a:t>12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7579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TBD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88B16-63A3-4446-904B-A868A22F65A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623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88B16-63A3-4446-904B-A868A22F65A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07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88B16-63A3-4446-904B-A868A22F65A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12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88B16-63A3-4446-904B-A868A22F65A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40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88B16-63A3-4446-904B-A868A22F65A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17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88B16-63A3-4446-904B-A868A22F65A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75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88B16-63A3-4446-904B-A868A22F65A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052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88B16-63A3-4446-904B-A868A22F65A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691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Ruvim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CD2C01-C2CF-42E4-BB33-18968C5F5AE3}" type="slidenum">
              <a:rPr lang="en-US" smtClean="0"/>
              <a:pPr/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8624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Hill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CD2C01-C2CF-42E4-BB33-18968C5F5AE3}" type="slidenum">
              <a:rPr lang="en-US" smtClean="0"/>
              <a:pPr/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452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17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3" b="27384"/>
          <a:stretch/>
        </p:blipFill>
        <p:spPr>
          <a:xfrm>
            <a:off x="0" y="1"/>
            <a:ext cx="9158096" cy="3710762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-77638" y="-77638"/>
            <a:ext cx="9316529" cy="4002657"/>
          </a:xfrm>
          <a:prstGeom prst="rect">
            <a:avLst/>
          </a:prstGeom>
          <a:gradFill>
            <a:gsLst>
              <a:gs pos="30000">
                <a:schemeClr val="bg1">
                  <a:alpha val="0"/>
                </a:schemeClr>
              </a:gs>
              <a:gs pos="79000">
                <a:schemeClr val="tx1">
                  <a:alpha val="10000"/>
                </a:schemeClr>
              </a:gs>
              <a:gs pos="100000">
                <a:schemeClr val="tx1">
                  <a:lumMod val="95000"/>
                  <a:lumOff val="5000"/>
                  <a:alpha val="66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7538484" y="5709684"/>
            <a:ext cx="1446028" cy="967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5526505"/>
            <a:ext cx="1732547" cy="1331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98" y="1518610"/>
            <a:ext cx="9238891" cy="6599207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 userDrawn="1"/>
        </p:nvSpPr>
        <p:spPr>
          <a:xfrm>
            <a:off x="140043" y="5898292"/>
            <a:ext cx="864973" cy="959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566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5061" y="5794744"/>
            <a:ext cx="1446028" cy="967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7538484" y="5709684"/>
            <a:ext cx="1446028" cy="967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-74428"/>
            <a:ext cx="9229060" cy="1605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384876" y="341070"/>
            <a:ext cx="7940417" cy="5054782"/>
            <a:chOff x="-389361" y="-25674"/>
            <a:chExt cx="9974966" cy="6349954"/>
          </a:xfrm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6" b="4533"/>
            <a:stretch/>
          </p:blipFill>
          <p:spPr>
            <a:xfrm>
              <a:off x="1371601" y="1392865"/>
              <a:ext cx="6587702" cy="4114800"/>
            </a:xfrm>
            <a:prstGeom prst="rect">
              <a:avLst/>
            </a:prstGeom>
            <a:effectLst>
              <a:softEdge rad="508000"/>
            </a:effectLst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9361" y="833912"/>
              <a:ext cx="4233321" cy="1942102"/>
            </a:xfrm>
            <a:prstGeom prst="rect">
              <a:avLst/>
            </a:prstGeom>
            <a:noFill/>
            <a:ln>
              <a:noFill/>
            </a:ln>
            <a:effectLst>
              <a:softEdge rad="431800"/>
            </a:effectLst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764" y="-25674"/>
              <a:ext cx="3532980" cy="2709407"/>
            </a:xfrm>
            <a:prstGeom prst="rect">
              <a:avLst/>
            </a:prstGeom>
            <a:effectLst>
              <a:softEdge rad="482600"/>
            </a:effectLst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27" r="11078" b="13804"/>
            <a:stretch/>
          </p:blipFill>
          <p:spPr>
            <a:xfrm>
              <a:off x="5943600" y="669851"/>
              <a:ext cx="3642005" cy="2968320"/>
            </a:xfrm>
            <a:prstGeom prst="rect">
              <a:avLst/>
            </a:prstGeom>
            <a:effectLst>
              <a:softEdge rad="368300"/>
            </a:effectLst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25" y="3628709"/>
              <a:ext cx="4797589" cy="2695571"/>
            </a:xfrm>
            <a:prstGeom prst="rect">
              <a:avLst/>
            </a:prstGeom>
            <a:noFill/>
            <a:ln>
              <a:noFill/>
            </a:ln>
            <a:effectLst>
              <a:softEdge rad="444500"/>
            </a:effectLst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4409" y="4161475"/>
              <a:ext cx="4804689" cy="2069203"/>
            </a:xfrm>
            <a:prstGeom prst="rect">
              <a:avLst/>
            </a:prstGeom>
            <a:noFill/>
            <a:ln>
              <a:noFill/>
            </a:ln>
            <a:effectLst>
              <a:softEdge rad="457200"/>
            </a:effectLst>
          </p:spPr>
        </p:pic>
      </p:grpSp>
    </p:spTree>
    <p:extLst>
      <p:ext uri="{BB962C8B-B14F-4D97-AF65-F5344CB8AC3E}">
        <p14:creationId xmlns:p14="http://schemas.microsoft.com/office/powerpoint/2010/main" val="2657146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750" y="1107446"/>
            <a:ext cx="7943776" cy="5054022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-146649"/>
            <a:ext cx="9497683" cy="7237562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09969" y="6038335"/>
            <a:ext cx="1027715" cy="72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8040130" y="6038335"/>
            <a:ext cx="944382" cy="638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-74428"/>
            <a:ext cx="9229060" cy="1277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203543" y="6177750"/>
            <a:ext cx="934141" cy="533607"/>
            <a:chOff x="203543" y="6044132"/>
            <a:chExt cx="1168057" cy="667226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543" y="6044132"/>
              <a:ext cx="787057" cy="60818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221" y="6063658"/>
              <a:ext cx="416379" cy="647700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3" r="30321" b="48696"/>
          <a:stretch/>
        </p:blipFill>
        <p:spPr>
          <a:xfrm>
            <a:off x="8155172" y="6331159"/>
            <a:ext cx="808075" cy="31419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76045" y="2622430"/>
            <a:ext cx="8298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chemeClr val="accent1">
                    <a:lumMod val="50000"/>
                  </a:schemeClr>
                </a:solidFill>
              </a:rPr>
              <a:t>Thank you!</a:t>
            </a:r>
          </a:p>
          <a:p>
            <a:pPr algn="ctr"/>
            <a:r>
              <a:rPr lang="en-US" sz="5400" b="0" i="1" dirty="0" smtClean="0">
                <a:solidFill>
                  <a:schemeClr val="accent1">
                    <a:lumMod val="50000"/>
                  </a:schemeClr>
                </a:solidFill>
              </a:rPr>
              <a:t>Questions</a:t>
            </a:r>
            <a:r>
              <a:rPr lang="en-US" sz="5400" b="0" i="1" baseline="0" dirty="0" smtClean="0">
                <a:solidFill>
                  <a:schemeClr val="accent1">
                    <a:lumMod val="50000"/>
                  </a:schemeClr>
                </a:solidFill>
              </a:rPr>
              <a:t> and Answers</a:t>
            </a:r>
            <a:endParaRPr lang="en-US" sz="54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90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427007" y="1958198"/>
            <a:ext cx="8121761" cy="1915063"/>
            <a:chOff x="677173" y="1682152"/>
            <a:chExt cx="6603521" cy="1557071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025" y="1703720"/>
              <a:ext cx="1535503" cy="1535503"/>
            </a:xfrm>
            <a:prstGeom prst="rect">
              <a:avLst/>
            </a:prstGeom>
            <a:effectLst>
              <a:softEdge rad="139700"/>
            </a:effectLst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73" y="1690777"/>
              <a:ext cx="1526876" cy="1526876"/>
            </a:xfrm>
            <a:prstGeom prst="rect">
              <a:avLst/>
            </a:prstGeom>
            <a:effectLst>
              <a:softEdge rad="139700"/>
            </a:effectLst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901" y="1690828"/>
              <a:ext cx="1535451" cy="1535451"/>
            </a:xfrm>
            <a:prstGeom prst="rect">
              <a:avLst/>
            </a:prstGeom>
            <a:effectLst>
              <a:softEdge rad="139700"/>
            </a:effectLst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198" y="1682152"/>
              <a:ext cx="1535502" cy="1535502"/>
            </a:xfrm>
            <a:prstGeom prst="rect">
              <a:avLst/>
            </a:prstGeom>
            <a:effectLst>
              <a:softEdge rad="139700"/>
            </a:effectLst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007" y="1688904"/>
              <a:ext cx="1541687" cy="1541687"/>
            </a:xfrm>
            <a:prstGeom prst="rect">
              <a:avLst/>
            </a:prstGeom>
            <a:effectLst>
              <a:softEdge rad="139700"/>
            </a:effectLst>
          </p:spPr>
        </p:pic>
      </p:grpSp>
      <p:grpSp>
        <p:nvGrpSpPr>
          <p:cNvPr id="23" name="Group 22"/>
          <p:cNvGrpSpPr/>
          <p:nvPr userDrawn="1"/>
        </p:nvGrpSpPr>
        <p:grpSpPr>
          <a:xfrm>
            <a:off x="0" y="4042180"/>
            <a:ext cx="9356842" cy="1915063"/>
            <a:chOff x="0" y="4042180"/>
            <a:chExt cx="9356842" cy="1915063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2352" y="4068707"/>
              <a:ext cx="1888536" cy="1888536"/>
            </a:xfrm>
            <a:prstGeom prst="rect">
              <a:avLst/>
            </a:prstGeom>
            <a:effectLst>
              <a:softEdge rad="0"/>
            </a:effectLst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052788"/>
              <a:ext cx="1877926" cy="1877926"/>
            </a:xfrm>
            <a:prstGeom prst="rect">
              <a:avLst/>
            </a:prstGeom>
            <a:effectLst>
              <a:softEdge rad="0"/>
            </a:effectLst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670" y="4052851"/>
              <a:ext cx="1888472" cy="1888472"/>
            </a:xfrm>
            <a:prstGeom prst="rect">
              <a:avLst/>
            </a:prstGeom>
            <a:effectLst>
              <a:softEdge rad="0"/>
            </a:effectLst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9210" y="4042180"/>
              <a:ext cx="1888535" cy="1888535"/>
            </a:xfrm>
            <a:prstGeom prst="rect">
              <a:avLst/>
            </a:prstGeom>
            <a:effectLst>
              <a:softEdge rad="0"/>
            </a:effectLst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0700" y="4050484"/>
              <a:ext cx="1896142" cy="1896142"/>
            </a:xfrm>
            <a:prstGeom prst="rect">
              <a:avLst/>
            </a:prstGeom>
            <a:effectLst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3249820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90" y="1695092"/>
            <a:ext cx="2426358" cy="24263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57" y="4349690"/>
            <a:ext cx="2331468" cy="2331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73" y="1690777"/>
            <a:ext cx="2399518" cy="23995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690" y="1777093"/>
            <a:ext cx="2320453" cy="23204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017" y="4373592"/>
            <a:ext cx="2268197" cy="2268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425" y="4337213"/>
            <a:ext cx="2369823" cy="236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63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2290762"/>
            <a:ext cx="4076700" cy="2276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3037"/>
            <a:ext cx="7620000" cy="3971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77" y="2913032"/>
            <a:ext cx="76200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60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7268824-3853-4FDA-9FA8-5B297D733AE9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D919ABC-A97F-4CE4-B0F8-02CA95122F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1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747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A102-D34F-4E52-8648-6AA932C11108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CEF7-F4CB-427C-AF3C-FBF0391CBC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8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5901070" y="-95693"/>
            <a:ext cx="3455581" cy="1424763"/>
          </a:xfrm>
          <a:prstGeom prst="rect">
            <a:avLst/>
          </a:prstGeom>
          <a:blipFill dpi="0" rotWithShape="1">
            <a:blip r:embed="rId11">
              <a:alphaModFix amt="58000"/>
            </a:blip>
            <a:srcRect/>
            <a:stretch>
              <a:fillRect l="-122" t="-1540" r="-340" b="-4829"/>
            </a:stretch>
          </a:blipFill>
          <a:effectLst>
            <a:softEdge rad="533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8524" y="21263"/>
            <a:ext cx="7886700" cy="10897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324" y="132434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35" y="6193362"/>
            <a:ext cx="332995" cy="5179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3" r="30321" b="48696"/>
          <a:stretch/>
        </p:blipFill>
        <p:spPr>
          <a:xfrm>
            <a:off x="8155172" y="6331159"/>
            <a:ext cx="808075" cy="31419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0" y="1148316"/>
            <a:ext cx="9144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40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7" r:id="rId3"/>
    <p:sldLayoutId id="2147483661" r:id="rId4"/>
    <p:sldLayoutId id="2147483664" r:id="rId5"/>
    <p:sldLayoutId id="2147483665" r:id="rId6"/>
    <p:sldLayoutId id="2147483662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─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930" y="107369"/>
            <a:ext cx="1735236" cy="528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02" y="5258221"/>
            <a:ext cx="785480" cy="12218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75702" y="5593769"/>
            <a:ext cx="5625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City of Richland | PRC Presentation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Project Approval Under RCW 39.10.280</a:t>
            </a:r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4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 Approach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58" y="1597180"/>
            <a:ext cx="6444031" cy="41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1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OMWBE Inclusion Strategy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36886" y="2058462"/>
            <a:ext cx="7858648" cy="3339816"/>
          </a:xfrm>
          <a:prstGeom prst="rect">
            <a:avLst/>
          </a:prstGeom>
        </p:spPr>
        <p:txBody>
          <a:bodyPr>
            <a:noAutofit/>
          </a:bodyPr>
          <a:lstStyle>
            <a:lvl1pPr marL="306180" indent="-30618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389" indent="-255150" algn="l" defTabSz="81647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599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839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7078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5318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557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797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037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3389" marR="0" lvl="1" indent="-255150" algn="l" defTabSz="816479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15000"/>
              </a:spcAft>
              <a:buClr>
                <a:srgbClr val="243239"/>
              </a:buClr>
              <a:buSzPct val="100000"/>
              <a:buFont typeface="Arial" pitchFamily="34" charset="0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Outreach to industry organizations (AGC, ASCE, etc.), encourage participation of OMWBE Certified &amp;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mall businesses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63389" marR="0" lvl="1" indent="-255150" algn="l" defTabSz="816479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15000"/>
              </a:spcAft>
              <a:buClr>
                <a:srgbClr val="243239"/>
              </a:buClr>
              <a:buSzPct val="100000"/>
              <a:buFont typeface="Arial" pitchFamily="34" charset="0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RFQ: past performance of utilization of OMWBE Certified Businesses</a:t>
            </a:r>
          </a:p>
          <a:p>
            <a:pPr marL="663389" marR="0" lvl="1" indent="-255150" algn="l" defTabSz="816479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15000"/>
              </a:spcAft>
              <a:buClr>
                <a:srgbClr val="243239"/>
              </a:buClr>
              <a:buSzPct val="100000"/>
              <a:buFont typeface="Arial" pitchFamily="34" charset="0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RFP: Inclusion Plan for Certified &amp; small businesses, included in scoring criteria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92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Design-Build Delivery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4375" y="1318022"/>
            <a:ext cx="8244673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RCW 39.10.300(1)(b) “Greater innovation or efficiencies between the designer and the builder”</a:t>
            </a:r>
          </a:p>
          <a:p>
            <a:pPr marL="742950" marR="0" lvl="1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Maximum possibility for coordination of design and construction phasing to reduce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impacts to the neighboring church, school and public park.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742950" marR="0" lvl="1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 smtClean="0">
                <a:solidFill>
                  <a:prstClr val="black"/>
                </a:solidFill>
              </a:rPr>
              <a:t>Opportunity for innovation and efficiencies in the interface between fire, police, and library operations.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11430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RCW 39.10.300 (1)(c) “significant savings in project delivery time”</a:t>
            </a:r>
          </a:p>
          <a:p>
            <a:pPr marL="742950" marR="0" lvl="1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Progressive Design-Build is the fastest delivery method. Starting construction work prior to completion of design results in a significantly reduced schedule.</a:t>
            </a:r>
          </a:p>
          <a:p>
            <a:pPr marL="742950" marR="0" lvl="1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 earlier completion date for Public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Safety Facility 76 will allow the City to more quickly provide expanded fire, medical and police protection coverage.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This is critical for protecting the life safety of the Badger Mountain community as soon as possible.  </a:t>
            </a:r>
          </a:p>
          <a:p>
            <a:pPr marL="11430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RCW 39.10.280(2)(a) “Substantial Fiscal Benefit”</a:t>
            </a:r>
          </a:p>
          <a:p>
            <a:pPr marL="742950" marR="0" lvl="1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budget is limited to fit within the City’s project budget.  The Design-Builder will be required to design within that budget.</a:t>
            </a:r>
          </a:p>
          <a:p>
            <a:pPr marL="742950" marR="0" lvl="1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Design-Builder’s involvement in the development of the scope shifts more risk of the performance of the project to the design-build team.</a:t>
            </a:r>
          </a:p>
          <a:p>
            <a:pPr marL="0" marR="0" lvl="1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1202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523" y="21263"/>
            <a:ext cx="8140353" cy="1089741"/>
          </a:xfrm>
        </p:spPr>
        <p:txBody>
          <a:bodyPr/>
          <a:lstStyle/>
          <a:p>
            <a:r>
              <a:rPr lang="en-US" dirty="0" smtClean="0"/>
              <a:t>PRC Committee Questions &amp;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924800" cy="5105400"/>
          </a:xfrm>
        </p:spPr>
        <p:txBody>
          <a:bodyPr>
            <a:normAutofit/>
          </a:bodyPr>
          <a:lstStyle/>
          <a:p>
            <a:pPr lvl="1"/>
            <a:endParaRPr lang="en-US" b="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8525" y="1781616"/>
            <a:ext cx="796858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QUESTION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XXX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QUESTION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XXX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QUESTION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XXX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6060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13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>
          <a:xfrm>
            <a:off x="452503" y="603859"/>
            <a:ext cx="7886700" cy="4888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Organizational Chart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3" y="1296997"/>
            <a:ext cx="7746129" cy="480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8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Richland Design Build History</a:t>
            </a:r>
            <a:br>
              <a:rPr lang="en-US" dirty="0" smtClean="0"/>
            </a:br>
            <a:r>
              <a:rPr lang="en-US" dirty="0" smtClean="0"/>
              <a:t>Fire </a:t>
            </a:r>
            <a:r>
              <a:rPr lang="en-US" dirty="0"/>
              <a:t>Station </a:t>
            </a:r>
            <a:r>
              <a:rPr lang="en-US" dirty="0" smtClean="0"/>
              <a:t>#74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3000"/>
              </a:lnSpc>
              <a:buClr>
                <a:schemeClr val="accent5">
                  <a:lumMod val="50000"/>
                </a:schemeClr>
              </a:buClr>
            </a:pPr>
            <a:r>
              <a:rPr lang="en-US" dirty="0" smtClean="0"/>
              <a:t>BUDGET/SCOPE</a:t>
            </a:r>
          </a:p>
          <a:p>
            <a:pPr lvl="1">
              <a:lnSpc>
                <a:spcPts val="3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D-B-B Construction estimate w/ 3 bays &gt; $4.2M</a:t>
            </a:r>
          </a:p>
          <a:p>
            <a:pPr lvl="1">
              <a:lnSpc>
                <a:spcPts val="3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D-B Construction cost w/ 4 bays = $3.4M</a:t>
            </a:r>
          </a:p>
          <a:p>
            <a:pPr>
              <a:lnSpc>
                <a:spcPts val="3000"/>
              </a:lnSpc>
              <a:buClr>
                <a:schemeClr val="accent5">
                  <a:lumMod val="50000"/>
                </a:schemeClr>
              </a:buClr>
            </a:pPr>
            <a:r>
              <a:rPr lang="en-US" dirty="0" smtClean="0"/>
              <a:t>SCHEDULE</a:t>
            </a:r>
          </a:p>
          <a:p>
            <a:pPr lvl="1">
              <a:lnSpc>
                <a:spcPts val="3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D-B-B Construction duration - 18 months</a:t>
            </a:r>
          </a:p>
          <a:p>
            <a:pPr lvl="1">
              <a:lnSpc>
                <a:spcPts val="3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D-B Project duration - 12 months</a:t>
            </a:r>
            <a:endParaRPr lang="en-US" dirty="0"/>
          </a:p>
          <a:p>
            <a:pPr>
              <a:lnSpc>
                <a:spcPts val="3000"/>
              </a:lnSpc>
              <a:buClr>
                <a:schemeClr val="accent5">
                  <a:lumMod val="50000"/>
                </a:schemeClr>
              </a:buClr>
            </a:pPr>
            <a:r>
              <a:rPr lang="en-US" dirty="0" smtClean="0"/>
              <a:t>Use DB </a:t>
            </a:r>
            <a:r>
              <a:rPr lang="en-US" dirty="0"/>
              <a:t>for future </a:t>
            </a:r>
            <a:r>
              <a:rPr lang="en-US" dirty="0" smtClean="0"/>
              <a:t>fire </a:t>
            </a:r>
            <a:r>
              <a:rPr lang="en-US" dirty="0"/>
              <a:t>s</a:t>
            </a:r>
            <a:r>
              <a:rPr lang="en-US" dirty="0" smtClean="0"/>
              <a:t>tations</a:t>
            </a:r>
            <a:endParaRPr lang="en-US" dirty="0"/>
          </a:p>
          <a:p>
            <a:pPr>
              <a:lnSpc>
                <a:spcPts val="3000"/>
              </a:lnSpc>
              <a:buClr>
                <a:schemeClr val="accent5">
                  <a:lumMod val="50000"/>
                </a:schemeClr>
              </a:buClr>
            </a:pPr>
            <a:r>
              <a:rPr lang="en-US" dirty="0"/>
              <a:t>Met intent of pilot </a:t>
            </a:r>
            <a:r>
              <a:rPr lang="en-US" dirty="0" smtClean="0"/>
              <a:t>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9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Richland </a:t>
            </a:r>
            <a:r>
              <a:rPr lang="en-US" dirty="0" smtClean="0"/>
              <a:t>Design Build </a:t>
            </a:r>
            <a:r>
              <a:rPr lang="en-US" dirty="0"/>
              <a:t>History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City Hall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324" y="1324347"/>
            <a:ext cx="8289168" cy="2762743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buClr>
                <a:schemeClr val="accent5">
                  <a:lumMod val="50000"/>
                </a:schemeClr>
              </a:buClr>
            </a:pPr>
            <a:r>
              <a:rPr lang="en-US" dirty="0"/>
              <a:t>BUDGET/SCOPE</a:t>
            </a:r>
          </a:p>
          <a:p>
            <a:pPr lvl="1">
              <a:lnSpc>
                <a:spcPts val="3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Final D-B Construction cost = $16.1M</a:t>
            </a:r>
          </a:p>
          <a:p>
            <a:pPr lvl="1">
              <a:lnSpc>
                <a:spcPts val="3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Validation GMP was $15.8M – increase due to unforeseen environmental conditions and owner added scope</a:t>
            </a:r>
          </a:p>
          <a:p>
            <a:pPr>
              <a:lnSpc>
                <a:spcPts val="3000"/>
              </a:lnSpc>
              <a:buClr>
                <a:schemeClr val="accent5">
                  <a:lumMod val="50000"/>
                </a:schemeClr>
              </a:buClr>
            </a:pPr>
            <a:r>
              <a:rPr lang="en-US" dirty="0"/>
              <a:t>SCHEDULE</a:t>
            </a:r>
          </a:p>
          <a:p>
            <a:pPr lvl="1">
              <a:lnSpc>
                <a:spcPts val="3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D-B Project duration - 18 months, met original schedule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01" y="4087090"/>
            <a:ext cx="6082145" cy="261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5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Richland </a:t>
            </a:r>
            <a:r>
              <a:rPr lang="en-US" dirty="0" smtClean="0"/>
              <a:t>Design Build </a:t>
            </a:r>
            <a:r>
              <a:rPr lang="en-US" dirty="0"/>
              <a:t>History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Public Safety Stations 73 &amp; 75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85934" y="1499277"/>
            <a:ext cx="7886700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Location in service area that doesn’t meet GMA requirements</a:t>
            </a:r>
          </a:p>
          <a:p>
            <a:pPr lvl="0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Site is in a rapidly growing neighborhood, near 30-acre regional park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Badger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Mountain South:  3600 new residential units and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several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commercial projects in the next 10 years (650 Residential units in the next 2 years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Sienna Hills- 500 new residential units in the next 6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years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Harvest Ridge- 145 new residential units in the next 4 years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Over 4200 new residential units and commercial buildings in this area over the next 10 years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00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 76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60456" y="1852657"/>
            <a:ext cx="7752024" cy="37450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area in facility for police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Other public services include community meeting room and space for Richland Public Library services and programming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Implements City of Richland Comprehensive Plan and Station Deployment Model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Fulfills obligations of the Master Development Agreement for Badger Mountain South Community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SAFER Grant for station staffing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6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Site Plan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91" y="1241625"/>
            <a:ext cx="7837849" cy="494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6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</a:t>
            </a:r>
            <a:r>
              <a:rPr lang="en-US" dirty="0"/>
              <a:t>Budget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554130" y="1562887"/>
            <a:ext cx="7886700" cy="4351338"/>
          </a:xfrm>
        </p:spPr>
        <p:txBody>
          <a:bodyPr>
            <a:normAutofit lnSpcReduction="10000"/>
          </a:bodyPr>
          <a:lstStyle/>
          <a:p>
            <a:pPr marL="457200" lvl="1" indent="0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  <a:buNone/>
            </a:pPr>
            <a:r>
              <a:rPr lang="en-US" sz="2400" dirty="0" smtClean="0"/>
              <a:t>Professional Services		$          90,000</a:t>
            </a:r>
          </a:p>
          <a:p>
            <a:pPr marL="457200" lvl="1" indent="0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  <a:buNone/>
            </a:pPr>
            <a:r>
              <a:rPr lang="en-US" sz="2400" dirty="0" smtClean="0"/>
              <a:t>Construction Cost 	</a:t>
            </a:r>
            <a:r>
              <a:rPr lang="en-US" sz="2400" dirty="0"/>
              <a:t>	</a:t>
            </a:r>
            <a:r>
              <a:rPr lang="en-US" sz="2400" dirty="0" smtClean="0"/>
              <a:t>	$     9,160,000</a:t>
            </a:r>
          </a:p>
          <a:p>
            <a:pPr marL="457200" lvl="1" indent="0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  <a:buNone/>
            </a:pPr>
            <a:r>
              <a:rPr lang="en-US" sz="2400" dirty="0" smtClean="0"/>
              <a:t>Owner FFE				$        300,000</a:t>
            </a:r>
          </a:p>
          <a:p>
            <a:pPr marL="457200" lvl="1" indent="0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  <a:buNone/>
            </a:pPr>
            <a:r>
              <a:rPr lang="en-US" sz="2400" dirty="0" smtClean="0"/>
              <a:t>Contract Admin/Other		$        200,000 </a:t>
            </a:r>
          </a:p>
          <a:p>
            <a:pPr marL="457200" lvl="1" indent="0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  <a:buNone/>
            </a:pPr>
            <a:r>
              <a:rPr lang="en-US" sz="2400" dirty="0" smtClean="0"/>
              <a:t>City Contingency 			$        400,000</a:t>
            </a:r>
          </a:p>
          <a:p>
            <a:pPr marL="457200" lvl="1" indent="0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  <a:buNone/>
            </a:pPr>
            <a:r>
              <a:rPr lang="en-US" sz="2400" dirty="0" smtClean="0"/>
              <a:t>Other Related Project Expenses	$          90,000 </a:t>
            </a:r>
            <a:endParaRPr lang="en-US" sz="2400" u="sng" dirty="0" smtClean="0"/>
          </a:p>
          <a:p>
            <a:pPr marL="457200" lvl="1" indent="0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  <a:buNone/>
            </a:pPr>
            <a:r>
              <a:rPr lang="en-US" sz="2400" u="sng" dirty="0" smtClean="0"/>
              <a:t>WSST				$        950,300</a:t>
            </a:r>
          </a:p>
          <a:p>
            <a:pPr marL="457200" lvl="1" indent="0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  <a:buNone/>
            </a:pPr>
            <a:r>
              <a:rPr lang="en-US" sz="2400" dirty="0" smtClean="0"/>
              <a:t>Total Project Cost			$   12,000,300</a:t>
            </a:r>
          </a:p>
          <a:p>
            <a:pPr marL="457200" lvl="1" indent="0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  <a:buNone/>
            </a:pPr>
            <a:endParaRPr lang="en-US" sz="5600" b="1" dirty="0" smtClean="0">
              <a:latin typeface="Geometr706 Md BT" pitchFamily="34" charset="0"/>
            </a:endParaRPr>
          </a:p>
          <a:p>
            <a:pPr>
              <a:spcAft>
                <a:spcPct val="15000"/>
              </a:spcAft>
              <a:buFont typeface="Wingdings" pitchFamily="2" charset="2"/>
              <a:buChar char="v"/>
            </a:pPr>
            <a:endParaRPr lang="en-US" b="1" dirty="0" smtClean="0">
              <a:latin typeface="Calibri" pitchFamily="34" charset="0"/>
            </a:endParaRPr>
          </a:p>
          <a:p>
            <a:pPr>
              <a:spcAft>
                <a:spcPct val="15000"/>
              </a:spcAft>
              <a:buFont typeface="Wingdings" pitchFamily="2" charset="2"/>
              <a:buChar char="v"/>
            </a:pPr>
            <a:endParaRPr lang="en-US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36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/>
              <a:t>Schedule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999251" y="1400882"/>
            <a:ext cx="6805246" cy="4936308"/>
          </a:xfrm>
          <a:solidFill>
            <a:schemeClr val="bg1"/>
          </a:solidFill>
        </p:spPr>
        <p:txBody>
          <a:bodyPr>
            <a:normAutofit fontScale="32500" lnSpcReduction="20000"/>
          </a:bodyPr>
          <a:lstStyle/>
          <a:p>
            <a:pPr marL="663389" lvl="1" indent="-255150" defTabSz="816479">
              <a:lnSpc>
                <a:spcPct val="120000"/>
              </a:lnSpc>
              <a:spcBef>
                <a:spcPct val="20000"/>
              </a:spcBef>
              <a:spcAft>
                <a:spcPct val="15000"/>
              </a:spcAft>
              <a:buClr>
                <a:srgbClr val="243239"/>
              </a:buClr>
              <a:buSzPct val="100000"/>
              <a:buFont typeface="Arial" pitchFamily="34" charset="0"/>
              <a:buChar char="–"/>
            </a:pPr>
            <a:r>
              <a:rPr lang="en-US" sz="5500" b="1" dirty="0">
                <a:solidFill>
                  <a:srgbClr val="0070C0"/>
                </a:solidFill>
              </a:rPr>
              <a:t>PRC Presentation		</a:t>
            </a:r>
            <a:r>
              <a:rPr lang="en-US" sz="5500" b="1" dirty="0" smtClean="0">
                <a:solidFill>
                  <a:srgbClr val="0070C0"/>
                </a:solidFill>
              </a:rPr>
              <a:t>	Jul </a:t>
            </a:r>
            <a:r>
              <a:rPr lang="en-US" sz="5500" b="1" dirty="0">
                <a:solidFill>
                  <a:srgbClr val="0070C0"/>
                </a:solidFill>
              </a:rPr>
              <a:t>22, 2021</a:t>
            </a:r>
          </a:p>
          <a:p>
            <a:pPr marL="663389" lvl="1" indent="-255150" defTabSz="816479">
              <a:lnSpc>
                <a:spcPct val="120000"/>
              </a:lnSpc>
              <a:spcBef>
                <a:spcPct val="20000"/>
              </a:spcBef>
              <a:spcAft>
                <a:spcPct val="15000"/>
              </a:spcAft>
              <a:buClr>
                <a:srgbClr val="243239"/>
              </a:buClr>
              <a:buSzPct val="100000"/>
              <a:buFont typeface="Arial" pitchFamily="34" charset="0"/>
              <a:buChar char="–"/>
            </a:pPr>
            <a:r>
              <a:rPr lang="en-US" sz="5500" b="1" dirty="0">
                <a:solidFill>
                  <a:schemeClr val="tx1"/>
                </a:solidFill>
              </a:rPr>
              <a:t>D-B RFQ Advertisement		Jul 28, 2021</a:t>
            </a:r>
          </a:p>
          <a:p>
            <a:pPr marL="663389" lvl="1" indent="-255150" defTabSz="816479">
              <a:lnSpc>
                <a:spcPct val="120000"/>
              </a:lnSpc>
              <a:spcBef>
                <a:spcPct val="20000"/>
              </a:spcBef>
              <a:spcAft>
                <a:spcPct val="15000"/>
              </a:spcAft>
              <a:buClr>
                <a:srgbClr val="243239"/>
              </a:buClr>
              <a:buSzPct val="100000"/>
              <a:buFont typeface="Arial" pitchFamily="34" charset="0"/>
              <a:buChar char="–"/>
            </a:pPr>
            <a:r>
              <a:rPr lang="en-US" sz="5500" b="1" dirty="0">
                <a:solidFill>
                  <a:srgbClr val="0070C0"/>
                </a:solidFill>
              </a:rPr>
              <a:t>D-B SOQ Due			Aug 30, 2021</a:t>
            </a:r>
          </a:p>
          <a:p>
            <a:pPr marL="663389" lvl="1" indent="-255150" defTabSz="816479">
              <a:lnSpc>
                <a:spcPct val="120000"/>
              </a:lnSpc>
              <a:spcBef>
                <a:spcPct val="20000"/>
              </a:spcBef>
              <a:spcAft>
                <a:spcPct val="15000"/>
              </a:spcAft>
              <a:buClr>
                <a:srgbClr val="243239"/>
              </a:buClr>
              <a:buSzPct val="100000"/>
              <a:buFont typeface="Arial" pitchFamily="34" charset="0"/>
              <a:buChar char="–"/>
            </a:pPr>
            <a:r>
              <a:rPr lang="en-US" sz="5500" b="1" dirty="0">
                <a:solidFill>
                  <a:schemeClr val="tx1"/>
                </a:solidFill>
              </a:rPr>
              <a:t>Shortlist Finalists, Issue RFP	Sep 03, 2021</a:t>
            </a:r>
          </a:p>
          <a:p>
            <a:pPr marL="663389" lvl="1" indent="-255150" defTabSz="816479">
              <a:lnSpc>
                <a:spcPct val="120000"/>
              </a:lnSpc>
              <a:spcBef>
                <a:spcPct val="20000"/>
              </a:spcBef>
              <a:spcAft>
                <a:spcPct val="15000"/>
              </a:spcAft>
              <a:buClr>
                <a:srgbClr val="243239"/>
              </a:buClr>
              <a:buSzPct val="100000"/>
              <a:buFont typeface="Arial" pitchFamily="34" charset="0"/>
              <a:buChar char="–"/>
            </a:pPr>
            <a:r>
              <a:rPr lang="en-US" sz="5500" b="1" dirty="0">
                <a:solidFill>
                  <a:srgbClr val="0070C0"/>
                </a:solidFill>
              </a:rPr>
              <a:t>Proprietary Meeting		Sep 15, 2021</a:t>
            </a:r>
          </a:p>
          <a:p>
            <a:pPr marL="663389" lvl="1" indent="-255150" defTabSz="816479">
              <a:lnSpc>
                <a:spcPct val="120000"/>
              </a:lnSpc>
              <a:spcBef>
                <a:spcPct val="20000"/>
              </a:spcBef>
              <a:spcAft>
                <a:spcPct val="15000"/>
              </a:spcAft>
              <a:buClr>
                <a:srgbClr val="243239"/>
              </a:buClr>
              <a:buSzPct val="100000"/>
              <a:buFont typeface="Arial" pitchFamily="34" charset="0"/>
              <a:buChar char="–"/>
            </a:pPr>
            <a:r>
              <a:rPr lang="en-US" sz="5500" b="1" dirty="0">
                <a:solidFill>
                  <a:schemeClr val="tx1"/>
                </a:solidFill>
              </a:rPr>
              <a:t>Proposal Due			Sep 29, 2021</a:t>
            </a:r>
          </a:p>
          <a:p>
            <a:pPr marL="663389" lvl="1" indent="-255150" defTabSz="816479">
              <a:lnSpc>
                <a:spcPct val="120000"/>
              </a:lnSpc>
              <a:spcBef>
                <a:spcPct val="20000"/>
              </a:spcBef>
              <a:spcAft>
                <a:spcPct val="15000"/>
              </a:spcAft>
              <a:buClr>
                <a:srgbClr val="243239"/>
              </a:buClr>
              <a:buSzPct val="100000"/>
              <a:buFont typeface="Arial" pitchFamily="34" charset="0"/>
              <a:buChar char="–"/>
            </a:pPr>
            <a:r>
              <a:rPr lang="en-US" sz="5500" b="1" dirty="0">
                <a:solidFill>
                  <a:srgbClr val="0070C0"/>
                </a:solidFill>
              </a:rPr>
              <a:t>D-B Team Interviews		Oct 05, 2021</a:t>
            </a:r>
          </a:p>
          <a:p>
            <a:pPr marL="663389" lvl="1" indent="-255150" defTabSz="816479">
              <a:lnSpc>
                <a:spcPct val="120000"/>
              </a:lnSpc>
              <a:spcBef>
                <a:spcPct val="20000"/>
              </a:spcBef>
              <a:spcAft>
                <a:spcPct val="15000"/>
              </a:spcAft>
              <a:buClr>
                <a:srgbClr val="243239"/>
              </a:buClr>
              <a:buSzPct val="100000"/>
              <a:buFont typeface="Arial" pitchFamily="34" charset="0"/>
              <a:buChar char="–"/>
            </a:pPr>
            <a:r>
              <a:rPr lang="en-US" sz="5500" b="1" dirty="0">
                <a:solidFill>
                  <a:schemeClr val="tx1"/>
                </a:solidFill>
              </a:rPr>
              <a:t>Selection of D-B Team		Oct 08, 2021</a:t>
            </a:r>
          </a:p>
          <a:p>
            <a:pPr marL="663389" lvl="1" indent="-255150" defTabSz="816479">
              <a:lnSpc>
                <a:spcPct val="120000"/>
              </a:lnSpc>
              <a:spcBef>
                <a:spcPct val="20000"/>
              </a:spcBef>
              <a:spcAft>
                <a:spcPct val="15000"/>
              </a:spcAft>
              <a:buClr>
                <a:srgbClr val="243239"/>
              </a:buClr>
              <a:buSzPct val="100000"/>
              <a:buFont typeface="Arial" pitchFamily="34" charset="0"/>
              <a:buChar char="–"/>
            </a:pPr>
            <a:r>
              <a:rPr lang="en-US" sz="5500" b="1" dirty="0">
                <a:solidFill>
                  <a:srgbClr val="0070C0"/>
                </a:solidFill>
              </a:rPr>
              <a:t>Notice to Proceed		</a:t>
            </a:r>
            <a:r>
              <a:rPr lang="en-US" sz="5500" b="1" dirty="0" smtClean="0">
                <a:solidFill>
                  <a:srgbClr val="0070C0"/>
                </a:solidFill>
              </a:rPr>
              <a:t>	Nov </a:t>
            </a:r>
            <a:r>
              <a:rPr lang="en-US" sz="5500" b="1" dirty="0">
                <a:solidFill>
                  <a:srgbClr val="0070C0"/>
                </a:solidFill>
              </a:rPr>
              <a:t>01, 2021</a:t>
            </a:r>
          </a:p>
          <a:p>
            <a:pPr marL="663389" lvl="1" indent="-255150" defTabSz="816479">
              <a:lnSpc>
                <a:spcPct val="120000"/>
              </a:lnSpc>
              <a:spcBef>
                <a:spcPct val="20000"/>
              </a:spcBef>
              <a:spcAft>
                <a:spcPct val="15000"/>
              </a:spcAft>
              <a:buClr>
                <a:srgbClr val="243239"/>
              </a:buClr>
              <a:buSzPct val="100000"/>
              <a:buFont typeface="Arial" pitchFamily="34" charset="0"/>
              <a:buChar char="–"/>
            </a:pPr>
            <a:r>
              <a:rPr lang="en-US" sz="5500" b="1" dirty="0">
                <a:solidFill>
                  <a:schemeClr val="tx1"/>
                </a:solidFill>
              </a:rPr>
              <a:t>Design Phase			Nov 2021 thru Jul 2022</a:t>
            </a:r>
          </a:p>
          <a:p>
            <a:pPr marL="663389" lvl="1" indent="-255150" defTabSz="816479">
              <a:lnSpc>
                <a:spcPct val="120000"/>
              </a:lnSpc>
              <a:spcBef>
                <a:spcPct val="20000"/>
              </a:spcBef>
              <a:spcAft>
                <a:spcPct val="15000"/>
              </a:spcAft>
              <a:buClr>
                <a:srgbClr val="243239"/>
              </a:buClr>
              <a:buSzPct val="100000"/>
              <a:buFont typeface="Arial" pitchFamily="34" charset="0"/>
              <a:buChar char="–"/>
            </a:pPr>
            <a:r>
              <a:rPr lang="en-US" sz="5500" b="1" dirty="0">
                <a:solidFill>
                  <a:srgbClr val="0070C0"/>
                </a:solidFill>
              </a:rPr>
              <a:t>AHJ Approval Phase		Feb 2022 thru Apr 2022</a:t>
            </a:r>
          </a:p>
          <a:p>
            <a:pPr marL="663389" lvl="1" indent="-255150" defTabSz="816479">
              <a:lnSpc>
                <a:spcPct val="120000"/>
              </a:lnSpc>
              <a:spcBef>
                <a:spcPct val="20000"/>
              </a:spcBef>
              <a:spcAft>
                <a:spcPct val="15000"/>
              </a:spcAft>
              <a:buClr>
                <a:srgbClr val="243239"/>
              </a:buClr>
              <a:buSzPct val="100000"/>
              <a:buFont typeface="Arial" pitchFamily="34" charset="0"/>
              <a:buChar char="–"/>
            </a:pPr>
            <a:r>
              <a:rPr lang="en-US" sz="5500" b="1" dirty="0">
                <a:solidFill>
                  <a:schemeClr val="tx1"/>
                </a:solidFill>
              </a:rPr>
              <a:t>Construction Phase		Apr 2022 thru Apr 2023</a:t>
            </a:r>
          </a:p>
          <a:p>
            <a:pPr marL="663389" lvl="1" indent="-255150" defTabSz="816479">
              <a:lnSpc>
                <a:spcPct val="120000"/>
              </a:lnSpc>
              <a:spcBef>
                <a:spcPct val="20000"/>
              </a:spcBef>
              <a:spcAft>
                <a:spcPct val="15000"/>
              </a:spcAft>
              <a:buClr>
                <a:srgbClr val="243239"/>
              </a:buClr>
              <a:buSzPct val="100000"/>
              <a:buFont typeface="Arial" pitchFamily="34" charset="0"/>
              <a:buChar char="–"/>
            </a:pPr>
            <a:r>
              <a:rPr lang="en-US" sz="5500" b="1" dirty="0">
                <a:solidFill>
                  <a:srgbClr val="0070C0"/>
                </a:solidFill>
              </a:rPr>
              <a:t>Close Out Phase		</a:t>
            </a:r>
            <a:r>
              <a:rPr lang="en-US" sz="5500" b="1" dirty="0" smtClean="0">
                <a:solidFill>
                  <a:srgbClr val="0070C0"/>
                </a:solidFill>
              </a:rPr>
              <a:t>	May </a:t>
            </a:r>
            <a:r>
              <a:rPr lang="en-US" sz="5500" b="1" dirty="0">
                <a:solidFill>
                  <a:srgbClr val="0070C0"/>
                </a:solidFill>
              </a:rPr>
              <a:t>2023 thru Jun 2023</a:t>
            </a:r>
          </a:p>
          <a:p>
            <a:pPr marL="457200" lvl="1" indent="0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  <a:buNone/>
            </a:pPr>
            <a:endParaRPr lang="en-US" sz="5500" b="1" dirty="0" smtClean="0">
              <a:latin typeface="Geometr706 Md BT" pitchFamily="34" charset="0"/>
            </a:endParaRPr>
          </a:p>
          <a:p>
            <a:pPr>
              <a:spcAft>
                <a:spcPct val="15000"/>
              </a:spcAft>
              <a:buFont typeface="Wingdings" pitchFamily="2" charset="2"/>
              <a:buChar char="v"/>
            </a:pPr>
            <a:endParaRPr lang="en-US" b="1" dirty="0" smtClean="0">
              <a:latin typeface="Calibri" pitchFamily="34" charset="0"/>
            </a:endParaRPr>
          </a:p>
          <a:p>
            <a:pPr>
              <a:spcAft>
                <a:spcPct val="15000"/>
              </a:spcAft>
              <a:buFont typeface="Wingdings" pitchFamily="2" charset="2"/>
              <a:buChar char="v"/>
            </a:pPr>
            <a:endParaRPr lang="en-US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65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2779</TotalTime>
  <Words>732</Words>
  <Application>Microsoft Office PowerPoint</Application>
  <PresentationFormat>On-screen Show (4:3)</PresentationFormat>
  <Paragraphs>111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Geometr706 Md BT</vt:lpstr>
      <vt:lpstr>Times New Roman</vt:lpstr>
      <vt:lpstr>Wingdings</vt:lpstr>
      <vt:lpstr>Office Theme</vt:lpstr>
      <vt:lpstr>PowerPoint Presentation</vt:lpstr>
      <vt:lpstr>PowerPoint Presentation</vt:lpstr>
      <vt:lpstr>Richland Design Build History Fire Station #74 2015</vt:lpstr>
      <vt:lpstr>Richland Design Build History  City Hall 2019</vt:lpstr>
      <vt:lpstr>Richland Design Build History  Public Safety Stations 73 &amp; 75</vt:lpstr>
      <vt:lpstr>Facility 76 Overview</vt:lpstr>
      <vt:lpstr>Preliminary Site Plan</vt:lpstr>
      <vt:lpstr>Preliminary Budget</vt:lpstr>
      <vt:lpstr>Project Schedule</vt:lpstr>
      <vt:lpstr>Procurement Approach</vt:lpstr>
      <vt:lpstr>OMWBE Inclusion Strategy</vt:lpstr>
      <vt:lpstr>Benefits of Design-Build Delivery</vt:lpstr>
      <vt:lpstr>PRC Committee Questions &amp; Responses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Kayekjian, Vrej</dc:creator>
  <cp:lastModifiedBy>Blankenship, Becky</cp:lastModifiedBy>
  <cp:revision>112</cp:revision>
  <cp:lastPrinted>2016-03-24T00:22:02Z</cp:lastPrinted>
  <dcterms:created xsi:type="dcterms:W3CDTF">2016-03-21T13:37:29Z</dcterms:created>
  <dcterms:modified xsi:type="dcterms:W3CDTF">2021-07-21T23:51:07Z</dcterms:modified>
</cp:coreProperties>
</file>