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8" r:id="rId2"/>
    <p:sldId id="269" r:id="rId3"/>
    <p:sldId id="270" r:id="rId4"/>
    <p:sldId id="273" r:id="rId5"/>
    <p:sldId id="293" r:id="rId6"/>
    <p:sldId id="271" r:id="rId7"/>
    <p:sldId id="272" r:id="rId8"/>
    <p:sldId id="294" r:id="rId9"/>
    <p:sldId id="295" r:id="rId10"/>
    <p:sldId id="281" r:id="rId11"/>
    <p:sldId id="282" r:id="rId12"/>
    <p:sldId id="275" r:id="rId13"/>
    <p:sldId id="279" r:id="rId14"/>
    <p:sldId id="292" r:id="rId15"/>
    <p:sldId id="276" r:id="rId16"/>
    <p:sldId id="283" r:id="rId17"/>
    <p:sldId id="278" r:id="rId18"/>
    <p:sldId id="277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Lasko" initials="ML" lastIdx="8" clrIdx="0">
    <p:extLst>
      <p:ext uri="{19B8F6BF-5375-455C-9EA6-DF929625EA0E}">
        <p15:presenceInfo xmlns:p15="http://schemas.microsoft.com/office/powerpoint/2012/main" userId="S::mlasko@jub.com::128f0450-d17d-45ba-b820-9b7773edb9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221" autoAdjust="0"/>
    <p:restoredTop sz="90810" autoAdjust="0"/>
  </p:normalViewPr>
  <p:slideViewPr>
    <p:cSldViewPr>
      <p:cViewPr varScale="1">
        <p:scale>
          <a:sx n="105" d="100"/>
          <a:sy n="105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E07B3F-A322-4188-A5FB-5E8D17AFB1CE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022CE8-016A-404F-A347-57BB1A615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2CE8-016A-404F-A347-57BB1A615E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8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2CE8-016A-404F-A347-57BB1A615E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6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2CE8-016A-404F-A347-57BB1A615E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7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22CE8-016A-404F-A347-57BB1A615E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25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22CE8-016A-404F-A347-57BB1A615E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6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3429000"/>
          </a:xfrm>
        </p:spPr>
        <p:txBody>
          <a:bodyPr vert="horz" tIns="4571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000" b="1" i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pPr defTabSz="914318"/>
            <a:fld id="{0141632C-FE20-4F42-AB71-614E317D566B}" type="slidenum">
              <a:rPr lang="en-US">
                <a:solidFill>
                  <a:prstClr val="black"/>
                </a:solidFill>
              </a:rPr>
              <a:pPr defTabSz="914318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-1198" y="6465094"/>
            <a:ext cx="2895600" cy="365125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3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Leading the Way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571875"/>
            <a:ext cx="9144000" cy="1143000"/>
          </a:xfrm>
        </p:spPr>
        <p:txBody>
          <a:bodyPr/>
          <a:lstStyle>
            <a:lvl2pPr marL="0" indent="0" algn="ctr">
              <a:buNone/>
              <a:defRPr b="1" baseline="0">
                <a:solidFill>
                  <a:schemeClr val="bg2"/>
                </a:solidFill>
              </a:defRPr>
            </a:lvl2pPr>
          </a:lstStyle>
          <a:p>
            <a:pPr lvl="1"/>
            <a:r>
              <a:rPr lang="en-US" dirty="0"/>
              <a:t>Click to Edit Presenter Name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98583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853714" cy="1071563"/>
          </a:xfrm>
        </p:spPr>
        <p:txBody>
          <a:bodyPr vert="horz" tIns="4571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1" i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pPr defTabSz="914318"/>
            <a:fld id="{0141632C-FE20-4F42-AB71-614E317D566B}" type="slidenum">
              <a:rPr lang="en-US">
                <a:solidFill>
                  <a:prstClr val="black"/>
                </a:solidFill>
              </a:rPr>
              <a:pPr defTabSz="914318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-1198" y="6465094"/>
            <a:ext cx="2895600" cy="365125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3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Leading the Way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500187"/>
            <a:ext cx="8128000" cy="400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1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6933" y="0"/>
            <a:ext cx="8652933" cy="1071563"/>
          </a:xfrm>
        </p:spPr>
        <p:txBody>
          <a:bodyPr tIns="45716" anchor="b"/>
          <a:lstStyle>
            <a:lvl1pPr>
              <a:defRPr b="1" i="1"/>
            </a:lvl1pPr>
          </a:lstStyle>
          <a:p>
            <a:r>
              <a:rPr kumimoji="0"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1626"/>
            <a:ext cx="4040188" cy="659352"/>
          </a:xfrm>
        </p:spPr>
        <p:txBody>
          <a:bodyPr lIns="45716" tIns="0" rIns="45716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76135"/>
            <a:ext cx="4041775" cy="654843"/>
          </a:xfrm>
        </p:spPr>
        <p:txBody>
          <a:bodyPr lIns="45716" tIns="0" rIns="45716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30978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30978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pPr defTabSz="914318"/>
            <a:fld id="{0141632C-FE20-4F42-AB71-614E317D566B}" type="slidenum">
              <a:rPr lang="en-US">
                <a:solidFill>
                  <a:prstClr val="black"/>
                </a:solidFill>
              </a:rPr>
              <a:pPr defTabSz="914318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-1198" y="6465094"/>
            <a:ext cx="2895600" cy="365125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3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Leading the Way</a:t>
            </a:r>
          </a:p>
        </p:txBody>
      </p:sp>
    </p:spTree>
    <p:extLst>
      <p:ext uri="{BB962C8B-B14F-4D97-AF65-F5344CB8AC3E}">
        <p14:creationId xmlns:p14="http://schemas.microsoft.com/office/powerpoint/2010/main" val="342319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563429" cy="1071563"/>
          </a:xfrm>
        </p:spPr>
        <p:txBody>
          <a:bodyPr/>
          <a:lstStyle>
            <a:lvl1pPr>
              <a:defRPr b="1" i="1"/>
            </a:lvl1pPr>
          </a:lstStyle>
          <a:p>
            <a:r>
              <a:rPr kumimoji="0"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87"/>
            <a:ext cx="4038600" cy="472059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0187"/>
            <a:ext cx="4038600" cy="472059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pPr defTabSz="914318"/>
            <a:fld id="{0141632C-FE20-4F42-AB71-614E317D566B}" type="slidenum">
              <a:rPr lang="en-US">
                <a:solidFill>
                  <a:prstClr val="black"/>
                </a:solidFill>
              </a:rPr>
              <a:pPr defTabSz="914318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-1198" y="6465094"/>
            <a:ext cx="2895600" cy="365125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3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Leading the Way</a:t>
            </a:r>
          </a:p>
        </p:txBody>
      </p:sp>
    </p:spTree>
    <p:extLst>
      <p:ext uri="{BB962C8B-B14F-4D97-AF65-F5344CB8AC3E}">
        <p14:creationId xmlns:p14="http://schemas.microsoft.com/office/powerpoint/2010/main" val="224418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8636000" cy="1071563"/>
          </a:xfrm>
          <a:prstGeom prst="rect">
            <a:avLst/>
          </a:prstGeom>
        </p:spPr>
        <p:txBody>
          <a:bodyPr vert="horz" lIns="0" tIns="45716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32" tIns="45716" rIns="91432" bIns="457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10800000" flipH="1">
            <a:off x="-17781" y="5562597"/>
            <a:ext cx="7874575" cy="131148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914318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rot="10800000" flipH="1">
            <a:off x="3688080" y="6134099"/>
            <a:ext cx="3962400" cy="7273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914318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 rot="10800000" flipH="1">
            <a:off x="-19017" y="5897880"/>
            <a:ext cx="9180548" cy="86774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318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318"/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502" y="5105400"/>
            <a:ext cx="1760220" cy="1760220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-1198" y="6465094"/>
            <a:ext cx="2895600" cy="365125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3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defTabSz="914318"/>
            <a:r>
              <a:rPr lang="en-US" dirty="0">
                <a:solidFill>
                  <a:prstClr val="white"/>
                </a:solidFill>
              </a:rPr>
              <a:t>Leading the Way</a:t>
            </a:r>
          </a:p>
        </p:txBody>
      </p:sp>
    </p:spTree>
    <p:extLst>
      <p:ext uri="{BB962C8B-B14F-4D97-AF65-F5344CB8AC3E}">
        <p14:creationId xmlns:p14="http://schemas.microsoft.com/office/powerpoint/2010/main" val="351175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1" i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296" indent="-274296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23" indent="-2468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318" indent="-2468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614" indent="-21029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2910" indent="-21029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205" indent="-21029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69" indent="-18286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64" indent="-18286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60" indent="-18286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23" y="999471"/>
            <a:ext cx="8531254" cy="1438930"/>
          </a:xfrm>
        </p:spPr>
        <p:txBody>
          <a:bodyPr>
            <a:noAutofit/>
          </a:bodyPr>
          <a:lstStyle/>
          <a:p>
            <a:pPr algn="ctr"/>
            <a:r>
              <a:rPr lang="en-US" sz="3400" dirty="0"/>
              <a:t>Wastewater Treatment Plant Biosolids Management - Using Progressive Design-Build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FEF48-E68B-4073-BF6B-B9665BB0E040}"/>
              </a:ext>
            </a:extLst>
          </p:cNvPr>
          <p:cNvSpPr txBox="1"/>
          <p:nvPr/>
        </p:nvSpPr>
        <p:spPr>
          <a:xfrm>
            <a:off x="7543800" y="304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July 22,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ADD5C-A613-48A4-9372-9D6B22B5EB66}"/>
              </a:ext>
            </a:extLst>
          </p:cNvPr>
          <p:cNvSpPr txBox="1"/>
          <p:nvPr/>
        </p:nvSpPr>
        <p:spPr>
          <a:xfrm>
            <a:off x="2043307" y="2626003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Project Review Committee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733A83-F910-4289-A4F1-1788A46FC9D5}"/>
              </a:ext>
            </a:extLst>
          </p:cNvPr>
          <p:cNvSpPr txBox="1"/>
          <p:nvPr/>
        </p:nvSpPr>
        <p:spPr>
          <a:xfrm>
            <a:off x="287323" y="304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City of Kennewick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F77549-2107-4EC3-B73E-E02817555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696" y="3200400"/>
            <a:ext cx="5430823" cy="2438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F7CF19-D5FB-46CE-80AD-77B8F186C38C}"/>
              </a:ext>
            </a:extLst>
          </p:cNvPr>
          <p:cNvSpPr txBox="1"/>
          <p:nvPr/>
        </p:nvSpPr>
        <p:spPr>
          <a:xfrm>
            <a:off x="3200400" y="5719516"/>
            <a:ext cx="5618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Greenhouse Biosolids Drying Project - Pasco County, Florida 2019</a:t>
            </a:r>
          </a:p>
        </p:txBody>
      </p:sp>
    </p:spTree>
    <p:extLst>
      <p:ext uri="{BB962C8B-B14F-4D97-AF65-F5344CB8AC3E}">
        <p14:creationId xmlns:p14="http://schemas.microsoft.com/office/powerpoint/2010/main" val="198828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8698-F5B8-4AFC-B13B-C3165BBC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538163"/>
          </a:xfrm>
        </p:spPr>
        <p:txBody>
          <a:bodyPr>
            <a:noAutofit/>
          </a:bodyPr>
          <a:lstStyle/>
          <a:p>
            <a:r>
              <a:rPr lang="en-US" sz="4000" dirty="0"/>
              <a:t>Existing and Proposed Site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6C780F-92CE-4410-A0C7-33A2995E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8"/>
            <a:fld id="{0141632C-FE20-4F42-AB71-614E317D566B}" type="slidenum">
              <a:rPr lang="en-US" smtClean="0">
                <a:solidFill>
                  <a:prstClr val="black"/>
                </a:solidFill>
              </a:rPr>
              <a:pPr defTabSz="914318"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E627D-078E-4674-9034-4EAA9E5AE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7" r="1205" b="90"/>
          <a:stretch/>
        </p:blipFill>
        <p:spPr>
          <a:xfrm>
            <a:off x="1295400" y="840581"/>
            <a:ext cx="6248400" cy="464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3950" y="5562600"/>
            <a:ext cx="6819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96" lvl="0" indent="-274296">
              <a:spcBef>
                <a:spcPct val="20000"/>
              </a:spcBef>
              <a:buClr>
                <a:srgbClr val="FCA311"/>
              </a:buClr>
              <a:buSzPct val="95000"/>
              <a:buFont typeface="Wingdings 2"/>
              <a:buChar char="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Proposed project to be built on existing City property</a:t>
            </a:r>
          </a:p>
        </p:txBody>
      </p:sp>
    </p:spTree>
    <p:extLst>
      <p:ext uri="{BB962C8B-B14F-4D97-AF65-F5344CB8AC3E}">
        <p14:creationId xmlns:p14="http://schemas.microsoft.com/office/powerpoint/2010/main" val="54256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8698-F5B8-4AFC-B13B-C3165BBC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6705600" cy="612081"/>
          </a:xfrm>
        </p:spPr>
        <p:txBody>
          <a:bodyPr>
            <a:noAutofit/>
          </a:bodyPr>
          <a:lstStyle/>
          <a:p>
            <a:r>
              <a:rPr lang="en-US" sz="4000" dirty="0"/>
              <a:t>Solids Building and Greenhouse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6C780F-92CE-4410-A0C7-33A2995E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8"/>
            <a:fld id="{0141632C-FE20-4F42-AB71-614E317D566B}" type="slidenum">
              <a:rPr lang="en-US" smtClean="0">
                <a:solidFill>
                  <a:prstClr val="black"/>
                </a:solidFill>
              </a:rPr>
              <a:pPr defTabSz="914318"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81037-9FF9-43D6-9A95-DBC8EE45A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7543800" cy="3575028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4343400"/>
            <a:ext cx="8001000" cy="17526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200" dirty="0">
                <a:latin typeface="+mj-lt"/>
                <a:cs typeface="Arial" panose="020B0604020202020204" pitchFamily="34" charset="0"/>
              </a:rPr>
              <a:t>Highlights of the pairwise comparison:</a:t>
            </a:r>
          </a:p>
          <a:p>
            <a:pPr lvl="1"/>
            <a:r>
              <a:rPr lang="en-US" sz="1900" dirty="0">
                <a:latin typeface="+mj-lt"/>
                <a:cs typeface="Arial" panose="020B0604020202020204" pitchFamily="34" charset="0"/>
              </a:rPr>
              <a:t>Cost savings of ~$20 Million to produce Class A Biosolids vs Anaerobic Digestion option</a:t>
            </a:r>
          </a:p>
          <a:p>
            <a:pPr lvl="1"/>
            <a:r>
              <a:rPr lang="en-US" sz="1900" dirty="0">
                <a:latin typeface="+mj-lt"/>
                <a:cs typeface="Arial" panose="020B0604020202020204" pitchFamily="34" charset="0"/>
              </a:rPr>
              <a:t>Ease of ability to expand (only additional greenhouse space needed)</a:t>
            </a:r>
          </a:p>
          <a:p>
            <a:pPr lvl="1"/>
            <a:r>
              <a:rPr lang="en-US" sz="1900" dirty="0">
                <a:latin typeface="+mj-lt"/>
                <a:cs typeface="Arial" panose="020B0604020202020204" pitchFamily="34" charset="0"/>
              </a:rPr>
              <a:t>Ease of operations (not complicated for staff)</a:t>
            </a:r>
          </a:p>
          <a:p>
            <a:pPr marL="393157" lvl="1" indent="0">
              <a:buNone/>
            </a:pPr>
            <a:endParaRPr lang="en-US" sz="1900" i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B9C9-5C0A-4CCA-A47E-E56125E5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Code of WA (RCW) 39.10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4AFF1D-8A5F-4B9F-A830-EDE94DC2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8"/>
            <a:fld id="{0141632C-FE20-4F42-AB71-614E317D566B}" type="slidenum">
              <a:rPr lang="en-US" smtClean="0">
                <a:solidFill>
                  <a:prstClr val="black"/>
                </a:solidFill>
              </a:rPr>
              <a:pPr defTabSz="914318"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51F3-63EF-4A54-8B17-C40A4DCD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5867400" cy="690563"/>
          </a:xfrm>
        </p:spPr>
        <p:txBody>
          <a:bodyPr>
            <a:normAutofit/>
          </a:bodyPr>
          <a:lstStyle/>
          <a:p>
            <a:r>
              <a:rPr lang="en-US" sz="4000" dirty="0"/>
              <a:t>Project Satisfies RCW 39.10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43D64-0EB1-439B-A01F-AA94CCE0B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19200"/>
            <a:ext cx="8839201" cy="472059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City Requests PRC review and certification </a:t>
            </a:r>
            <a:r>
              <a:rPr lang="en-US" sz="1600" dirty="0"/>
              <a:t>(RCW 39.10.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270 and 280</a:t>
            </a:r>
            <a:r>
              <a:rPr lang="en-US" sz="1600" dirty="0"/>
              <a:t>)</a:t>
            </a:r>
          </a:p>
          <a:p>
            <a:r>
              <a:rPr lang="en-US" dirty="0"/>
              <a:t>Substantial fiscal benefit: less risk, greater opportunities for cost and schedule savings and long-term benefits </a:t>
            </a:r>
            <a:r>
              <a:rPr lang="en-US" sz="1600" dirty="0"/>
              <a:t>(RCW 39.10.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280 2a</a:t>
            </a:r>
            <a:r>
              <a:rPr lang="en-US" sz="1600" dirty="0"/>
              <a:t>)</a:t>
            </a:r>
          </a:p>
          <a:p>
            <a:r>
              <a:rPr lang="en-US" dirty="0"/>
              <a:t>Qualified public body and consultant team with alternative project delivery experience </a:t>
            </a:r>
            <a:r>
              <a:rPr lang="en-US" sz="1600" dirty="0"/>
              <a:t>(RCW 39.10.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280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2c and 2d</a:t>
            </a:r>
            <a:r>
              <a:rPr lang="en-US" sz="1600" dirty="0"/>
              <a:t>)</a:t>
            </a:r>
          </a:p>
          <a:p>
            <a:r>
              <a:rPr lang="en-US" dirty="0"/>
              <a:t>Resolved audit findings – Kennewick has had no audit findings </a:t>
            </a:r>
            <a:r>
              <a:rPr lang="en-US" sz="1600" dirty="0"/>
              <a:t>(RCW 39.10.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280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2e</a:t>
            </a:r>
            <a:r>
              <a:rPr lang="en-US" sz="1600" dirty="0"/>
              <a:t>)</a:t>
            </a:r>
          </a:p>
          <a:p>
            <a:r>
              <a:rPr lang="en-US" dirty="0"/>
              <a:t>Total Project Cost of $29M exceeds $2M </a:t>
            </a:r>
            <a:r>
              <a:rPr lang="en-US" sz="1600" dirty="0"/>
              <a:t>(RCW 39.10.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300</a:t>
            </a:r>
            <a:r>
              <a:rPr lang="en-US" sz="1600" dirty="0"/>
              <a:t>(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en-US" sz="1600" dirty="0"/>
              <a:t>))</a:t>
            </a:r>
          </a:p>
          <a:p>
            <a:r>
              <a:rPr lang="en-US" dirty="0"/>
              <a:t>Project provides for greater innovation and efficiency between design and builder with owner input </a:t>
            </a:r>
            <a:r>
              <a:rPr lang="en-US" sz="1600" dirty="0"/>
              <a:t>(RCW 39.10.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300</a:t>
            </a:r>
            <a:r>
              <a:rPr lang="en-US" sz="1600" dirty="0"/>
              <a:t>(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1b</a:t>
            </a:r>
            <a:r>
              <a:rPr lang="en-US" sz="1600" dirty="0"/>
              <a:t>))</a:t>
            </a:r>
          </a:p>
          <a:p>
            <a:r>
              <a:rPr lang="en-US" dirty="0"/>
              <a:t>Significant savings in project delivery time would be realized – long lead time equipment </a:t>
            </a:r>
            <a:r>
              <a:rPr lang="en-US" sz="1600" dirty="0"/>
              <a:t>(RCW 39.10.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300</a:t>
            </a:r>
            <a:r>
              <a:rPr lang="en-US" sz="1600" dirty="0"/>
              <a:t>(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1c</a:t>
            </a:r>
            <a:r>
              <a:rPr lang="en-US" sz="1600" dirty="0"/>
              <a:t>))</a:t>
            </a:r>
          </a:p>
          <a:p>
            <a:r>
              <a:rPr lang="en-US" sz="2400" dirty="0"/>
              <a:t>Project Team has worked together for 20+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years and has the alternative delivery expertise to manage and deliver the project </a:t>
            </a:r>
            <a:r>
              <a:rPr lang="en-US" sz="1600" dirty="0"/>
              <a:t>(RCW 39.10.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320</a:t>
            </a:r>
            <a:r>
              <a:rPr lang="en-US" sz="1600" dirty="0"/>
              <a:t>)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EA5B4-04E0-4F70-B7C1-39BB4C29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8"/>
            <a:fld id="{0141632C-FE20-4F42-AB71-614E317D566B}" type="slidenum">
              <a:rPr lang="en-US" smtClean="0">
                <a:solidFill>
                  <a:prstClr val="black"/>
                </a:solidFill>
              </a:rPr>
              <a:pPr defTabSz="914318"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6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51F3-63EF-4A54-8B17-C40A4DCD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6400800" cy="6143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Project Satisfies New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43D64-0EB1-439B-A01F-AA94CCE0B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106229" cy="472059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SHB 1259 </a:t>
            </a:r>
            <a:r>
              <a:rPr lang="en-US" sz="2400" dirty="0">
                <a:solidFill>
                  <a:schemeClr val="dk1"/>
                </a:solidFill>
                <a:cs typeface="Arial" panose="020B0604020202020204" pitchFamily="34" charset="0"/>
              </a:rPr>
              <a:t>Signed by the Governor on May 3, 2021 and effective July 25, 2021</a:t>
            </a:r>
          </a:p>
          <a:p>
            <a:endParaRPr lang="en-US" sz="800" dirty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chemeClr val="dk1"/>
                </a:solidFill>
                <a:cs typeface="Arial" panose="020B0604020202020204" pitchFamily="34" charset="0"/>
              </a:rPr>
              <a:t>Advertised Procurement Package will include Diversity, Equity, Inclusion and Belonging contracting opportunities and requirements that comply with the Washington State’s Office of Minority and Women’s Business Enterprises (OMWBE)</a:t>
            </a:r>
          </a:p>
          <a:p>
            <a:pPr lvl="1"/>
            <a:endParaRPr lang="en-US" sz="800" dirty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chemeClr val="dk1"/>
                </a:solidFill>
                <a:cs typeface="Arial" panose="020B0604020202020204" pitchFamily="34" charset="0"/>
              </a:rPr>
              <a:t>Progressive Design </a:t>
            </a:r>
            <a:r>
              <a:rPr lang="en-US" sz="2200" dirty="0"/>
              <a:t>Builder will be required to provide a Project Management Plan that </a:t>
            </a:r>
            <a:r>
              <a:rPr lang="en-US" sz="2200" b="1" i="1" u="sng" dirty="0"/>
              <a:t>meaningfully integrates </a:t>
            </a:r>
            <a:r>
              <a:rPr lang="en-US" sz="2200" dirty="0"/>
              <a:t>women and minority business enterprises and will be evaluated by the City’s selection process</a:t>
            </a:r>
          </a:p>
          <a:p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EA5B4-04E0-4F70-B7C1-39BB4C29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8"/>
            <a:fld id="{0141632C-FE20-4F42-AB71-614E317D566B}" type="slidenum">
              <a:rPr lang="en-US" smtClean="0">
                <a:solidFill>
                  <a:prstClr val="black"/>
                </a:solidFill>
              </a:rPr>
              <a:pPr defTabSz="914318"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7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B9C9-5C0A-4CCA-A47E-E56125E5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 / Closing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4AFF1D-8A5F-4B9F-A830-EDE94DC2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8"/>
            <a:fld id="{0141632C-FE20-4F42-AB71-614E317D566B}" type="slidenum">
              <a:rPr lang="en-US" smtClean="0">
                <a:solidFill>
                  <a:prstClr val="black"/>
                </a:solidFill>
              </a:rPr>
              <a:pPr defTabSz="914318"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5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059D-43D9-408B-A8A2-4CF09DE5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3810000" cy="690563"/>
          </a:xfrm>
        </p:spPr>
        <p:txBody>
          <a:bodyPr>
            <a:normAutofit/>
          </a:bodyPr>
          <a:lstStyle/>
          <a:p>
            <a:r>
              <a:rPr lang="en-US" sz="4000" dirty="0"/>
              <a:t>Project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25C0D-7C30-453E-8955-2F1012CC4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150" y="1223010"/>
            <a:ext cx="8106229" cy="47205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Procure PDB Owner Advisor		Completed</a:t>
            </a:r>
          </a:p>
          <a:p>
            <a:r>
              <a:rPr lang="en-US" dirty="0"/>
              <a:t>CPARB PRC Presentation			Today!</a:t>
            </a:r>
          </a:p>
          <a:p>
            <a:r>
              <a:rPr lang="en-US" dirty="0"/>
              <a:t>Ecology Funding Application		October 2021</a:t>
            </a:r>
          </a:p>
          <a:p>
            <a:r>
              <a:rPr lang="en-US" dirty="0"/>
              <a:t>Ecology Funding Announcements		January 2022</a:t>
            </a:r>
          </a:p>
          <a:p>
            <a:r>
              <a:rPr lang="en-US" dirty="0"/>
              <a:t>PDB RFQ Announcement			March 2022</a:t>
            </a:r>
          </a:p>
          <a:p>
            <a:r>
              <a:rPr lang="en-US" dirty="0"/>
              <a:t>PDB SOQs Due				April 2022</a:t>
            </a:r>
          </a:p>
          <a:p>
            <a:r>
              <a:rPr lang="en-US" dirty="0"/>
              <a:t>RFP Announce/Shortlist			May 2022</a:t>
            </a:r>
          </a:p>
          <a:p>
            <a:r>
              <a:rPr lang="en-US" dirty="0"/>
              <a:t>Proposals Due				June 2022</a:t>
            </a:r>
          </a:p>
          <a:p>
            <a:r>
              <a:rPr lang="en-US" dirty="0"/>
              <a:t>Selection					July 2022</a:t>
            </a:r>
          </a:p>
          <a:p>
            <a:r>
              <a:rPr lang="en-US" dirty="0"/>
              <a:t>Notice to Proceed				September 2022</a:t>
            </a:r>
          </a:p>
          <a:p>
            <a:r>
              <a:rPr lang="en-US" dirty="0"/>
              <a:t>Start Construction				Spring 2023</a:t>
            </a:r>
          </a:p>
          <a:p>
            <a:r>
              <a:rPr lang="en-US" dirty="0"/>
              <a:t>Anticipated Construction Duration		12-18 months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29887-8010-495C-A08B-D6CADD5A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8"/>
            <a:fld id="{0141632C-FE20-4F42-AB71-614E317D566B}" type="slidenum">
              <a:rPr lang="en-US" smtClean="0">
                <a:solidFill>
                  <a:prstClr val="black"/>
                </a:solidFill>
              </a:rPr>
              <a:pPr defTabSz="914318"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6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F56A-93BF-4AA9-8648-5F2B923A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81000"/>
            <a:ext cx="1600200" cy="690563"/>
          </a:xfrm>
        </p:spPr>
        <p:txBody>
          <a:bodyPr>
            <a:normAutofit/>
          </a:bodyPr>
          <a:lstStyle/>
          <a:p>
            <a:r>
              <a:rPr lang="en-US" sz="4000" dirty="0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1A06D-4F58-49FE-B89C-AF24A78BC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1143000"/>
            <a:ext cx="8382000" cy="472059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WWTP Phase 2 project is ideal for delivering with PDB</a:t>
            </a:r>
          </a:p>
          <a:p>
            <a:pPr lvl="1"/>
            <a:r>
              <a:rPr lang="en-US" sz="2200" dirty="0"/>
              <a:t>Critical infrastructure</a:t>
            </a:r>
          </a:p>
          <a:p>
            <a:pPr lvl="1"/>
            <a:r>
              <a:rPr lang="en-US" sz="2200" dirty="0"/>
              <a:t>Will provide economic development for growth – including pending industrial growth</a:t>
            </a:r>
          </a:p>
          <a:p>
            <a:pPr lvl="1"/>
            <a:r>
              <a:rPr lang="en-US" sz="2200" dirty="0"/>
              <a:t>Innovative solids management concept</a:t>
            </a:r>
          </a:p>
          <a:p>
            <a:pPr lvl="1"/>
            <a:r>
              <a:rPr lang="en-US" sz="2200" dirty="0"/>
              <a:t>Vetted carefully with site visits, pilot testing, cost analysis</a:t>
            </a:r>
          </a:p>
          <a:p>
            <a:pPr lvl="1"/>
            <a:r>
              <a:rPr lang="en-US" sz="2200" dirty="0"/>
              <a:t>Byproducts useful for agricultural industry</a:t>
            </a:r>
          </a:p>
          <a:p>
            <a:pPr lvl="1"/>
            <a:r>
              <a:rPr lang="en-US" sz="2200" dirty="0"/>
              <a:t>Collaboration between operators, designers, and builders could save significant cost and improve operations</a:t>
            </a:r>
          </a:p>
          <a:p>
            <a:pPr lvl="1"/>
            <a:r>
              <a:rPr lang="en-US" sz="2200" dirty="0"/>
              <a:t>Diversity involvement </a:t>
            </a:r>
          </a:p>
          <a:p>
            <a:r>
              <a:rPr lang="en-US" sz="2400" dirty="0"/>
              <a:t>Highly qualified project team with significant alternative delivery experience and history of working together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172C0-4ADA-4318-8E5B-35F3EF7E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8"/>
            <a:fld id="{0141632C-FE20-4F42-AB71-614E317D566B}" type="slidenum">
              <a:rPr lang="en-US" smtClean="0">
                <a:solidFill>
                  <a:prstClr val="black"/>
                </a:solidFill>
              </a:rPr>
              <a:pPr defTabSz="914318"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9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B9C9-5C0A-4CCA-A47E-E56125E5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7924800" cy="685800"/>
          </a:xfrm>
        </p:spPr>
        <p:txBody>
          <a:bodyPr>
            <a:normAutofit/>
          </a:bodyPr>
          <a:lstStyle/>
          <a:p>
            <a:r>
              <a:rPr lang="en-US" sz="4000" dirty="0"/>
              <a:t>Project Review Committee Questions: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4AFF1D-8A5F-4B9F-A830-EDE94DC2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8"/>
            <a:fld id="{0141632C-FE20-4F42-AB71-614E317D566B}" type="slidenum">
              <a:rPr lang="en-US" smtClean="0">
                <a:solidFill>
                  <a:prstClr val="black"/>
                </a:solidFill>
              </a:rPr>
              <a:pPr defTabSz="914318"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 descr="Life of an Educator - Dr. Justin Tarte: Top 10 question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33800"/>
            <a:ext cx="2209800" cy="22098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51A06D-4F58-49FE-B89C-AF24A78BCFDB}"/>
              </a:ext>
            </a:extLst>
          </p:cNvPr>
          <p:cNvSpPr txBox="1">
            <a:spLocks/>
          </p:cNvSpPr>
          <p:nvPr/>
        </p:nvSpPr>
        <p:spPr>
          <a:xfrm>
            <a:off x="333375" y="1143000"/>
            <a:ext cx="8382000" cy="1943100"/>
          </a:xfrm>
          <a:prstGeom prst="rect">
            <a:avLst/>
          </a:prstGeom>
        </p:spPr>
        <p:txBody>
          <a:bodyPr>
            <a:normAutofit/>
          </a:bodyPr>
          <a:lstStyle>
            <a:lvl1pPr marL="274296" indent="-27429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0023" indent="-246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318" indent="-24686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8614" indent="-21029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2910" indent="-21029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205" indent="-210293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69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64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60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Q: Will JUB Engineers be allowed to compete for the project as a part of a PDB team?</a:t>
            </a:r>
            <a:endParaRPr lang="en-US" sz="2200" dirty="0"/>
          </a:p>
          <a:p>
            <a:r>
              <a:rPr lang="en-US" sz="2200" dirty="0"/>
              <a:t>A: JUB Engineers will not compete to be on the PBD team, however, will act as an owner representative assisting in contract and project review and oversight.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25B9C9-5C0A-4CCA-A47E-E56125E50135}"/>
              </a:ext>
            </a:extLst>
          </p:cNvPr>
          <p:cNvSpPr txBox="1">
            <a:spLocks/>
          </p:cNvSpPr>
          <p:nvPr/>
        </p:nvSpPr>
        <p:spPr>
          <a:xfrm>
            <a:off x="1371600" y="3810000"/>
            <a:ext cx="4800600" cy="1485900"/>
          </a:xfrm>
          <a:prstGeom prst="rect">
            <a:avLst/>
          </a:prstGeom>
        </p:spPr>
        <p:txBody>
          <a:bodyPr vert="horz" lIns="0" tIns="45716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5000" b="1" i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Additional Questions</a:t>
            </a:r>
          </a:p>
        </p:txBody>
      </p:sp>
    </p:spTree>
    <p:extLst>
      <p:ext uri="{BB962C8B-B14F-4D97-AF65-F5344CB8AC3E}">
        <p14:creationId xmlns:p14="http://schemas.microsoft.com/office/powerpoint/2010/main" val="352223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8996-9D1C-483B-9435-059C6D4C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1" y="0"/>
            <a:ext cx="8563429" cy="1071563"/>
          </a:xfrm>
        </p:spPr>
        <p:txBody>
          <a:bodyPr>
            <a:normAutofit/>
          </a:bodyPr>
          <a:lstStyle/>
          <a:p>
            <a:r>
              <a:rPr lang="en-US" sz="4000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DB3E3-9398-459A-9C02-0255F0525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500187"/>
            <a:ext cx="8382001" cy="4720590"/>
          </a:xfrm>
        </p:spPr>
        <p:txBody>
          <a:bodyPr/>
          <a:lstStyle/>
          <a:p>
            <a:r>
              <a:rPr lang="en-US" dirty="0"/>
              <a:t>Team Introductions 			Cary M. Roe, PE</a:t>
            </a:r>
          </a:p>
          <a:p>
            <a:r>
              <a:rPr lang="en-US" dirty="0"/>
              <a:t>Project Goals and Background		John A. Cowling, PE</a:t>
            </a:r>
          </a:p>
          <a:p>
            <a:r>
              <a:rPr lang="en-US" dirty="0"/>
              <a:t>RCW 39.10 Requirements		Michael S. Lasko, PE</a:t>
            </a:r>
          </a:p>
          <a:p>
            <a:r>
              <a:rPr lang="en-US" dirty="0"/>
              <a:t>Project Schedule / Closing		Cary M. Roe, 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22C68-5B0E-41D4-A5FD-072175AA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8"/>
            <a:fld id="{0141632C-FE20-4F42-AB71-614E317D566B}" type="slidenum">
              <a:rPr lang="en-US" smtClean="0">
                <a:solidFill>
                  <a:prstClr val="black"/>
                </a:solidFill>
              </a:rPr>
              <a:pPr defTabSz="914318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4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8" t="11392" r="5161" b="7595"/>
          <a:stretch/>
        </p:blipFill>
        <p:spPr>
          <a:xfrm>
            <a:off x="500080" y="1066800"/>
            <a:ext cx="5791201" cy="487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AFE654-09BF-4BFC-A9A1-5297873D7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"/>
            <a:ext cx="8534400" cy="944702"/>
          </a:xfrm>
        </p:spPr>
        <p:txBody>
          <a:bodyPr>
            <a:normAutofit/>
          </a:bodyPr>
          <a:lstStyle/>
          <a:p>
            <a:r>
              <a:rPr lang="en-US" sz="4000" dirty="0"/>
              <a:t>Key Leadership Team and Roles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C7225-75D8-4476-8824-8766C094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8"/>
            <a:fld id="{0141632C-FE20-4F42-AB71-614E317D566B}" type="slidenum">
              <a:rPr lang="en-US" smtClean="0">
                <a:solidFill>
                  <a:prstClr val="black"/>
                </a:solidFill>
              </a:rPr>
              <a:pPr defTabSz="914318"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2F5E59-E8F5-4D0C-A89F-D9BAB7A21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7211" y="3124200"/>
            <a:ext cx="3929080" cy="4239486"/>
          </a:xfrm>
        </p:spPr>
        <p:txBody>
          <a:bodyPr>
            <a:normAutofit/>
          </a:bodyPr>
          <a:lstStyle/>
          <a:p>
            <a:r>
              <a:rPr lang="en-US" sz="1400" dirty="0"/>
              <a:t>Mr. Beck has more than 35 years of experience in construction law and also has a civil engineering background. He represents Sound Transit, the Port of Seattle, and many other public entities in their projects, including progressive design/build contracting.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The Kennewick, J-U-B Engineers and Lane Powell team members have collaboratively worked together for 20+ years</a:t>
            </a: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9732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B9C9-5C0A-4CCA-A47E-E56125E5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 and Background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4AFF1D-8A5F-4B9F-A830-EDE94DC2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8"/>
            <a:fld id="{0141632C-FE20-4F42-AB71-614E317D566B}" type="slidenum">
              <a:rPr lang="en-US" smtClean="0">
                <a:solidFill>
                  <a:prstClr val="black"/>
                </a:solidFill>
              </a:rPr>
              <a:pPr defTabSz="914318"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5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7F90-F988-47CB-A96E-0A517692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842963"/>
          </a:xfrm>
        </p:spPr>
        <p:txBody>
          <a:bodyPr>
            <a:normAutofit/>
          </a:bodyPr>
          <a:lstStyle/>
          <a:p>
            <a:r>
              <a:rPr lang="en-US" sz="4000" dirty="0"/>
              <a:t>Project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6A04BB-83EB-4DC2-A1DF-05A6D91B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8"/>
            <a:fld id="{0141632C-FE20-4F42-AB71-614E317D566B}" type="slidenum">
              <a:rPr lang="en-US" smtClean="0">
                <a:solidFill>
                  <a:prstClr val="black"/>
                </a:solidFill>
              </a:rPr>
              <a:pPr defTabSz="914318"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9108D-A674-44A6-86DE-AFA8F20BD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800" y="1409700"/>
            <a:ext cx="6451600" cy="40005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The City, J-U-B and its Progressive Design Build Partner work collaboratively together throughout the project cycle.</a:t>
            </a:r>
          </a:p>
          <a:p>
            <a:r>
              <a:rPr lang="en-US" sz="2400" dirty="0"/>
              <a:t>Provide a quality and sustainable project that meets the performance requirements and follows Washington State’s Design Build guidelines and rules.</a:t>
            </a:r>
          </a:p>
          <a:p>
            <a:r>
              <a:rPr lang="en-US" sz="2400" dirty="0"/>
              <a:t>Plan, design and construct the project on time and within the City’s allocated budget.</a:t>
            </a:r>
          </a:p>
          <a:p>
            <a:r>
              <a:rPr lang="en-US" sz="2400" dirty="0"/>
              <a:t>Maximize project benefits (i.e. Class A biosolids used for fertilizer while reducing capital expenditures)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098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4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6103-C68E-4CE9-85A8-7CC1FAAC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68103"/>
            <a:ext cx="8182429" cy="970438"/>
          </a:xfrm>
        </p:spPr>
        <p:txBody>
          <a:bodyPr>
            <a:normAutofit/>
          </a:bodyPr>
          <a:lstStyle/>
          <a:p>
            <a:r>
              <a:rPr lang="en-US" sz="4000" dirty="0"/>
              <a:t>Background - WWTP Biosolids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315A6-76DE-4AE0-A880-1BF6FA888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0200" y="1146810"/>
            <a:ext cx="3537820" cy="4720590"/>
          </a:xfrm>
        </p:spPr>
        <p:txBody>
          <a:bodyPr>
            <a:normAutofit/>
          </a:bodyPr>
          <a:lstStyle/>
          <a:p>
            <a:r>
              <a:rPr lang="en-US" sz="2400" dirty="0"/>
              <a:t>Current lagoon system treats 10,000 pound per day of biosolids</a:t>
            </a:r>
          </a:p>
          <a:p>
            <a:r>
              <a:rPr lang="en-US" sz="2400" dirty="0"/>
              <a:t>Solids are stored in ponds for 3-4 years</a:t>
            </a:r>
          </a:p>
          <a:p>
            <a:r>
              <a:rPr lang="en-US" sz="2400" dirty="0"/>
              <a:t>Significant odors produced from process</a:t>
            </a:r>
          </a:p>
          <a:p>
            <a:r>
              <a:rPr lang="en-US" sz="2400" dirty="0"/>
              <a:t>Periodic dredging and land application increasingly more expensive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7A832-7653-448E-89D8-46490B6C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</p:spPr>
        <p:txBody>
          <a:bodyPr/>
          <a:lstStyle/>
          <a:p>
            <a:pPr defTabSz="914318"/>
            <a:fld id="{0141632C-FE20-4F42-AB71-614E317D566B}" type="slidenum">
              <a:rPr lang="en-US" smtClean="0">
                <a:solidFill>
                  <a:prstClr val="black"/>
                </a:solidFill>
              </a:rPr>
              <a:pPr defTabSz="914318"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7888CC-20E7-4AC4-ACE5-1A4AD4DDC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21" y="1066800"/>
            <a:ext cx="4995408" cy="2743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F7CF19-D5FB-46CE-80AD-77B8F186C38C}"/>
              </a:ext>
            </a:extLst>
          </p:cNvPr>
          <p:cNvSpPr txBox="1"/>
          <p:nvPr/>
        </p:nvSpPr>
        <p:spPr>
          <a:xfrm>
            <a:off x="180975" y="3837801"/>
            <a:ext cx="5618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Existing Kennewick Wastewater Treatment Plant Lagoons</a:t>
            </a:r>
          </a:p>
        </p:txBody>
      </p:sp>
      <p:pic>
        <p:nvPicPr>
          <p:cNvPr id="8" name="Picture 3" descr="I:\Admin\Council\IOC\2019\04-09-2019\NSFarm.bm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763" y="4267200"/>
            <a:ext cx="3276600" cy="1606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1295400" y="5943600"/>
            <a:ext cx="2971800" cy="34607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32" tIns="45716" rIns="91432" bIns="45716">
            <a:noAutofit/>
          </a:bodyPr>
          <a:lstStyle>
            <a:lvl1pPr marL="274296" indent="-27429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23" indent="-246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18" indent="-24686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614" indent="-21029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910" indent="-21029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205" indent="-210293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069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364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660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Land Application – Natural Selection Farms</a:t>
            </a:r>
            <a:endParaRPr lang="en-US" sz="1200" i="1" dirty="0">
              <a:latin typeface="+mj-lt"/>
              <a:cs typeface="Arial" panose="020B0604020202020204" pitchFamily="34" charset="0"/>
            </a:endParaRPr>
          </a:p>
          <a:p>
            <a:pPr lvl="1"/>
            <a:endParaRPr lang="en-US" sz="1700" dirty="0">
              <a:latin typeface="+mj-lt"/>
              <a:cs typeface="Arial" panose="020B0604020202020204" pitchFamily="34" charset="0"/>
            </a:endParaRPr>
          </a:p>
          <a:p>
            <a:pPr lvl="1"/>
            <a:endParaRPr lang="en-US" sz="1900" i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0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14A9-AA6E-4C43-A1B3-4480D579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3276600" cy="6143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Project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9BF60-C886-44E1-8F02-42E92178B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9" y="990600"/>
            <a:ext cx="7772401" cy="1676400"/>
          </a:xfrm>
        </p:spPr>
        <p:txBody>
          <a:bodyPr>
            <a:noAutofit/>
          </a:bodyPr>
          <a:lstStyle/>
          <a:p>
            <a:r>
              <a:rPr lang="en-US" sz="2200" dirty="0"/>
              <a:t>2014 - WWTP Facility Plan selected a multi phased approach with Anaerobic Digesters for Phase 2 – addition of greenhouses in Phase 4</a:t>
            </a:r>
          </a:p>
          <a:p>
            <a:r>
              <a:rPr lang="en-US" sz="2200" dirty="0"/>
              <a:t>2018 – City made aware of new alternative project in Pasco County, FL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5DC6D-52E5-4C6C-B7E6-F96C24BB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8"/>
            <a:fld id="{0141632C-FE20-4F42-AB71-614E317D566B}" type="slidenum">
              <a:rPr lang="en-US" smtClean="0">
                <a:solidFill>
                  <a:prstClr val="black"/>
                </a:solidFill>
              </a:rPr>
              <a:pPr defTabSz="914318"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 descr="I:\Admin\Council\IOC\2019\04-09-2019\Merrel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00" y="2565977"/>
            <a:ext cx="3987800" cy="299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798" y="2819400"/>
            <a:ext cx="4267201" cy="300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296" indent="-274296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200" dirty="0">
                <a:latin typeface="+mj-lt"/>
              </a:rPr>
              <a:t>2019 – City visited Pasco County, FL project</a:t>
            </a:r>
          </a:p>
          <a:p>
            <a:pPr marL="274296" indent="-274296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200" dirty="0">
                <a:latin typeface="+mj-lt"/>
              </a:rPr>
              <a:t>2019/2020 – City pilot tested greenhouse (summer and winter)</a:t>
            </a:r>
          </a:p>
          <a:p>
            <a:pPr marL="274296" indent="-274296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200" dirty="0">
                <a:latin typeface="+mj-lt"/>
              </a:rPr>
              <a:t>2021 – Pairwise Comparison – including cost – new alternative ranked as preferred method</a:t>
            </a:r>
          </a:p>
          <a:p>
            <a:pPr marL="274296" indent="-274296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200" dirty="0">
                <a:latin typeface="+mj-lt"/>
              </a:rPr>
              <a:t>2021 – Facility Plan Amendment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7CF19-D5FB-46CE-80AD-77B8F186C38C}"/>
              </a:ext>
            </a:extLst>
          </p:cNvPr>
          <p:cNvSpPr txBox="1"/>
          <p:nvPr/>
        </p:nvSpPr>
        <p:spPr>
          <a:xfrm>
            <a:off x="4571999" y="56388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Biosolids Processing Plant, Pasco County, FL</a:t>
            </a:r>
          </a:p>
        </p:txBody>
      </p:sp>
    </p:spTree>
    <p:extLst>
      <p:ext uri="{BB962C8B-B14F-4D97-AF65-F5344CB8AC3E}">
        <p14:creationId xmlns:p14="http://schemas.microsoft.com/office/powerpoint/2010/main" val="30662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6715" y="762000"/>
            <a:ext cx="4437185" cy="16002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900" dirty="0">
                <a:latin typeface="+mj-lt"/>
                <a:cs typeface="Arial" panose="020B0604020202020204" pitchFamily="34" charset="0"/>
              </a:rPr>
              <a:t>How it works:</a:t>
            </a:r>
          </a:p>
          <a:p>
            <a:endParaRPr lang="en-US" sz="8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19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+mj-lt"/>
                <a:cs typeface="Arial" panose="020B0604020202020204" pitchFamily="34" charset="0"/>
              </a:rPr>
              <a:t>Step 1: WWTP Sludge is dewatered by belt filter press to achieve ~20% solids </a:t>
            </a:r>
          </a:p>
          <a:p>
            <a:pPr marL="393157" lvl="1" indent="0">
              <a:buNone/>
            </a:pPr>
            <a:endParaRPr lang="en-US" sz="19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31461" y="149466"/>
            <a:ext cx="6608461" cy="609600"/>
          </a:xfrm>
          <a:prstGeom prst="rect">
            <a:avLst/>
          </a:prstGeom>
        </p:spPr>
        <p:txBody>
          <a:bodyPr vert="horz" lIns="0" tIns="45716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1" i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Biosolids Treatment Process</a:t>
            </a:r>
          </a:p>
        </p:txBody>
      </p:sp>
      <p:pic>
        <p:nvPicPr>
          <p:cNvPr id="5122" name="Picture 2" descr="I:\Admin\Council\IOC\2019\04-09-2019\belt-press-illustratio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059" y="838200"/>
            <a:ext cx="2667000" cy="163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4209771" y="2514600"/>
            <a:ext cx="4589585" cy="381012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32" tIns="45716" rIns="91432" bIns="45716">
            <a:noAutofit/>
          </a:bodyPr>
          <a:lstStyle>
            <a:lvl1pPr marL="274296" indent="-27429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23" indent="-246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18" indent="-24686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614" indent="-21029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910" indent="-21029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205" indent="-210293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069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364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660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900" dirty="0">
                <a:latin typeface="+mj-lt"/>
                <a:cs typeface="Arial" panose="020B0604020202020204" pitchFamily="34" charset="0"/>
              </a:rPr>
              <a:t>Step 2: Dewatered biosolids are spread in a greenhouse for pre-drying to achieve ~60% solids through evaporation by solar heat, tilling and air circulation </a:t>
            </a:r>
          </a:p>
          <a:p>
            <a:pPr lvl="1"/>
            <a:endParaRPr lang="en-US" sz="1900" i="1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1900" dirty="0">
                <a:latin typeface="+mj-lt"/>
                <a:cs typeface="Arial" panose="020B0604020202020204" pitchFamily="34" charset="0"/>
              </a:rPr>
              <a:t>Step 3: Air is moved through the green house and is scrubbed through an activated carbon filters to emit odor free air</a:t>
            </a:r>
          </a:p>
          <a:p>
            <a:pPr lvl="1"/>
            <a:endParaRPr lang="en-US" sz="1900" i="1" dirty="0">
              <a:latin typeface="+mj-lt"/>
              <a:cs typeface="Arial" panose="020B0604020202020204" pitchFamily="34" charset="0"/>
            </a:endParaRPr>
          </a:p>
          <a:p>
            <a:pPr lvl="1"/>
            <a:endParaRPr lang="en-US" sz="1900" i="1" dirty="0">
              <a:latin typeface="+mj-lt"/>
              <a:cs typeface="Arial" panose="020B0604020202020204" pitchFamily="34" charset="0"/>
            </a:endParaRPr>
          </a:p>
          <a:p>
            <a:pPr lvl="1"/>
            <a:endParaRPr lang="en-US" sz="1900" i="1" dirty="0">
              <a:latin typeface="+mj-lt"/>
              <a:cs typeface="Arial" panose="020B0604020202020204" pitchFamily="34" charset="0"/>
            </a:endParaRPr>
          </a:p>
          <a:p>
            <a:pPr marL="393157" lvl="1" indent="0">
              <a:buFont typeface="Wingdings 2"/>
              <a:buNone/>
            </a:pPr>
            <a:endParaRPr lang="en-US" sz="19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7315200" y="1481674"/>
            <a:ext cx="1487959" cy="34607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32" tIns="45716" rIns="91432" bIns="45716">
            <a:noAutofit/>
          </a:bodyPr>
          <a:lstStyle>
            <a:lvl1pPr marL="274296" indent="-27429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23" indent="-246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18" indent="-24686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614" indent="-21029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910" indent="-21029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205" indent="-210293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069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364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660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Step 1</a:t>
            </a:r>
            <a:endParaRPr lang="en-US" sz="1700" dirty="0">
              <a:latin typeface="+mj-lt"/>
              <a:cs typeface="Arial" panose="020B0604020202020204" pitchFamily="34" charset="0"/>
            </a:endParaRPr>
          </a:p>
          <a:p>
            <a:pPr lvl="1"/>
            <a:endParaRPr lang="en-US" sz="1900" i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124" name="Picture 4" descr="I:\Admin\Council\IOC\2019\04-09-2019\gh2.bm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11" y="2238982"/>
            <a:ext cx="381381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I:\Admin\Council\IOC\2019\04-09-2019\gh3.bm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790" y="4027908"/>
            <a:ext cx="3369764" cy="194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62000" cy="365125"/>
          </a:xfrm>
        </p:spPr>
        <p:txBody>
          <a:bodyPr/>
          <a:lstStyle/>
          <a:p>
            <a:pPr defTabSz="914318"/>
            <a:fld id="{0141632C-FE20-4F42-AB71-614E317D566B}" type="slidenum">
              <a:rPr lang="en-US" smtClean="0">
                <a:solidFill>
                  <a:prstClr val="black"/>
                </a:solidFill>
              </a:rPr>
              <a:pPr defTabSz="914318"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10308" y="4239524"/>
            <a:ext cx="1487959" cy="34607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32" tIns="45716" rIns="91432" bIns="45716">
            <a:noAutofit/>
          </a:bodyPr>
          <a:lstStyle>
            <a:lvl1pPr marL="274296" indent="-27429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23" indent="-246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18" indent="-24686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614" indent="-21029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910" indent="-21029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205" indent="-210293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069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364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660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Step 2</a:t>
            </a:r>
            <a:endParaRPr lang="en-US" sz="1700" dirty="0">
              <a:latin typeface="+mj-lt"/>
              <a:cs typeface="Arial" panose="020B0604020202020204" pitchFamily="34" charset="0"/>
            </a:endParaRPr>
          </a:p>
          <a:p>
            <a:pPr lvl="1"/>
            <a:endParaRPr lang="en-US" sz="19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2459339" y="5978651"/>
            <a:ext cx="1487959" cy="34607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32" tIns="45716" rIns="91432" bIns="45716">
            <a:noAutofit/>
          </a:bodyPr>
          <a:lstStyle>
            <a:lvl1pPr marL="274296" indent="-27429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23" indent="-246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18" indent="-24686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614" indent="-21029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910" indent="-21029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205" indent="-210293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069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364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660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Step 3</a:t>
            </a:r>
          </a:p>
          <a:p>
            <a:pPr marL="0" indent="0">
              <a:buNone/>
            </a:pPr>
            <a:endParaRPr lang="en-US" sz="1700" dirty="0">
              <a:latin typeface="+mj-lt"/>
              <a:cs typeface="Arial" panose="020B0604020202020204" pitchFamily="34" charset="0"/>
            </a:endParaRPr>
          </a:p>
          <a:p>
            <a:pPr lvl="1"/>
            <a:endParaRPr lang="en-US" sz="1900" i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2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6715" y="762000"/>
            <a:ext cx="4437185" cy="17526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900" dirty="0">
                <a:latin typeface="+mj-lt"/>
                <a:cs typeface="Arial" panose="020B0604020202020204" pitchFamily="34" charset="0"/>
              </a:rPr>
              <a:t>How it works:</a:t>
            </a:r>
          </a:p>
          <a:p>
            <a:endParaRPr lang="en-US" sz="8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1900" dirty="0">
                <a:latin typeface="+mj-lt"/>
                <a:cs typeface="Arial" panose="020B0604020202020204" pitchFamily="34" charset="0"/>
              </a:rPr>
              <a:t>Step 4: Biosolids are transferred from the greenhouses to a day hopper and finally a thermal dryer.  The thermal dryer is designed to meet EPA regulation for pasteurization of 70°C (158°F) for 30 minutes.</a:t>
            </a:r>
          </a:p>
          <a:p>
            <a:pPr lvl="1"/>
            <a:endParaRPr lang="en-US" sz="1900" i="1" dirty="0">
              <a:latin typeface="+mj-lt"/>
              <a:cs typeface="Arial" panose="020B0604020202020204" pitchFamily="34" charset="0"/>
            </a:endParaRPr>
          </a:p>
          <a:p>
            <a:pPr marL="393157" lvl="1" indent="0">
              <a:buNone/>
            </a:pPr>
            <a:endParaRPr lang="en-US" sz="1900" i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147" name="Picture 3" descr="I:\Admin\Council\IOC\2019\04-09-2019\dryer.bm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130" y="1066800"/>
            <a:ext cx="3267075" cy="1739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I:\Admin\Council\IOC\2019\04-09-2019\dryer2.bm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546838"/>
            <a:ext cx="2468563" cy="1283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3980489" y="4114800"/>
            <a:ext cx="4608356" cy="24206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32" tIns="45716" rIns="91432" bIns="45716">
            <a:noAutofit/>
          </a:bodyPr>
          <a:lstStyle>
            <a:lvl1pPr marL="274296" indent="-27429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23" indent="-246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18" indent="-24686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614" indent="-21029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910" indent="-21029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205" indent="-210293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069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364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660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9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+mj-lt"/>
                <a:cs typeface="Arial" panose="020B0604020202020204" pitchFamily="34" charset="0"/>
              </a:rPr>
              <a:t>Step 5: Final product is Class “A” biosolids that do not have the same use or application restrictions as Class “B” due to pathogen reduction</a:t>
            </a:r>
          </a:p>
          <a:p>
            <a:pPr lvl="1"/>
            <a:r>
              <a:rPr lang="en-US" sz="1900" dirty="0">
                <a:latin typeface="+mj-lt"/>
                <a:cs typeface="Arial" panose="020B0604020202020204" pitchFamily="34" charset="0"/>
              </a:rPr>
              <a:t>Class A can be used as fertilizer for crops. </a:t>
            </a:r>
          </a:p>
        </p:txBody>
      </p:sp>
      <p:pic>
        <p:nvPicPr>
          <p:cNvPr id="14" name="Picture 4" descr="I:\Admin\Council\IOC\2019\04-09-2019\300px-Biosolid.pumpkin.r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63" y="4191000"/>
            <a:ext cx="2298700" cy="165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I:\Admin\Council\IOC\2019\04-09-2019\class a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5307" y="3276600"/>
            <a:ext cx="1912127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03162"/>
            <a:ext cx="762000" cy="365125"/>
          </a:xfrm>
        </p:spPr>
        <p:txBody>
          <a:bodyPr/>
          <a:lstStyle/>
          <a:p>
            <a:pPr defTabSz="914318"/>
            <a:fld id="{0141632C-FE20-4F42-AB71-614E317D566B}" type="slidenum">
              <a:rPr lang="en-US" smtClean="0">
                <a:solidFill>
                  <a:prstClr val="black"/>
                </a:solidFill>
              </a:rPr>
              <a:pPr defTabSz="914318"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3236509" y="4780450"/>
            <a:ext cx="1487959" cy="34607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32" tIns="45716" rIns="91432" bIns="45716">
            <a:noAutofit/>
          </a:bodyPr>
          <a:lstStyle>
            <a:lvl1pPr marL="274296" indent="-27429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23" indent="-246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18" indent="-24686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614" indent="-21029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910" indent="-21029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205" indent="-210293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069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364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660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Step 5</a:t>
            </a:r>
          </a:p>
          <a:p>
            <a:pPr marL="0" indent="0">
              <a:buNone/>
            </a:pPr>
            <a:endParaRPr lang="en-US" sz="1700" dirty="0">
              <a:latin typeface="+mj-lt"/>
              <a:cs typeface="Arial" panose="020B0604020202020204" pitchFamily="34" charset="0"/>
            </a:endParaRPr>
          </a:p>
          <a:p>
            <a:pPr lvl="1"/>
            <a:endParaRPr lang="en-US" sz="19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8000266" y="1719515"/>
            <a:ext cx="1487959" cy="34607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32" tIns="45716" rIns="91432" bIns="45716">
            <a:noAutofit/>
          </a:bodyPr>
          <a:lstStyle>
            <a:lvl1pPr marL="274296" indent="-27429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23" indent="-246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18" indent="-24686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614" indent="-21029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910" indent="-21029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205" indent="-210293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069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364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660" indent="-18286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Step 4</a:t>
            </a:r>
            <a:endParaRPr lang="en-US" sz="1700" dirty="0">
              <a:latin typeface="+mj-lt"/>
              <a:cs typeface="Arial" panose="020B0604020202020204" pitchFamily="34" charset="0"/>
            </a:endParaRPr>
          </a:p>
          <a:p>
            <a:pPr lvl="1"/>
            <a:endParaRPr lang="en-US" sz="19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31461" y="149466"/>
            <a:ext cx="6608461" cy="609600"/>
          </a:xfrm>
          <a:prstGeom prst="rect">
            <a:avLst/>
          </a:prstGeom>
        </p:spPr>
        <p:txBody>
          <a:bodyPr vert="horz" lIns="0" tIns="45716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1" i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Biosolids Treatment Process</a:t>
            </a:r>
          </a:p>
        </p:txBody>
      </p:sp>
    </p:spTree>
    <p:extLst>
      <p:ext uri="{BB962C8B-B14F-4D97-AF65-F5344CB8AC3E}">
        <p14:creationId xmlns:p14="http://schemas.microsoft.com/office/powerpoint/2010/main" val="2909259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mittee updates May 2015">
  <a:themeElements>
    <a:clrScheme name="COK Brand">
      <a:dk1>
        <a:sysClr val="windowText" lastClr="000000"/>
      </a:dk1>
      <a:lt1>
        <a:sysClr val="window" lastClr="FFFFFF"/>
      </a:lt1>
      <a:dk2>
        <a:srgbClr val="002649"/>
      </a:dk2>
      <a:lt2>
        <a:srgbClr val="0A5BBF"/>
      </a:lt2>
      <a:accent1>
        <a:srgbClr val="70BA00"/>
      </a:accent1>
      <a:accent2>
        <a:srgbClr val="0A5BBF"/>
      </a:accent2>
      <a:accent3>
        <a:srgbClr val="FCA311"/>
      </a:accent3>
      <a:accent4>
        <a:srgbClr val="CC2B2D"/>
      </a:accent4>
      <a:accent5>
        <a:srgbClr val="FFFFFF"/>
      </a:accent5>
      <a:accent6>
        <a:srgbClr val="BFBFBF"/>
      </a:accent6>
      <a:hlink>
        <a:srgbClr val="002649"/>
      </a:hlink>
      <a:folHlink>
        <a:srgbClr val="0A5BB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18740</TotalTime>
  <Words>1091</Words>
  <Application>Microsoft Office PowerPoint</Application>
  <PresentationFormat>On-screen Show (4:3)</PresentationFormat>
  <Paragraphs>128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Committee updates May 2015</vt:lpstr>
      <vt:lpstr>Wastewater Treatment Plant Biosolids Management - Using Progressive Design-Build</vt:lpstr>
      <vt:lpstr>Presentation Overview</vt:lpstr>
      <vt:lpstr>Key Leadership Team and Roles</vt:lpstr>
      <vt:lpstr>Project Goals and Background </vt:lpstr>
      <vt:lpstr>Project Goals</vt:lpstr>
      <vt:lpstr>Background - WWTP Biosolids</vt:lpstr>
      <vt:lpstr>Project History</vt:lpstr>
      <vt:lpstr>PowerPoint Presentation</vt:lpstr>
      <vt:lpstr>PowerPoint Presentation</vt:lpstr>
      <vt:lpstr>Existing and Proposed Site Plan</vt:lpstr>
      <vt:lpstr>Solids Building and Greenhouse</vt:lpstr>
      <vt:lpstr>Revised Code of WA (RCW) 39.10 Requirements</vt:lpstr>
      <vt:lpstr>Project Satisfies RCW 39.10</vt:lpstr>
      <vt:lpstr>Project Satisfies New Changes</vt:lpstr>
      <vt:lpstr>Project Schedule / Closing</vt:lpstr>
      <vt:lpstr>Project Schedule</vt:lpstr>
      <vt:lpstr>Closing</vt:lpstr>
      <vt:lpstr>Project Review Committee Questions:</vt:lpstr>
    </vt:vector>
  </TitlesOfParts>
  <Company>City of Kennewick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Entiat to Canal Drive Water Line</dc:title>
  <dc:creator>Windows User</dc:creator>
  <cp:lastModifiedBy>Michael Lasko</cp:lastModifiedBy>
  <cp:revision>114</cp:revision>
  <cp:lastPrinted>2018-03-13T15:26:56Z</cp:lastPrinted>
  <dcterms:created xsi:type="dcterms:W3CDTF">2018-02-22T17:59:10Z</dcterms:created>
  <dcterms:modified xsi:type="dcterms:W3CDTF">2021-07-20T15:28:38Z</dcterms:modified>
</cp:coreProperties>
</file>