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5"/>
  </p:notesMasterIdLst>
  <p:sldIdLst>
    <p:sldId id="256" r:id="rId2"/>
    <p:sldId id="257" r:id="rId3"/>
    <p:sldId id="284" r:id="rId4"/>
    <p:sldId id="297" r:id="rId5"/>
    <p:sldId id="294" r:id="rId6"/>
    <p:sldId id="296" r:id="rId7"/>
    <p:sldId id="295" r:id="rId8"/>
    <p:sldId id="287" r:id="rId9"/>
    <p:sldId id="259" r:id="rId10"/>
    <p:sldId id="283" r:id="rId11"/>
    <p:sldId id="286" r:id="rId12"/>
    <p:sldId id="298" r:id="rId13"/>
    <p:sldId id="270" r:id="rId14"/>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66FF"/>
    <a:srgbClr val="9999FF"/>
    <a:srgbClr val="6699FF"/>
    <a:srgbClr val="046368"/>
    <a:srgbClr val="155B11"/>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6" autoAdjust="0"/>
    <p:restoredTop sz="86830" autoAdjust="0"/>
  </p:normalViewPr>
  <p:slideViewPr>
    <p:cSldViewPr>
      <p:cViewPr varScale="1">
        <p:scale>
          <a:sx n="95" d="100"/>
          <a:sy n="95" d="100"/>
        </p:scale>
        <p:origin x="382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562" tIns="45782" rIns="91562" bIns="45782"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562" tIns="45782" rIns="91562" bIns="45782" rtlCol="0"/>
          <a:lstStyle>
            <a:lvl1pPr algn="r" eaLnBrk="1" hangingPunct="1">
              <a:defRPr sz="1200">
                <a:latin typeface="Arial" charset="0"/>
              </a:defRPr>
            </a:lvl1pPr>
          </a:lstStyle>
          <a:p>
            <a:pPr>
              <a:defRPr/>
            </a:pPr>
            <a:fld id="{AEAC5EA7-16EE-4B71-9814-7921FE4E67AD}" type="datetimeFigureOut">
              <a:rPr lang="en-US"/>
              <a:pPr>
                <a:defRPr/>
              </a:pPr>
              <a:t>9/22/2021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62" tIns="45782" rIns="91562" bIns="45782" rtlCol="0" anchor="ctr"/>
          <a:lstStyle/>
          <a:p>
            <a:pPr lvl="0"/>
            <a:endParaRPr lang="en-US" noProof="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562" tIns="45782" rIns="91562" bIns="4578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1562" tIns="45782" rIns="91562" bIns="45782"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1562" tIns="45782" rIns="91562" bIns="45782" numCol="1" anchor="b" anchorCtr="0" compatLnSpc="1">
            <a:prstTxWarp prst="textNoShape">
              <a:avLst/>
            </a:prstTxWarp>
          </a:bodyPr>
          <a:lstStyle>
            <a:lvl1pPr algn="r" eaLnBrk="1" hangingPunct="1">
              <a:defRPr sz="1200"/>
            </a:lvl1pPr>
          </a:lstStyle>
          <a:p>
            <a:pPr>
              <a:defRPr/>
            </a:pPr>
            <a:fld id="{956F251E-0D6C-4752-93A1-3DF3EBB49BA1}" type="slidenum">
              <a:rPr lang="en-US" altLang="en-US"/>
              <a:pPr>
                <a:defRPr/>
              </a:pPr>
              <a:t>‹#›</a:t>
            </a:fld>
            <a:endParaRPr lang="en-US" altLang="en-US"/>
          </a:p>
        </p:txBody>
      </p:sp>
    </p:spTree>
    <p:extLst>
      <p:ext uri="{BB962C8B-B14F-4D97-AF65-F5344CB8AC3E}">
        <p14:creationId xmlns:p14="http://schemas.microsoft.com/office/powerpoint/2010/main" val="1474541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Katy to give an opening statement and direct the team in introductions.</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825" indent="-290513">
              <a:spcBef>
                <a:spcPct val="30000"/>
              </a:spcBef>
              <a:defRPr sz="1200">
                <a:solidFill>
                  <a:schemeClr val="tx1"/>
                </a:solidFill>
                <a:latin typeface="Calibri" panose="020F0502020204030204" pitchFamily="34" charset="0"/>
              </a:defRPr>
            </a:lvl2pPr>
            <a:lvl3pPr marL="1168400" indent="-231775">
              <a:spcBef>
                <a:spcPct val="30000"/>
              </a:spcBef>
              <a:defRPr sz="1200">
                <a:solidFill>
                  <a:schemeClr val="tx1"/>
                </a:solidFill>
                <a:latin typeface="Calibri" panose="020F0502020204030204" pitchFamily="34" charset="0"/>
              </a:defRPr>
            </a:lvl3pPr>
            <a:lvl4pPr marL="1636713" indent="-231775">
              <a:spcBef>
                <a:spcPct val="30000"/>
              </a:spcBef>
              <a:defRPr sz="1200">
                <a:solidFill>
                  <a:schemeClr val="tx1"/>
                </a:solidFill>
                <a:latin typeface="Calibri" panose="020F0502020204030204" pitchFamily="34" charset="0"/>
              </a:defRPr>
            </a:lvl4pPr>
            <a:lvl5pPr marL="2105025" indent="-231775">
              <a:spcBef>
                <a:spcPct val="30000"/>
              </a:spcBef>
              <a:defRPr sz="1200">
                <a:solidFill>
                  <a:schemeClr val="tx1"/>
                </a:solidFill>
                <a:latin typeface="Calibri" panose="020F0502020204030204" pitchFamily="34" charset="0"/>
              </a:defRPr>
            </a:lvl5pPr>
            <a:lvl6pPr marL="2562225" indent="-231775" eaLnBrk="0" fontAlgn="base" hangingPunct="0">
              <a:spcBef>
                <a:spcPct val="30000"/>
              </a:spcBef>
              <a:spcAft>
                <a:spcPct val="0"/>
              </a:spcAft>
              <a:defRPr sz="1200">
                <a:solidFill>
                  <a:schemeClr val="tx1"/>
                </a:solidFill>
                <a:latin typeface="Calibri" panose="020F0502020204030204" pitchFamily="34" charset="0"/>
              </a:defRPr>
            </a:lvl6pPr>
            <a:lvl7pPr marL="3019425" indent="-231775" eaLnBrk="0" fontAlgn="base" hangingPunct="0">
              <a:spcBef>
                <a:spcPct val="30000"/>
              </a:spcBef>
              <a:spcAft>
                <a:spcPct val="0"/>
              </a:spcAft>
              <a:defRPr sz="1200">
                <a:solidFill>
                  <a:schemeClr val="tx1"/>
                </a:solidFill>
                <a:latin typeface="Calibri" panose="020F0502020204030204" pitchFamily="34" charset="0"/>
              </a:defRPr>
            </a:lvl7pPr>
            <a:lvl8pPr marL="3476625" indent="-231775" eaLnBrk="0" fontAlgn="base" hangingPunct="0">
              <a:spcBef>
                <a:spcPct val="30000"/>
              </a:spcBef>
              <a:spcAft>
                <a:spcPct val="0"/>
              </a:spcAft>
              <a:defRPr sz="1200">
                <a:solidFill>
                  <a:schemeClr val="tx1"/>
                </a:solidFill>
                <a:latin typeface="Calibri" panose="020F0502020204030204" pitchFamily="34" charset="0"/>
              </a:defRPr>
            </a:lvl8pPr>
            <a:lvl9pPr marL="393382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0324DD0-C0A2-43C8-B6BD-CFF9AD6AFE61}"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522830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Jonathan to talk about schedule.  Emphasize we have met with DB community for input and agree this is a realistic and fair schedule for all.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825" indent="-290513">
              <a:spcBef>
                <a:spcPct val="30000"/>
              </a:spcBef>
              <a:defRPr sz="1200">
                <a:solidFill>
                  <a:schemeClr val="tx1"/>
                </a:solidFill>
                <a:latin typeface="Calibri" panose="020F0502020204030204" pitchFamily="34" charset="0"/>
              </a:defRPr>
            </a:lvl2pPr>
            <a:lvl3pPr marL="1168400" indent="-231775">
              <a:spcBef>
                <a:spcPct val="30000"/>
              </a:spcBef>
              <a:defRPr sz="1200">
                <a:solidFill>
                  <a:schemeClr val="tx1"/>
                </a:solidFill>
                <a:latin typeface="Calibri" panose="020F0502020204030204" pitchFamily="34" charset="0"/>
              </a:defRPr>
            </a:lvl3pPr>
            <a:lvl4pPr marL="1636713" indent="-231775">
              <a:spcBef>
                <a:spcPct val="30000"/>
              </a:spcBef>
              <a:defRPr sz="1200">
                <a:solidFill>
                  <a:schemeClr val="tx1"/>
                </a:solidFill>
                <a:latin typeface="Calibri" panose="020F0502020204030204" pitchFamily="34" charset="0"/>
              </a:defRPr>
            </a:lvl4pPr>
            <a:lvl5pPr marL="2105025" indent="-231775">
              <a:spcBef>
                <a:spcPct val="30000"/>
              </a:spcBef>
              <a:defRPr sz="1200">
                <a:solidFill>
                  <a:schemeClr val="tx1"/>
                </a:solidFill>
                <a:latin typeface="Calibri" panose="020F0502020204030204" pitchFamily="34" charset="0"/>
              </a:defRPr>
            </a:lvl5pPr>
            <a:lvl6pPr marL="2562225" indent="-231775" eaLnBrk="0" fontAlgn="base" hangingPunct="0">
              <a:spcBef>
                <a:spcPct val="30000"/>
              </a:spcBef>
              <a:spcAft>
                <a:spcPct val="0"/>
              </a:spcAft>
              <a:defRPr sz="1200">
                <a:solidFill>
                  <a:schemeClr val="tx1"/>
                </a:solidFill>
                <a:latin typeface="Calibri" panose="020F0502020204030204" pitchFamily="34" charset="0"/>
              </a:defRPr>
            </a:lvl6pPr>
            <a:lvl7pPr marL="3019425" indent="-231775" eaLnBrk="0" fontAlgn="base" hangingPunct="0">
              <a:spcBef>
                <a:spcPct val="30000"/>
              </a:spcBef>
              <a:spcAft>
                <a:spcPct val="0"/>
              </a:spcAft>
              <a:defRPr sz="1200">
                <a:solidFill>
                  <a:schemeClr val="tx1"/>
                </a:solidFill>
                <a:latin typeface="Calibri" panose="020F0502020204030204" pitchFamily="34" charset="0"/>
              </a:defRPr>
            </a:lvl7pPr>
            <a:lvl8pPr marL="3476625" indent="-231775" eaLnBrk="0" fontAlgn="base" hangingPunct="0">
              <a:spcBef>
                <a:spcPct val="30000"/>
              </a:spcBef>
              <a:spcAft>
                <a:spcPct val="0"/>
              </a:spcAft>
              <a:defRPr sz="1200">
                <a:solidFill>
                  <a:schemeClr val="tx1"/>
                </a:solidFill>
                <a:latin typeface="Calibri" panose="020F0502020204030204" pitchFamily="34" charset="0"/>
              </a:defRPr>
            </a:lvl8pPr>
            <a:lvl9pPr marL="393382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BAA629-5770-4A05-A12C-4E7A95EFA76F}" type="slidenum">
              <a:rPr lang="en-US" altLang="en-US" smtClean="0">
                <a:latin typeface="Arial" panose="020B0604020202020204" pitchFamily="34" charset="0"/>
              </a:rPr>
              <a:pPr>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492198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Katy to explain where the $8.4M comes from.  Jonathan to cover the budget overview.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825" indent="-290513">
              <a:spcBef>
                <a:spcPct val="30000"/>
              </a:spcBef>
              <a:defRPr sz="1200">
                <a:solidFill>
                  <a:schemeClr val="tx1"/>
                </a:solidFill>
                <a:latin typeface="Calibri" panose="020F0502020204030204" pitchFamily="34" charset="0"/>
              </a:defRPr>
            </a:lvl2pPr>
            <a:lvl3pPr marL="1168400" indent="-231775">
              <a:spcBef>
                <a:spcPct val="30000"/>
              </a:spcBef>
              <a:defRPr sz="1200">
                <a:solidFill>
                  <a:schemeClr val="tx1"/>
                </a:solidFill>
                <a:latin typeface="Calibri" panose="020F0502020204030204" pitchFamily="34" charset="0"/>
              </a:defRPr>
            </a:lvl3pPr>
            <a:lvl4pPr marL="1636713" indent="-231775">
              <a:spcBef>
                <a:spcPct val="30000"/>
              </a:spcBef>
              <a:defRPr sz="1200">
                <a:solidFill>
                  <a:schemeClr val="tx1"/>
                </a:solidFill>
                <a:latin typeface="Calibri" panose="020F0502020204030204" pitchFamily="34" charset="0"/>
              </a:defRPr>
            </a:lvl4pPr>
            <a:lvl5pPr marL="2105025" indent="-231775">
              <a:spcBef>
                <a:spcPct val="30000"/>
              </a:spcBef>
              <a:defRPr sz="1200">
                <a:solidFill>
                  <a:schemeClr val="tx1"/>
                </a:solidFill>
                <a:latin typeface="Calibri" panose="020F0502020204030204" pitchFamily="34" charset="0"/>
              </a:defRPr>
            </a:lvl5pPr>
            <a:lvl6pPr marL="2562225" indent="-231775" eaLnBrk="0" fontAlgn="base" hangingPunct="0">
              <a:spcBef>
                <a:spcPct val="30000"/>
              </a:spcBef>
              <a:spcAft>
                <a:spcPct val="0"/>
              </a:spcAft>
              <a:defRPr sz="1200">
                <a:solidFill>
                  <a:schemeClr val="tx1"/>
                </a:solidFill>
                <a:latin typeface="Calibri" panose="020F0502020204030204" pitchFamily="34" charset="0"/>
              </a:defRPr>
            </a:lvl6pPr>
            <a:lvl7pPr marL="3019425" indent="-231775" eaLnBrk="0" fontAlgn="base" hangingPunct="0">
              <a:spcBef>
                <a:spcPct val="30000"/>
              </a:spcBef>
              <a:spcAft>
                <a:spcPct val="0"/>
              </a:spcAft>
              <a:defRPr sz="1200">
                <a:solidFill>
                  <a:schemeClr val="tx1"/>
                </a:solidFill>
                <a:latin typeface="Calibri" panose="020F0502020204030204" pitchFamily="34" charset="0"/>
              </a:defRPr>
            </a:lvl7pPr>
            <a:lvl8pPr marL="3476625" indent="-231775" eaLnBrk="0" fontAlgn="base" hangingPunct="0">
              <a:spcBef>
                <a:spcPct val="30000"/>
              </a:spcBef>
              <a:spcAft>
                <a:spcPct val="0"/>
              </a:spcAft>
              <a:defRPr sz="1200">
                <a:solidFill>
                  <a:schemeClr val="tx1"/>
                </a:solidFill>
                <a:latin typeface="Calibri" panose="020F0502020204030204" pitchFamily="34" charset="0"/>
              </a:defRPr>
            </a:lvl8pPr>
            <a:lvl9pPr marL="393382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744C6C-FBFD-4437-8BE8-33228A8597C3}" type="slidenum">
              <a:rPr lang="en-US" altLang="en-US" smtClean="0">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1168750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Jonathan to cover our engagement strategy for MWBE firms.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825" indent="-290513">
              <a:spcBef>
                <a:spcPct val="30000"/>
              </a:spcBef>
              <a:defRPr sz="1200">
                <a:solidFill>
                  <a:schemeClr val="tx1"/>
                </a:solidFill>
                <a:latin typeface="Calibri" panose="020F0502020204030204" pitchFamily="34" charset="0"/>
              </a:defRPr>
            </a:lvl2pPr>
            <a:lvl3pPr marL="1168400" indent="-231775">
              <a:spcBef>
                <a:spcPct val="30000"/>
              </a:spcBef>
              <a:defRPr sz="1200">
                <a:solidFill>
                  <a:schemeClr val="tx1"/>
                </a:solidFill>
                <a:latin typeface="Calibri" panose="020F0502020204030204" pitchFamily="34" charset="0"/>
              </a:defRPr>
            </a:lvl3pPr>
            <a:lvl4pPr marL="1636713" indent="-231775">
              <a:spcBef>
                <a:spcPct val="30000"/>
              </a:spcBef>
              <a:defRPr sz="1200">
                <a:solidFill>
                  <a:schemeClr val="tx1"/>
                </a:solidFill>
                <a:latin typeface="Calibri" panose="020F0502020204030204" pitchFamily="34" charset="0"/>
              </a:defRPr>
            </a:lvl4pPr>
            <a:lvl5pPr marL="2105025" indent="-231775">
              <a:spcBef>
                <a:spcPct val="30000"/>
              </a:spcBef>
              <a:defRPr sz="1200">
                <a:solidFill>
                  <a:schemeClr val="tx1"/>
                </a:solidFill>
                <a:latin typeface="Calibri" panose="020F0502020204030204" pitchFamily="34" charset="0"/>
              </a:defRPr>
            </a:lvl5pPr>
            <a:lvl6pPr marL="2562225" indent="-231775" eaLnBrk="0" fontAlgn="base" hangingPunct="0">
              <a:spcBef>
                <a:spcPct val="30000"/>
              </a:spcBef>
              <a:spcAft>
                <a:spcPct val="0"/>
              </a:spcAft>
              <a:defRPr sz="1200">
                <a:solidFill>
                  <a:schemeClr val="tx1"/>
                </a:solidFill>
                <a:latin typeface="Calibri" panose="020F0502020204030204" pitchFamily="34" charset="0"/>
              </a:defRPr>
            </a:lvl6pPr>
            <a:lvl7pPr marL="3019425" indent="-231775" eaLnBrk="0" fontAlgn="base" hangingPunct="0">
              <a:spcBef>
                <a:spcPct val="30000"/>
              </a:spcBef>
              <a:spcAft>
                <a:spcPct val="0"/>
              </a:spcAft>
              <a:defRPr sz="1200">
                <a:solidFill>
                  <a:schemeClr val="tx1"/>
                </a:solidFill>
                <a:latin typeface="Calibri" panose="020F0502020204030204" pitchFamily="34" charset="0"/>
              </a:defRPr>
            </a:lvl7pPr>
            <a:lvl8pPr marL="3476625" indent="-231775" eaLnBrk="0" fontAlgn="base" hangingPunct="0">
              <a:spcBef>
                <a:spcPct val="30000"/>
              </a:spcBef>
              <a:spcAft>
                <a:spcPct val="0"/>
              </a:spcAft>
              <a:defRPr sz="1200">
                <a:solidFill>
                  <a:schemeClr val="tx1"/>
                </a:solidFill>
                <a:latin typeface="Calibri" panose="020F0502020204030204" pitchFamily="34" charset="0"/>
              </a:defRPr>
            </a:lvl8pPr>
            <a:lvl9pPr marL="393382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744C6C-FBFD-4437-8BE8-33228A8597C3}" type="slidenum">
              <a:rPr lang="en-US" altLang="en-US" smtClean="0">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1276491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should try</a:t>
            </a:r>
            <a:r>
              <a:rPr lang="en-US" altLang="en-US" baseline="0" dirty="0"/>
              <a:t> to be complete in 15 minutes </a:t>
            </a:r>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9194E6E5-0734-48CC-96CB-5A042EE73CFD}" type="slidenum">
              <a:rPr lang="en-US" altLang="en-US" smtClean="0"/>
              <a:pPr/>
              <a:t>13</a:t>
            </a:fld>
            <a:endParaRPr lang="en-US" altLang="en-US"/>
          </a:p>
        </p:txBody>
      </p:sp>
    </p:spTree>
    <p:extLst>
      <p:ext uri="{BB962C8B-B14F-4D97-AF65-F5344CB8AC3E}">
        <p14:creationId xmlns:p14="http://schemas.microsoft.com/office/powerpoint/2010/main" val="223110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Katy to address.</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825" indent="-290513">
              <a:spcBef>
                <a:spcPct val="30000"/>
              </a:spcBef>
              <a:defRPr sz="1200">
                <a:solidFill>
                  <a:schemeClr val="tx1"/>
                </a:solidFill>
                <a:latin typeface="Calibri" panose="020F0502020204030204" pitchFamily="34" charset="0"/>
              </a:defRPr>
            </a:lvl2pPr>
            <a:lvl3pPr marL="1168400" indent="-231775">
              <a:spcBef>
                <a:spcPct val="30000"/>
              </a:spcBef>
              <a:defRPr sz="1200">
                <a:solidFill>
                  <a:schemeClr val="tx1"/>
                </a:solidFill>
                <a:latin typeface="Calibri" panose="020F0502020204030204" pitchFamily="34" charset="0"/>
              </a:defRPr>
            </a:lvl3pPr>
            <a:lvl4pPr marL="1636713" indent="-231775">
              <a:spcBef>
                <a:spcPct val="30000"/>
              </a:spcBef>
              <a:defRPr sz="1200">
                <a:solidFill>
                  <a:schemeClr val="tx1"/>
                </a:solidFill>
                <a:latin typeface="Calibri" panose="020F0502020204030204" pitchFamily="34" charset="0"/>
              </a:defRPr>
            </a:lvl4pPr>
            <a:lvl5pPr marL="2105025" indent="-231775">
              <a:spcBef>
                <a:spcPct val="30000"/>
              </a:spcBef>
              <a:defRPr sz="1200">
                <a:solidFill>
                  <a:schemeClr val="tx1"/>
                </a:solidFill>
                <a:latin typeface="Calibri" panose="020F0502020204030204" pitchFamily="34" charset="0"/>
              </a:defRPr>
            </a:lvl5pPr>
            <a:lvl6pPr marL="2562225" indent="-231775" eaLnBrk="0" fontAlgn="base" hangingPunct="0">
              <a:spcBef>
                <a:spcPct val="30000"/>
              </a:spcBef>
              <a:spcAft>
                <a:spcPct val="0"/>
              </a:spcAft>
              <a:defRPr sz="1200">
                <a:solidFill>
                  <a:schemeClr val="tx1"/>
                </a:solidFill>
                <a:latin typeface="Calibri" panose="020F0502020204030204" pitchFamily="34" charset="0"/>
              </a:defRPr>
            </a:lvl6pPr>
            <a:lvl7pPr marL="3019425" indent="-231775" eaLnBrk="0" fontAlgn="base" hangingPunct="0">
              <a:spcBef>
                <a:spcPct val="30000"/>
              </a:spcBef>
              <a:spcAft>
                <a:spcPct val="0"/>
              </a:spcAft>
              <a:defRPr sz="1200">
                <a:solidFill>
                  <a:schemeClr val="tx1"/>
                </a:solidFill>
                <a:latin typeface="Calibri" panose="020F0502020204030204" pitchFamily="34" charset="0"/>
              </a:defRPr>
            </a:lvl7pPr>
            <a:lvl8pPr marL="3476625" indent="-231775" eaLnBrk="0" fontAlgn="base" hangingPunct="0">
              <a:spcBef>
                <a:spcPct val="30000"/>
              </a:spcBef>
              <a:spcAft>
                <a:spcPct val="0"/>
              </a:spcAft>
              <a:defRPr sz="1200">
                <a:solidFill>
                  <a:schemeClr val="tx1"/>
                </a:solidFill>
                <a:latin typeface="Calibri" panose="020F0502020204030204" pitchFamily="34" charset="0"/>
              </a:defRPr>
            </a:lvl8pPr>
            <a:lvl9pPr marL="393382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06AE8B-9688-4C2D-BCC1-9463E4DFE432}" type="slidenum">
              <a:rPr lang="en-US" altLang="en-US" smtClean="0">
                <a:latin typeface="Arial" panose="020B0604020202020204" pitchFamily="34" charset="0"/>
              </a:rPr>
              <a:pPr>
                <a:spcBef>
                  <a:spcPct val="0"/>
                </a:spcBef>
              </a:pPr>
              <a:t>2</a:t>
            </a:fld>
            <a:endParaRPr lang="en-US" altLang="en-US">
              <a:latin typeface="Arial" panose="020B0604020202020204" pitchFamily="34" charset="0"/>
            </a:endParaRPr>
          </a:p>
        </p:txBody>
      </p:sp>
    </p:spTree>
    <p:extLst>
      <p:ext uri="{BB962C8B-B14F-4D97-AF65-F5344CB8AC3E}">
        <p14:creationId xmlns:p14="http://schemas.microsoft.com/office/powerpoint/2010/main" val="2290326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Katy to talk about organization chart, and reporting structure.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1363" indent="-284163">
              <a:defRPr>
                <a:solidFill>
                  <a:schemeClr val="tx1"/>
                </a:solidFill>
                <a:latin typeface="Arial" panose="020B0604020202020204" pitchFamily="34" charset="0"/>
              </a:defRPr>
            </a:lvl2pPr>
            <a:lvl3pPr marL="1141413" indent="-227013">
              <a:defRPr>
                <a:solidFill>
                  <a:schemeClr val="tx1"/>
                </a:solidFill>
                <a:latin typeface="Arial" panose="020B0604020202020204" pitchFamily="34" charset="0"/>
              </a:defRPr>
            </a:lvl3pPr>
            <a:lvl4pPr marL="1598613" indent="-227013">
              <a:defRPr>
                <a:solidFill>
                  <a:schemeClr val="tx1"/>
                </a:solidFill>
                <a:latin typeface="Arial" panose="020B0604020202020204" pitchFamily="34" charset="0"/>
              </a:defRPr>
            </a:lvl4pPr>
            <a:lvl5pPr marL="2055813" indent="-227013">
              <a:defRPr>
                <a:solidFill>
                  <a:schemeClr val="tx1"/>
                </a:solidFill>
                <a:latin typeface="Arial" panose="020B0604020202020204" pitchFamily="34" charset="0"/>
              </a:defRPr>
            </a:lvl5pPr>
            <a:lvl6pPr marL="2513013" indent="-227013" eaLnBrk="0" fontAlgn="base" hangingPunct="0">
              <a:spcBef>
                <a:spcPct val="0"/>
              </a:spcBef>
              <a:spcAft>
                <a:spcPct val="0"/>
              </a:spcAft>
              <a:defRPr>
                <a:solidFill>
                  <a:schemeClr val="tx1"/>
                </a:solidFill>
                <a:latin typeface="Arial" panose="020B0604020202020204" pitchFamily="34" charset="0"/>
              </a:defRPr>
            </a:lvl6pPr>
            <a:lvl7pPr marL="2970213" indent="-227013" eaLnBrk="0" fontAlgn="base" hangingPunct="0">
              <a:spcBef>
                <a:spcPct val="0"/>
              </a:spcBef>
              <a:spcAft>
                <a:spcPct val="0"/>
              </a:spcAft>
              <a:defRPr>
                <a:solidFill>
                  <a:schemeClr val="tx1"/>
                </a:solidFill>
                <a:latin typeface="Arial" panose="020B0604020202020204" pitchFamily="34" charset="0"/>
              </a:defRPr>
            </a:lvl7pPr>
            <a:lvl8pPr marL="3427413" indent="-227013" eaLnBrk="0" fontAlgn="base" hangingPunct="0">
              <a:spcBef>
                <a:spcPct val="0"/>
              </a:spcBef>
              <a:spcAft>
                <a:spcPct val="0"/>
              </a:spcAft>
              <a:defRPr>
                <a:solidFill>
                  <a:schemeClr val="tx1"/>
                </a:solidFill>
                <a:latin typeface="Arial" panose="020B0604020202020204" pitchFamily="34" charset="0"/>
              </a:defRPr>
            </a:lvl8pPr>
            <a:lvl9pPr marL="3884613" indent="-227013" eaLnBrk="0" fontAlgn="base" hangingPunct="0">
              <a:spcBef>
                <a:spcPct val="0"/>
              </a:spcBef>
              <a:spcAft>
                <a:spcPct val="0"/>
              </a:spcAft>
              <a:defRPr>
                <a:solidFill>
                  <a:schemeClr val="tx1"/>
                </a:solidFill>
                <a:latin typeface="Arial" panose="020B0604020202020204" pitchFamily="34" charset="0"/>
              </a:defRPr>
            </a:lvl9pPr>
          </a:lstStyle>
          <a:p>
            <a:fld id="{BEFFF2CC-76BB-4171-92B5-907E23E20010}" type="slidenum">
              <a:rPr lang="en-US" altLang="en-US" smtClean="0"/>
              <a:pPr/>
              <a:t>3</a:t>
            </a:fld>
            <a:endParaRPr lang="en-US" altLang="en-US"/>
          </a:p>
        </p:txBody>
      </p:sp>
    </p:spTree>
    <p:extLst>
      <p:ext uri="{BB962C8B-B14F-4D97-AF65-F5344CB8AC3E}">
        <p14:creationId xmlns:p14="http://schemas.microsoft.com/office/powerpoint/2010/main" val="1817095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Katy to explain her background on construction projects, and her experience in design build.  Other’s highlight their DB experience. </a:t>
            </a:r>
            <a:endParaRPr lang="en-US" dirty="0"/>
          </a:p>
        </p:txBody>
      </p:sp>
      <p:sp>
        <p:nvSpPr>
          <p:cNvPr id="4" name="Slide Number Placeholder 3"/>
          <p:cNvSpPr>
            <a:spLocks noGrp="1"/>
          </p:cNvSpPr>
          <p:nvPr>
            <p:ph type="sldNum" sz="quarter" idx="5"/>
          </p:nvPr>
        </p:nvSpPr>
        <p:spPr/>
        <p:txBody>
          <a:bodyPr/>
          <a:lstStyle/>
          <a:p>
            <a:pPr>
              <a:defRPr/>
            </a:pPr>
            <a:fld id="{956F251E-0D6C-4752-93A1-3DF3EBB49BA1}" type="slidenum">
              <a:rPr lang="en-US" altLang="en-US" smtClean="0"/>
              <a:pPr>
                <a:defRPr/>
              </a:pPr>
              <a:t>4</a:t>
            </a:fld>
            <a:endParaRPr lang="en-US" altLang="en-US"/>
          </a:p>
        </p:txBody>
      </p:sp>
    </p:spTree>
    <p:extLst>
      <p:ext uri="{BB962C8B-B14F-4D97-AF65-F5344CB8AC3E}">
        <p14:creationId xmlns:p14="http://schemas.microsoft.com/office/powerpoint/2010/main" val="103675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to discuss the inadequacies the existing clubhouse, driving range and parking limitations, the consultant who examined options for upgrading the golf course, and tie in what the city council desires. </a:t>
            </a:r>
          </a:p>
        </p:txBody>
      </p:sp>
      <p:sp>
        <p:nvSpPr>
          <p:cNvPr id="4" name="Slide Number Placeholder 3"/>
          <p:cNvSpPr>
            <a:spLocks noGrp="1"/>
          </p:cNvSpPr>
          <p:nvPr>
            <p:ph type="sldNum" sz="quarter" idx="5"/>
          </p:nvPr>
        </p:nvSpPr>
        <p:spPr/>
        <p:txBody>
          <a:bodyPr/>
          <a:lstStyle/>
          <a:p>
            <a:pPr>
              <a:defRPr/>
            </a:pPr>
            <a:fld id="{956F251E-0D6C-4752-93A1-3DF3EBB49BA1}" type="slidenum">
              <a:rPr lang="en-US" altLang="en-US" smtClean="0"/>
              <a:pPr>
                <a:defRPr/>
              </a:pPr>
              <a:t>5</a:t>
            </a:fld>
            <a:endParaRPr lang="en-US" altLang="en-US"/>
          </a:p>
        </p:txBody>
      </p:sp>
    </p:spTree>
    <p:extLst>
      <p:ext uri="{BB962C8B-B14F-4D97-AF65-F5344CB8AC3E}">
        <p14:creationId xmlns:p14="http://schemas.microsoft.com/office/powerpoint/2010/main" val="408778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to discuss the current golf course, driving range, parking and clubhouse.</a:t>
            </a:r>
          </a:p>
        </p:txBody>
      </p:sp>
      <p:sp>
        <p:nvSpPr>
          <p:cNvPr id="4" name="Slide Number Placeholder 3"/>
          <p:cNvSpPr>
            <a:spLocks noGrp="1"/>
          </p:cNvSpPr>
          <p:nvPr>
            <p:ph type="sldNum" sz="quarter" idx="5"/>
          </p:nvPr>
        </p:nvSpPr>
        <p:spPr/>
        <p:txBody>
          <a:bodyPr/>
          <a:lstStyle/>
          <a:p>
            <a:pPr>
              <a:defRPr/>
            </a:pPr>
            <a:fld id="{956F251E-0D6C-4752-93A1-3DF3EBB49BA1}" type="slidenum">
              <a:rPr lang="en-US" altLang="en-US" smtClean="0"/>
              <a:pPr>
                <a:defRPr/>
              </a:pPr>
              <a:t>6</a:t>
            </a:fld>
            <a:endParaRPr lang="en-US" altLang="en-US"/>
          </a:p>
        </p:txBody>
      </p:sp>
    </p:spTree>
    <p:extLst>
      <p:ext uri="{BB962C8B-B14F-4D97-AF65-F5344CB8AC3E}">
        <p14:creationId xmlns:p14="http://schemas.microsoft.com/office/powerpoint/2010/main" val="110552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to briefly cover project elements.  Katy to address restaurant vendor RFP and broker. </a:t>
            </a:r>
          </a:p>
        </p:txBody>
      </p:sp>
      <p:sp>
        <p:nvSpPr>
          <p:cNvPr id="4" name="Slide Number Placeholder 3"/>
          <p:cNvSpPr>
            <a:spLocks noGrp="1"/>
          </p:cNvSpPr>
          <p:nvPr>
            <p:ph type="sldNum" sz="quarter" idx="5"/>
          </p:nvPr>
        </p:nvSpPr>
        <p:spPr/>
        <p:txBody>
          <a:bodyPr/>
          <a:lstStyle/>
          <a:p>
            <a:pPr>
              <a:defRPr/>
            </a:pPr>
            <a:fld id="{956F251E-0D6C-4752-93A1-3DF3EBB49BA1}" type="slidenum">
              <a:rPr lang="en-US" altLang="en-US" smtClean="0"/>
              <a:pPr>
                <a:defRPr/>
              </a:pPr>
              <a:t>7</a:t>
            </a:fld>
            <a:endParaRPr lang="en-US" altLang="en-US"/>
          </a:p>
        </p:txBody>
      </p:sp>
    </p:spTree>
    <p:extLst>
      <p:ext uri="{BB962C8B-B14F-4D97-AF65-F5344CB8AC3E}">
        <p14:creationId xmlns:p14="http://schemas.microsoft.com/office/powerpoint/2010/main" val="4173729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Katy to explain our delivery method evaluation and why PDB was chosen; with assistance from Jonathan.   Under “Risk Management” </a:t>
            </a:r>
            <a:r>
              <a:rPr lang="en-US" altLang="en-US" dirty="0" err="1"/>
              <a:t>Graehm</a:t>
            </a:r>
            <a:r>
              <a:rPr lang="en-US" altLang="en-US" dirty="0"/>
              <a:t> to explain the dispute resolution process identified within the contract.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825" indent="-290513">
              <a:spcBef>
                <a:spcPct val="30000"/>
              </a:spcBef>
              <a:defRPr sz="1200">
                <a:solidFill>
                  <a:schemeClr val="tx1"/>
                </a:solidFill>
                <a:latin typeface="Calibri" panose="020F0502020204030204" pitchFamily="34" charset="0"/>
              </a:defRPr>
            </a:lvl2pPr>
            <a:lvl3pPr marL="1168400" indent="-231775">
              <a:spcBef>
                <a:spcPct val="30000"/>
              </a:spcBef>
              <a:defRPr sz="1200">
                <a:solidFill>
                  <a:schemeClr val="tx1"/>
                </a:solidFill>
                <a:latin typeface="Calibri" panose="020F0502020204030204" pitchFamily="34" charset="0"/>
              </a:defRPr>
            </a:lvl3pPr>
            <a:lvl4pPr marL="1636713" indent="-231775">
              <a:spcBef>
                <a:spcPct val="30000"/>
              </a:spcBef>
              <a:defRPr sz="1200">
                <a:solidFill>
                  <a:schemeClr val="tx1"/>
                </a:solidFill>
                <a:latin typeface="Calibri" panose="020F0502020204030204" pitchFamily="34" charset="0"/>
              </a:defRPr>
            </a:lvl4pPr>
            <a:lvl5pPr marL="2105025" indent="-231775">
              <a:spcBef>
                <a:spcPct val="30000"/>
              </a:spcBef>
              <a:defRPr sz="1200">
                <a:solidFill>
                  <a:schemeClr val="tx1"/>
                </a:solidFill>
                <a:latin typeface="Calibri" panose="020F0502020204030204" pitchFamily="34" charset="0"/>
              </a:defRPr>
            </a:lvl5pPr>
            <a:lvl6pPr marL="2562225" indent="-231775" eaLnBrk="0" fontAlgn="base" hangingPunct="0">
              <a:spcBef>
                <a:spcPct val="30000"/>
              </a:spcBef>
              <a:spcAft>
                <a:spcPct val="0"/>
              </a:spcAft>
              <a:defRPr sz="1200">
                <a:solidFill>
                  <a:schemeClr val="tx1"/>
                </a:solidFill>
                <a:latin typeface="Calibri" panose="020F0502020204030204" pitchFamily="34" charset="0"/>
              </a:defRPr>
            </a:lvl6pPr>
            <a:lvl7pPr marL="3019425" indent="-231775" eaLnBrk="0" fontAlgn="base" hangingPunct="0">
              <a:spcBef>
                <a:spcPct val="30000"/>
              </a:spcBef>
              <a:spcAft>
                <a:spcPct val="0"/>
              </a:spcAft>
              <a:defRPr sz="1200">
                <a:solidFill>
                  <a:schemeClr val="tx1"/>
                </a:solidFill>
                <a:latin typeface="Calibri" panose="020F0502020204030204" pitchFamily="34" charset="0"/>
              </a:defRPr>
            </a:lvl7pPr>
            <a:lvl8pPr marL="3476625" indent="-231775" eaLnBrk="0" fontAlgn="base" hangingPunct="0">
              <a:spcBef>
                <a:spcPct val="30000"/>
              </a:spcBef>
              <a:spcAft>
                <a:spcPct val="0"/>
              </a:spcAft>
              <a:defRPr sz="1200">
                <a:solidFill>
                  <a:schemeClr val="tx1"/>
                </a:solidFill>
                <a:latin typeface="Calibri" panose="020F0502020204030204" pitchFamily="34" charset="0"/>
              </a:defRPr>
            </a:lvl8pPr>
            <a:lvl9pPr marL="393382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0651AC-67B9-47CA-908B-93ACAB18407F}" type="slidenum">
              <a:rPr lang="en-US" altLang="en-US" smtClean="0">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70913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Katy to address this with help from Jonathan.  We need to get the best “value” possible based on the money we have.  PDB will allow the team to be as innovative as possible to generate the greatest value. </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8825" indent="-290513">
              <a:spcBef>
                <a:spcPct val="30000"/>
              </a:spcBef>
              <a:defRPr sz="1200">
                <a:solidFill>
                  <a:schemeClr val="tx1"/>
                </a:solidFill>
                <a:latin typeface="Calibri" panose="020F0502020204030204" pitchFamily="34" charset="0"/>
              </a:defRPr>
            </a:lvl2pPr>
            <a:lvl3pPr marL="1168400" indent="-231775">
              <a:spcBef>
                <a:spcPct val="30000"/>
              </a:spcBef>
              <a:defRPr sz="1200">
                <a:solidFill>
                  <a:schemeClr val="tx1"/>
                </a:solidFill>
                <a:latin typeface="Calibri" panose="020F0502020204030204" pitchFamily="34" charset="0"/>
              </a:defRPr>
            </a:lvl3pPr>
            <a:lvl4pPr marL="1636713" indent="-231775">
              <a:spcBef>
                <a:spcPct val="30000"/>
              </a:spcBef>
              <a:defRPr sz="1200">
                <a:solidFill>
                  <a:schemeClr val="tx1"/>
                </a:solidFill>
                <a:latin typeface="Calibri" panose="020F0502020204030204" pitchFamily="34" charset="0"/>
              </a:defRPr>
            </a:lvl4pPr>
            <a:lvl5pPr marL="2105025" indent="-231775">
              <a:spcBef>
                <a:spcPct val="30000"/>
              </a:spcBef>
              <a:defRPr sz="1200">
                <a:solidFill>
                  <a:schemeClr val="tx1"/>
                </a:solidFill>
                <a:latin typeface="Calibri" panose="020F0502020204030204" pitchFamily="34" charset="0"/>
              </a:defRPr>
            </a:lvl5pPr>
            <a:lvl6pPr marL="2562225" indent="-231775" eaLnBrk="0" fontAlgn="base" hangingPunct="0">
              <a:spcBef>
                <a:spcPct val="30000"/>
              </a:spcBef>
              <a:spcAft>
                <a:spcPct val="0"/>
              </a:spcAft>
              <a:defRPr sz="1200">
                <a:solidFill>
                  <a:schemeClr val="tx1"/>
                </a:solidFill>
                <a:latin typeface="Calibri" panose="020F0502020204030204" pitchFamily="34" charset="0"/>
              </a:defRPr>
            </a:lvl6pPr>
            <a:lvl7pPr marL="3019425" indent="-231775" eaLnBrk="0" fontAlgn="base" hangingPunct="0">
              <a:spcBef>
                <a:spcPct val="30000"/>
              </a:spcBef>
              <a:spcAft>
                <a:spcPct val="0"/>
              </a:spcAft>
              <a:defRPr sz="1200">
                <a:solidFill>
                  <a:schemeClr val="tx1"/>
                </a:solidFill>
                <a:latin typeface="Calibri" panose="020F0502020204030204" pitchFamily="34" charset="0"/>
              </a:defRPr>
            </a:lvl7pPr>
            <a:lvl8pPr marL="3476625" indent="-231775" eaLnBrk="0" fontAlgn="base" hangingPunct="0">
              <a:spcBef>
                <a:spcPct val="30000"/>
              </a:spcBef>
              <a:spcAft>
                <a:spcPct val="0"/>
              </a:spcAft>
              <a:defRPr sz="1200">
                <a:solidFill>
                  <a:schemeClr val="tx1"/>
                </a:solidFill>
                <a:latin typeface="Calibri" panose="020F0502020204030204" pitchFamily="34" charset="0"/>
              </a:defRPr>
            </a:lvl8pPr>
            <a:lvl9pPr marL="393382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1745A5-4343-4C31-BDB5-4B73290EB112}" type="slidenum">
              <a:rPr lang="en-US" altLang="en-US" smtClean="0">
                <a:latin typeface="Arial" panose="020B0604020202020204" pitchFamily="34" charset="0"/>
              </a:rPr>
              <a:pPr>
                <a:spcBef>
                  <a:spcPct val="0"/>
                </a:spcBef>
              </a:pPr>
              <a:t>9</a:t>
            </a:fld>
            <a:endParaRPr lang="en-US" altLang="en-US">
              <a:latin typeface="Arial" panose="020B0604020202020204" pitchFamily="34" charset="0"/>
            </a:endParaRPr>
          </a:p>
        </p:txBody>
      </p:sp>
    </p:spTree>
    <p:extLst>
      <p:ext uri="{BB962C8B-B14F-4D97-AF65-F5344CB8AC3E}">
        <p14:creationId xmlns:p14="http://schemas.microsoft.com/office/powerpoint/2010/main" val="354554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7B70E5-3A77-4663-B7C4-3C221350CC49}" type="slidenum">
              <a:rPr lang="en-US" altLang="en-US"/>
              <a:pPr>
                <a:defRPr/>
              </a:pPr>
              <a:t>‹#›</a:t>
            </a:fld>
            <a:endParaRPr lang="en-US" altLang="en-US"/>
          </a:p>
        </p:txBody>
      </p:sp>
    </p:spTree>
    <p:extLst>
      <p:ext uri="{BB962C8B-B14F-4D97-AF65-F5344CB8AC3E}">
        <p14:creationId xmlns:p14="http://schemas.microsoft.com/office/powerpoint/2010/main" val="236610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D63C38-20DF-4F45-A3C9-629BE9DFBBC4}" type="slidenum">
              <a:rPr lang="en-US" altLang="en-US"/>
              <a:pPr>
                <a:defRPr/>
              </a:pPr>
              <a:t>‹#›</a:t>
            </a:fld>
            <a:endParaRPr lang="en-US" altLang="en-US"/>
          </a:p>
        </p:txBody>
      </p:sp>
    </p:spTree>
    <p:extLst>
      <p:ext uri="{BB962C8B-B14F-4D97-AF65-F5344CB8AC3E}">
        <p14:creationId xmlns:p14="http://schemas.microsoft.com/office/powerpoint/2010/main" val="280196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7BA6BF-A51E-4B18-BE56-B6C2A01EB3A3}" type="slidenum">
              <a:rPr lang="en-US" altLang="en-US"/>
              <a:pPr>
                <a:defRPr/>
              </a:pPr>
              <a:t>‹#›</a:t>
            </a:fld>
            <a:endParaRPr lang="en-US" altLang="en-US"/>
          </a:p>
        </p:txBody>
      </p:sp>
    </p:spTree>
    <p:extLst>
      <p:ext uri="{BB962C8B-B14F-4D97-AF65-F5344CB8AC3E}">
        <p14:creationId xmlns:p14="http://schemas.microsoft.com/office/powerpoint/2010/main" val="506139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833438" y="7874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6000" dirty="0">
                <a:effectLst/>
              </a:rPr>
              <a:t>“</a:t>
            </a:r>
          </a:p>
        </p:txBody>
      </p:sp>
      <p:sp>
        <p:nvSpPr>
          <p:cNvPr id="6" name="TextBox 5"/>
          <p:cNvSpPr txBox="1"/>
          <p:nvPr/>
        </p:nvSpPr>
        <p:spPr>
          <a:xfrm>
            <a:off x="7827963" y="2743200"/>
            <a:ext cx="457200" cy="584200"/>
          </a:xfrm>
          <a:prstGeom prst="rect">
            <a:avLst/>
          </a:prstGeom>
        </p:spPr>
        <p:txBody>
          <a:bodyPr lIns="68580" tIns="34290" rIns="68580" bIns="34290"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6000" dirty="0">
                <a:effectLst/>
              </a:rPr>
              <a:t>”</a:t>
            </a:r>
          </a:p>
        </p:txBody>
      </p:sp>
      <p:sp>
        <p:nvSpPr>
          <p:cNvPr id="2" name="Title 1"/>
          <p:cNvSpPr>
            <a:spLocks noGrp="1"/>
          </p:cNvSpPr>
          <p:nvPr>
            <p:ph type="title"/>
          </p:nvPr>
        </p:nvSpPr>
        <p:spPr>
          <a:xfrm>
            <a:off x="1084659" y="365125"/>
            <a:ext cx="6977064" cy="2992904"/>
          </a:xfrm>
        </p:spPr>
        <p:txBody>
          <a:bodyP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BE0682B3-3DDE-47EA-960F-75A0443A026C}" type="slidenum">
              <a:rPr lang="en-US" altLang="en-US"/>
              <a:pPr>
                <a:defRPr/>
              </a:pPr>
              <a:t>‹#›</a:t>
            </a:fld>
            <a:endParaRPr lang="en-US" altLang="en-US"/>
          </a:p>
        </p:txBody>
      </p:sp>
    </p:spTree>
    <p:extLst>
      <p:ext uri="{BB962C8B-B14F-4D97-AF65-F5344CB8AC3E}">
        <p14:creationId xmlns:p14="http://schemas.microsoft.com/office/powerpoint/2010/main" val="121671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213127-EE1E-44D7-B376-A4609A5849E9}" type="slidenum">
              <a:rPr lang="en-US" altLang="en-US"/>
              <a:pPr>
                <a:defRPr/>
              </a:pPr>
              <a:t>‹#›</a:t>
            </a:fld>
            <a:endParaRPr lang="en-US" altLang="en-US"/>
          </a:p>
        </p:txBody>
      </p:sp>
    </p:spTree>
    <p:extLst>
      <p:ext uri="{BB962C8B-B14F-4D97-AF65-F5344CB8AC3E}">
        <p14:creationId xmlns:p14="http://schemas.microsoft.com/office/powerpoint/2010/main" val="4085878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C5470BEA-5C48-4A6A-8AF1-E6E58A44A20F}" type="slidenum">
              <a:rPr lang="en-US" altLang="en-US"/>
              <a:pPr>
                <a:defRPr/>
              </a:pPr>
              <a:t>‹#›</a:t>
            </a:fld>
            <a:endParaRPr lang="en-US" altLang="en-US"/>
          </a:p>
        </p:txBody>
      </p:sp>
    </p:spTree>
    <p:extLst>
      <p:ext uri="{BB962C8B-B14F-4D97-AF65-F5344CB8AC3E}">
        <p14:creationId xmlns:p14="http://schemas.microsoft.com/office/powerpoint/2010/main" val="119108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999064" y="4873766"/>
            <a:ext cx="220503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425733" y="4873765"/>
            <a:ext cx="2200805"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853148" y="4873763"/>
            <a:ext cx="220199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F808925E-43B4-4098-97FF-E80C139FFD5B}" type="slidenum">
              <a:rPr lang="en-US" altLang="en-US"/>
              <a:pPr>
                <a:defRPr/>
              </a:pPr>
              <a:t>‹#›</a:t>
            </a:fld>
            <a:endParaRPr lang="en-US" altLang="en-US"/>
          </a:p>
        </p:txBody>
      </p:sp>
    </p:spTree>
    <p:extLst>
      <p:ext uri="{BB962C8B-B14F-4D97-AF65-F5344CB8AC3E}">
        <p14:creationId xmlns:p14="http://schemas.microsoft.com/office/powerpoint/2010/main" val="161966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E48559-A4DB-4D90-8EEA-73E3D36F6EC7}" type="slidenum">
              <a:rPr lang="en-US" altLang="en-US"/>
              <a:pPr>
                <a:defRPr/>
              </a:pPr>
              <a:t>‹#›</a:t>
            </a:fld>
            <a:endParaRPr lang="en-US" altLang="en-US"/>
          </a:p>
        </p:txBody>
      </p:sp>
    </p:spTree>
    <p:extLst>
      <p:ext uri="{BB962C8B-B14F-4D97-AF65-F5344CB8AC3E}">
        <p14:creationId xmlns:p14="http://schemas.microsoft.com/office/powerpoint/2010/main" val="4104038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073547-F705-42A3-BCAD-A9656C57BE50}" type="slidenum">
              <a:rPr lang="en-US" altLang="en-US"/>
              <a:pPr>
                <a:defRPr/>
              </a:pPr>
              <a:t>‹#›</a:t>
            </a:fld>
            <a:endParaRPr lang="en-US" altLang="en-US"/>
          </a:p>
        </p:txBody>
      </p:sp>
    </p:spTree>
    <p:extLst>
      <p:ext uri="{BB962C8B-B14F-4D97-AF65-F5344CB8AC3E}">
        <p14:creationId xmlns:p14="http://schemas.microsoft.com/office/powerpoint/2010/main" val="188532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58EFE4-CD2B-4C7F-A275-04D3B8E58B14}" type="slidenum">
              <a:rPr lang="en-US" altLang="en-US"/>
              <a:pPr>
                <a:defRPr/>
              </a:pPr>
              <a:t>‹#›</a:t>
            </a:fld>
            <a:endParaRPr lang="en-US" altLang="en-US"/>
          </a:p>
        </p:txBody>
      </p:sp>
    </p:spTree>
    <p:extLst>
      <p:ext uri="{BB962C8B-B14F-4D97-AF65-F5344CB8AC3E}">
        <p14:creationId xmlns:p14="http://schemas.microsoft.com/office/powerpoint/2010/main" val="291256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6E6393-27FA-4B9B-9AF8-F36BD2CD1969}" type="slidenum">
              <a:rPr lang="en-US" altLang="en-US"/>
              <a:pPr>
                <a:defRPr/>
              </a:pPr>
              <a:t>‹#›</a:t>
            </a:fld>
            <a:endParaRPr lang="en-US" altLang="en-US"/>
          </a:p>
        </p:txBody>
      </p:sp>
    </p:spTree>
    <p:extLst>
      <p:ext uri="{BB962C8B-B14F-4D97-AF65-F5344CB8AC3E}">
        <p14:creationId xmlns:p14="http://schemas.microsoft.com/office/powerpoint/2010/main" val="248612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854577-7381-4D68-94C9-884E4ACE272B}" type="slidenum">
              <a:rPr lang="en-US" altLang="en-US"/>
              <a:pPr>
                <a:defRPr/>
              </a:pPr>
              <a:t>‹#›</a:t>
            </a:fld>
            <a:endParaRPr lang="en-US" altLang="en-US"/>
          </a:p>
        </p:txBody>
      </p:sp>
    </p:spTree>
    <p:extLst>
      <p:ext uri="{BB962C8B-B14F-4D97-AF65-F5344CB8AC3E}">
        <p14:creationId xmlns:p14="http://schemas.microsoft.com/office/powerpoint/2010/main" val="77296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anchor="b"/>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AFA45A0-04B2-464F-81F3-51EE7EC0CBAA}" type="slidenum">
              <a:rPr lang="en-US" altLang="en-US"/>
              <a:pPr>
                <a:defRPr/>
              </a:pPr>
              <a:t>‹#›</a:t>
            </a:fld>
            <a:endParaRPr lang="en-US" altLang="en-US"/>
          </a:p>
        </p:txBody>
      </p:sp>
    </p:spTree>
    <p:extLst>
      <p:ext uri="{BB962C8B-B14F-4D97-AF65-F5344CB8AC3E}">
        <p14:creationId xmlns:p14="http://schemas.microsoft.com/office/powerpoint/2010/main" val="425070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4D9E106-02B0-4587-969E-33F92E0C6D61}" type="slidenum">
              <a:rPr lang="en-US" altLang="en-US"/>
              <a:pPr>
                <a:defRPr/>
              </a:pPr>
              <a:t>‹#›</a:t>
            </a:fld>
            <a:endParaRPr lang="en-US" altLang="en-US"/>
          </a:p>
        </p:txBody>
      </p:sp>
    </p:spTree>
    <p:extLst>
      <p:ext uri="{BB962C8B-B14F-4D97-AF65-F5344CB8AC3E}">
        <p14:creationId xmlns:p14="http://schemas.microsoft.com/office/powerpoint/2010/main" val="125768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8F8772-2A0F-46E5-AD07-ECCF6CFEBDD9}" type="slidenum">
              <a:rPr lang="en-US" altLang="en-US"/>
              <a:pPr>
                <a:defRPr/>
              </a:pPr>
              <a:t>‹#›</a:t>
            </a:fld>
            <a:endParaRPr lang="en-US" altLang="en-US"/>
          </a:p>
        </p:txBody>
      </p:sp>
    </p:spTree>
    <p:extLst>
      <p:ext uri="{BB962C8B-B14F-4D97-AF65-F5344CB8AC3E}">
        <p14:creationId xmlns:p14="http://schemas.microsoft.com/office/powerpoint/2010/main" val="254623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6F5DAA-009F-4ABE-B2A4-1638DD8D07DA}" type="slidenum">
              <a:rPr lang="en-US" altLang="en-US"/>
              <a:pPr>
                <a:defRPr/>
              </a:pPr>
              <a:t>‹#›</a:t>
            </a:fld>
            <a:endParaRPr lang="en-US" altLang="en-US"/>
          </a:p>
        </p:txBody>
      </p:sp>
    </p:spTree>
    <p:extLst>
      <p:ext uri="{BB962C8B-B14F-4D97-AF65-F5344CB8AC3E}">
        <p14:creationId xmlns:p14="http://schemas.microsoft.com/office/powerpoint/2010/main" val="3356454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58FC45-A892-44E9-87CD-C4CB8160076B}" type="slidenum">
              <a:rPr lang="en-US" altLang="en-US"/>
              <a:pPr>
                <a:defRPr/>
              </a:pPr>
              <a:t>‹#›</a:t>
            </a:fld>
            <a:endParaRPr lang="en-US" altLang="en-US"/>
          </a:p>
        </p:txBody>
      </p:sp>
    </p:spTree>
    <p:extLst>
      <p:ext uri="{BB962C8B-B14F-4D97-AF65-F5344CB8AC3E}">
        <p14:creationId xmlns:p14="http://schemas.microsoft.com/office/powerpoint/2010/main" val="20923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9788" y="1825625"/>
            <a:ext cx="76755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8E586922-818A-4481-A64F-EDE3BBE1699F}"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4" r:id="rId12"/>
    <p:sldLayoutId id="2147483799" r:id="rId13"/>
    <p:sldLayoutId id="2147483800" r:id="rId14"/>
    <p:sldLayoutId id="2147483801" r:id="rId15"/>
    <p:sldLayoutId id="2147483802" r:id="rId16"/>
    <p:sldLayoutId id="2147483803" r:id="rId17"/>
  </p:sldLayoutIdLst>
  <p:txStyles>
    <p:titleStyle>
      <a:lvl1pPr algn="l" defTabSz="685800" rtl="0" eaLnBrk="0" fontAlgn="base" hangingPunct="0">
        <a:lnSpc>
          <a:spcPct val="90000"/>
        </a:lnSpc>
        <a:spcBef>
          <a:spcPct val="0"/>
        </a:spcBef>
        <a:spcAft>
          <a:spcPct val="0"/>
        </a:spcAft>
        <a:defRPr sz="4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2pPr>
      <a:lvl3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3pPr>
      <a:lvl4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4pPr>
      <a:lvl5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defRPr>
      </a:lvl5pPr>
      <a:lvl6pPr marL="457200" algn="l" defTabSz="685800" rtl="0" fontAlgn="base">
        <a:lnSpc>
          <a:spcPct val="90000"/>
        </a:lnSpc>
        <a:spcBef>
          <a:spcPct val="0"/>
        </a:spcBef>
        <a:spcAft>
          <a:spcPct val="0"/>
        </a:spcAft>
        <a:defRPr sz="4400">
          <a:solidFill>
            <a:schemeClr val="tx1"/>
          </a:solidFill>
          <a:latin typeface="Corbel" panose="020B0503020204020204" pitchFamily="34" charset="0"/>
        </a:defRPr>
      </a:lvl6pPr>
      <a:lvl7pPr marL="914400" algn="l" defTabSz="685800" rtl="0" fontAlgn="base">
        <a:lnSpc>
          <a:spcPct val="90000"/>
        </a:lnSpc>
        <a:spcBef>
          <a:spcPct val="0"/>
        </a:spcBef>
        <a:spcAft>
          <a:spcPct val="0"/>
        </a:spcAft>
        <a:defRPr sz="4400">
          <a:solidFill>
            <a:schemeClr val="tx1"/>
          </a:solidFill>
          <a:latin typeface="Corbel" panose="020B0503020204020204" pitchFamily="34" charset="0"/>
        </a:defRPr>
      </a:lvl7pPr>
      <a:lvl8pPr marL="1371600" algn="l" defTabSz="685800" rtl="0" fontAlgn="base">
        <a:lnSpc>
          <a:spcPct val="90000"/>
        </a:lnSpc>
        <a:spcBef>
          <a:spcPct val="0"/>
        </a:spcBef>
        <a:spcAft>
          <a:spcPct val="0"/>
        </a:spcAft>
        <a:defRPr sz="4400">
          <a:solidFill>
            <a:schemeClr val="tx1"/>
          </a:solidFill>
          <a:latin typeface="Corbel" panose="020B0503020204020204" pitchFamily="34" charset="0"/>
        </a:defRPr>
      </a:lvl8pPr>
      <a:lvl9pPr marL="1828800" algn="l" defTabSz="685800" rtl="0" fontAlgn="base">
        <a:lnSpc>
          <a:spcPct val="90000"/>
        </a:lnSpc>
        <a:spcBef>
          <a:spcPct val="0"/>
        </a:spcBef>
        <a:spcAft>
          <a:spcPct val="0"/>
        </a:spcAft>
        <a:defRPr sz="4400">
          <a:solidFill>
            <a:schemeClr val="tx1"/>
          </a:solidFill>
          <a:latin typeface="Corbel" panose="020B050302020402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533400" y="228600"/>
            <a:ext cx="8077200" cy="3200400"/>
          </a:xfrm>
        </p:spPr>
        <p:txBody>
          <a:bodyPr>
            <a:normAutofit fontScale="77500" lnSpcReduction="20000"/>
          </a:bodyPr>
          <a:lstStyle/>
          <a:p>
            <a:pPr algn="ctr" eaLnBrk="1" fontAlgn="auto" hangingPunct="1">
              <a:spcAft>
                <a:spcPts val="0"/>
              </a:spcAft>
              <a:defRPr/>
            </a:pPr>
            <a:endParaRPr lang="en-US" altLang="en-US" b="1" dirty="0">
              <a:latin typeface="Calibri" panose="020F0502020204030204" pitchFamily="34" charset="0"/>
            </a:endParaRPr>
          </a:p>
          <a:p>
            <a:pPr algn="ctr" eaLnBrk="1" fontAlgn="auto" hangingPunct="1">
              <a:spcAft>
                <a:spcPts val="0"/>
              </a:spcAft>
              <a:defRPr/>
            </a:pPr>
            <a:r>
              <a:rPr lang="en-US" altLang="en-US" sz="4300" b="1" dirty="0">
                <a:solidFill>
                  <a:schemeClr val="tx1"/>
                </a:solidFill>
                <a:latin typeface="Calibri" panose="020F0502020204030204" pitchFamily="34" charset="0"/>
              </a:rPr>
              <a:t>City of Liberty Lake</a:t>
            </a:r>
          </a:p>
          <a:p>
            <a:pPr algn="ctr" eaLnBrk="1" fontAlgn="auto" hangingPunct="1">
              <a:spcAft>
                <a:spcPts val="0"/>
              </a:spcAft>
              <a:defRPr/>
            </a:pPr>
            <a:endParaRPr lang="en-US" altLang="en-US" sz="4300" b="1" dirty="0">
              <a:solidFill>
                <a:schemeClr val="tx1"/>
              </a:solidFill>
              <a:latin typeface="Calibri" panose="020F0502020204030204" pitchFamily="34" charset="0"/>
            </a:endParaRPr>
          </a:p>
          <a:p>
            <a:pPr algn="ctr" eaLnBrk="1" fontAlgn="auto" hangingPunct="1">
              <a:spcAft>
                <a:spcPts val="0"/>
              </a:spcAft>
              <a:defRPr/>
            </a:pPr>
            <a:r>
              <a:rPr lang="en-US" altLang="en-US" sz="4300" b="1" dirty="0">
                <a:solidFill>
                  <a:schemeClr val="tx1"/>
                </a:solidFill>
                <a:latin typeface="Calibri" panose="020F0502020204030204" pitchFamily="34" charset="0"/>
              </a:rPr>
              <a:t>Application for Project Approval for Progressive Design Build</a:t>
            </a:r>
          </a:p>
          <a:p>
            <a:pPr algn="ctr" eaLnBrk="1" fontAlgn="auto" hangingPunct="1">
              <a:spcAft>
                <a:spcPts val="0"/>
              </a:spcAft>
              <a:defRPr/>
            </a:pPr>
            <a:endParaRPr lang="en-US" altLang="en-US" sz="4300" dirty="0">
              <a:solidFill>
                <a:schemeClr val="tx1"/>
              </a:solidFill>
              <a:latin typeface="Calibri" panose="020F0502020204030204" pitchFamily="34" charset="0"/>
            </a:endParaRPr>
          </a:p>
          <a:p>
            <a:pPr algn="ctr" eaLnBrk="1" fontAlgn="auto" hangingPunct="1">
              <a:spcAft>
                <a:spcPts val="0"/>
              </a:spcAft>
              <a:defRPr/>
            </a:pPr>
            <a:r>
              <a:rPr lang="en-US" altLang="en-US" sz="4300" b="1" dirty="0">
                <a:solidFill>
                  <a:schemeClr val="tx1"/>
                </a:solidFill>
                <a:latin typeface="Calibri" panose="020F0502020204030204" pitchFamily="34" charset="0"/>
              </a:rPr>
              <a:t>Trailhead Golf Course Reconstruction Project</a:t>
            </a:r>
          </a:p>
        </p:txBody>
      </p:sp>
      <p:sp>
        <p:nvSpPr>
          <p:cNvPr id="4099"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 name="Picture 2">
            <a:extLst>
              <a:ext uri="{FF2B5EF4-FFF2-40B4-BE49-F238E27FC236}">
                <a16:creationId xmlns:a16="http://schemas.microsoft.com/office/drawing/2014/main" id="{BB0394BD-A880-427A-9231-CD4BEA069428}"/>
              </a:ext>
            </a:extLst>
          </p:cNvPr>
          <p:cNvPicPr>
            <a:picLocks noChangeAspect="1"/>
          </p:cNvPicPr>
          <p:nvPr/>
        </p:nvPicPr>
        <p:blipFill>
          <a:blip r:embed="rId3"/>
          <a:stretch>
            <a:fillRect/>
          </a:stretch>
        </p:blipFill>
        <p:spPr>
          <a:xfrm>
            <a:off x="7467600" y="5364816"/>
            <a:ext cx="1371600" cy="1295960"/>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1371600" y="2286000"/>
            <a:ext cx="632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a:p>
            <a:pPr eaLnBrk="1" hangingPunct="1"/>
            <a:endParaRPr lang="en-US" altLang="en-US"/>
          </a:p>
        </p:txBody>
      </p:sp>
      <p:sp>
        <p:nvSpPr>
          <p:cNvPr id="5" name="Title 4"/>
          <p:cNvSpPr txBox="1">
            <a:spLocks/>
          </p:cNvSpPr>
          <p:nvPr/>
        </p:nvSpPr>
        <p:spPr>
          <a:xfrm>
            <a:off x="457200" y="153988"/>
            <a:ext cx="8229600" cy="795337"/>
          </a:xfrm>
          <a:prstGeom prst="rect">
            <a:avLst/>
          </a:prstGeom>
        </p:spPr>
        <p:txBody>
          <a:bodyPr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defRPr/>
            </a:pPr>
            <a:r>
              <a:rPr lang="en-US" altLang="en-US" sz="3200" b="1" dirty="0">
                <a:solidFill>
                  <a:schemeClr val="tx1"/>
                </a:solidFill>
                <a:latin typeface="+mn-lt"/>
                <a:ea typeface="+mn-ea"/>
                <a:cs typeface="+mn-cs"/>
              </a:rPr>
              <a:t>Trailhead Schedule</a:t>
            </a:r>
          </a:p>
        </p:txBody>
      </p:sp>
      <p:graphicFrame>
        <p:nvGraphicFramePr>
          <p:cNvPr id="3" name="Table 2">
            <a:extLst>
              <a:ext uri="{FF2B5EF4-FFF2-40B4-BE49-F238E27FC236}">
                <a16:creationId xmlns:a16="http://schemas.microsoft.com/office/drawing/2014/main" id="{D45895A1-F3A1-4001-A532-7FA0EEB564A6}"/>
              </a:ext>
            </a:extLst>
          </p:cNvPr>
          <p:cNvGraphicFramePr>
            <a:graphicFrameLocks noGrp="1"/>
          </p:cNvGraphicFramePr>
          <p:nvPr>
            <p:extLst>
              <p:ext uri="{D42A27DB-BD31-4B8C-83A1-F6EECF244321}">
                <p14:modId xmlns:p14="http://schemas.microsoft.com/office/powerpoint/2010/main" val="3241953026"/>
              </p:ext>
            </p:extLst>
          </p:nvPr>
        </p:nvGraphicFramePr>
        <p:xfrm>
          <a:off x="433754" y="949325"/>
          <a:ext cx="8229600" cy="5805872"/>
        </p:xfrm>
        <a:graphic>
          <a:graphicData uri="http://schemas.openxmlformats.org/drawingml/2006/table">
            <a:tbl>
              <a:tblPr firstRow="1" firstCol="1" bandRow="1">
                <a:tableStyleId>{5C22544A-7EE6-4342-B048-85BDC9FD1C3A}</a:tableStyleId>
              </a:tblPr>
              <a:tblGrid>
                <a:gridCol w="3428364">
                  <a:extLst>
                    <a:ext uri="{9D8B030D-6E8A-4147-A177-3AD203B41FA5}">
                      <a16:colId xmlns:a16="http://schemas.microsoft.com/office/drawing/2014/main" val="2141004424"/>
                    </a:ext>
                  </a:extLst>
                </a:gridCol>
                <a:gridCol w="1647446">
                  <a:extLst>
                    <a:ext uri="{9D8B030D-6E8A-4147-A177-3AD203B41FA5}">
                      <a16:colId xmlns:a16="http://schemas.microsoft.com/office/drawing/2014/main" val="1840489686"/>
                    </a:ext>
                  </a:extLst>
                </a:gridCol>
                <a:gridCol w="1647446">
                  <a:extLst>
                    <a:ext uri="{9D8B030D-6E8A-4147-A177-3AD203B41FA5}">
                      <a16:colId xmlns:a16="http://schemas.microsoft.com/office/drawing/2014/main" val="2016912391"/>
                    </a:ext>
                  </a:extLst>
                </a:gridCol>
                <a:gridCol w="1506344">
                  <a:extLst>
                    <a:ext uri="{9D8B030D-6E8A-4147-A177-3AD203B41FA5}">
                      <a16:colId xmlns:a16="http://schemas.microsoft.com/office/drawing/2014/main" val="468927971"/>
                    </a:ext>
                  </a:extLst>
                </a:gridCol>
              </a:tblGrid>
              <a:tr h="420934">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Description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Duration</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Start</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Finish</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07614347"/>
                  </a:ext>
                </a:extLst>
              </a:tr>
              <a:tr h="420934">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PRC Meeting and Approval</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 day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9/23/21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9/23/21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053775785"/>
                  </a:ext>
                </a:extLst>
              </a:tr>
              <a:tr h="592517">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Advertise RFQ and Collect SOQ’s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4 weeks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9/26/21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10/22/21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50582047"/>
                  </a:ext>
                </a:extLst>
              </a:tr>
              <a:tr h="420934">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Score SOQ’s and Shortlist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 week</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10/22/21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10/29/21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7444045"/>
                  </a:ext>
                </a:extLst>
              </a:tr>
              <a:tr h="420934">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Interviews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 day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11/9/21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11/9/21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26168013"/>
                  </a:ext>
                </a:extLst>
              </a:tr>
              <a:tr h="420934">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Fee Proposal and Opening</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 week</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11/16/21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11/16/21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65359834"/>
                  </a:ext>
                </a:extLst>
              </a:tr>
              <a:tr h="592517">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City Council Approval of Design Builder</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 day</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11/23/21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11/23/21</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0099588"/>
                  </a:ext>
                </a:extLst>
              </a:tr>
              <a:tr h="592517">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Programming and Validation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3 months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11/24/21</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2/25/22</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876077297"/>
                  </a:ext>
                </a:extLst>
              </a:tr>
              <a:tr h="420934">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Negotiate GMP</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 week</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2/28/22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3/4/22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911905921"/>
                  </a:ext>
                </a:extLst>
              </a:tr>
              <a:tr h="592517">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Design Completion/Permitting</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6 weeks</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3/7/22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4/15/22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22023758"/>
                  </a:ext>
                </a:extLst>
              </a:tr>
              <a:tr h="420934">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Construction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1 year</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4/18/22</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5/1/23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98742821"/>
                  </a:ext>
                </a:extLst>
              </a:tr>
              <a:tr h="420934">
                <a:tc>
                  <a:txBody>
                    <a:bodyPr/>
                    <a:lstStyle/>
                    <a:p>
                      <a:pPr marL="0" marR="0" algn="l">
                        <a:spcBef>
                          <a:spcPts val="0"/>
                        </a:spcBef>
                        <a:spcAft>
                          <a:spcPts val="0"/>
                        </a:spcAft>
                      </a:pPr>
                      <a:r>
                        <a:rPr lang="en-US" sz="2000" dirty="0">
                          <a:effectLst/>
                          <a:latin typeface="Arial" panose="020B0604020202020204" pitchFamily="34" charset="0"/>
                          <a:cs typeface="Arial" panose="020B0604020202020204" pitchFamily="34" charset="0"/>
                        </a:rPr>
                        <a:t>Project Completion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4 weeks</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a:effectLst/>
                          <a:latin typeface="Arial" panose="020B0604020202020204" pitchFamily="34" charset="0"/>
                          <a:cs typeface="Arial" panose="020B0604020202020204" pitchFamily="34" charset="0"/>
                        </a:rPr>
                        <a:t>5/1/23</a:t>
                      </a:r>
                      <a:endParaRPr lang="en-US"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2000" dirty="0">
                          <a:effectLst/>
                          <a:latin typeface="Arial" panose="020B0604020202020204" pitchFamily="34" charset="0"/>
                          <a:cs typeface="Arial" panose="020B0604020202020204" pitchFamily="34" charset="0"/>
                        </a:rPr>
                        <a:t>5/31/23</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04140673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57200" y="153988"/>
            <a:ext cx="8229600" cy="795337"/>
          </a:xfrm>
          <a:prstGeom prst="rect">
            <a:avLst/>
          </a:prstGeom>
        </p:spPr>
        <p:txBody>
          <a:bodyPr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defRPr/>
            </a:pPr>
            <a:r>
              <a:rPr lang="en-US" altLang="en-US" sz="3200" b="1" dirty="0">
                <a:solidFill>
                  <a:schemeClr val="tx1"/>
                </a:solidFill>
                <a:latin typeface="+mn-lt"/>
                <a:ea typeface="+mn-ea"/>
                <a:cs typeface="+mn-cs"/>
              </a:rPr>
              <a:t>Trailhead Budget</a:t>
            </a:r>
          </a:p>
        </p:txBody>
      </p:sp>
      <p:sp>
        <p:nvSpPr>
          <p:cNvPr id="4" name="Rectangle 3">
            <a:extLst>
              <a:ext uri="{FF2B5EF4-FFF2-40B4-BE49-F238E27FC236}">
                <a16:creationId xmlns:a16="http://schemas.microsoft.com/office/drawing/2014/main" id="{4F09A39B-73A5-426E-BD26-0990314B9160}"/>
              </a:ext>
            </a:extLst>
          </p:cNvPr>
          <p:cNvSpPr/>
          <p:nvPr/>
        </p:nvSpPr>
        <p:spPr>
          <a:xfrm>
            <a:off x="445477" y="2309373"/>
            <a:ext cx="8229600" cy="2862322"/>
          </a:xfrm>
          <a:prstGeom prst="rect">
            <a:avLst/>
          </a:prstGeom>
        </p:spPr>
        <p:txBody>
          <a:bodyPr wrap="square">
            <a:spAutoFit/>
          </a:bodyPr>
          <a:lstStyle/>
          <a:p>
            <a:pPr marL="457200" marR="0">
              <a:spcBef>
                <a:spcPts val="0"/>
              </a:spcBef>
              <a:spcAft>
                <a:spcPts val="0"/>
              </a:spcAft>
              <a:tabLst>
                <a:tab pos="6172200" algn="r"/>
              </a:tabLst>
            </a:pPr>
            <a:r>
              <a:rPr lang="en-US" dirty="0">
                <a:ea typeface="Times New Roman" panose="02020603050405020304" pitchFamily="18" charset="0"/>
                <a:cs typeface="Arial" panose="020B0604020202020204" pitchFamily="34" charset="0"/>
              </a:rPr>
              <a:t>Costs for Professional Services (A/E, Legal etc.)		$</a:t>
            </a:r>
            <a:r>
              <a:rPr lang="en-US" b="1" dirty="0">
                <a:ea typeface="Times New Roman" panose="02020603050405020304" pitchFamily="18" charset="0"/>
                <a:cs typeface="Arial" panose="020B0604020202020204" pitchFamily="34" charset="0"/>
              </a:rPr>
              <a:t>675,000</a:t>
            </a:r>
            <a:endParaRPr lang="en-US" dirty="0">
              <a:ea typeface="Times New Roman" panose="02020603050405020304" pitchFamily="18" charset="0"/>
              <a:cs typeface="Times New Roman" panose="02020603050405020304" pitchFamily="18" charset="0"/>
            </a:endParaRPr>
          </a:p>
          <a:p>
            <a:pPr marL="457200" marR="0">
              <a:spcBef>
                <a:spcPts val="0"/>
              </a:spcBef>
              <a:spcAft>
                <a:spcPts val="0"/>
              </a:spcAft>
              <a:tabLst>
                <a:tab pos="6172200" algn="r"/>
              </a:tabLst>
            </a:pPr>
            <a:r>
              <a:rPr lang="en-US" dirty="0">
                <a:ea typeface="Times New Roman" panose="02020603050405020304" pitchFamily="18" charset="0"/>
                <a:cs typeface="Arial" panose="020B0604020202020204" pitchFamily="34" charset="0"/>
              </a:rPr>
              <a:t>Estimated project construction costs </a:t>
            </a:r>
            <a:r>
              <a:rPr lang="en-US" i="1" dirty="0">
                <a:ea typeface="Times New Roman" panose="02020603050405020304" pitchFamily="18" charset="0"/>
                <a:cs typeface="Arial" panose="020B0604020202020204" pitchFamily="34" charset="0"/>
              </a:rPr>
              <a:t>(including construction contingencies)</a:t>
            </a:r>
            <a:r>
              <a:rPr lang="en-US" dirty="0">
                <a:ea typeface="Times New Roman" panose="02020603050405020304" pitchFamily="18" charset="0"/>
                <a:cs typeface="Arial" panose="020B0604020202020204" pitchFamily="34" charset="0"/>
              </a:rPr>
              <a:t>:		$</a:t>
            </a:r>
            <a:r>
              <a:rPr lang="en-US" b="1" dirty="0">
                <a:ea typeface="Times New Roman" panose="02020603050405020304" pitchFamily="18" charset="0"/>
                <a:cs typeface="Arial" panose="020B0604020202020204" pitchFamily="34" charset="0"/>
              </a:rPr>
              <a:t>6,000,000</a:t>
            </a:r>
            <a:endParaRPr lang="en-US" dirty="0">
              <a:ea typeface="Times New Roman" panose="02020603050405020304" pitchFamily="18" charset="0"/>
              <a:cs typeface="Times New Roman" panose="02020603050405020304" pitchFamily="18" charset="0"/>
            </a:endParaRPr>
          </a:p>
          <a:p>
            <a:pPr marL="0" marR="0" indent="457200">
              <a:spcBef>
                <a:spcPts val="0"/>
              </a:spcBef>
              <a:spcAft>
                <a:spcPts val="0"/>
              </a:spcAft>
              <a:tabLst>
                <a:tab pos="6172200" algn="r"/>
              </a:tabLst>
            </a:pPr>
            <a:r>
              <a:rPr lang="en-US" dirty="0">
                <a:ea typeface="Times New Roman" panose="02020603050405020304" pitchFamily="18" charset="0"/>
                <a:cs typeface="Arial" panose="020B0604020202020204" pitchFamily="34" charset="0"/>
              </a:rPr>
              <a:t>Equipment and furnishing costs		$</a:t>
            </a:r>
            <a:r>
              <a:rPr lang="en-US" b="1" dirty="0">
                <a:ea typeface="Times New Roman" panose="02020603050405020304" pitchFamily="18" charset="0"/>
                <a:cs typeface="Arial" panose="020B0604020202020204" pitchFamily="34" charset="0"/>
              </a:rPr>
              <a:t>150,000</a:t>
            </a:r>
            <a:endParaRPr lang="en-US" dirty="0">
              <a:ea typeface="Times New Roman" panose="02020603050405020304" pitchFamily="18" charset="0"/>
              <a:cs typeface="Times New Roman" panose="02020603050405020304" pitchFamily="18" charset="0"/>
            </a:endParaRPr>
          </a:p>
          <a:p>
            <a:pPr marL="0" marR="0" indent="457200">
              <a:spcBef>
                <a:spcPts val="0"/>
              </a:spcBef>
              <a:spcAft>
                <a:spcPts val="0"/>
              </a:spcAft>
              <a:tabLst>
                <a:tab pos="6172200" algn="r"/>
              </a:tabLst>
            </a:pPr>
            <a:r>
              <a:rPr lang="en-US" dirty="0">
                <a:ea typeface="Times New Roman" panose="02020603050405020304" pitchFamily="18" charset="0"/>
                <a:cs typeface="Arial" panose="020B0604020202020204" pitchFamily="34" charset="0"/>
              </a:rPr>
              <a:t>Off-site costs		$</a:t>
            </a:r>
            <a:r>
              <a:rPr lang="en-US" b="1" dirty="0">
                <a:ea typeface="Times New Roman" panose="02020603050405020304" pitchFamily="18" charset="0"/>
                <a:cs typeface="Arial" panose="020B0604020202020204" pitchFamily="34" charset="0"/>
              </a:rPr>
              <a:t>35,000</a:t>
            </a:r>
            <a:endParaRPr lang="en-US" dirty="0">
              <a:ea typeface="Times New Roman" panose="02020603050405020304" pitchFamily="18" charset="0"/>
              <a:cs typeface="Times New Roman" panose="02020603050405020304" pitchFamily="18" charset="0"/>
            </a:endParaRPr>
          </a:p>
          <a:p>
            <a:pPr marL="0" marR="0" indent="457200">
              <a:spcBef>
                <a:spcPts val="0"/>
              </a:spcBef>
              <a:spcAft>
                <a:spcPts val="0"/>
              </a:spcAft>
              <a:tabLst>
                <a:tab pos="5486400" algn="l"/>
                <a:tab pos="6172200" algn="r"/>
              </a:tabLst>
            </a:pPr>
            <a:r>
              <a:rPr lang="en-US" dirty="0">
                <a:ea typeface="Times New Roman" panose="02020603050405020304" pitchFamily="18" charset="0"/>
                <a:cs typeface="Arial" panose="020B0604020202020204" pitchFamily="34" charset="0"/>
              </a:rPr>
              <a:t>Contract administration costs (owner, cm etc.)			$</a:t>
            </a:r>
            <a:r>
              <a:rPr lang="en-US" b="1" dirty="0">
                <a:ea typeface="Times New Roman" panose="02020603050405020304" pitchFamily="18" charset="0"/>
                <a:cs typeface="Arial" panose="020B0604020202020204" pitchFamily="34" charset="0"/>
              </a:rPr>
              <a:t>320,000</a:t>
            </a:r>
            <a:endParaRPr lang="en-US" dirty="0">
              <a:ea typeface="Times New Roman" panose="02020603050405020304" pitchFamily="18" charset="0"/>
              <a:cs typeface="Times New Roman" panose="02020603050405020304" pitchFamily="18" charset="0"/>
            </a:endParaRPr>
          </a:p>
          <a:p>
            <a:pPr marL="0" marR="0" indent="457200">
              <a:spcBef>
                <a:spcPts val="0"/>
              </a:spcBef>
              <a:spcAft>
                <a:spcPts val="0"/>
              </a:spcAft>
              <a:tabLst>
                <a:tab pos="6172200" algn="r"/>
              </a:tabLst>
            </a:pPr>
            <a:r>
              <a:rPr lang="en-US" dirty="0">
                <a:ea typeface="Times New Roman" panose="02020603050405020304" pitchFamily="18" charset="0"/>
                <a:cs typeface="Arial" panose="020B0604020202020204" pitchFamily="34" charset="0"/>
              </a:rPr>
              <a:t>Contingencies (design &amp; owner)		$</a:t>
            </a:r>
            <a:r>
              <a:rPr lang="en-US" b="1" dirty="0">
                <a:ea typeface="Times New Roman" panose="02020603050405020304" pitchFamily="18" charset="0"/>
                <a:cs typeface="Arial" panose="020B0604020202020204" pitchFamily="34" charset="0"/>
              </a:rPr>
              <a:t>500,000</a:t>
            </a:r>
            <a:endParaRPr lang="en-US" dirty="0">
              <a:ea typeface="Times New Roman" panose="02020603050405020304" pitchFamily="18" charset="0"/>
              <a:cs typeface="Times New Roman" panose="02020603050405020304" pitchFamily="18" charset="0"/>
            </a:endParaRPr>
          </a:p>
          <a:p>
            <a:pPr marL="0" marR="0" indent="457200">
              <a:spcBef>
                <a:spcPts val="0"/>
              </a:spcBef>
              <a:spcAft>
                <a:spcPts val="0"/>
              </a:spcAft>
              <a:tabLst>
                <a:tab pos="6172200" algn="r"/>
              </a:tabLst>
            </a:pPr>
            <a:r>
              <a:rPr lang="en-US" dirty="0">
                <a:ea typeface="Times New Roman" panose="02020603050405020304" pitchFamily="18" charset="0"/>
                <a:cs typeface="Arial" panose="020B0604020202020204" pitchFamily="34" charset="0"/>
              </a:rPr>
              <a:t>Other related project costs 		$</a:t>
            </a:r>
            <a:r>
              <a:rPr lang="en-US" b="1" dirty="0">
                <a:ea typeface="Times New Roman" panose="02020603050405020304" pitchFamily="18" charset="0"/>
                <a:cs typeface="Arial" panose="020B0604020202020204" pitchFamily="34" charset="0"/>
              </a:rPr>
              <a:t>150,000</a:t>
            </a:r>
            <a:endParaRPr lang="en-US" dirty="0">
              <a:ea typeface="Times New Roman" panose="02020603050405020304" pitchFamily="18" charset="0"/>
              <a:cs typeface="Times New Roman" panose="02020603050405020304" pitchFamily="18" charset="0"/>
            </a:endParaRPr>
          </a:p>
          <a:p>
            <a:pPr marL="0" marR="0" indent="457200">
              <a:spcBef>
                <a:spcPts val="0"/>
              </a:spcBef>
              <a:spcAft>
                <a:spcPts val="0"/>
              </a:spcAft>
              <a:tabLst>
                <a:tab pos="6172200" algn="r"/>
              </a:tabLst>
            </a:pPr>
            <a:r>
              <a:rPr lang="en-US" dirty="0">
                <a:ea typeface="Times New Roman" panose="02020603050405020304" pitchFamily="18" charset="0"/>
                <a:cs typeface="Arial" panose="020B0604020202020204" pitchFamily="34" charset="0"/>
              </a:rPr>
              <a:t>Sales Tax		$</a:t>
            </a:r>
            <a:r>
              <a:rPr lang="en-US" b="1" dirty="0">
                <a:ea typeface="Times New Roman" panose="02020603050405020304" pitchFamily="18" charset="0"/>
                <a:cs typeface="Arial" panose="020B0604020202020204" pitchFamily="34" charset="0"/>
              </a:rPr>
              <a:t>570,000</a:t>
            </a:r>
            <a:endParaRPr lang="en-US" dirty="0">
              <a:ea typeface="Times New Roman" panose="02020603050405020304" pitchFamily="18" charset="0"/>
              <a:cs typeface="Times New Roman" panose="02020603050405020304" pitchFamily="18" charset="0"/>
            </a:endParaRPr>
          </a:p>
          <a:p>
            <a:pPr marL="457200" marR="0">
              <a:spcBef>
                <a:spcPts val="0"/>
              </a:spcBef>
              <a:spcAft>
                <a:spcPts val="0"/>
              </a:spcAft>
              <a:tabLst>
                <a:tab pos="6172200" algn="r"/>
              </a:tabLst>
            </a:pPr>
            <a:r>
              <a:rPr lang="en-US" b="1" dirty="0">
                <a:ea typeface="Times New Roman" panose="02020603050405020304" pitchFamily="18" charset="0"/>
                <a:cs typeface="Arial" panose="020B0604020202020204" pitchFamily="34" charset="0"/>
              </a:rPr>
              <a:t>Total</a:t>
            </a:r>
            <a:r>
              <a:rPr lang="en-US" dirty="0">
                <a:ea typeface="Times New Roman" panose="02020603050405020304" pitchFamily="18" charset="0"/>
                <a:cs typeface="Arial" panose="020B0604020202020204" pitchFamily="34" charset="0"/>
              </a:rPr>
              <a:t>		$</a:t>
            </a:r>
            <a:r>
              <a:rPr lang="en-US" b="1" dirty="0">
                <a:ea typeface="Times New Roman" panose="02020603050405020304" pitchFamily="18" charset="0"/>
                <a:cs typeface="Arial" panose="020B0604020202020204" pitchFamily="34" charset="0"/>
              </a:rPr>
              <a:t>8,400,000</a:t>
            </a:r>
            <a:endParaRPr lang="en-US" dirty="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38611D1-1B28-4C63-A02D-643823809C4A}"/>
              </a:ext>
            </a:extLst>
          </p:cNvPr>
          <p:cNvSpPr txBox="1"/>
          <p:nvPr/>
        </p:nvSpPr>
        <p:spPr>
          <a:xfrm>
            <a:off x="468923" y="1143079"/>
            <a:ext cx="7696200" cy="1015663"/>
          </a:xfrm>
          <a:prstGeom prst="rect">
            <a:avLst/>
          </a:prstGeom>
          <a:noFill/>
        </p:spPr>
        <p:txBody>
          <a:bodyPr wrap="square" rtlCol="0">
            <a:spAutoFit/>
          </a:bodyPr>
          <a:lstStyle/>
          <a:p>
            <a:r>
              <a:rPr lang="en-US" sz="2000" b="1" dirty="0"/>
              <a:t>Of the $8.4M total project budget, $2M will come from the General Fund and the remaining $6.4M will come from a Councilmanic Bond. </a:t>
            </a:r>
          </a:p>
        </p:txBody>
      </p:sp>
      <p:pic>
        <p:nvPicPr>
          <p:cNvPr id="8" name="Picture 7">
            <a:extLst>
              <a:ext uri="{FF2B5EF4-FFF2-40B4-BE49-F238E27FC236}">
                <a16:creationId xmlns:a16="http://schemas.microsoft.com/office/drawing/2014/main" id="{669B9F1F-7C88-4D8C-9D46-CCE14CFE8544}"/>
              </a:ext>
            </a:extLst>
          </p:cNvPr>
          <p:cNvPicPr>
            <a:picLocks noChangeAspect="1"/>
          </p:cNvPicPr>
          <p:nvPr/>
        </p:nvPicPr>
        <p:blipFill>
          <a:blip r:embed="rId3"/>
          <a:stretch>
            <a:fillRect/>
          </a:stretch>
        </p:blipFill>
        <p:spPr>
          <a:xfrm>
            <a:off x="7467600" y="5364816"/>
            <a:ext cx="1371600" cy="12959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57200" y="153988"/>
            <a:ext cx="8229600" cy="795337"/>
          </a:xfrm>
          <a:prstGeom prst="rect">
            <a:avLst/>
          </a:prstGeom>
        </p:spPr>
        <p:txBody>
          <a:bodyPr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defRPr/>
            </a:pPr>
            <a:r>
              <a:rPr lang="en-US" altLang="en-US" sz="3200" b="1" dirty="0">
                <a:solidFill>
                  <a:schemeClr val="tx1"/>
                </a:solidFill>
                <a:latin typeface="+mn-lt"/>
                <a:ea typeface="+mn-ea"/>
                <a:cs typeface="+mn-cs"/>
              </a:rPr>
              <a:t>MWBE Strategy</a:t>
            </a:r>
          </a:p>
        </p:txBody>
      </p:sp>
      <p:sp>
        <p:nvSpPr>
          <p:cNvPr id="5" name="TextBox 4">
            <a:extLst>
              <a:ext uri="{FF2B5EF4-FFF2-40B4-BE49-F238E27FC236}">
                <a16:creationId xmlns:a16="http://schemas.microsoft.com/office/drawing/2014/main" id="{538611D1-1B28-4C63-A02D-643823809C4A}"/>
              </a:ext>
            </a:extLst>
          </p:cNvPr>
          <p:cNvSpPr txBox="1"/>
          <p:nvPr/>
        </p:nvSpPr>
        <p:spPr>
          <a:xfrm>
            <a:off x="468923" y="1143079"/>
            <a:ext cx="7696200" cy="2554545"/>
          </a:xfrm>
          <a:prstGeom prst="rect">
            <a:avLst/>
          </a:prstGeom>
          <a:noFill/>
        </p:spPr>
        <p:txBody>
          <a:bodyPr wrap="square" rtlCol="0">
            <a:spAutoFit/>
          </a:bodyPr>
          <a:lstStyle/>
          <a:p>
            <a:pPr marL="342900" indent="-342900">
              <a:buFont typeface="Arial" panose="020B0604020202020204" pitchFamily="34" charset="0"/>
              <a:buChar char="•"/>
            </a:pPr>
            <a:r>
              <a:rPr lang="en-US" sz="2000" b="1" dirty="0"/>
              <a:t>MWBE approach will be a scoring criteria for PDB Firms</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Will utilize and reach out directly to Certified Firms identified on the Washington State Office of Minority &amp; Women’s Business Enterprise website</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Will work with the local AGC to get this project out to the contractor community</a:t>
            </a:r>
          </a:p>
        </p:txBody>
      </p:sp>
      <p:pic>
        <p:nvPicPr>
          <p:cNvPr id="8" name="Picture 7">
            <a:extLst>
              <a:ext uri="{FF2B5EF4-FFF2-40B4-BE49-F238E27FC236}">
                <a16:creationId xmlns:a16="http://schemas.microsoft.com/office/drawing/2014/main" id="{669B9F1F-7C88-4D8C-9D46-CCE14CFE8544}"/>
              </a:ext>
            </a:extLst>
          </p:cNvPr>
          <p:cNvPicPr>
            <a:picLocks noChangeAspect="1"/>
          </p:cNvPicPr>
          <p:nvPr/>
        </p:nvPicPr>
        <p:blipFill>
          <a:blip r:embed="rId3"/>
          <a:stretch>
            <a:fillRect/>
          </a:stretch>
        </p:blipFill>
        <p:spPr>
          <a:xfrm>
            <a:off x="7467600" y="5364816"/>
            <a:ext cx="1371600" cy="1295960"/>
          </a:xfrm>
          <a:prstGeom prst="rect">
            <a:avLst/>
          </a:prstGeom>
        </p:spPr>
      </p:pic>
    </p:spTree>
    <p:extLst>
      <p:ext uri="{BB962C8B-B14F-4D97-AF65-F5344CB8AC3E}">
        <p14:creationId xmlns:p14="http://schemas.microsoft.com/office/powerpoint/2010/main" val="807206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2933700" y="2971800"/>
            <a:ext cx="327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4400" b="1">
                <a:latin typeface="Calibri" panose="020F0502020204030204" pitchFamily="34" charset="0"/>
              </a:rPr>
              <a:t>Questions?</a:t>
            </a:r>
          </a:p>
        </p:txBody>
      </p:sp>
      <p:pic>
        <p:nvPicPr>
          <p:cNvPr id="5" name="Picture 4">
            <a:extLst>
              <a:ext uri="{FF2B5EF4-FFF2-40B4-BE49-F238E27FC236}">
                <a16:creationId xmlns:a16="http://schemas.microsoft.com/office/drawing/2014/main" id="{E5AED319-B55D-4DA9-8D3B-582CE1FE1538}"/>
              </a:ext>
            </a:extLst>
          </p:cNvPr>
          <p:cNvPicPr>
            <a:picLocks noChangeAspect="1"/>
          </p:cNvPicPr>
          <p:nvPr/>
        </p:nvPicPr>
        <p:blipFill>
          <a:blip r:embed="rId3"/>
          <a:stretch>
            <a:fillRect/>
          </a:stretch>
        </p:blipFill>
        <p:spPr>
          <a:xfrm>
            <a:off x="7467600" y="5364816"/>
            <a:ext cx="1371600" cy="12959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0" y="1036637"/>
            <a:ext cx="7391400" cy="4525963"/>
          </a:xfrm>
        </p:spPr>
        <p:txBody>
          <a:bodyPr/>
          <a:lstStyle/>
          <a:p>
            <a:pPr marL="990600" lvl="1" indent="-533400" eaLnBrk="1" fontAlgn="auto" hangingPunct="1">
              <a:spcAft>
                <a:spcPts val="0"/>
              </a:spcAft>
              <a:buFontTx/>
              <a:buAutoNum type="arabicPeriod"/>
              <a:defRPr/>
            </a:pPr>
            <a:r>
              <a:rPr lang="en-US" altLang="en-US" sz="3200" dirty="0">
                <a:latin typeface="Calibri" panose="020F0502020204030204" pitchFamily="34" charset="0"/>
              </a:rPr>
              <a:t>Team</a:t>
            </a:r>
          </a:p>
          <a:p>
            <a:pPr marL="990600" lvl="1" indent="-533400" eaLnBrk="1" fontAlgn="auto" hangingPunct="1">
              <a:spcAft>
                <a:spcPts val="0"/>
              </a:spcAft>
              <a:buFontTx/>
              <a:buAutoNum type="arabicPeriod"/>
              <a:defRPr/>
            </a:pPr>
            <a:r>
              <a:rPr lang="en-US" altLang="en-US" sz="3200" dirty="0">
                <a:latin typeface="Calibri" panose="020F0502020204030204" pitchFamily="34" charset="0"/>
              </a:rPr>
              <a:t>Scope </a:t>
            </a:r>
          </a:p>
          <a:p>
            <a:pPr marL="990600" lvl="1" indent="-533400" eaLnBrk="1" fontAlgn="auto" hangingPunct="1">
              <a:spcAft>
                <a:spcPts val="0"/>
              </a:spcAft>
              <a:buFontTx/>
              <a:buAutoNum type="arabicPeriod"/>
              <a:defRPr/>
            </a:pPr>
            <a:r>
              <a:rPr lang="en-US" altLang="en-US" sz="3200" dirty="0">
                <a:latin typeface="Calibri" panose="020F0502020204030204" pitchFamily="34" charset="0"/>
              </a:rPr>
              <a:t>Why PDB</a:t>
            </a:r>
          </a:p>
          <a:p>
            <a:pPr marL="990600" lvl="1" indent="-533400" eaLnBrk="1" fontAlgn="auto" hangingPunct="1">
              <a:spcAft>
                <a:spcPts val="0"/>
              </a:spcAft>
              <a:buFontTx/>
              <a:buAutoNum type="arabicPeriod"/>
              <a:defRPr/>
            </a:pPr>
            <a:r>
              <a:rPr lang="en-US" altLang="en-US" sz="3200" dirty="0">
                <a:latin typeface="Calibri" panose="020F0502020204030204" pitchFamily="34" charset="0"/>
              </a:rPr>
              <a:t>RCW 39.10</a:t>
            </a:r>
          </a:p>
          <a:p>
            <a:pPr marL="990600" lvl="1" indent="-533400" eaLnBrk="1" fontAlgn="auto" hangingPunct="1">
              <a:spcAft>
                <a:spcPts val="0"/>
              </a:spcAft>
              <a:buFontTx/>
              <a:buAutoNum type="arabicPeriod"/>
              <a:defRPr/>
            </a:pPr>
            <a:r>
              <a:rPr lang="en-US" altLang="en-US" sz="3200" dirty="0">
                <a:latin typeface="Calibri" panose="020F0502020204030204" pitchFamily="34" charset="0"/>
              </a:rPr>
              <a:t>Schedule</a:t>
            </a:r>
          </a:p>
          <a:p>
            <a:pPr marL="990600" lvl="1" indent="-533400" eaLnBrk="1" fontAlgn="auto" hangingPunct="1">
              <a:spcAft>
                <a:spcPts val="0"/>
              </a:spcAft>
              <a:buFontTx/>
              <a:buAutoNum type="arabicPeriod"/>
              <a:defRPr/>
            </a:pPr>
            <a:r>
              <a:rPr lang="en-US" altLang="en-US" sz="3200" dirty="0">
                <a:latin typeface="Calibri" panose="020F0502020204030204" pitchFamily="34" charset="0"/>
              </a:rPr>
              <a:t>Budget and Funding</a:t>
            </a:r>
          </a:p>
          <a:p>
            <a:pPr marL="990600" lvl="1" indent="-533400" eaLnBrk="1" fontAlgn="auto" hangingPunct="1">
              <a:spcAft>
                <a:spcPts val="0"/>
              </a:spcAft>
              <a:buFontTx/>
              <a:buAutoNum type="arabicPeriod"/>
              <a:defRPr/>
            </a:pPr>
            <a:r>
              <a:rPr lang="en-US" altLang="en-US" sz="3200" dirty="0">
                <a:latin typeface="Calibri" panose="020F0502020204030204" pitchFamily="34" charset="0"/>
              </a:rPr>
              <a:t>MWBE Strategy</a:t>
            </a:r>
          </a:p>
          <a:p>
            <a:pPr marL="990600" lvl="1" indent="-533400" eaLnBrk="1" fontAlgn="auto" hangingPunct="1">
              <a:spcAft>
                <a:spcPts val="0"/>
              </a:spcAft>
              <a:buFontTx/>
              <a:buAutoNum type="arabicPeriod"/>
              <a:defRPr/>
            </a:pPr>
            <a:r>
              <a:rPr lang="en-US" altLang="en-US" sz="3200" dirty="0">
                <a:latin typeface="Calibri" panose="020F0502020204030204" pitchFamily="34" charset="0"/>
              </a:rPr>
              <a:t>Questions</a:t>
            </a:r>
            <a:endParaRPr lang="en-US" altLang="en-US" sz="4000" dirty="0">
              <a:latin typeface="Calibri" panose="020F0502020204030204" pitchFamily="34" charset="0"/>
            </a:endParaRPr>
          </a:p>
        </p:txBody>
      </p:sp>
      <p:sp>
        <p:nvSpPr>
          <p:cNvPr id="614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 name="Title 4"/>
          <p:cNvSpPr txBox="1">
            <a:spLocks/>
          </p:cNvSpPr>
          <p:nvPr/>
        </p:nvSpPr>
        <p:spPr>
          <a:xfrm>
            <a:off x="457200" y="153988"/>
            <a:ext cx="8229600" cy="795337"/>
          </a:xfrm>
          <a:prstGeom prst="rect">
            <a:avLst/>
          </a:prstGeom>
        </p:spPr>
        <p:txBody>
          <a:bodyPr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defRPr/>
            </a:pPr>
            <a:r>
              <a:rPr lang="en-US" altLang="en-US" sz="3200" b="1" dirty="0">
                <a:solidFill>
                  <a:schemeClr val="tx1"/>
                </a:solidFill>
                <a:latin typeface="Calibri" panose="020F0502020204030204" pitchFamily="34" charset="0"/>
                <a:ea typeface="+mn-ea"/>
                <a:cs typeface="+mn-cs"/>
              </a:rPr>
              <a:t>Agenda</a:t>
            </a:r>
          </a:p>
        </p:txBody>
      </p:sp>
      <p:pic>
        <p:nvPicPr>
          <p:cNvPr id="6" name="Picture 5">
            <a:extLst>
              <a:ext uri="{FF2B5EF4-FFF2-40B4-BE49-F238E27FC236}">
                <a16:creationId xmlns:a16="http://schemas.microsoft.com/office/drawing/2014/main" id="{37498F0C-588A-4E1F-9E3C-52FDC73A7504}"/>
              </a:ext>
            </a:extLst>
          </p:cNvPr>
          <p:cNvPicPr>
            <a:picLocks noChangeAspect="1"/>
          </p:cNvPicPr>
          <p:nvPr/>
        </p:nvPicPr>
        <p:blipFill>
          <a:blip r:embed="rId3"/>
          <a:stretch>
            <a:fillRect/>
          </a:stretch>
        </p:blipFill>
        <p:spPr>
          <a:xfrm>
            <a:off x="7467600" y="5364816"/>
            <a:ext cx="1371600" cy="12959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4"/>
          <p:cNvSpPr>
            <a:spLocks noGrp="1"/>
          </p:cNvSpPr>
          <p:nvPr>
            <p:ph type="title"/>
          </p:nvPr>
        </p:nvSpPr>
        <p:spPr>
          <a:xfrm>
            <a:off x="457200" y="153988"/>
            <a:ext cx="8229600" cy="795337"/>
          </a:xfrm>
        </p:spPr>
        <p:txBody>
          <a:bodyPr/>
          <a:lstStyle/>
          <a:p>
            <a:pPr eaLnBrk="1" fontAlgn="auto" hangingPunct="1">
              <a:spcAft>
                <a:spcPts val="0"/>
              </a:spcAft>
              <a:defRPr/>
            </a:pPr>
            <a:r>
              <a:rPr lang="en-US" altLang="en-US" sz="3200" b="1" dirty="0">
                <a:solidFill>
                  <a:schemeClr val="tx1"/>
                </a:solidFill>
                <a:latin typeface="+mn-lt"/>
                <a:ea typeface="+mn-ea"/>
                <a:cs typeface="+mn-cs"/>
              </a:rPr>
              <a:t>Project Team</a:t>
            </a:r>
          </a:p>
        </p:txBody>
      </p:sp>
      <p:pic>
        <p:nvPicPr>
          <p:cNvPr id="7" name="Picture 6">
            <a:extLst>
              <a:ext uri="{FF2B5EF4-FFF2-40B4-BE49-F238E27FC236}">
                <a16:creationId xmlns:a16="http://schemas.microsoft.com/office/drawing/2014/main" id="{147375F5-0F68-472D-AC75-F4033332A392}"/>
              </a:ext>
            </a:extLst>
          </p:cNvPr>
          <p:cNvPicPr>
            <a:picLocks noChangeAspect="1"/>
          </p:cNvPicPr>
          <p:nvPr/>
        </p:nvPicPr>
        <p:blipFill>
          <a:blip r:embed="rId3"/>
          <a:stretch>
            <a:fillRect/>
          </a:stretch>
        </p:blipFill>
        <p:spPr>
          <a:xfrm>
            <a:off x="7620000" y="5408052"/>
            <a:ext cx="1371600" cy="1295960"/>
          </a:xfrm>
          <a:prstGeom prst="rect">
            <a:avLst/>
          </a:prstGeom>
        </p:spPr>
      </p:pic>
      <p:pic>
        <p:nvPicPr>
          <p:cNvPr id="3" name="Picture 2">
            <a:extLst>
              <a:ext uri="{FF2B5EF4-FFF2-40B4-BE49-F238E27FC236}">
                <a16:creationId xmlns:a16="http://schemas.microsoft.com/office/drawing/2014/main" id="{A714A797-6786-4FA9-B52D-AE556570E6F9}"/>
              </a:ext>
            </a:extLst>
          </p:cNvPr>
          <p:cNvPicPr>
            <a:picLocks noChangeAspect="1"/>
          </p:cNvPicPr>
          <p:nvPr/>
        </p:nvPicPr>
        <p:blipFill>
          <a:blip r:embed="rId4"/>
          <a:stretch>
            <a:fillRect/>
          </a:stretch>
        </p:blipFill>
        <p:spPr>
          <a:xfrm>
            <a:off x="1368885" y="750474"/>
            <a:ext cx="6251115" cy="6096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19E2-CE33-476E-94EA-DE881887713F}"/>
              </a:ext>
            </a:extLst>
          </p:cNvPr>
          <p:cNvSpPr>
            <a:spLocks noGrp="1"/>
          </p:cNvSpPr>
          <p:nvPr>
            <p:ph type="title"/>
          </p:nvPr>
        </p:nvSpPr>
        <p:spPr/>
        <p:txBody>
          <a:bodyPr/>
          <a:lstStyle/>
          <a:p>
            <a:r>
              <a:rPr lang="en-US" dirty="0"/>
              <a:t>Design Build Experience of Team</a:t>
            </a:r>
          </a:p>
        </p:txBody>
      </p:sp>
      <p:sp>
        <p:nvSpPr>
          <p:cNvPr id="3" name="TextBox 2">
            <a:extLst>
              <a:ext uri="{FF2B5EF4-FFF2-40B4-BE49-F238E27FC236}">
                <a16:creationId xmlns:a16="http://schemas.microsoft.com/office/drawing/2014/main" id="{3E08AFAB-406A-4B6F-A94C-93037C98AFBE}"/>
              </a:ext>
            </a:extLst>
          </p:cNvPr>
          <p:cNvSpPr txBox="1"/>
          <p:nvPr/>
        </p:nvSpPr>
        <p:spPr>
          <a:xfrm>
            <a:off x="659130" y="1600200"/>
            <a:ext cx="8103870" cy="5016758"/>
          </a:xfrm>
          <a:prstGeom prst="rect">
            <a:avLst/>
          </a:prstGeom>
          <a:noFill/>
        </p:spPr>
        <p:txBody>
          <a:bodyPr wrap="square" rtlCol="0">
            <a:spAutoFit/>
          </a:bodyPr>
          <a:lstStyle/>
          <a:p>
            <a:pPr marL="285750" indent="-285750">
              <a:buFont typeface="Arial" panose="020B0604020202020204" pitchFamily="34" charset="0"/>
              <a:buChar char="•"/>
            </a:pPr>
            <a:r>
              <a:rPr lang="en-US" sz="2000" b="1" dirty="0"/>
              <a:t>Katy Allen – PE, City Administrator</a:t>
            </a:r>
          </a:p>
          <a:p>
            <a:pPr marL="742950" lvl="1" indent="-285750">
              <a:buFont typeface="Arial" panose="020B0604020202020204" pitchFamily="34" charset="0"/>
              <a:buChar char="•"/>
            </a:pPr>
            <a:r>
              <a:rPr lang="en-US" sz="2000" b="1" dirty="0"/>
              <a:t>$1.3B San Jose Airport utilized PDB</a:t>
            </a:r>
          </a:p>
          <a:p>
            <a:pPr marL="742950" lvl="1" indent="-285750">
              <a:buFont typeface="Arial" panose="020B0604020202020204" pitchFamily="34" charset="0"/>
              <a:buChar char="•"/>
            </a:pPr>
            <a:r>
              <a:rPr lang="en-US" sz="2000" b="1" dirty="0"/>
              <a:t>Serves on the DRB at SEATAC for International Arrival Facility which is utilizing PDB</a:t>
            </a:r>
          </a:p>
          <a:p>
            <a:pPr marL="742950" lvl="1"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Jeff Jurgensen – Sr. Vice President, DBIA, CCM</a:t>
            </a:r>
          </a:p>
          <a:p>
            <a:pPr marL="742950" lvl="1" indent="-285750">
              <a:buFont typeface="Arial" panose="020B0604020202020204" pitchFamily="34" charset="0"/>
              <a:buChar char="•"/>
            </a:pPr>
            <a:r>
              <a:rPr lang="en-US" sz="2000" b="1" dirty="0"/>
              <a:t>Six major capital design-build projects</a:t>
            </a:r>
          </a:p>
          <a:p>
            <a:pPr marL="742950" lvl="1"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Jonathan Miller – Sr. Project Manager, CCM, PMP</a:t>
            </a:r>
          </a:p>
          <a:p>
            <a:pPr marL="742950" lvl="1" indent="-285750">
              <a:buFont typeface="Arial" panose="020B0604020202020204" pitchFamily="34" charset="0"/>
              <a:buChar char="•"/>
            </a:pPr>
            <a:r>
              <a:rPr lang="en-US" sz="2000" b="1" dirty="0"/>
              <a:t>Currently managing a $6.5M PDB project with Spokane Valley Fire Department</a:t>
            </a:r>
          </a:p>
          <a:p>
            <a:pPr marL="742950" lvl="1"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err="1"/>
              <a:t>Graehm</a:t>
            </a:r>
            <a:r>
              <a:rPr lang="en-US" sz="2000" b="1" dirty="0"/>
              <a:t> Wallace – Perkins Coie</a:t>
            </a:r>
          </a:p>
          <a:p>
            <a:pPr marL="742950" lvl="1" indent="-285750">
              <a:buFont typeface="Arial" panose="020B0604020202020204" pitchFamily="34" charset="0"/>
              <a:buChar char="•"/>
            </a:pPr>
            <a:r>
              <a:rPr lang="en-US" sz="2000" b="1" dirty="0"/>
              <a:t>Over a dozen RCW 39.10 design-build projects</a:t>
            </a:r>
          </a:p>
          <a:p>
            <a:pPr marL="742950" lvl="1" indent="-285750">
              <a:buFont typeface="Arial" panose="020B0604020202020204" pitchFamily="34" charset="0"/>
              <a:buChar char="•"/>
            </a:pPr>
            <a:r>
              <a:rPr lang="en-US" sz="2000" b="1" dirty="0"/>
              <a:t>Numerous private design-build projects</a:t>
            </a:r>
          </a:p>
          <a:p>
            <a:pPr marL="742950" lvl="1" indent="-285750">
              <a:buFont typeface="Arial" panose="020B0604020202020204" pitchFamily="34" charset="0"/>
              <a:buChar char="•"/>
            </a:pPr>
            <a:endParaRPr lang="en-US" sz="2000" b="1" dirty="0"/>
          </a:p>
        </p:txBody>
      </p:sp>
      <p:pic>
        <p:nvPicPr>
          <p:cNvPr id="4" name="Picture 3">
            <a:extLst>
              <a:ext uri="{FF2B5EF4-FFF2-40B4-BE49-F238E27FC236}">
                <a16:creationId xmlns:a16="http://schemas.microsoft.com/office/drawing/2014/main" id="{4C0CEF2C-C7D7-4270-B668-020882A15C7F}"/>
              </a:ext>
            </a:extLst>
          </p:cNvPr>
          <p:cNvPicPr>
            <a:picLocks noChangeAspect="1"/>
          </p:cNvPicPr>
          <p:nvPr/>
        </p:nvPicPr>
        <p:blipFill>
          <a:blip r:embed="rId3"/>
          <a:stretch>
            <a:fillRect/>
          </a:stretch>
        </p:blipFill>
        <p:spPr>
          <a:xfrm>
            <a:off x="7467600" y="5364816"/>
            <a:ext cx="1371600" cy="1295960"/>
          </a:xfrm>
          <a:prstGeom prst="rect">
            <a:avLst/>
          </a:prstGeom>
        </p:spPr>
      </p:pic>
    </p:spTree>
    <p:extLst>
      <p:ext uri="{BB962C8B-B14F-4D97-AF65-F5344CB8AC3E}">
        <p14:creationId xmlns:p14="http://schemas.microsoft.com/office/powerpoint/2010/main" val="926192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12EA-7F68-438E-BD1C-28BA940063E0}"/>
              </a:ext>
            </a:extLst>
          </p:cNvPr>
          <p:cNvSpPr>
            <a:spLocks noGrp="1"/>
          </p:cNvSpPr>
          <p:nvPr>
            <p:ph type="title"/>
          </p:nvPr>
        </p:nvSpPr>
        <p:spPr/>
        <p:txBody>
          <a:bodyPr>
            <a:normAutofit/>
          </a:bodyPr>
          <a:lstStyle/>
          <a:p>
            <a:r>
              <a:rPr lang="en-US" sz="3200" dirty="0"/>
              <a:t>Scope of Trailhead Project</a:t>
            </a:r>
          </a:p>
        </p:txBody>
      </p:sp>
      <p:sp>
        <p:nvSpPr>
          <p:cNvPr id="3" name="TextBox 2">
            <a:extLst>
              <a:ext uri="{FF2B5EF4-FFF2-40B4-BE49-F238E27FC236}">
                <a16:creationId xmlns:a16="http://schemas.microsoft.com/office/drawing/2014/main" id="{D9078D05-9CA2-4B7C-9C12-34DE4A9A622D}"/>
              </a:ext>
            </a:extLst>
          </p:cNvPr>
          <p:cNvSpPr txBox="1"/>
          <p:nvPr/>
        </p:nvSpPr>
        <p:spPr>
          <a:xfrm>
            <a:off x="628650" y="1690688"/>
            <a:ext cx="7677150" cy="372864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a:t>Replace existing 7,200 sq. ft. clubhouse built in 1972, with a new, larger, more functional and code compliant clubhouse</a:t>
            </a:r>
          </a:p>
          <a:p>
            <a:pPr marL="285750" indent="-285750">
              <a:lnSpc>
                <a:spcPct val="150000"/>
              </a:lnSpc>
              <a:buFont typeface="Arial" panose="020B0604020202020204" pitchFamily="34" charset="0"/>
              <a:buChar char="•"/>
            </a:pPr>
            <a:r>
              <a:rPr lang="en-US" sz="2000" b="1" dirty="0"/>
              <a:t>Expand current parking lot</a:t>
            </a:r>
          </a:p>
          <a:p>
            <a:pPr marL="285750" indent="-285750">
              <a:lnSpc>
                <a:spcPct val="150000"/>
              </a:lnSpc>
              <a:buFont typeface="Arial" panose="020B0604020202020204" pitchFamily="34" charset="0"/>
              <a:buChar char="•"/>
            </a:pPr>
            <a:r>
              <a:rPr lang="en-US" sz="2000" b="1" dirty="0"/>
              <a:t>Reorient existing driving range to accommodate additional parking</a:t>
            </a:r>
          </a:p>
          <a:p>
            <a:pPr marL="285750" indent="-285750">
              <a:lnSpc>
                <a:spcPct val="150000"/>
              </a:lnSpc>
              <a:buFont typeface="Arial" panose="020B0604020202020204" pitchFamily="34" charset="0"/>
              <a:buChar char="•"/>
            </a:pPr>
            <a:r>
              <a:rPr lang="en-US" sz="2000" b="1" dirty="0"/>
              <a:t>Replace existing driving range poles and netting with larger and taller poles/netting</a:t>
            </a:r>
          </a:p>
          <a:p>
            <a:pPr marL="285750" indent="-285750">
              <a:lnSpc>
                <a:spcPct val="150000"/>
              </a:lnSpc>
              <a:buFont typeface="Arial" panose="020B0604020202020204" pitchFamily="34" charset="0"/>
              <a:buChar char="•"/>
            </a:pPr>
            <a:r>
              <a:rPr lang="en-US" sz="2000" b="1" dirty="0"/>
              <a:t>Possibility of double decker driving range</a:t>
            </a:r>
          </a:p>
        </p:txBody>
      </p:sp>
      <p:pic>
        <p:nvPicPr>
          <p:cNvPr id="5" name="Picture 4">
            <a:extLst>
              <a:ext uri="{FF2B5EF4-FFF2-40B4-BE49-F238E27FC236}">
                <a16:creationId xmlns:a16="http://schemas.microsoft.com/office/drawing/2014/main" id="{F5877357-88CA-49B8-A85B-DA3AF89478F3}"/>
              </a:ext>
            </a:extLst>
          </p:cNvPr>
          <p:cNvPicPr>
            <a:picLocks noChangeAspect="1"/>
          </p:cNvPicPr>
          <p:nvPr/>
        </p:nvPicPr>
        <p:blipFill>
          <a:blip r:embed="rId3"/>
          <a:stretch>
            <a:fillRect/>
          </a:stretch>
        </p:blipFill>
        <p:spPr>
          <a:xfrm>
            <a:off x="7467600" y="5364816"/>
            <a:ext cx="1371600" cy="1295960"/>
          </a:xfrm>
          <a:prstGeom prst="rect">
            <a:avLst/>
          </a:prstGeom>
        </p:spPr>
      </p:pic>
    </p:spTree>
    <p:extLst>
      <p:ext uri="{BB962C8B-B14F-4D97-AF65-F5344CB8AC3E}">
        <p14:creationId xmlns:p14="http://schemas.microsoft.com/office/powerpoint/2010/main" val="69102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C770-708E-4A0B-A377-A23998DD8FDE}"/>
              </a:ext>
            </a:extLst>
          </p:cNvPr>
          <p:cNvSpPr>
            <a:spLocks noGrp="1"/>
          </p:cNvSpPr>
          <p:nvPr>
            <p:ph type="title"/>
          </p:nvPr>
        </p:nvSpPr>
        <p:spPr/>
        <p:txBody>
          <a:bodyPr/>
          <a:lstStyle/>
          <a:p>
            <a:r>
              <a:rPr lang="en-US" dirty="0"/>
              <a:t>Existing Site Today</a:t>
            </a:r>
          </a:p>
        </p:txBody>
      </p:sp>
      <p:pic>
        <p:nvPicPr>
          <p:cNvPr id="3" name="Picture 2">
            <a:extLst>
              <a:ext uri="{FF2B5EF4-FFF2-40B4-BE49-F238E27FC236}">
                <a16:creationId xmlns:a16="http://schemas.microsoft.com/office/drawing/2014/main" id="{83E8FC08-25E5-4BF6-9262-392E25317F90}"/>
              </a:ext>
            </a:extLst>
          </p:cNvPr>
          <p:cNvPicPr>
            <a:picLocks noChangeAspect="1"/>
          </p:cNvPicPr>
          <p:nvPr/>
        </p:nvPicPr>
        <p:blipFill>
          <a:blip r:embed="rId3"/>
          <a:stretch>
            <a:fillRect/>
          </a:stretch>
        </p:blipFill>
        <p:spPr>
          <a:xfrm>
            <a:off x="0" y="1577206"/>
            <a:ext cx="9144000" cy="3703587"/>
          </a:xfrm>
          <a:prstGeom prst="rect">
            <a:avLst/>
          </a:prstGeom>
        </p:spPr>
      </p:pic>
      <p:pic>
        <p:nvPicPr>
          <p:cNvPr id="4" name="Picture 3">
            <a:extLst>
              <a:ext uri="{FF2B5EF4-FFF2-40B4-BE49-F238E27FC236}">
                <a16:creationId xmlns:a16="http://schemas.microsoft.com/office/drawing/2014/main" id="{563621ED-6AA1-4B49-94A4-7F4A89156193}"/>
              </a:ext>
            </a:extLst>
          </p:cNvPr>
          <p:cNvPicPr>
            <a:picLocks noChangeAspect="1"/>
          </p:cNvPicPr>
          <p:nvPr/>
        </p:nvPicPr>
        <p:blipFill>
          <a:blip r:embed="rId4"/>
          <a:stretch>
            <a:fillRect/>
          </a:stretch>
        </p:blipFill>
        <p:spPr>
          <a:xfrm>
            <a:off x="7467600" y="5364816"/>
            <a:ext cx="1371600" cy="1295960"/>
          </a:xfrm>
          <a:prstGeom prst="rect">
            <a:avLst/>
          </a:prstGeom>
        </p:spPr>
      </p:pic>
    </p:spTree>
    <p:extLst>
      <p:ext uri="{BB962C8B-B14F-4D97-AF65-F5344CB8AC3E}">
        <p14:creationId xmlns:p14="http://schemas.microsoft.com/office/powerpoint/2010/main" val="1455722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7A5191-9AE4-4027-B6E0-EEB4D8DE96D7}"/>
              </a:ext>
            </a:extLst>
          </p:cNvPr>
          <p:cNvSpPr>
            <a:spLocks noGrp="1"/>
          </p:cNvSpPr>
          <p:nvPr>
            <p:ph type="title"/>
          </p:nvPr>
        </p:nvSpPr>
        <p:spPr>
          <a:xfrm>
            <a:off x="157369" y="504847"/>
            <a:ext cx="4706092" cy="537177"/>
          </a:xfrm>
        </p:spPr>
        <p:txBody>
          <a:bodyPr vert="horz" lIns="91440" tIns="45720" rIns="91440" bIns="45720" rtlCol="0" anchor="ctr">
            <a:noAutofit/>
          </a:bodyPr>
          <a:lstStyle/>
          <a:p>
            <a:pPr defTabSz="914400" eaLnBrk="1" hangingPunct="1"/>
            <a:r>
              <a:rPr lang="en-US" dirty="0"/>
              <a:t>Project Elements</a:t>
            </a:r>
          </a:p>
        </p:txBody>
      </p:sp>
      <p:sp>
        <p:nvSpPr>
          <p:cNvPr id="7" name="Content Placeholder 6">
            <a:extLst>
              <a:ext uri="{FF2B5EF4-FFF2-40B4-BE49-F238E27FC236}">
                <a16:creationId xmlns:a16="http://schemas.microsoft.com/office/drawing/2014/main" id="{3EB3C252-C358-4BC3-8397-EF19E9CB7F13}"/>
              </a:ext>
            </a:extLst>
          </p:cNvPr>
          <p:cNvSpPr>
            <a:spLocks noGrp="1"/>
          </p:cNvSpPr>
          <p:nvPr>
            <p:ph sz="half" idx="2"/>
          </p:nvPr>
        </p:nvSpPr>
        <p:spPr>
          <a:xfrm>
            <a:off x="0" y="1752600"/>
            <a:ext cx="2895600" cy="4427538"/>
          </a:xfrm>
        </p:spPr>
        <p:txBody>
          <a:bodyPr vert="horz" lIns="91440" tIns="45720" rIns="91440" bIns="45720" rtlCol="0">
            <a:normAutofit/>
          </a:bodyPr>
          <a:lstStyle/>
          <a:p>
            <a:pPr indent="-228600" defTabSz="914400" eaLnBrk="1" hangingPunct="1"/>
            <a:r>
              <a:rPr lang="en-US" dirty="0"/>
              <a:t>New Clubhouse</a:t>
            </a:r>
          </a:p>
          <a:p>
            <a:pPr lvl="1" indent="-228600" defTabSz="914400" eaLnBrk="1" hangingPunct="1"/>
            <a:r>
              <a:rPr lang="en-US" sz="2400" dirty="0"/>
              <a:t>Pro Shop</a:t>
            </a:r>
          </a:p>
          <a:p>
            <a:pPr lvl="1" indent="-228600" defTabSz="914400" eaLnBrk="1" hangingPunct="1"/>
            <a:r>
              <a:rPr lang="en-US" sz="2400" dirty="0"/>
              <a:t>Restaurant Shell</a:t>
            </a:r>
          </a:p>
          <a:p>
            <a:pPr lvl="1" indent="-228600" defTabSz="914400" eaLnBrk="1" hangingPunct="1"/>
            <a:r>
              <a:rPr lang="en-US" sz="2400" dirty="0"/>
              <a:t>Flex Space</a:t>
            </a:r>
          </a:p>
          <a:p>
            <a:pPr lvl="1" indent="-228600" defTabSz="914400" eaLnBrk="1" hangingPunct="1"/>
            <a:r>
              <a:rPr lang="en-US" sz="2400" dirty="0"/>
              <a:t>Cart Storage</a:t>
            </a:r>
          </a:p>
          <a:p>
            <a:pPr indent="-228600" defTabSz="914400" eaLnBrk="1" hangingPunct="1"/>
            <a:r>
              <a:rPr lang="en-US" dirty="0"/>
              <a:t>Driving Range </a:t>
            </a:r>
          </a:p>
          <a:p>
            <a:pPr indent="-228600" defTabSz="914400" eaLnBrk="1" hangingPunct="1"/>
            <a:r>
              <a:rPr lang="en-US" dirty="0" err="1"/>
              <a:t>Add’l</a:t>
            </a:r>
            <a:r>
              <a:rPr lang="en-US" dirty="0"/>
              <a:t> Parking </a:t>
            </a:r>
          </a:p>
          <a:p>
            <a:pPr marL="0" indent="0" defTabSz="914400" eaLnBrk="1" hangingPunct="1">
              <a:buNone/>
            </a:pPr>
            <a:endParaRPr lang="en-US" dirty="0"/>
          </a:p>
        </p:txBody>
      </p:sp>
      <p:pic>
        <p:nvPicPr>
          <p:cNvPr id="11" name="Picture 10">
            <a:extLst>
              <a:ext uri="{FF2B5EF4-FFF2-40B4-BE49-F238E27FC236}">
                <a16:creationId xmlns:a16="http://schemas.microsoft.com/office/drawing/2014/main" id="{E47B2FEE-18EA-44D2-B91B-0D2FBD2188D1}"/>
              </a:ext>
            </a:extLst>
          </p:cNvPr>
          <p:cNvPicPr>
            <a:picLocks noChangeAspect="1"/>
          </p:cNvPicPr>
          <p:nvPr/>
        </p:nvPicPr>
        <p:blipFill>
          <a:blip r:embed="rId4"/>
          <a:stretch>
            <a:fillRect/>
          </a:stretch>
        </p:blipFill>
        <p:spPr>
          <a:xfrm>
            <a:off x="2824117" y="1315486"/>
            <a:ext cx="6266374" cy="4965691"/>
          </a:xfrm>
          <a:prstGeom prst="rect">
            <a:avLst/>
          </a:prstGeom>
        </p:spPr>
      </p:pic>
      <p:sp>
        <p:nvSpPr>
          <p:cNvPr id="12" name="TextBox 11">
            <a:extLst>
              <a:ext uri="{FF2B5EF4-FFF2-40B4-BE49-F238E27FC236}">
                <a16:creationId xmlns:a16="http://schemas.microsoft.com/office/drawing/2014/main" id="{CA656670-D0DC-4C70-A953-B21299EE761A}"/>
              </a:ext>
            </a:extLst>
          </p:cNvPr>
          <p:cNvSpPr txBox="1"/>
          <p:nvPr/>
        </p:nvSpPr>
        <p:spPr>
          <a:xfrm>
            <a:off x="5486400" y="3429000"/>
            <a:ext cx="2853980" cy="369332"/>
          </a:xfrm>
          <a:prstGeom prst="rect">
            <a:avLst/>
          </a:prstGeom>
          <a:noFill/>
        </p:spPr>
        <p:txBody>
          <a:bodyPr wrap="square" rtlCol="0">
            <a:spAutoFit/>
          </a:bodyPr>
          <a:lstStyle/>
          <a:p>
            <a:r>
              <a:rPr lang="en-US" dirty="0"/>
              <a:t>Updated Driving Range</a:t>
            </a:r>
          </a:p>
        </p:txBody>
      </p:sp>
      <p:sp>
        <p:nvSpPr>
          <p:cNvPr id="14" name="TextBox 13">
            <a:extLst>
              <a:ext uri="{FF2B5EF4-FFF2-40B4-BE49-F238E27FC236}">
                <a16:creationId xmlns:a16="http://schemas.microsoft.com/office/drawing/2014/main" id="{2CF9A045-F5C6-4252-B42F-9AC202B40336}"/>
              </a:ext>
            </a:extLst>
          </p:cNvPr>
          <p:cNvSpPr txBox="1"/>
          <p:nvPr/>
        </p:nvSpPr>
        <p:spPr>
          <a:xfrm>
            <a:off x="3374042" y="2936656"/>
            <a:ext cx="1489419" cy="369332"/>
          </a:xfrm>
          <a:prstGeom prst="rect">
            <a:avLst/>
          </a:prstGeom>
          <a:noFill/>
        </p:spPr>
        <p:txBody>
          <a:bodyPr wrap="square" rtlCol="0">
            <a:spAutoFit/>
          </a:bodyPr>
          <a:lstStyle/>
          <a:p>
            <a:r>
              <a:rPr lang="en-US" dirty="0"/>
              <a:t>Club House</a:t>
            </a:r>
          </a:p>
        </p:txBody>
      </p:sp>
      <p:sp>
        <p:nvSpPr>
          <p:cNvPr id="16" name="TextBox 15">
            <a:extLst>
              <a:ext uri="{FF2B5EF4-FFF2-40B4-BE49-F238E27FC236}">
                <a16:creationId xmlns:a16="http://schemas.microsoft.com/office/drawing/2014/main" id="{24069D2B-783E-4968-ACB3-A7F28A290C98}"/>
              </a:ext>
            </a:extLst>
          </p:cNvPr>
          <p:cNvSpPr txBox="1"/>
          <p:nvPr/>
        </p:nvSpPr>
        <p:spPr>
          <a:xfrm>
            <a:off x="2891608" y="1383268"/>
            <a:ext cx="2594792" cy="369332"/>
          </a:xfrm>
          <a:prstGeom prst="rect">
            <a:avLst/>
          </a:prstGeom>
          <a:solidFill>
            <a:schemeClr val="tx1"/>
          </a:solidFill>
        </p:spPr>
        <p:txBody>
          <a:bodyPr wrap="square" rtlCol="0">
            <a:spAutoFit/>
          </a:bodyPr>
          <a:lstStyle/>
          <a:p>
            <a:r>
              <a:rPr lang="en-US" dirty="0">
                <a:solidFill>
                  <a:schemeClr val="bg1"/>
                </a:solidFill>
              </a:rPr>
              <a:t>Parking Lot Expansion</a:t>
            </a:r>
          </a:p>
        </p:txBody>
      </p:sp>
      <p:cxnSp>
        <p:nvCxnSpPr>
          <p:cNvPr id="18" name="Straight Arrow Connector 17">
            <a:extLst>
              <a:ext uri="{FF2B5EF4-FFF2-40B4-BE49-F238E27FC236}">
                <a16:creationId xmlns:a16="http://schemas.microsoft.com/office/drawing/2014/main" id="{5E00F4D2-0BAE-4F5F-86DF-03F8012BBDA6}"/>
              </a:ext>
            </a:extLst>
          </p:cNvPr>
          <p:cNvCxnSpPr/>
          <p:nvPr/>
        </p:nvCxnSpPr>
        <p:spPr>
          <a:xfrm>
            <a:off x="3124200" y="1752600"/>
            <a:ext cx="0" cy="8427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DAFC649-6116-4474-9F47-7CA87F07755A}"/>
              </a:ext>
            </a:extLst>
          </p:cNvPr>
          <p:cNvCxnSpPr>
            <a:cxnSpLocks/>
          </p:cNvCxnSpPr>
          <p:nvPr/>
        </p:nvCxnSpPr>
        <p:spPr>
          <a:xfrm>
            <a:off x="4837503" y="1752600"/>
            <a:ext cx="228601" cy="3056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6B01C94-1410-4DC5-BC28-997509C0B538}"/>
              </a:ext>
            </a:extLst>
          </p:cNvPr>
          <p:cNvCxnSpPr>
            <a:cxnSpLocks/>
            <a:stCxn id="16" idx="3"/>
          </p:cNvCxnSpPr>
          <p:nvPr/>
        </p:nvCxnSpPr>
        <p:spPr>
          <a:xfrm>
            <a:off x="5486400" y="1567934"/>
            <a:ext cx="448491" cy="2226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599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533400" y="1219200"/>
            <a:ext cx="8305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2800" dirty="0"/>
              <a:t>Predictability:  Align Budget and Scope</a:t>
            </a:r>
          </a:p>
          <a:p>
            <a:pPr eaLnBrk="1" hangingPunct="1">
              <a:buFontTx/>
              <a:buChar char="•"/>
            </a:pPr>
            <a:endParaRPr lang="en-US" altLang="en-US" sz="2800" dirty="0"/>
          </a:p>
          <a:p>
            <a:pPr eaLnBrk="1" hangingPunct="1">
              <a:buFontTx/>
              <a:buChar char="•"/>
            </a:pPr>
            <a:r>
              <a:rPr lang="en-US" altLang="en-US" sz="2800" dirty="0"/>
              <a:t>Efficiency and Innovation:  Design Development</a:t>
            </a:r>
          </a:p>
          <a:p>
            <a:pPr eaLnBrk="1" hangingPunct="1">
              <a:buFontTx/>
              <a:buChar char="•"/>
            </a:pPr>
            <a:endParaRPr lang="en-US" altLang="en-US" sz="2800" dirty="0"/>
          </a:p>
          <a:p>
            <a:pPr eaLnBrk="1" hangingPunct="1">
              <a:buFontTx/>
              <a:buChar char="•"/>
            </a:pPr>
            <a:r>
              <a:rPr lang="en-US" altLang="en-US" sz="2800" dirty="0"/>
              <a:t>Time to Market and Expedited Schedule</a:t>
            </a:r>
          </a:p>
          <a:p>
            <a:pPr eaLnBrk="1" hangingPunct="1">
              <a:buFontTx/>
              <a:buChar char="•"/>
            </a:pPr>
            <a:endParaRPr lang="en-US" altLang="en-US" sz="2800" dirty="0"/>
          </a:p>
          <a:p>
            <a:pPr eaLnBrk="1" hangingPunct="1">
              <a:buFontTx/>
              <a:buChar char="•"/>
            </a:pPr>
            <a:r>
              <a:rPr lang="en-US" altLang="en-US" sz="2800" dirty="0"/>
              <a:t>Early Cost Certainty </a:t>
            </a:r>
          </a:p>
          <a:p>
            <a:pPr eaLnBrk="1" hangingPunct="1">
              <a:buFontTx/>
              <a:buChar char="•"/>
            </a:pPr>
            <a:endParaRPr lang="en-US" altLang="en-US" sz="2800" dirty="0"/>
          </a:p>
          <a:p>
            <a:pPr eaLnBrk="1" hangingPunct="1">
              <a:buFontTx/>
              <a:buChar char="•"/>
            </a:pPr>
            <a:r>
              <a:rPr lang="en-US" altLang="en-US" sz="2800" dirty="0"/>
              <a:t>Single Point of Responsibility for Owner </a:t>
            </a:r>
          </a:p>
          <a:p>
            <a:pPr eaLnBrk="1" hangingPunct="1">
              <a:buFontTx/>
              <a:buChar char="•"/>
            </a:pPr>
            <a:endParaRPr lang="en-US" altLang="en-US" sz="2800" dirty="0"/>
          </a:p>
          <a:p>
            <a:pPr eaLnBrk="1" hangingPunct="1">
              <a:buFontTx/>
              <a:buChar char="•"/>
            </a:pPr>
            <a:r>
              <a:rPr lang="en-US" altLang="en-US" sz="2800" dirty="0"/>
              <a:t>Risk Management</a:t>
            </a:r>
          </a:p>
          <a:p>
            <a:pPr eaLnBrk="1" hangingPunct="1">
              <a:buFontTx/>
              <a:buChar char="•"/>
            </a:pPr>
            <a:endParaRPr lang="en-US" altLang="en-US" sz="2800" dirty="0"/>
          </a:p>
        </p:txBody>
      </p:sp>
      <p:sp>
        <p:nvSpPr>
          <p:cNvPr id="6" name="Title 4"/>
          <p:cNvSpPr txBox="1">
            <a:spLocks/>
          </p:cNvSpPr>
          <p:nvPr/>
        </p:nvSpPr>
        <p:spPr>
          <a:xfrm>
            <a:off x="457200" y="153988"/>
            <a:ext cx="8229600" cy="795337"/>
          </a:xfrm>
          <a:prstGeom prst="rect">
            <a:avLst/>
          </a:prstGeom>
        </p:spPr>
        <p:txBody>
          <a:bodyPr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defRPr/>
            </a:pPr>
            <a:r>
              <a:rPr lang="en-US" altLang="en-US" sz="3200" b="1" dirty="0">
                <a:solidFill>
                  <a:schemeClr val="tx1"/>
                </a:solidFill>
                <a:latin typeface="+mn-lt"/>
                <a:ea typeface="+mn-ea"/>
                <a:cs typeface="+mn-cs"/>
              </a:rPr>
              <a:t>Why Progressive Design Build?</a:t>
            </a:r>
          </a:p>
        </p:txBody>
      </p:sp>
      <p:pic>
        <p:nvPicPr>
          <p:cNvPr id="7" name="Picture 6">
            <a:extLst>
              <a:ext uri="{FF2B5EF4-FFF2-40B4-BE49-F238E27FC236}">
                <a16:creationId xmlns:a16="http://schemas.microsoft.com/office/drawing/2014/main" id="{9B512F36-2190-4A52-9C8F-37773805AED5}"/>
              </a:ext>
            </a:extLst>
          </p:cNvPr>
          <p:cNvPicPr>
            <a:picLocks noChangeAspect="1"/>
          </p:cNvPicPr>
          <p:nvPr/>
        </p:nvPicPr>
        <p:blipFill>
          <a:blip r:embed="rId3"/>
          <a:stretch>
            <a:fillRect/>
          </a:stretch>
        </p:blipFill>
        <p:spPr>
          <a:xfrm>
            <a:off x="7467600" y="5364816"/>
            <a:ext cx="1371600" cy="12959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7675350" cy="4351338"/>
          </a:xfrm>
        </p:spPr>
        <p:txBody>
          <a:bodyPr>
            <a:normAutofit/>
          </a:bodyPr>
          <a:lstStyle/>
          <a:p>
            <a:pPr marL="0" indent="0" eaLnBrk="1" fontAlgn="auto" hangingPunct="1">
              <a:spcAft>
                <a:spcPts val="0"/>
              </a:spcAft>
              <a:buFontTx/>
              <a:buNone/>
              <a:defRPr/>
            </a:pPr>
            <a:r>
              <a:rPr lang="en-US" sz="2800" b="1" dirty="0">
                <a:latin typeface="Calibri" panose="020F0502020204030204" pitchFamily="34" charset="0"/>
              </a:rPr>
              <a:t>The project meets all three of the RCW criteria:</a:t>
            </a:r>
          </a:p>
          <a:p>
            <a:pPr marL="457200" indent="-457200" eaLnBrk="1" fontAlgn="auto" hangingPunct="1">
              <a:spcAft>
                <a:spcPts val="0"/>
              </a:spcAft>
              <a:buFont typeface="+mj-lt"/>
              <a:buAutoNum type="alphaLcPeriod"/>
              <a:defRPr/>
            </a:pPr>
            <a:r>
              <a:rPr lang="en-US" dirty="0">
                <a:latin typeface="Calibri" panose="020F0502020204030204" pitchFamily="34" charset="0"/>
              </a:rPr>
              <a:t>Design-build approach is critical in developing the construction methodology.</a:t>
            </a:r>
          </a:p>
          <a:p>
            <a:pPr marL="457200" indent="-457200" eaLnBrk="1" fontAlgn="auto" hangingPunct="1">
              <a:spcAft>
                <a:spcPts val="0"/>
              </a:spcAft>
              <a:buFont typeface="+mj-lt"/>
              <a:buAutoNum type="alphaLcPeriod"/>
              <a:defRPr/>
            </a:pPr>
            <a:r>
              <a:rPr lang="en-US" dirty="0">
                <a:latin typeface="Calibri" panose="020F0502020204030204" pitchFamily="34" charset="0"/>
              </a:rPr>
              <a:t>The project will be provided opportunity for greater innovation and efficiencies by utilizing the Progressive Design Build methodology.</a:t>
            </a:r>
          </a:p>
          <a:p>
            <a:pPr marL="457200" indent="-457200" eaLnBrk="1" fontAlgn="auto" hangingPunct="1">
              <a:spcAft>
                <a:spcPts val="0"/>
              </a:spcAft>
              <a:buFont typeface="+mj-lt"/>
              <a:buAutoNum type="alphaLcPeriod"/>
              <a:defRPr/>
            </a:pPr>
            <a:r>
              <a:rPr lang="en-US" dirty="0">
                <a:latin typeface="Calibri" panose="020F0502020204030204" pitchFamily="34" charset="0"/>
              </a:rPr>
              <a:t>This project will realize significant savings in project delivery time which will show progress to the community.  By utilizing PDB, we get the benefit of early cost certainty, while beginning the procurement of materials, early site packages, and “mini-GMP’s”. </a:t>
            </a:r>
          </a:p>
        </p:txBody>
      </p:sp>
      <p:sp>
        <p:nvSpPr>
          <p:cNvPr id="6" name="Title 4"/>
          <p:cNvSpPr txBox="1">
            <a:spLocks/>
          </p:cNvSpPr>
          <p:nvPr/>
        </p:nvSpPr>
        <p:spPr>
          <a:xfrm>
            <a:off x="457200" y="153988"/>
            <a:ext cx="8229600" cy="795337"/>
          </a:xfrm>
          <a:prstGeom prst="rect">
            <a:avLst/>
          </a:prstGeom>
        </p:spPr>
        <p:txBody>
          <a:bodyPr anchor="ctr">
            <a:normAutofit/>
          </a:bodyPr>
          <a:lst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fontAlgn="auto">
              <a:spcAft>
                <a:spcPts val="0"/>
              </a:spcAft>
              <a:defRPr/>
            </a:pPr>
            <a:r>
              <a:rPr lang="en-US" altLang="en-US" sz="3200" b="1" dirty="0">
                <a:solidFill>
                  <a:schemeClr val="tx1"/>
                </a:solidFill>
                <a:latin typeface="Calibri" panose="020F0502020204030204" pitchFamily="34" charset="0"/>
                <a:ea typeface="+mn-ea"/>
                <a:cs typeface="+mn-cs"/>
              </a:rPr>
              <a:t>RCW 39.10.300</a:t>
            </a:r>
          </a:p>
        </p:txBody>
      </p:sp>
      <p:pic>
        <p:nvPicPr>
          <p:cNvPr id="7" name="Picture 6">
            <a:extLst>
              <a:ext uri="{FF2B5EF4-FFF2-40B4-BE49-F238E27FC236}">
                <a16:creationId xmlns:a16="http://schemas.microsoft.com/office/drawing/2014/main" id="{0A4C2742-C5ED-4783-8E12-79CB0AA14DAC}"/>
              </a:ext>
            </a:extLst>
          </p:cNvPr>
          <p:cNvPicPr>
            <a:picLocks noChangeAspect="1"/>
          </p:cNvPicPr>
          <p:nvPr/>
        </p:nvPicPr>
        <p:blipFill>
          <a:blip r:embed="rId3"/>
          <a:stretch>
            <a:fillRect/>
          </a:stretch>
        </p:blipFill>
        <p:spPr>
          <a:xfrm>
            <a:off x="7467600" y="5364816"/>
            <a:ext cx="1371600" cy="1295960"/>
          </a:xfrm>
          <a:prstGeom prst="rect">
            <a:avLst/>
          </a:prstGeom>
        </p:spPr>
      </p:pic>
    </p:spTree>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TM04033923[[fn=Depth]]</Template>
  <TotalTime>5518</TotalTime>
  <Words>778</Words>
  <Application>Microsoft Office PowerPoint</Application>
  <PresentationFormat>On-screen Show (4:3)</PresentationFormat>
  <Paragraphs>158</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Corbel</vt:lpstr>
      <vt:lpstr>Depth</vt:lpstr>
      <vt:lpstr>PowerPoint Presentation</vt:lpstr>
      <vt:lpstr>PowerPoint Presentation</vt:lpstr>
      <vt:lpstr>Project Team</vt:lpstr>
      <vt:lpstr>Design Build Experience of Team</vt:lpstr>
      <vt:lpstr>Scope of Trailhead Project</vt:lpstr>
      <vt:lpstr>Existing Site Today</vt:lpstr>
      <vt:lpstr>Project Elements</vt:lpstr>
      <vt:lpstr>PowerPoint Presentation</vt:lpstr>
      <vt:lpstr>PowerPoint Presentation</vt:lpstr>
      <vt:lpstr>PowerPoint Presentation</vt:lpstr>
      <vt:lpstr>PowerPoint Presentation</vt:lpstr>
      <vt:lpstr>PowerPoint Presentation</vt:lpstr>
      <vt:lpstr>PowerPoint Presentation</vt:lpstr>
    </vt:vector>
  </TitlesOfParts>
  <Company>Olympic Associates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Chandler</dc:creator>
  <cp:lastModifiedBy>Jonathan Miller</cp:lastModifiedBy>
  <cp:revision>252</cp:revision>
  <cp:lastPrinted>2015-12-01T21:58:33Z</cp:lastPrinted>
  <dcterms:created xsi:type="dcterms:W3CDTF">2007-08-13T18:14:17Z</dcterms:created>
  <dcterms:modified xsi:type="dcterms:W3CDTF">2021-09-22T16:57:39Z</dcterms:modified>
</cp:coreProperties>
</file>