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4"/>
  </p:sldMasterIdLst>
  <p:notesMasterIdLst>
    <p:notesMasterId r:id="rId34"/>
  </p:notesMasterIdLst>
  <p:handoutMasterIdLst>
    <p:handoutMasterId r:id="rId35"/>
  </p:handoutMasterIdLst>
  <p:sldIdLst>
    <p:sldId id="256" r:id="rId5"/>
    <p:sldId id="283" r:id="rId6"/>
    <p:sldId id="315" r:id="rId7"/>
    <p:sldId id="369" r:id="rId8"/>
    <p:sldId id="319" r:id="rId9"/>
    <p:sldId id="345" r:id="rId10"/>
    <p:sldId id="364" r:id="rId11"/>
    <p:sldId id="348" r:id="rId12"/>
    <p:sldId id="407" r:id="rId13"/>
    <p:sldId id="372" r:id="rId14"/>
    <p:sldId id="373" r:id="rId15"/>
    <p:sldId id="374" r:id="rId16"/>
    <p:sldId id="413" r:id="rId17"/>
    <p:sldId id="377" r:id="rId18"/>
    <p:sldId id="378" r:id="rId19"/>
    <p:sldId id="404" r:id="rId20"/>
    <p:sldId id="395" r:id="rId21"/>
    <p:sldId id="409" r:id="rId22"/>
    <p:sldId id="391" r:id="rId23"/>
    <p:sldId id="405" r:id="rId24"/>
    <p:sldId id="390" r:id="rId25"/>
    <p:sldId id="381" r:id="rId26"/>
    <p:sldId id="393" r:id="rId27"/>
    <p:sldId id="410" r:id="rId28"/>
    <p:sldId id="380" r:id="rId29"/>
    <p:sldId id="394" r:id="rId30"/>
    <p:sldId id="406" r:id="rId31"/>
    <p:sldId id="387" r:id="rId32"/>
    <p:sldId id="411" r:id="rId3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gie Anderson" initials="MA" lastIdx="3" clrIdx="0">
    <p:extLst>
      <p:ext uri="{19B8F6BF-5375-455C-9EA6-DF929625EA0E}">
        <p15:presenceInfo xmlns:p15="http://schemas.microsoft.com/office/powerpoint/2012/main" userId="S-1-5-21-1110004096-1093950551-5522801-515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8545"/>
    <a:srgbClr val="AFEEFB"/>
    <a:srgbClr val="32D4F4"/>
    <a:srgbClr val="45DDE1"/>
    <a:srgbClr val="00A6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AA9EFA-DE12-4E27-803F-6FD254AB6072}" v="1" dt="2021-01-22T16:13:52.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64211" autoAdjust="0"/>
  </p:normalViewPr>
  <p:slideViewPr>
    <p:cSldViewPr>
      <p:cViewPr varScale="1">
        <p:scale>
          <a:sx n="114" d="100"/>
          <a:sy n="114" d="100"/>
        </p:scale>
        <p:origin x="1278" y="102"/>
      </p:cViewPr>
      <p:guideLst>
        <p:guide orient="horz" pos="2160"/>
        <p:guide pos="2880"/>
      </p:guideLst>
    </p:cSldViewPr>
  </p:slideViewPr>
  <p:outlineViewPr>
    <p:cViewPr>
      <p:scale>
        <a:sx n="33" d="100"/>
        <a:sy n="33" d="100"/>
      </p:scale>
      <p:origin x="0" y="-1788"/>
    </p:cViewPr>
  </p:outlineViewPr>
  <p:notesTextViewPr>
    <p:cViewPr>
      <p:scale>
        <a:sx n="3" d="2"/>
        <a:sy n="3" d="2"/>
      </p:scale>
      <p:origin x="0" y="0"/>
    </p:cViewPr>
  </p:notesTextViewPr>
  <p:sorterViewPr>
    <p:cViewPr>
      <p:scale>
        <a:sx n="100" d="100"/>
        <a:sy n="100" d="100"/>
      </p:scale>
      <p:origin x="0" y="0"/>
    </p:cViewPr>
  </p:sorterViewPr>
  <p:notesViewPr>
    <p:cSldViewPr>
      <p:cViewPr>
        <p:scale>
          <a:sx n="200" d="100"/>
          <a:sy n="200" d="100"/>
        </p:scale>
        <p:origin x="1296" y="-210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emy Woolley" userId="00e2ec5d-e632-456f-a42b-c5aee25633f3" providerId="ADAL" clId="{7BAA9EFA-DE12-4E27-803F-6FD254AB6072}"/>
    <pc:docChg chg="undo custSel addSld delSld modSld">
      <pc:chgData name="Jeremy Woolley" userId="00e2ec5d-e632-456f-a42b-c5aee25633f3" providerId="ADAL" clId="{7BAA9EFA-DE12-4E27-803F-6FD254AB6072}" dt="2021-01-25T19:29:02.840" v="391" actId="20577"/>
      <pc:docMkLst>
        <pc:docMk/>
      </pc:docMkLst>
      <pc:sldChg chg="modSp mod">
        <pc:chgData name="Jeremy Woolley" userId="00e2ec5d-e632-456f-a42b-c5aee25633f3" providerId="ADAL" clId="{7BAA9EFA-DE12-4E27-803F-6FD254AB6072}" dt="2021-01-22T16:13:14.377" v="153" actId="12"/>
        <pc:sldMkLst>
          <pc:docMk/>
          <pc:sldMk cId="2807616619" sldId="319"/>
        </pc:sldMkLst>
        <pc:spChg chg="mod">
          <ac:chgData name="Jeremy Woolley" userId="00e2ec5d-e632-456f-a42b-c5aee25633f3" providerId="ADAL" clId="{7BAA9EFA-DE12-4E27-803F-6FD254AB6072}" dt="2021-01-22T16:13:14.377" v="153" actId="12"/>
          <ac:spMkLst>
            <pc:docMk/>
            <pc:sldMk cId="2807616619" sldId="319"/>
            <ac:spMk id="3" creationId="{00000000-0000-0000-0000-000000000000}"/>
          </ac:spMkLst>
        </pc:spChg>
      </pc:sldChg>
      <pc:sldChg chg="modSp mod">
        <pc:chgData name="Jeremy Woolley" userId="00e2ec5d-e632-456f-a42b-c5aee25633f3" providerId="ADAL" clId="{7BAA9EFA-DE12-4E27-803F-6FD254AB6072}" dt="2021-01-20T21:17:54.520" v="18" actId="20577"/>
        <pc:sldMkLst>
          <pc:docMk/>
          <pc:sldMk cId="3459204347" sldId="369"/>
        </pc:sldMkLst>
        <pc:spChg chg="mod">
          <ac:chgData name="Jeremy Woolley" userId="00e2ec5d-e632-456f-a42b-c5aee25633f3" providerId="ADAL" clId="{7BAA9EFA-DE12-4E27-803F-6FD254AB6072}" dt="2021-01-20T21:17:54.520" v="18" actId="20577"/>
          <ac:spMkLst>
            <pc:docMk/>
            <pc:sldMk cId="3459204347" sldId="369"/>
            <ac:spMk id="3" creationId="{00000000-0000-0000-0000-000000000000}"/>
          </ac:spMkLst>
        </pc:spChg>
      </pc:sldChg>
      <pc:sldChg chg="modSp mod">
        <pc:chgData name="Jeremy Woolley" userId="00e2ec5d-e632-456f-a42b-c5aee25633f3" providerId="ADAL" clId="{7BAA9EFA-DE12-4E27-803F-6FD254AB6072}" dt="2021-01-20T21:23:32.169" v="20" actId="313"/>
        <pc:sldMkLst>
          <pc:docMk/>
          <pc:sldMk cId="1069638694" sldId="374"/>
        </pc:sldMkLst>
        <pc:spChg chg="mod">
          <ac:chgData name="Jeremy Woolley" userId="00e2ec5d-e632-456f-a42b-c5aee25633f3" providerId="ADAL" clId="{7BAA9EFA-DE12-4E27-803F-6FD254AB6072}" dt="2021-01-20T21:23:32.169" v="20" actId="313"/>
          <ac:spMkLst>
            <pc:docMk/>
            <pc:sldMk cId="1069638694" sldId="374"/>
            <ac:spMk id="3" creationId="{00000000-0000-0000-0000-000000000000}"/>
          </ac:spMkLst>
        </pc:spChg>
      </pc:sldChg>
      <pc:sldChg chg="modSp mod">
        <pc:chgData name="Jeremy Woolley" userId="00e2ec5d-e632-456f-a42b-c5aee25633f3" providerId="ADAL" clId="{7BAA9EFA-DE12-4E27-803F-6FD254AB6072}" dt="2021-01-25T19:29:02.840" v="391" actId="20577"/>
        <pc:sldMkLst>
          <pc:docMk/>
          <pc:sldMk cId="597033397" sldId="377"/>
        </pc:sldMkLst>
        <pc:graphicFrameChg chg="modGraphic">
          <ac:chgData name="Jeremy Woolley" userId="00e2ec5d-e632-456f-a42b-c5aee25633f3" providerId="ADAL" clId="{7BAA9EFA-DE12-4E27-803F-6FD254AB6072}" dt="2021-01-25T19:29:02.840" v="391" actId="20577"/>
          <ac:graphicFrameMkLst>
            <pc:docMk/>
            <pc:sldMk cId="597033397" sldId="377"/>
            <ac:graphicFrameMk id="4" creationId="{00000000-0000-0000-0000-000000000000}"/>
          </ac:graphicFrameMkLst>
        </pc:graphicFrameChg>
      </pc:sldChg>
      <pc:sldChg chg="modSp mod">
        <pc:chgData name="Jeremy Woolley" userId="00e2ec5d-e632-456f-a42b-c5aee25633f3" providerId="ADAL" clId="{7BAA9EFA-DE12-4E27-803F-6FD254AB6072}" dt="2021-01-20T21:34:24.575" v="27" actId="20577"/>
        <pc:sldMkLst>
          <pc:docMk/>
          <pc:sldMk cId="931470275" sldId="387"/>
        </pc:sldMkLst>
        <pc:spChg chg="mod">
          <ac:chgData name="Jeremy Woolley" userId="00e2ec5d-e632-456f-a42b-c5aee25633f3" providerId="ADAL" clId="{7BAA9EFA-DE12-4E27-803F-6FD254AB6072}" dt="2021-01-20T21:34:24.575" v="27" actId="20577"/>
          <ac:spMkLst>
            <pc:docMk/>
            <pc:sldMk cId="931470275" sldId="387"/>
            <ac:spMk id="3" creationId="{00000000-0000-0000-0000-000000000000}"/>
          </ac:spMkLst>
        </pc:spChg>
      </pc:sldChg>
      <pc:sldChg chg="modSp mod">
        <pc:chgData name="Jeremy Woolley" userId="00e2ec5d-e632-456f-a42b-c5aee25633f3" providerId="ADAL" clId="{7BAA9EFA-DE12-4E27-803F-6FD254AB6072}" dt="2021-01-20T21:28:17.217" v="26" actId="20577"/>
        <pc:sldMkLst>
          <pc:docMk/>
          <pc:sldMk cId="523689360" sldId="395"/>
        </pc:sldMkLst>
        <pc:spChg chg="mod">
          <ac:chgData name="Jeremy Woolley" userId="00e2ec5d-e632-456f-a42b-c5aee25633f3" providerId="ADAL" clId="{7BAA9EFA-DE12-4E27-803F-6FD254AB6072}" dt="2021-01-20T21:28:17.217" v="26" actId="20577"/>
          <ac:spMkLst>
            <pc:docMk/>
            <pc:sldMk cId="523689360" sldId="395"/>
            <ac:spMk id="3" creationId="{00000000-0000-0000-0000-000000000000}"/>
          </ac:spMkLst>
        </pc:spChg>
      </pc:sldChg>
      <pc:sldChg chg="new del">
        <pc:chgData name="Jeremy Woolley" userId="00e2ec5d-e632-456f-a42b-c5aee25633f3" providerId="ADAL" clId="{7BAA9EFA-DE12-4E27-803F-6FD254AB6072}" dt="2021-01-22T16:13:54.925" v="155" actId="2696"/>
        <pc:sldMkLst>
          <pc:docMk/>
          <pc:sldMk cId="3176513613" sldId="412"/>
        </pc:sldMkLst>
      </pc:sldChg>
      <pc:sldChg chg="modSp add mod">
        <pc:chgData name="Jeremy Woolley" userId="00e2ec5d-e632-456f-a42b-c5aee25633f3" providerId="ADAL" clId="{7BAA9EFA-DE12-4E27-803F-6FD254AB6072}" dt="2021-01-25T18:04:35.664" v="387" actId="255"/>
        <pc:sldMkLst>
          <pc:docMk/>
          <pc:sldMk cId="960005120" sldId="413"/>
        </pc:sldMkLst>
        <pc:spChg chg="mod">
          <ac:chgData name="Jeremy Woolley" userId="00e2ec5d-e632-456f-a42b-c5aee25633f3" providerId="ADAL" clId="{7BAA9EFA-DE12-4E27-803F-6FD254AB6072}" dt="2021-01-22T16:14:23.610" v="180" actId="20577"/>
          <ac:spMkLst>
            <pc:docMk/>
            <pc:sldMk cId="960005120" sldId="413"/>
            <ac:spMk id="2" creationId="{00000000-0000-0000-0000-000000000000}"/>
          </ac:spMkLst>
        </pc:spChg>
        <pc:spChg chg="mod">
          <ac:chgData name="Jeremy Woolley" userId="00e2ec5d-e632-456f-a42b-c5aee25633f3" providerId="ADAL" clId="{7BAA9EFA-DE12-4E27-803F-6FD254AB6072}" dt="2021-01-25T18:04:35.664" v="387" actId="255"/>
          <ac:spMkLst>
            <pc:docMk/>
            <pc:sldMk cId="960005120" sldId="41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8475" cy="465138"/>
          </a:xfrm>
          <a:prstGeom prst="rect">
            <a:avLst/>
          </a:prstGeom>
        </p:spPr>
        <p:txBody>
          <a:bodyPr vert="horz" lIns="92638" tIns="46319" rIns="92638" bIns="46319" rtlCol="0"/>
          <a:lstStyle>
            <a:lvl1pPr algn="l">
              <a:defRPr sz="1200"/>
            </a:lvl1pPr>
          </a:lstStyle>
          <a:p>
            <a:endParaRPr lang="en-US" dirty="0"/>
          </a:p>
        </p:txBody>
      </p:sp>
      <p:sp>
        <p:nvSpPr>
          <p:cNvPr id="3" name="Date Placeholder 2"/>
          <p:cNvSpPr>
            <a:spLocks noGrp="1"/>
          </p:cNvSpPr>
          <p:nvPr>
            <p:ph type="dt" sz="quarter" idx="1"/>
          </p:nvPr>
        </p:nvSpPr>
        <p:spPr>
          <a:xfrm>
            <a:off x="3970344" y="0"/>
            <a:ext cx="3038475" cy="465138"/>
          </a:xfrm>
          <a:prstGeom prst="rect">
            <a:avLst/>
          </a:prstGeom>
        </p:spPr>
        <p:txBody>
          <a:bodyPr vert="horz" lIns="92638" tIns="46319" rIns="92638" bIns="46319" rtlCol="0"/>
          <a:lstStyle>
            <a:lvl1pPr algn="r">
              <a:defRPr sz="1200"/>
            </a:lvl1pPr>
          </a:lstStyle>
          <a:p>
            <a:fld id="{0435EB79-4CD3-4F09-B6F4-D176C4F93551}" type="datetimeFigureOut">
              <a:rPr lang="en-US" smtClean="0"/>
              <a:t>1/25/2021</a:t>
            </a:fld>
            <a:endParaRPr lang="en-US" dirty="0"/>
          </a:p>
        </p:txBody>
      </p:sp>
      <p:sp>
        <p:nvSpPr>
          <p:cNvPr id="4" name="Footer Placeholder 3"/>
          <p:cNvSpPr>
            <a:spLocks noGrp="1"/>
          </p:cNvSpPr>
          <p:nvPr>
            <p:ph type="ftr" sz="quarter" idx="2"/>
          </p:nvPr>
        </p:nvSpPr>
        <p:spPr>
          <a:xfrm>
            <a:off x="7" y="8829676"/>
            <a:ext cx="3038475" cy="465138"/>
          </a:xfrm>
          <a:prstGeom prst="rect">
            <a:avLst/>
          </a:prstGeom>
        </p:spPr>
        <p:txBody>
          <a:bodyPr vert="horz" lIns="92638" tIns="46319" rIns="92638" bIns="463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4" y="8829676"/>
            <a:ext cx="3038475" cy="465138"/>
          </a:xfrm>
          <a:prstGeom prst="rect">
            <a:avLst/>
          </a:prstGeom>
        </p:spPr>
        <p:txBody>
          <a:bodyPr vert="horz" lIns="92638" tIns="46319" rIns="92638" bIns="46319" rtlCol="0" anchor="b"/>
          <a:lstStyle>
            <a:lvl1pPr algn="r">
              <a:defRPr sz="1200"/>
            </a:lvl1pPr>
          </a:lstStyle>
          <a:p>
            <a:fld id="{266C49AF-4113-468E-A0D7-98874A8AA0CC}" type="slidenum">
              <a:rPr lang="en-US" smtClean="0"/>
              <a:t>‹#›</a:t>
            </a:fld>
            <a:endParaRPr lang="en-US" dirty="0"/>
          </a:p>
        </p:txBody>
      </p:sp>
    </p:spTree>
    <p:extLst>
      <p:ext uri="{BB962C8B-B14F-4D97-AF65-F5344CB8AC3E}">
        <p14:creationId xmlns:p14="http://schemas.microsoft.com/office/powerpoint/2010/main" val="202980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8475" cy="465138"/>
          </a:xfrm>
          <a:prstGeom prst="rect">
            <a:avLst/>
          </a:prstGeom>
        </p:spPr>
        <p:txBody>
          <a:bodyPr vert="horz" lIns="92638" tIns="46319" rIns="92638" bIns="46319" rtlCol="0"/>
          <a:lstStyle>
            <a:lvl1pPr algn="l">
              <a:defRPr sz="1200"/>
            </a:lvl1pPr>
          </a:lstStyle>
          <a:p>
            <a:endParaRPr lang="en-US" dirty="0"/>
          </a:p>
        </p:txBody>
      </p:sp>
      <p:sp>
        <p:nvSpPr>
          <p:cNvPr id="3" name="Date Placeholder 2"/>
          <p:cNvSpPr>
            <a:spLocks noGrp="1"/>
          </p:cNvSpPr>
          <p:nvPr>
            <p:ph type="dt" idx="1"/>
          </p:nvPr>
        </p:nvSpPr>
        <p:spPr>
          <a:xfrm>
            <a:off x="3970344" y="0"/>
            <a:ext cx="3038475" cy="465138"/>
          </a:xfrm>
          <a:prstGeom prst="rect">
            <a:avLst/>
          </a:prstGeom>
        </p:spPr>
        <p:txBody>
          <a:bodyPr vert="horz" lIns="92638" tIns="46319" rIns="92638" bIns="46319" rtlCol="0"/>
          <a:lstStyle>
            <a:lvl1pPr algn="r">
              <a:defRPr sz="1200"/>
            </a:lvl1pPr>
          </a:lstStyle>
          <a:p>
            <a:fld id="{851C3A19-11CC-4902-8D56-8C84E2F1DD11}" type="datetimeFigureOut">
              <a:rPr lang="en-US" smtClean="0"/>
              <a:t>1/25/2021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638" tIns="46319" rIns="92638" bIns="46319" rtlCol="0" anchor="ctr"/>
          <a:lstStyle/>
          <a:p>
            <a:endParaRPr lang="en-US" dirty="0"/>
          </a:p>
        </p:txBody>
      </p:sp>
      <p:sp>
        <p:nvSpPr>
          <p:cNvPr id="5" name="Notes Placeholder 4"/>
          <p:cNvSpPr>
            <a:spLocks noGrp="1"/>
          </p:cNvSpPr>
          <p:nvPr>
            <p:ph type="body" sz="quarter" idx="3"/>
          </p:nvPr>
        </p:nvSpPr>
        <p:spPr>
          <a:xfrm>
            <a:off x="701675" y="4416431"/>
            <a:ext cx="5607050" cy="4183063"/>
          </a:xfrm>
          <a:prstGeom prst="rect">
            <a:avLst/>
          </a:prstGeom>
        </p:spPr>
        <p:txBody>
          <a:bodyPr vert="horz" lIns="92638" tIns="46319" rIns="92638" bIns="4631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29676"/>
            <a:ext cx="3038475" cy="465138"/>
          </a:xfrm>
          <a:prstGeom prst="rect">
            <a:avLst/>
          </a:prstGeom>
        </p:spPr>
        <p:txBody>
          <a:bodyPr vert="horz" lIns="92638" tIns="46319" rIns="92638" bIns="463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4" y="8829676"/>
            <a:ext cx="3038475" cy="465138"/>
          </a:xfrm>
          <a:prstGeom prst="rect">
            <a:avLst/>
          </a:prstGeom>
        </p:spPr>
        <p:txBody>
          <a:bodyPr vert="horz" lIns="92638" tIns="46319" rIns="92638" bIns="46319" rtlCol="0" anchor="b"/>
          <a:lstStyle>
            <a:lvl1pPr algn="r">
              <a:defRPr sz="1200"/>
            </a:lvl1pPr>
          </a:lstStyle>
          <a:p>
            <a:fld id="{1E56F321-8004-430C-A3D5-D881F1EA66E9}" type="slidenum">
              <a:rPr lang="en-US" smtClean="0"/>
              <a:t>‹#›</a:t>
            </a:fld>
            <a:endParaRPr lang="en-US" dirty="0"/>
          </a:p>
        </p:txBody>
      </p:sp>
    </p:spTree>
    <p:extLst>
      <p:ext uri="{BB962C8B-B14F-4D97-AF65-F5344CB8AC3E}">
        <p14:creationId xmlns:p14="http://schemas.microsoft.com/office/powerpoint/2010/main" val="2909965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1</a:t>
            </a:fld>
            <a:endParaRPr lang="en-US" dirty="0"/>
          </a:p>
        </p:txBody>
      </p:sp>
    </p:spTree>
    <p:extLst>
      <p:ext uri="{BB962C8B-B14F-4D97-AF65-F5344CB8AC3E}">
        <p14:creationId xmlns:p14="http://schemas.microsoft.com/office/powerpoint/2010/main" val="2620534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18</a:t>
            </a:fld>
            <a:endParaRPr lang="en-US" dirty="0"/>
          </a:p>
        </p:txBody>
      </p:sp>
    </p:spTree>
    <p:extLst>
      <p:ext uri="{BB962C8B-B14F-4D97-AF65-F5344CB8AC3E}">
        <p14:creationId xmlns:p14="http://schemas.microsoft.com/office/powerpoint/2010/main" val="19909153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24</a:t>
            </a:fld>
            <a:endParaRPr lang="en-US" dirty="0"/>
          </a:p>
        </p:txBody>
      </p:sp>
    </p:spTree>
    <p:extLst>
      <p:ext uri="{BB962C8B-B14F-4D97-AF65-F5344CB8AC3E}">
        <p14:creationId xmlns:p14="http://schemas.microsoft.com/office/powerpoint/2010/main" val="3342884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29</a:t>
            </a:fld>
            <a:endParaRPr lang="en-US" dirty="0"/>
          </a:p>
        </p:txBody>
      </p:sp>
    </p:spTree>
    <p:extLst>
      <p:ext uri="{BB962C8B-B14F-4D97-AF65-F5344CB8AC3E}">
        <p14:creationId xmlns:p14="http://schemas.microsoft.com/office/powerpoint/2010/main" val="4022234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2</a:t>
            </a:fld>
            <a:endParaRPr lang="en-US" dirty="0"/>
          </a:p>
        </p:txBody>
      </p:sp>
    </p:spTree>
    <p:extLst>
      <p:ext uri="{BB962C8B-B14F-4D97-AF65-F5344CB8AC3E}">
        <p14:creationId xmlns:p14="http://schemas.microsoft.com/office/powerpoint/2010/main" val="724528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3</a:t>
            </a:fld>
            <a:endParaRPr lang="en-US" dirty="0"/>
          </a:p>
        </p:txBody>
      </p:sp>
    </p:spTree>
    <p:extLst>
      <p:ext uri="{BB962C8B-B14F-4D97-AF65-F5344CB8AC3E}">
        <p14:creationId xmlns:p14="http://schemas.microsoft.com/office/powerpoint/2010/main" val="3559529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4</a:t>
            </a:fld>
            <a:endParaRPr lang="en-US" dirty="0"/>
          </a:p>
        </p:txBody>
      </p:sp>
    </p:spTree>
    <p:extLst>
      <p:ext uri="{BB962C8B-B14F-4D97-AF65-F5344CB8AC3E}">
        <p14:creationId xmlns:p14="http://schemas.microsoft.com/office/powerpoint/2010/main" val="6835098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5</a:t>
            </a:fld>
            <a:endParaRPr lang="en-US" dirty="0"/>
          </a:p>
        </p:txBody>
      </p:sp>
    </p:spTree>
    <p:extLst>
      <p:ext uri="{BB962C8B-B14F-4D97-AF65-F5344CB8AC3E}">
        <p14:creationId xmlns:p14="http://schemas.microsoft.com/office/powerpoint/2010/main" val="2626295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6</a:t>
            </a:fld>
            <a:endParaRPr lang="en-US" dirty="0"/>
          </a:p>
        </p:txBody>
      </p:sp>
    </p:spTree>
    <p:extLst>
      <p:ext uri="{BB962C8B-B14F-4D97-AF65-F5344CB8AC3E}">
        <p14:creationId xmlns:p14="http://schemas.microsoft.com/office/powerpoint/2010/main" val="3011633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Controls</a:t>
            </a:r>
          </a:p>
          <a:p>
            <a:r>
              <a:rPr lang="en-US" dirty="0"/>
              <a:t>-Weekly Staff Meetings</a:t>
            </a:r>
          </a:p>
          <a:p>
            <a:r>
              <a:rPr lang="en-US" dirty="0"/>
              <a:t>-Weekly progress meetings</a:t>
            </a:r>
          </a:p>
          <a:p>
            <a:r>
              <a:rPr lang="en-US" dirty="0"/>
              <a:t>-One on one PM daily and weekly meetings</a:t>
            </a:r>
          </a:p>
          <a:p>
            <a:r>
              <a:rPr lang="en-US" dirty="0"/>
              <a:t>-Standing daily and weekly meetings with COO</a:t>
            </a:r>
          </a:p>
          <a:p>
            <a:r>
              <a:rPr lang="en-US" dirty="0"/>
              <a:t>-Multi Vista- Photographic Interactive As-Built</a:t>
            </a:r>
          </a:p>
          <a:p>
            <a:r>
              <a:rPr lang="en-US" dirty="0"/>
              <a:t>-Digitized As Builts and OEM Manuals in the Cloud (Skisite)</a:t>
            </a:r>
          </a:p>
          <a:p>
            <a:r>
              <a:rPr lang="en-US" dirty="0"/>
              <a:t>-Chalk Schools- Soup to nuts process for Project approvals</a:t>
            </a:r>
          </a:p>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7</a:t>
            </a:fld>
            <a:endParaRPr lang="en-US" dirty="0"/>
          </a:p>
        </p:txBody>
      </p:sp>
    </p:spTree>
    <p:extLst>
      <p:ext uri="{BB962C8B-B14F-4D97-AF65-F5344CB8AC3E}">
        <p14:creationId xmlns:p14="http://schemas.microsoft.com/office/powerpoint/2010/main" val="15242931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public body depth of public works experience</a:t>
            </a:r>
          </a:p>
          <a:p>
            <a:r>
              <a:rPr lang="en-US" dirty="0"/>
              <a:t>TPS is a major capital project builder</a:t>
            </a:r>
          </a:p>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8</a:t>
            </a:fld>
            <a:endParaRPr lang="en-US" dirty="0"/>
          </a:p>
        </p:txBody>
      </p:sp>
    </p:spTree>
    <p:extLst>
      <p:ext uri="{BB962C8B-B14F-4D97-AF65-F5344CB8AC3E}">
        <p14:creationId xmlns:p14="http://schemas.microsoft.com/office/powerpoint/2010/main" val="275621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56F321-8004-430C-A3D5-D881F1EA66E9}" type="slidenum">
              <a:rPr lang="en-US" smtClean="0"/>
              <a:t>9</a:t>
            </a:fld>
            <a:endParaRPr lang="en-US" dirty="0"/>
          </a:p>
        </p:txBody>
      </p:sp>
    </p:spTree>
    <p:extLst>
      <p:ext uri="{BB962C8B-B14F-4D97-AF65-F5344CB8AC3E}">
        <p14:creationId xmlns:p14="http://schemas.microsoft.com/office/powerpoint/2010/main" val="1219051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366C0D8-AE11-4882-8726-CB4184BAFA4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8B61A2-6DF4-46F6-B57D-F774B42E49EA}"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9860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61117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8B61A2-6DF4-46F6-B57D-F774B42E49EA}" type="slidenum">
              <a:rPr lang="en-US" smtClean="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4613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4085913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8B61A2-6DF4-46F6-B57D-F774B42E49EA}"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9859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3786548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4278473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95610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1124760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8B61A2-6DF4-46F6-B57D-F774B42E49EA}" type="slidenum">
              <a:rPr lang="en-US" smtClean="0"/>
              <a:t>‹#›</a:t>
            </a:fld>
            <a:endParaRPr lang="en-US" dirty="0"/>
          </a:p>
        </p:txBody>
      </p:sp>
    </p:spTree>
    <p:extLst>
      <p:ext uri="{BB962C8B-B14F-4D97-AF65-F5344CB8AC3E}">
        <p14:creationId xmlns:p14="http://schemas.microsoft.com/office/powerpoint/2010/main" val="25612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366C0D8-AE11-4882-8726-CB4184BAFA4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8B61A2-6DF4-46F6-B57D-F774B42E49EA}" type="slidenum">
              <a:rPr lang="en-US" smtClean="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73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366C0D8-AE11-4882-8726-CB4184BAFA49}" type="datetimeFigureOut">
              <a:rPr lang="en-US" smtClean="0"/>
              <a:t>1/25/2021</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D8B61A2-6DF4-46F6-B57D-F774B42E49EA}" type="slidenum">
              <a:rPr lang="en-US" smtClean="0"/>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84897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0C0E4C1-A2B3-4123-888E-4F1EFD0F2E9C}"/>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88A809B1-6F35-4816-B761-DCFEC74CE388}"/>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
        <p:nvSpPr>
          <p:cNvPr id="2" name="Title 1"/>
          <p:cNvSpPr>
            <a:spLocks noGrp="1"/>
          </p:cNvSpPr>
          <p:nvPr>
            <p:ph type="ctrTitle" idx="4294967295"/>
          </p:nvPr>
        </p:nvSpPr>
        <p:spPr>
          <a:xfrm>
            <a:off x="330200" y="639763"/>
            <a:ext cx="4699000" cy="3035300"/>
          </a:xfrm>
        </p:spPr>
        <p:txBody>
          <a:bodyPr anchor="b">
            <a:normAutofit/>
          </a:bodyPr>
          <a:lstStyle/>
          <a:p>
            <a:pPr algn="r"/>
            <a:r>
              <a:rPr lang="en-US" dirty="0">
                <a:solidFill>
                  <a:srgbClr val="FFFFFF"/>
                </a:solidFill>
                <a:latin typeface="Cambria" panose="02040503050406030204" pitchFamily="18" charset="0"/>
                <a:ea typeface="Cambria" panose="02040503050406030204" pitchFamily="18" charset="0"/>
              </a:rPr>
              <a:t>La venture middle school addition</a:t>
            </a:r>
          </a:p>
        </p:txBody>
      </p:sp>
      <p:sp>
        <p:nvSpPr>
          <p:cNvPr id="3" name="Subtitle 2"/>
          <p:cNvSpPr>
            <a:spLocks noGrp="1"/>
          </p:cNvSpPr>
          <p:nvPr>
            <p:ph type="subTitle" idx="4294967295"/>
          </p:nvPr>
        </p:nvSpPr>
        <p:spPr>
          <a:xfrm>
            <a:off x="330200" y="3849688"/>
            <a:ext cx="4699000" cy="2359025"/>
          </a:xfrm>
        </p:spPr>
        <p:txBody>
          <a:bodyPr anchor="t">
            <a:normAutofit/>
          </a:bodyPr>
          <a:lstStyle/>
          <a:p>
            <a:pPr algn="r"/>
            <a:r>
              <a:rPr lang="en-US" sz="1800" dirty="0">
                <a:solidFill>
                  <a:srgbClr val="FFFFFF"/>
                </a:solidFill>
                <a:latin typeface="Calibri" panose="020F0502020204030204" pitchFamily="34" charset="0"/>
                <a:cs typeface="Calibri" panose="020F0502020204030204" pitchFamily="34" charset="0"/>
              </a:rPr>
              <a:t>RCW 39.10 Alternative Public Works Contracting Progressive Design/Build</a:t>
            </a:r>
          </a:p>
          <a:p>
            <a:pPr algn="r"/>
            <a:endParaRPr lang="en-US" sz="1800" dirty="0">
              <a:solidFill>
                <a:srgbClr val="FFFFFF"/>
              </a:solidFill>
              <a:latin typeface="Calibri" panose="020F0502020204030204" pitchFamily="34" charset="0"/>
              <a:cs typeface="Calibri" panose="020F0502020204030204" pitchFamily="34" charset="0"/>
            </a:endParaRPr>
          </a:p>
          <a:p>
            <a:pPr algn="r"/>
            <a:r>
              <a:rPr lang="en-US" sz="1800" b="1" dirty="0">
                <a:solidFill>
                  <a:srgbClr val="FFFFFF"/>
                </a:solidFill>
                <a:latin typeface="Calibri" panose="020F0502020204030204" pitchFamily="34" charset="0"/>
                <a:cs typeface="Calibri" panose="020F0502020204030204" pitchFamily="34" charset="0"/>
              </a:rPr>
              <a:t>January 28, 2021</a:t>
            </a:r>
          </a:p>
          <a:p>
            <a:pPr algn="r"/>
            <a:endParaRPr lang="en-US" dirty="0">
              <a:solidFill>
                <a:srgbClr val="FFFFFF"/>
              </a:solidFill>
            </a:endParaRPr>
          </a:p>
        </p:txBody>
      </p:sp>
      <p:cxnSp>
        <p:nvCxnSpPr>
          <p:cNvPr id="12" name="Straight Connector 11">
            <a:extLst>
              <a:ext uri="{FF2B5EF4-FFF2-40B4-BE49-F238E27FC236}">
                <a16:creationId xmlns:a16="http://schemas.microsoft.com/office/drawing/2014/main" id="{ED9593C1-FCB0-482E-AC3B-F5F0E5A00368}"/>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2091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457200"/>
            <a:ext cx="5334000" cy="609600"/>
          </a:xfrm>
        </p:spPr>
        <p:txBody>
          <a:bodyPr>
            <a:normAutofit/>
          </a:bodyPr>
          <a:lstStyle/>
          <a:p>
            <a:r>
              <a:rPr lang="en-US" sz="4200" dirty="0">
                <a:latin typeface="Cambria" panose="02040503050406030204" pitchFamily="18" charset="0"/>
                <a:ea typeface="Cambria" panose="02040503050406030204" pitchFamily="18" charset="0"/>
              </a:rPr>
              <a:t>Project Location</a:t>
            </a:r>
            <a:endParaRPr lang="en-US" sz="1100" dirty="0">
              <a:solidFill>
                <a:srgbClr val="FF0000"/>
              </a:solidFill>
              <a:highlight>
                <a:srgbClr val="FFFF00"/>
              </a:highlight>
              <a:latin typeface="Cambria" panose="02040503050406030204" pitchFamily="18" charset="0"/>
              <a:ea typeface="Cambria" panose="02040503050406030204" pitchFamily="18" charset="0"/>
            </a:endParaRPr>
          </a:p>
        </p:txBody>
      </p:sp>
      <p:pic>
        <p:nvPicPr>
          <p:cNvPr id="4" name="Picture 3" descr="Map&#10;&#10;Description automatically generated">
            <a:extLst>
              <a:ext uri="{FF2B5EF4-FFF2-40B4-BE49-F238E27FC236}">
                <a16:creationId xmlns:a16="http://schemas.microsoft.com/office/drawing/2014/main" id="{B7A855FA-88BD-46B0-BB42-A6E8E37D83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219200"/>
            <a:ext cx="8746913" cy="5035526"/>
          </a:xfrm>
          <a:prstGeom prst="rect">
            <a:avLst/>
          </a:prstGeom>
        </p:spPr>
      </p:pic>
    </p:spTree>
    <p:extLst>
      <p:ext uri="{BB962C8B-B14F-4D97-AF65-F5344CB8AC3E}">
        <p14:creationId xmlns:p14="http://schemas.microsoft.com/office/powerpoint/2010/main" val="3715010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762000"/>
            <a:ext cx="7289800" cy="609600"/>
          </a:xfrm>
        </p:spPr>
        <p:txBody>
          <a:bodyPr>
            <a:normAutofit/>
          </a:bodyPr>
          <a:lstStyle/>
          <a:p>
            <a:r>
              <a:rPr lang="en-US" sz="3600" dirty="0">
                <a:latin typeface="Cambria" panose="02040503050406030204" pitchFamily="18" charset="0"/>
                <a:ea typeface="Cambria" panose="02040503050406030204" pitchFamily="18" charset="0"/>
              </a:rPr>
              <a:t>Current Site Overview</a:t>
            </a:r>
          </a:p>
        </p:txBody>
      </p:sp>
      <p:pic>
        <p:nvPicPr>
          <p:cNvPr id="4" name="Picture 3" descr="A picture containing text, military vehicle, control panel&#10;&#10;Description automatically generated">
            <a:extLst>
              <a:ext uri="{FF2B5EF4-FFF2-40B4-BE49-F238E27FC236}">
                <a16:creationId xmlns:a16="http://schemas.microsoft.com/office/drawing/2014/main" id="{912BACE4-C6DE-48B1-9CEC-B5239266E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676399"/>
            <a:ext cx="8835402" cy="4863719"/>
          </a:xfrm>
          <a:prstGeom prst="rect">
            <a:avLst/>
          </a:prstGeom>
        </p:spPr>
      </p:pic>
    </p:spTree>
    <p:extLst>
      <p:ext uri="{BB962C8B-B14F-4D97-AF65-F5344CB8AC3E}">
        <p14:creationId xmlns:p14="http://schemas.microsoft.com/office/powerpoint/2010/main" val="240188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90575" y="838200"/>
            <a:ext cx="7289800" cy="838200"/>
          </a:xfrm>
        </p:spPr>
        <p:txBody>
          <a:bodyPr>
            <a:normAutofit/>
          </a:bodyPr>
          <a:lstStyle/>
          <a:p>
            <a:r>
              <a:rPr lang="en-US" sz="4000" dirty="0">
                <a:latin typeface="Cambria" panose="02040503050406030204" pitchFamily="18" charset="0"/>
                <a:ea typeface="Cambria" panose="02040503050406030204" pitchFamily="18" charset="0"/>
              </a:rPr>
              <a:t>Project Description</a:t>
            </a:r>
          </a:p>
        </p:txBody>
      </p:sp>
      <p:sp>
        <p:nvSpPr>
          <p:cNvPr id="3" name="Content Placeholder 2"/>
          <p:cNvSpPr>
            <a:spLocks noGrp="1"/>
          </p:cNvSpPr>
          <p:nvPr>
            <p:ph idx="4294967295"/>
          </p:nvPr>
        </p:nvSpPr>
        <p:spPr>
          <a:xfrm>
            <a:off x="790575" y="1676400"/>
            <a:ext cx="7591425" cy="4572000"/>
          </a:xfrm>
        </p:spPr>
        <p:txBody>
          <a:bodyPr>
            <a:noAutofit/>
          </a:bodyPr>
          <a:lstStyle/>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Located in Mount Vernon, Washington</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20-acre site</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Expand lunchroom and library</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Build 8 new classrooms</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Board approved budget: $9.6M (construction &amp; soft costs)</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Construction timeline: January 2022 - July 2022</a:t>
            </a:r>
          </a:p>
          <a:p>
            <a:pPr>
              <a:buClr>
                <a:srgbClr val="0B8545"/>
              </a:buClr>
              <a:buFont typeface="Wingdings" panose="05000000000000000000" pitchFamily="2" charset="2"/>
              <a:buChar char="§"/>
            </a:pPr>
            <a:r>
              <a:rPr lang="en-US" sz="1900" dirty="0">
                <a:latin typeface="Calibri" panose="020F0502020204030204" pitchFamily="34" charset="0"/>
                <a:cs typeface="Calibri" panose="020F0502020204030204" pitchFamily="34" charset="0"/>
              </a:rPr>
              <a:t>Occupancy - August of 2022</a:t>
            </a:r>
          </a:p>
        </p:txBody>
      </p:sp>
      <p:pic>
        <p:nvPicPr>
          <p:cNvPr id="4" name="Picture 3">
            <a:extLst>
              <a:ext uri="{FF2B5EF4-FFF2-40B4-BE49-F238E27FC236}">
                <a16:creationId xmlns:a16="http://schemas.microsoft.com/office/drawing/2014/main" id="{597C7CB6-ADB3-4BBD-B43F-14EA547BDA9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1069638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90575" y="838200"/>
            <a:ext cx="7289800" cy="838200"/>
          </a:xfrm>
        </p:spPr>
        <p:txBody>
          <a:bodyPr>
            <a:normAutofit fontScale="90000"/>
          </a:bodyPr>
          <a:lstStyle/>
          <a:p>
            <a:r>
              <a:rPr lang="en-US" sz="4000" dirty="0">
                <a:latin typeface="Cambria" panose="02040503050406030204" pitchFamily="18" charset="0"/>
                <a:ea typeface="Cambria" panose="02040503050406030204" pitchFamily="18" charset="0"/>
              </a:rPr>
              <a:t>Project Description</a:t>
            </a:r>
            <a:br>
              <a:rPr lang="en-US" sz="4000" dirty="0">
                <a:latin typeface="Cambria" panose="02040503050406030204" pitchFamily="18" charset="0"/>
                <a:ea typeface="Cambria" panose="02040503050406030204" pitchFamily="18" charset="0"/>
              </a:rPr>
            </a:br>
            <a:r>
              <a:rPr lang="en-US" sz="2800" dirty="0">
                <a:latin typeface="Cambria" panose="02040503050406030204" pitchFamily="18" charset="0"/>
                <a:ea typeface="Cambria" panose="02040503050406030204" pitchFamily="18" charset="0"/>
              </a:rPr>
              <a:t>If funding is available</a:t>
            </a:r>
            <a:endParaRPr lang="en-US" sz="4000" dirty="0">
              <a:latin typeface="Cambria" panose="02040503050406030204" pitchFamily="18" charset="0"/>
              <a:ea typeface="Cambria" panose="02040503050406030204" pitchFamily="18" charset="0"/>
            </a:endParaRPr>
          </a:p>
        </p:txBody>
      </p:sp>
      <p:sp>
        <p:nvSpPr>
          <p:cNvPr id="3" name="Content Placeholder 2"/>
          <p:cNvSpPr>
            <a:spLocks noGrp="1"/>
          </p:cNvSpPr>
          <p:nvPr>
            <p:ph idx="4294967295"/>
          </p:nvPr>
        </p:nvSpPr>
        <p:spPr>
          <a:xfrm>
            <a:off x="790575" y="1676400"/>
            <a:ext cx="7591425" cy="4572000"/>
          </a:xfrm>
        </p:spPr>
        <p:txBody>
          <a:bodyPr>
            <a:noAutofit/>
          </a:bodyPr>
          <a:lstStyle/>
          <a:p>
            <a:pPr marL="0" indent="0">
              <a:buClr>
                <a:srgbClr val="0B8545"/>
              </a:buClr>
              <a:buNone/>
            </a:pPr>
            <a:endParaRPr lang="en-US" sz="1900" dirty="0">
              <a:latin typeface="Calibri" panose="020F0502020204030204" pitchFamily="34" charset="0"/>
              <a:cs typeface="Calibri" panose="020F0502020204030204" pitchFamily="34" charset="0"/>
            </a:endParaRPr>
          </a:p>
          <a:p>
            <a:pPr marL="0" indent="0">
              <a:buClr>
                <a:srgbClr val="0B8545"/>
              </a:buClr>
              <a:buNone/>
            </a:pPr>
            <a:r>
              <a:rPr lang="en-US" b="1" dirty="0">
                <a:latin typeface="Calibri" panose="020F0502020204030204" pitchFamily="34" charset="0"/>
                <a:cs typeface="Calibri" panose="020F0502020204030204" pitchFamily="34" charset="0"/>
              </a:rPr>
              <a:t>Community Resource Center</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Medical &amp; Dental Services</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Mental Health</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Counseling Service</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Legal Services</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Financial Counseling</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Translation Services</a:t>
            </a:r>
          </a:p>
          <a:p>
            <a:pPr>
              <a:buClr>
                <a:srgbClr val="0B8545"/>
              </a:buClr>
              <a:buFont typeface="Wingdings" panose="05000000000000000000" pitchFamily="2" charset="2"/>
              <a:buChar char="§"/>
            </a:pPr>
            <a:r>
              <a:rPr lang="en-US" sz="1800" dirty="0">
                <a:latin typeface="Calibri" panose="020F0502020204030204" pitchFamily="34" charset="0"/>
                <a:cs typeface="Calibri" panose="020F0502020204030204" pitchFamily="34" charset="0"/>
              </a:rPr>
              <a:t>Food Bank/Community Closet</a:t>
            </a:r>
          </a:p>
        </p:txBody>
      </p:sp>
      <p:pic>
        <p:nvPicPr>
          <p:cNvPr id="4" name="Picture 3">
            <a:extLst>
              <a:ext uri="{FF2B5EF4-FFF2-40B4-BE49-F238E27FC236}">
                <a16:creationId xmlns:a16="http://schemas.microsoft.com/office/drawing/2014/main" id="{597C7CB6-ADB3-4BBD-B43F-14EA547BDA99}"/>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960005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2000"/>
            <a:ext cx="7620000" cy="914400"/>
          </a:xfrm>
        </p:spPr>
        <p:txBody>
          <a:bodyPr>
            <a:normAutofit/>
          </a:bodyPr>
          <a:lstStyle/>
          <a:p>
            <a:pPr algn="ctr"/>
            <a:r>
              <a:rPr lang="en-US" sz="4000" dirty="0">
                <a:latin typeface="Cambria" panose="02040503050406030204" pitchFamily="18" charset="0"/>
                <a:ea typeface="Cambria" panose="02040503050406030204" pitchFamily="18" charset="0"/>
              </a:rPr>
              <a:t>Project</a:t>
            </a:r>
            <a:r>
              <a:rPr lang="en-US" sz="4200" dirty="0">
                <a:latin typeface="Cambria" panose="02040503050406030204" pitchFamily="18" charset="0"/>
                <a:ea typeface="Cambria" panose="02040503050406030204" pitchFamily="18" charset="0"/>
              </a:rPr>
              <a:t> Budget</a:t>
            </a:r>
          </a:p>
        </p:txBody>
      </p:sp>
      <p:graphicFrame>
        <p:nvGraphicFramePr>
          <p:cNvPr id="4" name="Table 3"/>
          <p:cNvGraphicFramePr>
            <a:graphicFrameLocks noGrp="1"/>
          </p:cNvGraphicFramePr>
          <p:nvPr>
            <p:extLst>
              <p:ext uri="{D42A27DB-BD31-4B8C-83A1-F6EECF244321}">
                <p14:modId xmlns:p14="http://schemas.microsoft.com/office/powerpoint/2010/main" val="3599067139"/>
              </p:ext>
            </p:extLst>
          </p:nvPr>
        </p:nvGraphicFramePr>
        <p:xfrm>
          <a:off x="533400" y="1828800"/>
          <a:ext cx="7772400" cy="4343393"/>
        </p:xfrm>
        <a:graphic>
          <a:graphicData uri="http://schemas.openxmlformats.org/drawingml/2006/table">
            <a:tbl>
              <a:tblPr>
                <a:tableStyleId>{5C22544A-7EE6-4342-B048-85BDC9FD1C3A}</a:tableStyleId>
              </a:tblPr>
              <a:tblGrid>
                <a:gridCol w="6129566">
                  <a:extLst>
                    <a:ext uri="{9D8B030D-6E8A-4147-A177-3AD203B41FA5}">
                      <a16:colId xmlns:a16="http://schemas.microsoft.com/office/drawing/2014/main" val="20000"/>
                    </a:ext>
                  </a:extLst>
                </a:gridCol>
                <a:gridCol w="1642834">
                  <a:extLst>
                    <a:ext uri="{9D8B030D-6E8A-4147-A177-3AD203B41FA5}">
                      <a16:colId xmlns:a16="http://schemas.microsoft.com/office/drawing/2014/main" val="20001"/>
                    </a:ext>
                  </a:extLst>
                </a:gridCol>
              </a:tblGrid>
              <a:tr h="403661">
                <a:tc>
                  <a:txBody>
                    <a:bodyPr/>
                    <a:lstStyle/>
                    <a:p>
                      <a:pPr algn="l" fontAlgn="ctr"/>
                      <a:r>
                        <a:rPr lang="en-US" sz="1800" b="0" u="none" strike="noStrike" dirty="0">
                          <a:solidFill>
                            <a:schemeClr val="bg1"/>
                          </a:solidFill>
                          <a:effectLst/>
                        </a:rPr>
                        <a:t> Category</a:t>
                      </a:r>
                      <a:endParaRPr lang="en-US" sz="1800" b="0" i="0" u="none" strike="noStrike" dirty="0">
                        <a:solidFill>
                          <a:schemeClr val="bg1"/>
                        </a:solidFill>
                        <a:effectLst/>
                        <a:latin typeface="Calibri" panose="020F0502020204030204" pitchFamily="34" charset="0"/>
                      </a:endParaRPr>
                    </a:p>
                  </a:txBody>
                  <a:tcPr marL="9525" marR="9525" marT="9525" marB="0" anchor="ctr">
                    <a:solidFill>
                      <a:srgbClr val="0B8545"/>
                    </a:solidFill>
                  </a:tcPr>
                </a:tc>
                <a:tc>
                  <a:txBody>
                    <a:bodyPr/>
                    <a:lstStyle/>
                    <a:p>
                      <a:pPr marL="0" indent="0" algn="ctr" fontAlgn="ctr"/>
                      <a:r>
                        <a:rPr lang="en-US" sz="1800" b="0" u="none" strike="noStrike" dirty="0">
                          <a:solidFill>
                            <a:schemeClr val="bg1"/>
                          </a:solidFill>
                          <a:effectLst/>
                        </a:rPr>
                        <a:t>Budget</a:t>
                      </a:r>
                      <a:endParaRPr lang="en-US" sz="1800" b="0" i="0" u="none" strike="noStrike" dirty="0">
                        <a:solidFill>
                          <a:schemeClr val="bg1"/>
                        </a:solidFill>
                        <a:effectLst/>
                        <a:latin typeface="Calibri" panose="020F0502020204030204" pitchFamily="34" charset="0"/>
                      </a:endParaRPr>
                    </a:p>
                  </a:txBody>
                  <a:tcPr marL="9525" marR="9525" marT="9525" marB="0" anchor="ctr">
                    <a:solidFill>
                      <a:srgbClr val="0B8545"/>
                    </a:solidFill>
                  </a:tcPr>
                </a:tc>
                <a:extLst>
                  <a:ext uri="{0D108BD9-81ED-4DB2-BD59-A6C34878D82A}">
                    <a16:rowId xmlns:a16="http://schemas.microsoft.com/office/drawing/2014/main" val="10000"/>
                  </a:ext>
                </a:extLst>
              </a:tr>
              <a:tr h="403661">
                <a:tc>
                  <a:txBody>
                    <a:bodyPr/>
                    <a:lstStyle/>
                    <a:p>
                      <a:pPr algn="l" fontAlgn="ctr"/>
                      <a:r>
                        <a:rPr lang="en-US" sz="1600" u="none" strike="noStrike" dirty="0">
                          <a:solidFill>
                            <a:schemeClr val="tx1"/>
                          </a:solidFill>
                          <a:effectLst/>
                          <a:latin typeface="Calibri Light" panose="020F0302020204030204" pitchFamily="34" charset="0"/>
                        </a:rPr>
                        <a:t> Costs for professional services (A/E provided by D/B)</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tc>
                  <a:txBody>
                    <a:bodyPr/>
                    <a:lstStyle/>
                    <a:p>
                      <a:pPr algn="r" defTabSz="914400" fontAlgn="ctr">
                        <a:tabLst>
                          <a:tab pos="1371600" algn="l"/>
                        </a:tabLst>
                      </a:pPr>
                      <a:r>
                        <a:rPr lang="en-US" sz="1600" u="none" strike="noStrike" dirty="0">
                          <a:solidFill>
                            <a:schemeClr val="tx1"/>
                          </a:solidFill>
                          <a:effectLst/>
                          <a:latin typeface="Calibri Light" panose="020F0302020204030204" pitchFamily="34" charset="0"/>
                        </a:rPr>
                        <a:t>$960,000</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001"/>
                  </a:ext>
                </a:extLst>
              </a:tr>
              <a:tr h="403661">
                <a:tc>
                  <a:txBody>
                    <a:bodyPr/>
                    <a:lstStyle/>
                    <a:p>
                      <a:pPr algn="l" fontAlgn="ctr"/>
                      <a:r>
                        <a:rPr lang="en-US" sz="1600" u="none" strike="noStrike" dirty="0">
                          <a:solidFill>
                            <a:schemeClr val="tx1"/>
                          </a:solidFill>
                          <a:effectLst/>
                          <a:latin typeface="Calibri Light" panose="020F0302020204030204" pitchFamily="34" charset="0"/>
                        </a:rPr>
                        <a:t> Estimated project construction cost (including 3% D/B contingency)</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$6,410,000</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02"/>
                  </a:ext>
                </a:extLst>
              </a:tr>
              <a:tr h="403661">
                <a:tc>
                  <a:txBody>
                    <a:bodyPr/>
                    <a:lstStyle/>
                    <a:p>
                      <a:pPr algn="l" fontAlgn="ctr"/>
                      <a:r>
                        <a:rPr lang="en-US" sz="1600" u="none" strike="noStrike" dirty="0">
                          <a:solidFill>
                            <a:schemeClr val="tx1"/>
                          </a:solidFill>
                          <a:effectLst/>
                          <a:latin typeface="Calibri Light" panose="020F0302020204030204" pitchFamily="34" charset="0"/>
                        </a:rPr>
                        <a:t> Equipment &amp;</a:t>
                      </a:r>
                      <a:r>
                        <a:rPr lang="en-US" sz="1600" u="none" strike="noStrike" baseline="0" dirty="0">
                          <a:solidFill>
                            <a:schemeClr val="tx1"/>
                          </a:solidFill>
                          <a:effectLst/>
                          <a:latin typeface="Calibri Light" panose="020F0302020204030204" pitchFamily="34" charset="0"/>
                        </a:rPr>
                        <a:t> furnishing costs (includes technology)</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$432,000</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003"/>
                  </a:ext>
                </a:extLst>
              </a:tr>
              <a:tr h="403661">
                <a:tc>
                  <a:txBody>
                    <a:bodyPr/>
                    <a:lstStyle/>
                    <a:p>
                      <a:pPr algn="l" fontAlgn="ctr"/>
                      <a:r>
                        <a:rPr lang="en-US" sz="1600" u="none" strike="noStrike" dirty="0">
                          <a:solidFill>
                            <a:schemeClr val="tx1"/>
                          </a:solidFill>
                          <a:effectLst/>
                          <a:latin typeface="Calibri Light" panose="020F0302020204030204" pitchFamily="34" charset="0"/>
                        </a:rPr>
                        <a:t> Off-site costs</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$134,000 </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04"/>
                  </a:ext>
                </a:extLst>
              </a:tr>
              <a:tr h="403661">
                <a:tc>
                  <a:txBody>
                    <a:bodyPr/>
                    <a:lstStyle/>
                    <a:p>
                      <a:pPr algn="l" fontAlgn="ctr"/>
                      <a:r>
                        <a:rPr lang="en-US" sz="1600" u="none" strike="noStrike" dirty="0">
                          <a:solidFill>
                            <a:schemeClr val="tx1"/>
                          </a:solidFill>
                          <a:effectLst/>
                          <a:latin typeface="Calibri Light" panose="020F0302020204030204" pitchFamily="34" charset="0"/>
                        </a:rPr>
                        <a:t> Contract administration costs (Owner, CM etc.)</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$192,000 </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005"/>
                  </a:ext>
                </a:extLst>
              </a:tr>
              <a:tr h="403661">
                <a:tc>
                  <a:txBody>
                    <a:bodyPr/>
                    <a:lstStyle/>
                    <a:p>
                      <a:pPr algn="l" fontAlgn="ctr"/>
                      <a:r>
                        <a:rPr lang="fr-FR" sz="1600" u="none" strike="noStrike" dirty="0">
                          <a:solidFill>
                            <a:schemeClr val="tx1"/>
                          </a:solidFill>
                          <a:effectLst/>
                          <a:latin typeface="Calibri Light" panose="020F0302020204030204" pitchFamily="34" charset="0"/>
                        </a:rPr>
                        <a:t> Contingences (Owner Project Contingency @ </a:t>
                      </a:r>
                      <a:r>
                        <a:rPr lang="fr-FR" sz="1600" u="none" strike="noStrike">
                          <a:solidFill>
                            <a:schemeClr val="tx1"/>
                          </a:solidFill>
                          <a:effectLst/>
                          <a:latin typeface="Calibri Light" panose="020F0302020204030204" pitchFamily="34" charset="0"/>
                        </a:rPr>
                        <a:t>5%)</a:t>
                      </a:r>
                      <a:endParaRPr lang="fr-FR"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$480,000</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06"/>
                  </a:ext>
                </a:extLst>
              </a:tr>
              <a:tr h="442010">
                <a:tc>
                  <a:txBody>
                    <a:bodyPr/>
                    <a:lstStyle/>
                    <a:p>
                      <a:pPr algn="l" fontAlgn="ctr"/>
                      <a:r>
                        <a:rPr lang="en-US" sz="1600" u="none" strike="noStrike" dirty="0">
                          <a:solidFill>
                            <a:schemeClr val="tx1"/>
                          </a:solidFill>
                          <a:effectLst/>
                          <a:latin typeface="Calibri Light" panose="020F0302020204030204" pitchFamily="34" charset="0"/>
                        </a:rPr>
                        <a:t> Other soft costs (Owner’s consultants, permits/fees, etc.)</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tc>
                  <a:txBody>
                    <a:bodyPr/>
                    <a:lstStyle/>
                    <a:p>
                      <a:pPr algn="r" fontAlgn="ctr"/>
                      <a:r>
                        <a:rPr lang="en-US" sz="1600" u="none" strike="noStrike" dirty="0">
                          <a:solidFill>
                            <a:schemeClr val="tx1"/>
                          </a:solidFill>
                          <a:effectLst/>
                          <a:latin typeface="Calibri Light" panose="020F0302020204030204" pitchFamily="34" charset="0"/>
                        </a:rPr>
                        <a:t>$433,030 </a:t>
                      </a: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007"/>
                  </a:ext>
                </a:extLst>
              </a:tr>
              <a:tr h="403661">
                <a:tc>
                  <a:txBody>
                    <a:bodyPr/>
                    <a:lstStyle/>
                    <a:p>
                      <a:pPr algn="l" fontAlgn="ctr"/>
                      <a:r>
                        <a:rPr lang="en-US" sz="1600" b="0" i="0" u="none" strike="noStrike" dirty="0">
                          <a:solidFill>
                            <a:schemeClr val="tx1"/>
                          </a:solidFill>
                          <a:effectLst/>
                          <a:latin typeface="Calibri Light" panose="020F0302020204030204" pitchFamily="34" charset="0"/>
                        </a:rPr>
                        <a:t> Sales Tax (@ 8.7% of A/E + Construction Cost)</a:t>
                      </a:r>
                    </a:p>
                  </a:txBody>
                  <a:tcPr marL="9525" marR="9525" marT="9525" marB="0" anchor="ctr">
                    <a:solidFill>
                      <a:schemeClr val="bg1">
                        <a:lumMod val="85000"/>
                      </a:schemeClr>
                    </a:solidFill>
                  </a:tcPr>
                </a:tc>
                <a:tc>
                  <a:txBody>
                    <a:bodyPr/>
                    <a:lstStyle/>
                    <a:p>
                      <a:pPr algn="r" fontAlgn="ctr"/>
                      <a:r>
                        <a:rPr lang="en-US" sz="1600" b="0" i="0" u="sng" strike="noStrike" dirty="0">
                          <a:solidFill>
                            <a:schemeClr val="tx1"/>
                          </a:solidFill>
                          <a:effectLst/>
                          <a:latin typeface="Calibri Light" panose="020F0302020204030204" pitchFamily="34" charset="0"/>
                        </a:rPr>
                        <a:t>$557,670</a:t>
                      </a:r>
                    </a:p>
                  </a:txBody>
                  <a:tcPr marL="9525" marR="9525" marT="9525" marB="0" anchor="ctr">
                    <a:solidFill>
                      <a:schemeClr val="bg1">
                        <a:lumMod val="85000"/>
                      </a:schemeClr>
                    </a:solidFill>
                  </a:tcPr>
                </a:tc>
                <a:extLst>
                  <a:ext uri="{0D108BD9-81ED-4DB2-BD59-A6C34878D82A}">
                    <a16:rowId xmlns:a16="http://schemas.microsoft.com/office/drawing/2014/main" val="10008"/>
                  </a:ext>
                </a:extLst>
              </a:tr>
              <a:tr h="268434">
                <a:tc>
                  <a:txBody>
                    <a:bodyPr/>
                    <a:lstStyle/>
                    <a:p>
                      <a:pPr algn="l" fontAlgn="ct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tc>
                  <a:txBody>
                    <a:bodyPr/>
                    <a:lstStyle/>
                    <a:p>
                      <a:pPr algn="r" fontAlgn="ctr"/>
                      <a:endParaRPr lang="en-US" sz="1600" b="0" i="0" u="none" strike="noStrike" dirty="0">
                        <a:solidFill>
                          <a:schemeClr val="tx1"/>
                        </a:solidFill>
                        <a:effectLst/>
                        <a:latin typeface="Calibri Light" panose="020F0302020204030204" pitchFamily="34" charset="0"/>
                      </a:endParaRPr>
                    </a:p>
                  </a:txBody>
                  <a:tcPr marL="9525" marR="9525" marT="9525" marB="0" anchor="ctr">
                    <a:solidFill>
                      <a:schemeClr val="bg1">
                        <a:lumMod val="95000"/>
                      </a:schemeClr>
                    </a:solidFill>
                  </a:tcPr>
                </a:tc>
                <a:extLst>
                  <a:ext uri="{0D108BD9-81ED-4DB2-BD59-A6C34878D82A}">
                    <a16:rowId xmlns:a16="http://schemas.microsoft.com/office/drawing/2014/main" val="10009"/>
                  </a:ext>
                </a:extLst>
              </a:tr>
              <a:tr h="403661">
                <a:tc>
                  <a:txBody>
                    <a:bodyPr/>
                    <a:lstStyle/>
                    <a:p>
                      <a:pPr algn="r" fontAlgn="ctr"/>
                      <a:r>
                        <a:rPr lang="en-US" sz="1600" b="1" u="none" strike="noStrike" dirty="0">
                          <a:solidFill>
                            <a:schemeClr val="tx1"/>
                          </a:solidFill>
                          <a:effectLst/>
                          <a:latin typeface="Calibri Light" panose="020F0302020204030204" pitchFamily="34" charset="0"/>
                        </a:rPr>
                        <a:t>TOTAL:</a:t>
                      </a:r>
                      <a:endParaRPr lang="en-US" sz="1600" b="1"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tc>
                  <a:txBody>
                    <a:bodyPr/>
                    <a:lstStyle/>
                    <a:p>
                      <a:pPr algn="r" fontAlgn="ctr"/>
                      <a:r>
                        <a:rPr lang="en-US" sz="1600" b="1" u="none" strike="noStrike" dirty="0">
                          <a:solidFill>
                            <a:schemeClr val="tx1"/>
                          </a:solidFill>
                          <a:effectLst/>
                          <a:latin typeface="Calibri Light" panose="020F0302020204030204" pitchFamily="34" charset="0"/>
                        </a:rPr>
                        <a:t>$9,600,000 </a:t>
                      </a:r>
                      <a:endParaRPr lang="en-US" sz="1600" b="1" i="0" u="none" strike="noStrike" dirty="0">
                        <a:solidFill>
                          <a:schemeClr val="tx1"/>
                        </a:solidFill>
                        <a:effectLst/>
                        <a:latin typeface="Calibri Light" panose="020F03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597033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914400"/>
            <a:ext cx="7620000" cy="685800"/>
          </a:xfrm>
        </p:spPr>
        <p:txBody>
          <a:bodyPr>
            <a:normAutofit/>
          </a:bodyPr>
          <a:lstStyle/>
          <a:p>
            <a:pPr algn="ctr"/>
            <a:r>
              <a:rPr lang="en-US" sz="4000" dirty="0">
                <a:latin typeface="Cambria" panose="02040503050406030204" pitchFamily="18" charset="0"/>
                <a:ea typeface="Cambria" panose="02040503050406030204" pitchFamily="18" charset="0"/>
              </a:rPr>
              <a:t>Project  Schedule</a:t>
            </a:r>
          </a:p>
        </p:txBody>
      </p:sp>
      <p:graphicFrame>
        <p:nvGraphicFramePr>
          <p:cNvPr id="5" name="Table 4"/>
          <p:cNvGraphicFramePr>
            <a:graphicFrameLocks noGrp="1"/>
          </p:cNvGraphicFramePr>
          <p:nvPr>
            <p:extLst>
              <p:ext uri="{D42A27DB-BD31-4B8C-83A1-F6EECF244321}">
                <p14:modId xmlns:p14="http://schemas.microsoft.com/office/powerpoint/2010/main" val="3990917816"/>
              </p:ext>
            </p:extLst>
          </p:nvPr>
        </p:nvGraphicFramePr>
        <p:xfrm>
          <a:off x="533400" y="1905000"/>
          <a:ext cx="7543800" cy="4454983"/>
        </p:xfrm>
        <a:graphic>
          <a:graphicData uri="http://schemas.openxmlformats.org/drawingml/2006/table">
            <a:tbl>
              <a:tblPr firstRow="1" firstCol="1" bandRow="1">
                <a:tableStyleId>{5C22544A-7EE6-4342-B048-85BDC9FD1C3A}</a:tableStyleId>
              </a:tblPr>
              <a:tblGrid>
                <a:gridCol w="4557712">
                  <a:extLst>
                    <a:ext uri="{9D8B030D-6E8A-4147-A177-3AD203B41FA5}">
                      <a16:colId xmlns:a16="http://schemas.microsoft.com/office/drawing/2014/main" val="20000"/>
                    </a:ext>
                  </a:extLst>
                </a:gridCol>
                <a:gridCol w="2986088">
                  <a:extLst>
                    <a:ext uri="{9D8B030D-6E8A-4147-A177-3AD203B41FA5}">
                      <a16:colId xmlns:a16="http://schemas.microsoft.com/office/drawing/2014/main" val="20001"/>
                    </a:ext>
                  </a:extLst>
                </a:gridCol>
              </a:tblGrid>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PRC Application</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baseline="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December 21, 2020</a:t>
                      </a:r>
                      <a:endPar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20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PRC Presentation</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January 28,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07929513"/>
                  </a:ext>
                </a:extLst>
              </a:tr>
              <a:tr h="368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Request</a:t>
                      </a:r>
                      <a:r>
                        <a:rPr lang="en-US" sz="1600" b="0" baseline="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for Qualifications Advertised</a:t>
                      </a:r>
                      <a:endPar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February 2 &amp; 9,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371314">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Pre-Submittal Meeting</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February 16,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371314">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Statement of Qualifications Due</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March 15,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Score SOQs/Shortlist Finalists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March 16 - 18,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Notify Submitters/Release RFP</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March 19,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Proprietary Meetings w/Finalists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March 29,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Proposals Due – Cost Factors and Approach</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April 9,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7"/>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Interviews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April 14,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8"/>
                  </a:ext>
                </a:extLst>
              </a:tr>
              <a:tr h="366166">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Score/Identify Most Qualified D/B</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April 15 – 16,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10"/>
                  </a:ext>
                </a:extLst>
              </a:tr>
              <a:tr h="366166">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Notify Submitters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April 16,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72162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62000"/>
            <a:ext cx="7620000" cy="838200"/>
          </a:xfrm>
        </p:spPr>
        <p:txBody>
          <a:bodyPr>
            <a:normAutofit/>
          </a:bodyPr>
          <a:lstStyle/>
          <a:p>
            <a:pPr algn="ctr"/>
            <a:r>
              <a:rPr lang="en-US" sz="4000" dirty="0">
                <a:latin typeface="Cambria" panose="02040503050406030204" pitchFamily="18" charset="0"/>
                <a:ea typeface="Cambria" panose="02040503050406030204" pitchFamily="18" charset="0"/>
              </a:rPr>
              <a:t>Project  Schedule</a:t>
            </a:r>
          </a:p>
        </p:txBody>
      </p:sp>
      <p:graphicFrame>
        <p:nvGraphicFramePr>
          <p:cNvPr id="5" name="Table 4"/>
          <p:cNvGraphicFramePr>
            <a:graphicFrameLocks noGrp="1"/>
          </p:cNvGraphicFramePr>
          <p:nvPr>
            <p:extLst>
              <p:ext uri="{D42A27DB-BD31-4B8C-83A1-F6EECF244321}">
                <p14:modId xmlns:p14="http://schemas.microsoft.com/office/powerpoint/2010/main" val="3571623743"/>
              </p:ext>
            </p:extLst>
          </p:nvPr>
        </p:nvGraphicFramePr>
        <p:xfrm>
          <a:off x="533400" y="1905000"/>
          <a:ext cx="8153400" cy="3722651"/>
        </p:xfrm>
        <a:graphic>
          <a:graphicData uri="http://schemas.openxmlformats.org/drawingml/2006/table">
            <a:tbl>
              <a:tblPr firstRow="1" firstCol="1" bandRow="1">
                <a:tableStyleId>{5C22544A-7EE6-4342-B048-85BDC9FD1C3A}</a:tableStyleId>
              </a:tblPr>
              <a:tblGrid>
                <a:gridCol w="4926012">
                  <a:extLst>
                    <a:ext uri="{9D8B030D-6E8A-4147-A177-3AD203B41FA5}">
                      <a16:colId xmlns:a16="http://schemas.microsoft.com/office/drawing/2014/main" val="20000"/>
                    </a:ext>
                  </a:extLst>
                </a:gridCol>
                <a:gridCol w="3227388">
                  <a:extLst>
                    <a:ext uri="{9D8B030D-6E8A-4147-A177-3AD203B41FA5}">
                      <a16:colId xmlns:a16="http://schemas.microsoft.com/office/drawing/2014/main" val="20001"/>
                    </a:ext>
                  </a:extLst>
                </a:gridCol>
              </a:tblGrid>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Contract Negotiations (3 weeks)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April 19 – May 10,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20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NTP/Board Approval of D/B Contract</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May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407929513"/>
                  </a:ext>
                </a:extLst>
              </a:tr>
              <a:tr h="368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Phase 1 &amp; Preliminary Design Service (60%)</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May 2021– August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371314">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Negotiate GMP (1 month)</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September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371314">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Phase 2: Final Design &amp; Permit (6 months)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September 2021 – February 2022</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3"/>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Site Permitting  (4months)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September 2021 – December 2021</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Building Permitting (4 months)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November 2021 – February 2022</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Construction (7 months)</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January 2022 – July 2022</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Occupancy/Move In</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July 2022 – August 2022</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7"/>
                  </a:ext>
                </a:extLst>
              </a:tr>
              <a:tr h="369905">
                <a:tc>
                  <a:txBody>
                    <a:bodyPr/>
                    <a:lstStyle/>
                    <a:p>
                      <a:pPr marL="0" marR="0">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First Day of School</a:t>
                      </a: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algn="ctr">
                        <a:spcBef>
                          <a:spcPts val="0"/>
                        </a:spcBef>
                        <a:spcAft>
                          <a:spcPts val="0"/>
                        </a:spcAft>
                      </a:pPr>
                      <a:r>
                        <a:rPr lang="en-US" sz="16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September 2022</a:t>
                      </a:r>
                    </a:p>
                  </a:txBody>
                  <a:tcPr marL="68580" marR="6858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696654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85800" y="762000"/>
            <a:ext cx="7289800" cy="990600"/>
          </a:xfrm>
        </p:spPr>
        <p:txBody>
          <a:bodyPr>
            <a:normAutofit/>
          </a:bodyPr>
          <a:lstStyle/>
          <a:p>
            <a:r>
              <a:rPr lang="en-US" sz="4000" dirty="0">
                <a:latin typeface="Cambria" panose="02040503050406030204" pitchFamily="18" charset="0"/>
                <a:ea typeface="Cambria" panose="02040503050406030204" pitchFamily="18" charset="0"/>
              </a:rPr>
              <a:t>Project Schedule</a:t>
            </a:r>
          </a:p>
        </p:txBody>
      </p:sp>
      <p:sp>
        <p:nvSpPr>
          <p:cNvPr id="3" name="Content Placeholder 2"/>
          <p:cNvSpPr>
            <a:spLocks noGrp="1"/>
          </p:cNvSpPr>
          <p:nvPr>
            <p:ph idx="4294967295"/>
          </p:nvPr>
        </p:nvSpPr>
        <p:spPr>
          <a:xfrm>
            <a:off x="685800" y="1905000"/>
            <a:ext cx="7289800" cy="4403725"/>
          </a:xfrm>
        </p:spPr>
        <p:txBody>
          <a:bodyPr>
            <a:normAutofit/>
          </a:bodyPr>
          <a:lstStyle/>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Procurement schedule allows for team formation, questions, addenda as needed prior to SOQ’s due</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Assumes qualifications-based selection – design concepts discouraged.</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Interviews will focus on qualifications and approach.</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Assumes cost-reimbursable contract – negotiated GMP</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Early release of key bid packages and long lead items</a:t>
            </a:r>
          </a:p>
          <a:p>
            <a:endParaRPr lang="en-US" dirty="0"/>
          </a:p>
        </p:txBody>
      </p:sp>
      <p:pic>
        <p:nvPicPr>
          <p:cNvPr id="4" name="Picture 3">
            <a:extLst>
              <a:ext uri="{FF2B5EF4-FFF2-40B4-BE49-F238E27FC236}">
                <a16:creationId xmlns:a16="http://schemas.microsoft.com/office/drawing/2014/main" id="{2301983B-C373-437D-955B-A25A32003F6A}"/>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523689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5761D9-2C3A-4E1D-96DA-9325D268C2AD}"/>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9676A2C-280B-4C29-84D4-753CCA06294C}"/>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idx="4294967295"/>
          </p:nvPr>
        </p:nvSpPr>
        <p:spPr>
          <a:xfrm>
            <a:off x="1927778" y="655143"/>
            <a:ext cx="3155950" cy="3035300"/>
          </a:xfrm>
        </p:spPr>
        <p:txBody>
          <a:bodyPr vert="horz" lIns="91440" tIns="45720" rIns="91440" bIns="45720" rtlCol="0" anchor="b">
            <a:normAutofit/>
          </a:bodyPr>
          <a:lstStyle/>
          <a:p>
            <a:pPr algn="r"/>
            <a:r>
              <a:rPr lang="en-US" sz="3800" kern="1200" cap="all" spc="200" baseline="0" dirty="0">
                <a:solidFill>
                  <a:srgbClr val="FFFFFF"/>
                </a:solidFill>
                <a:latin typeface="Cambria" panose="02040503050406030204" pitchFamily="18" charset="0"/>
                <a:ea typeface="Cambria" panose="02040503050406030204" pitchFamily="18" charset="0"/>
              </a:rPr>
              <a:t>Why d/b delivery method</a:t>
            </a:r>
          </a:p>
        </p:txBody>
      </p:sp>
      <p:pic>
        <p:nvPicPr>
          <p:cNvPr id="11" name="Picture 10">
            <a:extLst>
              <a:ext uri="{FF2B5EF4-FFF2-40B4-BE49-F238E27FC236}">
                <a16:creationId xmlns:a16="http://schemas.microsoft.com/office/drawing/2014/main" id="{BA63CE58-7875-47D3-A5CD-E48CA4DBE3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Tree>
    <p:extLst>
      <p:ext uri="{BB962C8B-B14F-4D97-AF65-F5344CB8AC3E}">
        <p14:creationId xmlns:p14="http://schemas.microsoft.com/office/powerpoint/2010/main" val="1380551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838200"/>
            <a:ext cx="7289800" cy="762000"/>
          </a:xfrm>
        </p:spPr>
        <p:txBody>
          <a:bodyPr>
            <a:normAutofit/>
          </a:bodyPr>
          <a:lstStyle/>
          <a:p>
            <a:r>
              <a:rPr lang="en-US" sz="4000" dirty="0">
                <a:latin typeface="Cambria" panose="02040503050406030204" pitchFamily="18" charset="0"/>
                <a:ea typeface="Cambria" panose="02040503050406030204" pitchFamily="18" charset="0"/>
              </a:rPr>
              <a:t>Market Conditions</a:t>
            </a:r>
            <a:endParaRPr lang="en-US" sz="4000" dirty="0">
              <a:solidFill>
                <a:srgbClr val="FF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4294967295"/>
          </p:nvPr>
        </p:nvSpPr>
        <p:spPr>
          <a:xfrm>
            <a:off x="762000" y="1981200"/>
            <a:ext cx="7848600" cy="3810000"/>
          </a:xfrm>
        </p:spPr>
        <p:txBody>
          <a:bodyPr>
            <a:normAutofit/>
          </a:bodyPr>
          <a:lstStyle/>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In Washington State, Between 2014 and 2020, Voters Were Asked to Approve $31.3B in Public K-12 Capital Bond Funding</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Approximately $13.8B Were Approved – 44.2%</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Public K-12 Capital Bond Measures Were Presented to the Voters in February, April and November Annually</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In February 2020, WA State Voters Were Asked to Approve $9.4B in Public K-12 Capital Bond Funding</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Approximately $1.8B Were Approved – 18.8%</a:t>
            </a:r>
          </a:p>
          <a:p>
            <a:pPr>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endParaRPr lang="en-US" dirty="0"/>
          </a:p>
        </p:txBody>
      </p:sp>
      <p:pic>
        <p:nvPicPr>
          <p:cNvPr id="4" name="Picture 3">
            <a:extLst>
              <a:ext uri="{FF2B5EF4-FFF2-40B4-BE49-F238E27FC236}">
                <a16:creationId xmlns:a16="http://schemas.microsoft.com/office/drawing/2014/main" id="{135D63B7-916D-44D9-BAC7-5A1DD42681C4}"/>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730857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66800" y="609600"/>
            <a:ext cx="6302375" cy="685800"/>
          </a:xfrm>
        </p:spPr>
        <p:txBody>
          <a:bodyPr/>
          <a:lstStyle/>
          <a:p>
            <a:r>
              <a:rPr lang="en-US" sz="4400" dirty="0">
                <a:latin typeface="Cambria" panose="02040503050406030204" pitchFamily="18" charset="0"/>
                <a:ea typeface="Cambria" panose="02040503050406030204" pitchFamily="18" charset="0"/>
                <a:cs typeface="Calibri" panose="020F0502020204030204" pitchFamily="34" charset="0"/>
              </a:rPr>
              <a:t>Agenda</a:t>
            </a:r>
          </a:p>
        </p:txBody>
      </p:sp>
      <p:sp>
        <p:nvSpPr>
          <p:cNvPr id="3" name="Content Placeholder 2"/>
          <p:cNvSpPr>
            <a:spLocks noGrp="1"/>
          </p:cNvSpPr>
          <p:nvPr>
            <p:ph idx="4294967295"/>
          </p:nvPr>
        </p:nvSpPr>
        <p:spPr>
          <a:xfrm>
            <a:off x="1066800" y="1295400"/>
            <a:ext cx="8077200" cy="4848225"/>
          </a:xfrm>
        </p:spPr>
        <p:txBody>
          <a:bodyPr>
            <a:normAutofit/>
          </a:bodyPr>
          <a:lstStyle/>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Introductions</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Mount Vernon School District</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Capital Project History</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The Project</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Project Budget</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Project Schedule</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Why Design Build</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Public Body Qualifications</a:t>
            </a:r>
          </a:p>
          <a:p>
            <a:pPr>
              <a:buClr>
                <a:srgbClr val="0B8545"/>
              </a:buClr>
              <a:buFont typeface="Wingdings" panose="05000000000000000000" pitchFamily="2" charset="2"/>
              <a:buChar char="§"/>
            </a:pPr>
            <a:r>
              <a:rPr lang="en-US" sz="2200" dirty="0">
                <a:latin typeface="Calibri" panose="020F0502020204030204" pitchFamily="34" charset="0"/>
                <a:ea typeface="Cambria" panose="02040503050406030204" pitchFamily="18" charset="0"/>
                <a:cs typeface="Calibri" panose="020F0502020204030204" pitchFamily="34" charset="0"/>
              </a:rPr>
              <a:t>Summary</a:t>
            </a:r>
          </a:p>
          <a:p>
            <a:endParaRPr lang="en-US" dirty="0"/>
          </a:p>
        </p:txBody>
      </p:sp>
      <p:pic>
        <p:nvPicPr>
          <p:cNvPr id="5" name="Picture 4">
            <a:extLst>
              <a:ext uri="{FF2B5EF4-FFF2-40B4-BE49-F238E27FC236}">
                <a16:creationId xmlns:a16="http://schemas.microsoft.com/office/drawing/2014/main" id="{E3BF1B64-C36B-41F4-884D-C9BCED22984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1253601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838200"/>
            <a:ext cx="7289800" cy="762000"/>
          </a:xfrm>
        </p:spPr>
        <p:txBody>
          <a:bodyPr>
            <a:normAutofit/>
          </a:bodyPr>
          <a:lstStyle/>
          <a:p>
            <a:r>
              <a:rPr lang="en-US" sz="4000" dirty="0">
                <a:latin typeface="Cambria" panose="02040503050406030204" pitchFamily="18" charset="0"/>
                <a:ea typeface="Cambria" panose="02040503050406030204" pitchFamily="18" charset="0"/>
              </a:rPr>
              <a:t>Market Conditions</a:t>
            </a:r>
            <a:endParaRPr lang="en-US" sz="4000" dirty="0">
              <a:solidFill>
                <a:srgbClr val="FF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4294967295"/>
          </p:nvPr>
        </p:nvSpPr>
        <p:spPr>
          <a:xfrm>
            <a:off x="762000" y="1981200"/>
            <a:ext cx="7848600" cy="4038600"/>
          </a:xfrm>
        </p:spPr>
        <p:txBody>
          <a:bodyPr>
            <a:normAutofit/>
          </a:bodyPr>
          <a:lstStyle/>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No Public K-12 Capital Bond Measures Went to the Voters in April and November of 2020</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100% of the .4B Asked of the Voters in August 2020 Failed</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Mount Vernon School District’s $106 M Was Approved in February 2016</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Assuming the Market Slows 2019-2023 Owners Market</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Time for Innovation</a:t>
            </a:r>
          </a:p>
          <a:p>
            <a:endParaRPr lang="en-US" dirty="0"/>
          </a:p>
        </p:txBody>
      </p:sp>
      <p:pic>
        <p:nvPicPr>
          <p:cNvPr id="4" name="Picture 3">
            <a:extLst>
              <a:ext uri="{FF2B5EF4-FFF2-40B4-BE49-F238E27FC236}">
                <a16:creationId xmlns:a16="http://schemas.microsoft.com/office/drawing/2014/main" id="{953E911D-630F-47DC-AC39-3B9E7224F158}"/>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4485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3400" y="853580"/>
            <a:ext cx="7289800" cy="914400"/>
          </a:xfrm>
        </p:spPr>
        <p:txBody>
          <a:bodyPr>
            <a:normAutofit/>
          </a:bodyPr>
          <a:lstStyle/>
          <a:p>
            <a:r>
              <a:rPr lang="en-US" sz="4000" dirty="0">
                <a:latin typeface="Cambria" panose="02040503050406030204" pitchFamily="18" charset="0"/>
                <a:ea typeface="Cambria" panose="02040503050406030204" pitchFamily="18" charset="0"/>
              </a:rPr>
              <a:t>Cost Certainty</a:t>
            </a:r>
          </a:p>
        </p:txBody>
      </p:sp>
      <p:sp>
        <p:nvSpPr>
          <p:cNvPr id="3" name="Content Placeholder 2"/>
          <p:cNvSpPr>
            <a:spLocks noGrp="1"/>
          </p:cNvSpPr>
          <p:nvPr>
            <p:ph idx="4294967295"/>
          </p:nvPr>
        </p:nvSpPr>
        <p:spPr>
          <a:xfrm>
            <a:off x="533400" y="1965820"/>
            <a:ext cx="7524750" cy="4038600"/>
          </a:xfrm>
        </p:spPr>
        <p:txBody>
          <a:bodyPr>
            <a:normAutofit/>
          </a:bodyPr>
          <a:lstStyle/>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Need to “Lock Down” the Project Cost Earlier</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Project Budget and Program Drive Design</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In D/B, the Contractor Holds the Design Contracts and Warrants the Design</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Limited Risk of Change Orders – Only Change in Scope or Unforeseen Conditions</a:t>
            </a:r>
          </a:p>
          <a:p>
            <a:pPr>
              <a:buClr>
                <a:srgbClr val="0B8545"/>
              </a:buClr>
              <a:buFont typeface="Arial" panose="020B0604020202020204" pitchFamily="34" charset="0"/>
              <a:buChar char="•"/>
            </a:pPr>
            <a:r>
              <a:rPr lang="en-US" sz="2200" dirty="0">
                <a:latin typeface="Calibri" panose="020F0502020204030204" pitchFamily="34" charset="0"/>
                <a:cs typeface="Calibri" panose="020F0502020204030204" pitchFamily="34" charset="0"/>
              </a:rPr>
              <a:t>Design/Build is the Owners Best Strategy to Minimize Risk and Expedite Cost Certainty</a:t>
            </a:r>
          </a:p>
          <a:p>
            <a:endParaRPr lang="en-US" dirty="0"/>
          </a:p>
        </p:txBody>
      </p:sp>
      <p:pic>
        <p:nvPicPr>
          <p:cNvPr id="4" name="Picture 3">
            <a:extLst>
              <a:ext uri="{FF2B5EF4-FFF2-40B4-BE49-F238E27FC236}">
                <a16:creationId xmlns:a16="http://schemas.microsoft.com/office/drawing/2014/main" id="{BF241222-DFBA-4637-982B-3F31B71EECFF}"/>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2649508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990600"/>
            <a:ext cx="7289800" cy="609600"/>
          </a:xfrm>
        </p:spPr>
        <p:txBody>
          <a:bodyPr>
            <a:noAutofit/>
          </a:bodyPr>
          <a:lstStyle/>
          <a:p>
            <a:br>
              <a:rPr lang="en-US" sz="3200" dirty="0"/>
            </a:br>
            <a:r>
              <a:rPr lang="en-US" sz="4000" dirty="0">
                <a:latin typeface="Cambria" panose="02040503050406030204" pitchFamily="18" charset="0"/>
                <a:ea typeface="Cambria" panose="02040503050406030204" pitchFamily="18" charset="0"/>
              </a:rPr>
              <a:t>Statutory Compliance</a:t>
            </a:r>
            <a:br>
              <a:rPr lang="en-US" sz="4400" dirty="0"/>
            </a:br>
            <a:endParaRPr lang="en-US" sz="4400" dirty="0"/>
          </a:p>
        </p:txBody>
      </p:sp>
      <p:sp>
        <p:nvSpPr>
          <p:cNvPr id="6" name="Content Placeholder 2"/>
          <p:cNvSpPr>
            <a:spLocks noGrp="1"/>
          </p:cNvSpPr>
          <p:nvPr>
            <p:ph sz="half" idx="4294967295"/>
          </p:nvPr>
        </p:nvSpPr>
        <p:spPr>
          <a:xfrm>
            <a:off x="609600" y="2209800"/>
            <a:ext cx="7010400" cy="3352800"/>
          </a:xfrm>
        </p:spPr>
        <p:txBody>
          <a:bodyPr>
            <a:normAutofit lnSpcReduction="10000"/>
          </a:bodyPr>
          <a:lstStyle/>
          <a:p>
            <a:pPr marL="0" indent="0">
              <a:buNone/>
            </a:pPr>
            <a:r>
              <a:rPr lang="en-US" sz="1900" dirty="0">
                <a:solidFill>
                  <a:schemeClr val="bg1">
                    <a:lumMod val="50000"/>
                  </a:schemeClr>
                </a:solidFill>
              </a:rPr>
              <a:t>(5.1) If the construction activities are highly specialized and a D/B approach is critical in developing the construction methodology</a:t>
            </a:r>
          </a:p>
          <a:p>
            <a:pPr marL="514350" indent="-514350">
              <a:buAutoNum type="arabicParenBoth"/>
            </a:pPr>
            <a:endParaRPr lang="en-US" sz="1900" dirty="0"/>
          </a:p>
          <a:p>
            <a:pPr marL="0" indent="0">
              <a:buNone/>
            </a:pPr>
            <a:r>
              <a:rPr lang="en-US" sz="1900" b="1" dirty="0"/>
              <a:t>(5.2) If the project provides opportunity for greater innovation and efficiencies between the designer and builder</a:t>
            </a:r>
          </a:p>
          <a:p>
            <a:pPr marL="0" indent="0">
              <a:buNone/>
            </a:pPr>
            <a:endParaRPr lang="en-US" sz="1900" b="1" dirty="0"/>
          </a:p>
          <a:p>
            <a:pPr marL="0" indent="0">
              <a:buNone/>
            </a:pPr>
            <a:r>
              <a:rPr lang="en-US" sz="1900" b="1" dirty="0"/>
              <a:t>(5.3) If significant savings in project delivery time would be realized</a:t>
            </a:r>
          </a:p>
          <a:p>
            <a:pPr marL="0" indent="0">
              <a:buNone/>
            </a:pPr>
            <a:endParaRPr lang="en-US" sz="1900" dirty="0">
              <a:solidFill>
                <a:srgbClr val="C00000"/>
              </a:solidFill>
            </a:endParaRPr>
          </a:p>
          <a:p>
            <a:pPr marL="0" indent="0">
              <a:buNone/>
            </a:pPr>
            <a:r>
              <a:rPr lang="en-US" sz="1900" dirty="0">
                <a:solidFill>
                  <a:srgbClr val="C00000"/>
                </a:solidFill>
              </a:rPr>
              <a:t>	</a:t>
            </a:r>
            <a:endParaRPr lang="en-US" sz="2600" dirty="0"/>
          </a:p>
        </p:txBody>
      </p:sp>
      <p:pic>
        <p:nvPicPr>
          <p:cNvPr id="4" name="Picture 3">
            <a:extLst>
              <a:ext uri="{FF2B5EF4-FFF2-40B4-BE49-F238E27FC236}">
                <a16:creationId xmlns:a16="http://schemas.microsoft.com/office/drawing/2014/main" id="{46B10BF5-813D-4876-AAAF-23875C5B0823}"/>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36152469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990600"/>
            <a:ext cx="7289800" cy="762000"/>
          </a:xfrm>
        </p:spPr>
        <p:txBody>
          <a:bodyPr>
            <a:normAutofit/>
          </a:bodyPr>
          <a:lstStyle/>
          <a:p>
            <a:r>
              <a:rPr lang="en-US" sz="4000" dirty="0">
                <a:latin typeface="Cambria" panose="02040503050406030204" pitchFamily="18" charset="0"/>
                <a:ea typeface="Cambria" panose="02040503050406030204" pitchFamily="18" charset="0"/>
              </a:rPr>
              <a:t>Public Benefit</a:t>
            </a:r>
          </a:p>
        </p:txBody>
      </p:sp>
      <p:sp>
        <p:nvSpPr>
          <p:cNvPr id="3" name="Content Placeholder 2"/>
          <p:cNvSpPr>
            <a:spLocks noGrp="1"/>
          </p:cNvSpPr>
          <p:nvPr>
            <p:ph idx="4294967295"/>
          </p:nvPr>
        </p:nvSpPr>
        <p:spPr>
          <a:xfrm>
            <a:off x="609600" y="1981200"/>
            <a:ext cx="7289800" cy="3886200"/>
          </a:xfrm>
        </p:spPr>
        <p:txBody>
          <a:bodyPr>
            <a:normAutofit/>
          </a:bodyPr>
          <a:lstStyle/>
          <a:p>
            <a:endParaRPr lang="en-US" dirty="0"/>
          </a:p>
          <a:p>
            <a:r>
              <a:rPr lang="en-US" sz="2400" dirty="0">
                <a:latin typeface="Calibri" panose="020F0502020204030204" pitchFamily="34" charset="0"/>
                <a:cs typeface="Calibri" panose="020F0502020204030204" pitchFamily="34" charset="0"/>
              </a:rPr>
              <a:t>Cost Certainty</a:t>
            </a:r>
          </a:p>
          <a:p>
            <a:pPr marL="11430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Risk Mitigation</a:t>
            </a:r>
          </a:p>
          <a:p>
            <a:pPr marL="11430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Earlier Occupancy</a:t>
            </a:r>
            <a:endParaRPr lang="en-US" dirty="0"/>
          </a:p>
          <a:p>
            <a:endParaRPr lang="en-US" dirty="0"/>
          </a:p>
        </p:txBody>
      </p:sp>
      <p:pic>
        <p:nvPicPr>
          <p:cNvPr id="4" name="Picture 3">
            <a:extLst>
              <a:ext uri="{FF2B5EF4-FFF2-40B4-BE49-F238E27FC236}">
                <a16:creationId xmlns:a16="http://schemas.microsoft.com/office/drawing/2014/main" id="{A9FD0335-0DEC-4B71-9618-8895E6D36555}"/>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4067715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5761D9-2C3A-4E1D-96DA-9325D268C2AD}"/>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9676A2C-280B-4C29-84D4-753CCA06294C}"/>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idx="4294967295"/>
          </p:nvPr>
        </p:nvSpPr>
        <p:spPr>
          <a:xfrm>
            <a:off x="685800" y="655143"/>
            <a:ext cx="4397928" cy="3035300"/>
          </a:xfrm>
        </p:spPr>
        <p:txBody>
          <a:bodyPr vert="horz" lIns="91440" tIns="45720" rIns="91440" bIns="45720" rtlCol="0" anchor="b">
            <a:normAutofit/>
          </a:bodyPr>
          <a:lstStyle/>
          <a:p>
            <a:pPr algn="r"/>
            <a:r>
              <a:rPr lang="en-US" sz="3800" kern="1200" cap="all" spc="200" baseline="0" dirty="0">
                <a:solidFill>
                  <a:srgbClr val="FFFFFF"/>
                </a:solidFill>
                <a:latin typeface="Cambria" panose="02040503050406030204" pitchFamily="18" charset="0"/>
                <a:ea typeface="Cambria" panose="02040503050406030204" pitchFamily="18" charset="0"/>
              </a:rPr>
              <a:t>Public</a:t>
            </a:r>
            <a:br>
              <a:rPr lang="en-US" sz="3800" kern="1200" cap="all" spc="200" baseline="0" dirty="0">
                <a:solidFill>
                  <a:srgbClr val="FFFFFF"/>
                </a:solidFill>
                <a:latin typeface="Cambria" panose="02040503050406030204" pitchFamily="18" charset="0"/>
                <a:ea typeface="Cambria" panose="02040503050406030204" pitchFamily="18" charset="0"/>
              </a:rPr>
            </a:br>
            <a:r>
              <a:rPr lang="en-US" sz="3800" kern="1200" cap="all" spc="200" baseline="0" dirty="0">
                <a:solidFill>
                  <a:srgbClr val="FFFFFF"/>
                </a:solidFill>
                <a:latin typeface="Cambria" panose="02040503050406030204" pitchFamily="18" charset="0"/>
                <a:ea typeface="Cambria" panose="02040503050406030204" pitchFamily="18" charset="0"/>
              </a:rPr>
              <a:t>body </a:t>
            </a:r>
            <a:br>
              <a:rPr lang="en-US" sz="3800" kern="1200" cap="all" spc="200" baseline="0" dirty="0">
                <a:solidFill>
                  <a:srgbClr val="FFFFFF"/>
                </a:solidFill>
                <a:latin typeface="Cambria" panose="02040503050406030204" pitchFamily="18" charset="0"/>
                <a:ea typeface="Cambria" panose="02040503050406030204" pitchFamily="18" charset="0"/>
              </a:rPr>
            </a:br>
            <a:r>
              <a:rPr lang="en-US" sz="3800" kern="1200" cap="all" spc="200" baseline="0" dirty="0">
                <a:solidFill>
                  <a:srgbClr val="FFFFFF"/>
                </a:solidFill>
                <a:latin typeface="Cambria" panose="02040503050406030204" pitchFamily="18" charset="0"/>
                <a:ea typeface="Cambria" panose="02040503050406030204" pitchFamily="18" charset="0"/>
              </a:rPr>
              <a:t>qualifications</a:t>
            </a:r>
          </a:p>
        </p:txBody>
      </p:sp>
      <p:pic>
        <p:nvPicPr>
          <p:cNvPr id="11" name="Picture 10">
            <a:extLst>
              <a:ext uri="{FF2B5EF4-FFF2-40B4-BE49-F238E27FC236}">
                <a16:creationId xmlns:a16="http://schemas.microsoft.com/office/drawing/2014/main" id="{BA63CE58-7875-47D3-A5CD-E48CA4DBE3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Tree>
    <p:extLst>
      <p:ext uri="{BB962C8B-B14F-4D97-AF65-F5344CB8AC3E}">
        <p14:creationId xmlns:p14="http://schemas.microsoft.com/office/powerpoint/2010/main" val="12570747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73150" y="304800"/>
            <a:ext cx="8070850" cy="741363"/>
          </a:xfrm>
        </p:spPr>
        <p:txBody>
          <a:bodyPr>
            <a:noAutofit/>
          </a:bodyPr>
          <a:lstStyle/>
          <a:p>
            <a:r>
              <a:rPr lang="en-US" sz="3600" dirty="0">
                <a:latin typeface="Cambria" panose="02040503050406030204" pitchFamily="18" charset="0"/>
                <a:ea typeface="Cambria" panose="02040503050406030204" pitchFamily="18" charset="0"/>
              </a:rPr>
              <a:t>Project Organizational Chart</a:t>
            </a:r>
          </a:p>
        </p:txBody>
      </p:sp>
      <p:pic>
        <p:nvPicPr>
          <p:cNvPr id="4" name="Picture 3" descr="Diagram&#10;&#10;Description automatically generated">
            <a:extLst>
              <a:ext uri="{FF2B5EF4-FFF2-40B4-BE49-F238E27FC236}">
                <a16:creationId xmlns:a16="http://schemas.microsoft.com/office/drawing/2014/main" id="{85DBD201-8156-41C2-9F38-232376664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6717" y="838200"/>
            <a:ext cx="4957483" cy="6019800"/>
          </a:xfrm>
          <a:prstGeom prst="rect">
            <a:avLst/>
          </a:prstGeom>
        </p:spPr>
      </p:pic>
    </p:spTree>
    <p:extLst>
      <p:ext uri="{BB962C8B-B14F-4D97-AF65-F5344CB8AC3E}">
        <p14:creationId xmlns:p14="http://schemas.microsoft.com/office/powerpoint/2010/main" val="1524824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14400" y="829112"/>
            <a:ext cx="7289800" cy="914400"/>
          </a:xfrm>
        </p:spPr>
        <p:txBody>
          <a:bodyPr>
            <a:normAutofit/>
          </a:bodyPr>
          <a:lstStyle/>
          <a:p>
            <a:r>
              <a:rPr lang="en-US" sz="4000" dirty="0">
                <a:latin typeface="Cambria" panose="02040503050406030204" pitchFamily="18" charset="0"/>
                <a:ea typeface="Cambria" panose="02040503050406030204" pitchFamily="18" charset="0"/>
              </a:rPr>
              <a:t>Leadership Team</a:t>
            </a:r>
            <a:endParaRPr lang="en-US" sz="4000" dirty="0">
              <a:solidFill>
                <a:srgbClr val="FF0000"/>
              </a:solidFill>
              <a:latin typeface="Cambria" panose="02040503050406030204" pitchFamily="18" charset="0"/>
              <a:ea typeface="Cambria" panose="02040503050406030204" pitchFamily="18" charset="0"/>
            </a:endParaRPr>
          </a:p>
        </p:txBody>
      </p:sp>
      <p:sp>
        <p:nvSpPr>
          <p:cNvPr id="3" name="Content Placeholder 2"/>
          <p:cNvSpPr>
            <a:spLocks noGrp="1"/>
          </p:cNvSpPr>
          <p:nvPr>
            <p:ph idx="4294967295"/>
          </p:nvPr>
        </p:nvSpPr>
        <p:spPr>
          <a:xfrm>
            <a:off x="914400" y="1771650"/>
            <a:ext cx="8001000" cy="4267200"/>
          </a:xfrm>
        </p:spPr>
        <p:txBody>
          <a:bodyPr>
            <a:normAutofit/>
          </a:bodyPr>
          <a:lstStyle/>
          <a:p>
            <a:r>
              <a:rPr lang="en-US" dirty="0">
                <a:latin typeface="Calibri" panose="020F0502020204030204" pitchFamily="34" charset="0"/>
                <a:cs typeface="Calibri" panose="020F0502020204030204" pitchFamily="34" charset="0"/>
              </a:rPr>
              <a:t>Recent K-12 capital projects experience on projects of similar scope and complexity</a:t>
            </a:r>
          </a:p>
          <a:p>
            <a:pPr lvl="1"/>
            <a:r>
              <a:rPr lang="en-US" sz="2000" dirty="0">
                <a:latin typeface="Calibri" panose="020F0502020204030204" pitchFamily="34" charset="0"/>
                <a:cs typeface="Calibri" panose="020F0502020204030204" pitchFamily="34" charset="0"/>
              </a:rPr>
              <a:t>All of which have been delivered using GC/CM &amp; PDB</a:t>
            </a:r>
          </a:p>
          <a:p>
            <a:pPr lvl="1"/>
            <a:r>
              <a:rPr lang="en-US" sz="2000" dirty="0">
                <a:latin typeface="Calibri" panose="020F0502020204030204" pitchFamily="34" charset="0"/>
                <a:cs typeface="Calibri" panose="020F0502020204030204" pitchFamily="34" charset="0"/>
              </a:rPr>
              <a:t>Track record of building projects on-time and within budget.</a:t>
            </a:r>
          </a:p>
          <a:p>
            <a:pPr lvl="1"/>
            <a:r>
              <a:rPr lang="en-US" sz="2000" dirty="0">
                <a:latin typeface="Calibri" panose="020F0502020204030204" pitchFamily="34" charset="0"/>
                <a:cs typeface="Calibri" panose="020F0502020204030204" pitchFamily="34" charset="0"/>
              </a:rPr>
              <a:t>Track record of RCW 39.10 compliance</a:t>
            </a:r>
          </a:p>
          <a:p>
            <a:r>
              <a:rPr lang="en-US" dirty="0">
                <a:latin typeface="Calibri" panose="020F0502020204030204" pitchFamily="34" charset="0"/>
                <a:cs typeface="Calibri" panose="020F0502020204030204" pitchFamily="34" charset="0"/>
              </a:rPr>
              <a:t>MVSD completed Harriet Rowley ES, Madison ES, and Mount Vernon High School’s Fine Arts modernization using alternative delivery methods (GCCM), and utilizing the DB delivery method with the MVHS Shop building.  </a:t>
            </a:r>
          </a:p>
          <a:p>
            <a:pPr marL="114300" indent="0">
              <a:buNone/>
            </a:pPr>
            <a:r>
              <a:rPr lang="en-US" i="1" dirty="0">
                <a:latin typeface="Calibri" panose="020F0502020204030204" pitchFamily="34" charset="0"/>
                <a:cs typeface="Calibri" panose="020F0502020204030204" pitchFamily="34" charset="0"/>
              </a:rPr>
              <a:t>MVSD satisfies the public body qualifications by staff augmentation with consultants.</a:t>
            </a:r>
          </a:p>
          <a:p>
            <a:endParaRPr lang="en-US" dirty="0"/>
          </a:p>
        </p:txBody>
      </p:sp>
      <p:pic>
        <p:nvPicPr>
          <p:cNvPr id="4" name="Picture 3">
            <a:extLst>
              <a:ext uri="{FF2B5EF4-FFF2-40B4-BE49-F238E27FC236}">
                <a16:creationId xmlns:a16="http://schemas.microsoft.com/office/drawing/2014/main" id="{CAE0C2C2-5836-43BB-8CFF-E14096304E6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2065877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81000"/>
            <a:ext cx="7620000" cy="533400"/>
          </a:xfrm>
        </p:spPr>
        <p:txBody>
          <a:bodyPr>
            <a:noAutofit/>
          </a:bodyPr>
          <a:lstStyle/>
          <a:p>
            <a:pPr algn="ctr"/>
            <a:r>
              <a:rPr lang="en-US" sz="4000" dirty="0">
                <a:latin typeface="Cambria" panose="02040503050406030204" pitchFamily="18" charset="0"/>
                <a:ea typeface="Cambria" panose="02040503050406030204" pitchFamily="18" charset="0"/>
              </a:rPr>
              <a:t>Design Build Experience</a:t>
            </a:r>
          </a:p>
        </p:txBody>
      </p:sp>
      <p:pic>
        <p:nvPicPr>
          <p:cNvPr id="3" name="Picture 2">
            <a:extLst>
              <a:ext uri="{FF2B5EF4-FFF2-40B4-BE49-F238E27FC236}">
                <a16:creationId xmlns:a16="http://schemas.microsoft.com/office/drawing/2014/main" id="{6D622F10-E8EB-424A-8F90-0DA68E6ABBA9}"/>
              </a:ext>
            </a:extLst>
          </p:cNvPr>
          <p:cNvPicPr>
            <a:picLocks noChangeAspect="1"/>
          </p:cNvPicPr>
          <p:nvPr/>
        </p:nvPicPr>
        <p:blipFill>
          <a:blip r:embed="rId2"/>
          <a:stretch>
            <a:fillRect/>
          </a:stretch>
        </p:blipFill>
        <p:spPr>
          <a:xfrm>
            <a:off x="76200" y="1295400"/>
            <a:ext cx="8991600" cy="3908985"/>
          </a:xfrm>
          <a:prstGeom prst="rect">
            <a:avLst/>
          </a:prstGeom>
        </p:spPr>
      </p:pic>
    </p:spTree>
    <p:extLst>
      <p:ext uri="{BB962C8B-B14F-4D97-AF65-F5344CB8AC3E}">
        <p14:creationId xmlns:p14="http://schemas.microsoft.com/office/powerpoint/2010/main" val="16905365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838200"/>
            <a:ext cx="7289800" cy="914400"/>
          </a:xfrm>
        </p:spPr>
        <p:txBody>
          <a:bodyPr>
            <a:normAutofit/>
          </a:bodyPr>
          <a:lstStyle/>
          <a:p>
            <a:r>
              <a:rPr lang="en-US" sz="4000" dirty="0">
                <a:latin typeface="Cambria" panose="02040503050406030204" pitchFamily="18" charset="0"/>
                <a:ea typeface="Cambria" panose="02040503050406030204" pitchFamily="18" charset="0"/>
              </a:rPr>
              <a:t>Summary</a:t>
            </a:r>
          </a:p>
        </p:txBody>
      </p:sp>
      <p:sp>
        <p:nvSpPr>
          <p:cNvPr id="3" name="Content Placeholder 2"/>
          <p:cNvSpPr>
            <a:spLocks noGrp="1"/>
          </p:cNvSpPr>
          <p:nvPr>
            <p:ph idx="4294967295"/>
          </p:nvPr>
        </p:nvSpPr>
        <p:spPr>
          <a:xfrm>
            <a:off x="838200" y="1728132"/>
            <a:ext cx="7848600" cy="4419600"/>
          </a:xfrm>
        </p:spPr>
        <p:txBody>
          <a:bodyPr>
            <a:noAutofit/>
          </a:bodyPr>
          <a:lstStyle/>
          <a:p>
            <a:r>
              <a:rPr lang="en-US" sz="2200" dirty="0">
                <a:latin typeface="Calibri" panose="020F0502020204030204" pitchFamily="34" charset="0"/>
                <a:cs typeface="Calibri" panose="020F0502020204030204" pitchFamily="34" charset="0"/>
              </a:rPr>
              <a:t>Project meets qualifying RCW criteria</a:t>
            </a:r>
          </a:p>
          <a:p>
            <a:r>
              <a:rPr lang="en-US" sz="2200" dirty="0">
                <a:latin typeface="Calibri" panose="020F0502020204030204" pitchFamily="34" charset="0"/>
                <a:cs typeface="Calibri" panose="020F0502020204030204" pitchFamily="34" charset="0"/>
              </a:rPr>
              <a:t>Project Management Plan is developed and has clear, logical and proven lines of authority</a:t>
            </a:r>
          </a:p>
          <a:p>
            <a:r>
              <a:rPr lang="en-US" sz="2200" dirty="0">
                <a:latin typeface="Calibri" panose="020F0502020204030204" pitchFamily="34" charset="0"/>
                <a:cs typeface="Calibri" panose="020F0502020204030204" pitchFamily="34" charset="0"/>
              </a:rPr>
              <a:t>Appropriate funding is in place for the project</a:t>
            </a:r>
          </a:p>
          <a:p>
            <a:r>
              <a:rPr lang="en-US" sz="2200" dirty="0">
                <a:latin typeface="Calibri" panose="020F0502020204030204" pitchFamily="34" charset="0"/>
                <a:cs typeface="Calibri" panose="020F0502020204030204" pitchFamily="34" charset="0"/>
              </a:rPr>
              <a:t>Project Schedule allows for appropriate time to manage and complete the project</a:t>
            </a:r>
          </a:p>
          <a:p>
            <a:r>
              <a:rPr lang="en-US" sz="2200" dirty="0">
                <a:latin typeface="Calibri" panose="020F0502020204030204" pitchFamily="34" charset="0"/>
                <a:cs typeface="Calibri" panose="020F0502020204030204" pitchFamily="34" charset="0"/>
              </a:rPr>
              <a:t>Project team has the required and necessary experience</a:t>
            </a:r>
          </a:p>
          <a:p>
            <a:r>
              <a:rPr lang="en-US" sz="2200" dirty="0">
                <a:latin typeface="Calibri" panose="020F0502020204030204" pitchFamily="34" charset="0"/>
                <a:cs typeface="Calibri" panose="020F0502020204030204" pitchFamily="34" charset="0"/>
              </a:rPr>
              <a:t>Project team has the workload capacity </a:t>
            </a:r>
          </a:p>
        </p:txBody>
      </p:sp>
      <p:pic>
        <p:nvPicPr>
          <p:cNvPr id="4" name="Picture 3">
            <a:extLst>
              <a:ext uri="{FF2B5EF4-FFF2-40B4-BE49-F238E27FC236}">
                <a16:creationId xmlns:a16="http://schemas.microsoft.com/office/drawing/2014/main" id="{4B9B4D03-C422-4956-9819-AF40E38A1717}"/>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931470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5761D9-2C3A-4E1D-96DA-9325D268C2AD}"/>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9676A2C-280B-4C29-84D4-753CCA06294C}"/>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idx="4294967295"/>
          </p:nvPr>
        </p:nvSpPr>
        <p:spPr>
          <a:xfrm>
            <a:off x="685800" y="655143"/>
            <a:ext cx="4397928" cy="3035300"/>
          </a:xfrm>
        </p:spPr>
        <p:txBody>
          <a:bodyPr vert="horz" lIns="91440" tIns="45720" rIns="91440" bIns="45720" rtlCol="0" anchor="b">
            <a:normAutofit/>
          </a:bodyPr>
          <a:lstStyle/>
          <a:p>
            <a:pPr algn="r"/>
            <a:r>
              <a:rPr lang="en-US" sz="3800" kern="1200" cap="all" spc="200" baseline="0" dirty="0">
                <a:solidFill>
                  <a:srgbClr val="FFFFFF"/>
                </a:solidFill>
                <a:latin typeface="Cambria" panose="02040503050406030204" pitchFamily="18" charset="0"/>
                <a:ea typeface="Cambria" panose="02040503050406030204" pitchFamily="18" charset="0"/>
              </a:rPr>
              <a:t>Thank you</a:t>
            </a:r>
          </a:p>
        </p:txBody>
      </p:sp>
      <p:pic>
        <p:nvPicPr>
          <p:cNvPr id="11" name="Picture 10">
            <a:extLst>
              <a:ext uri="{FF2B5EF4-FFF2-40B4-BE49-F238E27FC236}">
                <a16:creationId xmlns:a16="http://schemas.microsoft.com/office/drawing/2014/main" id="{BA63CE58-7875-47D3-A5CD-E48CA4DBE3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Tree>
    <p:extLst>
      <p:ext uri="{BB962C8B-B14F-4D97-AF65-F5344CB8AC3E}">
        <p14:creationId xmlns:p14="http://schemas.microsoft.com/office/powerpoint/2010/main" val="3466504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62025" y="762000"/>
            <a:ext cx="7219950" cy="914400"/>
          </a:xfrm>
        </p:spPr>
        <p:txBody>
          <a:bodyPr/>
          <a:lstStyle/>
          <a:p>
            <a:r>
              <a:rPr lang="en-US" dirty="0">
                <a:latin typeface="Cambria" panose="02040503050406030204" pitchFamily="18" charset="0"/>
                <a:ea typeface="Cambria" panose="02040503050406030204" pitchFamily="18" charset="0"/>
              </a:rPr>
              <a:t>Presenting Team</a:t>
            </a:r>
          </a:p>
        </p:txBody>
      </p:sp>
      <p:sp>
        <p:nvSpPr>
          <p:cNvPr id="3" name="Content Placeholder 2"/>
          <p:cNvSpPr>
            <a:spLocks noGrp="1"/>
          </p:cNvSpPr>
          <p:nvPr>
            <p:ph idx="4294967295"/>
          </p:nvPr>
        </p:nvSpPr>
        <p:spPr>
          <a:xfrm>
            <a:off x="962025" y="1752600"/>
            <a:ext cx="7219950" cy="4572000"/>
          </a:xfrm>
        </p:spPr>
        <p:txBody>
          <a:bodyPr>
            <a:normAutofit/>
          </a:bodyPr>
          <a:lstStyle/>
          <a:p>
            <a:pPr marL="114300" indent="0">
              <a:spcBef>
                <a:spcPct val="0"/>
              </a:spcBef>
              <a:buNone/>
            </a:pPr>
            <a:r>
              <a:rPr lang="en-US" sz="2200" u="sng" spc="-100" dirty="0">
                <a:latin typeface="Calibri" panose="020F0502020204030204" pitchFamily="34" charset="0"/>
                <a:ea typeface="Cambria" panose="02040503050406030204" pitchFamily="18" charset="0"/>
                <a:cs typeface="Calibri" panose="020F0502020204030204" pitchFamily="34" charset="0"/>
              </a:rPr>
              <a:t>Mount Vernon School District</a:t>
            </a:r>
          </a:p>
          <a:p>
            <a:r>
              <a:rPr lang="en-US" sz="2200" dirty="0">
                <a:latin typeface="Calibri" panose="020F0502020204030204" pitchFamily="34" charset="0"/>
                <a:ea typeface="Cambria" panose="02040503050406030204" pitchFamily="18" charset="0"/>
                <a:cs typeface="Calibri" panose="020F0502020204030204" pitchFamily="34" charset="0"/>
              </a:rPr>
              <a:t> Bill Nutting – Assistant Superintendent</a:t>
            </a:r>
          </a:p>
          <a:p>
            <a:pPr marL="114300" indent="0">
              <a:buNone/>
            </a:pPr>
            <a:r>
              <a:rPr lang="en-US" sz="2200" u="sng" dirty="0">
                <a:latin typeface="Calibri" panose="020F0502020204030204" pitchFamily="34" charset="0"/>
                <a:ea typeface="Cambria" panose="02040503050406030204" pitchFamily="18" charset="0"/>
                <a:cs typeface="Calibri" panose="020F0502020204030204" pitchFamily="34" charset="0"/>
              </a:rPr>
              <a:t>Parametrix</a:t>
            </a:r>
          </a:p>
          <a:p>
            <a:r>
              <a:rPr lang="en-US" sz="2200" dirty="0">
                <a:latin typeface="Calibri" panose="020F0502020204030204" pitchFamily="34" charset="0"/>
                <a:ea typeface="Cambria" panose="02040503050406030204" pitchFamily="18" charset="0"/>
                <a:cs typeface="Calibri" panose="020F0502020204030204" pitchFamily="34" charset="0"/>
              </a:rPr>
              <a:t> Jim Dugan – Alternative Project Delivery Program Advisor</a:t>
            </a:r>
          </a:p>
          <a:p>
            <a:r>
              <a:rPr lang="en-US" sz="2200" dirty="0">
                <a:latin typeface="Calibri" panose="020F0502020204030204" pitchFamily="34" charset="0"/>
                <a:ea typeface="Cambria" panose="02040503050406030204" pitchFamily="18" charset="0"/>
                <a:cs typeface="Calibri" panose="020F0502020204030204" pitchFamily="34" charset="0"/>
              </a:rPr>
              <a:t> Dan Cody – Design Build Procurement and Advisory </a:t>
            </a:r>
          </a:p>
          <a:p>
            <a:r>
              <a:rPr lang="en-US" sz="2200" dirty="0">
                <a:latin typeface="Calibri" panose="020F0502020204030204" pitchFamily="34" charset="0"/>
                <a:ea typeface="Cambria" panose="02040503050406030204" pitchFamily="18" charset="0"/>
                <a:cs typeface="Calibri" panose="020F0502020204030204" pitchFamily="34" charset="0"/>
              </a:rPr>
              <a:t> Jeremy Woolley – Project Manager/Construction Manager</a:t>
            </a:r>
          </a:p>
          <a:p>
            <a:r>
              <a:rPr lang="en-US" sz="2200" dirty="0">
                <a:latin typeface="Calibri" panose="020F0502020204030204" pitchFamily="34" charset="0"/>
                <a:ea typeface="Cambria" panose="02040503050406030204" pitchFamily="18" charset="0"/>
                <a:cs typeface="Calibri" panose="020F0502020204030204" pitchFamily="34" charset="0"/>
              </a:rPr>
              <a:t> Maggie Anderson – Project Documentation Controls  </a:t>
            </a:r>
          </a:p>
          <a:p>
            <a:endParaRPr lang="en-US" dirty="0">
              <a:solidFill>
                <a:schemeClr val="tx2"/>
              </a:solidFill>
            </a:endParaRPr>
          </a:p>
        </p:txBody>
      </p:sp>
      <p:pic>
        <p:nvPicPr>
          <p:cNvPr id="5" name="Picture 4">
            <a:extLst>
              <a:ext uri="{FF2B5EF4-FFF2-40B4-BE49-F238E27FC236}">
                <a16:creationId xmlns:a16="http://schemas.microsoft.com/office/drawing/2014/main" id="{862BC91C-E1F5-4C63-9AA9-8AA06FD32A3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1596801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90600" y="585788"/>
            <a:ext cx="8153400" cy="1498600"/>
          </a:xfrm>
        </p:spPr>
        <p:txBody>
          <a:bodyPr/>
          <a:lstStyle/>
          <a:p>
            <a:r>
              <a:rPr lang="en-US" dirty="0">
                <a:latin typeface="Cambria" panose="02040503050406030204" pitchFamily="18" charset="0"/>
                <a:ea typeface="Cambria" panose="02040503050406030204" pitchFamily="18" charset="0"/>
              </a:rPr>
              <a:t>Additional Team Members</a:t>
            </a:r>
          </a:p>
        </p:txBody>
      </p:sp>
      <p:sp>
        <p:nvSpPr>
          <p:cNvPr id="3" name="Content Placeholder 2"/>
          <p:cNvSpPr>
            <a:spLocks noGrp="1"/>
          </p:cNvSpPr>
          <p:nvPr>
            <p:ph idx="4294967295"/>
          </p:nvPr>
        </p:nvSpPr>
        <p:spPr>
          <a:xfrm>
            <a:off x="990600" y="1600200"/>
            <a:ext cx="7620000" cy="4572000"/>
          </a:xfrm>
        </p:spPr>
        <p:txBody>
          <a:bodyPr>
            <a:normAutofit/>
          </a:bodyPr>
          <a:lstStyle/>
          <a:p>
            <a:endParaRPr lang="en-US" dirty="0">
              <a:latin typeface="Calibri" panose="020F0502020204030204" pitchFamily="34" charset="0"/>
              <a:cs typeface="Calibri" panose="020F0502020204030204" pitchFamily="34" charset="0"/>
            </a:endParaRPr>
          </a:p>
          <a:p>
            <a:pPr marL="114300" indent="0">
              <a:buNone/>
            </a:pPr>
            <a:r>
              <a:rPr lang="en-US" u="sng" spc="-100" dirty="0">
                <a:latin typeface="Calibri" panose="020F0502020204030204" pitchFamily="34" charset="0"/>
                <a:cs typeface="Calibri" panose="020F0502020204030204" pitchFamily="34" charset="0"/>
              </a:rPr>
              <a:t>Mount Vernon School District</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Chris Johnson – Maintenance Supervisor</a:t>
            </a:r>
          </a:p>
          <a:p>
            <a:r>
              <a:rPr lang="en-US" dirty="0">
                <a:latin typeface="Calibri" panose="020F0502020204030204" pitchFamily="34" charset="0"/>
                <a:cs typeface="Calibri" panose="020F0502020204030204" pitchFamily="34" charset="0"/>
              </a:rPr>
              <a:t>MVSD Capital Projects Support Staff</a:t>
            </a:r>
          </a:p>
          <a:p>
            <a:r>
              <a:rPr lang="en-US" dirty="0">
                <a:latin typeface="Calibri" panose="020F0502020204030204" pitchFamily="34" charset="0"/>
                <a:cs typeface="Calibri" panose="020F0502020204030204" pitchFamily="34" charset="0"/>
              </a:rPr>
              <a:t>Project Leadership Team (Board Members; Superintendent; Admin.)</a:t>
            </a:r>
          </a:p>
          <a:p>
            <a:pPr marL="114300" indent="0">
              <a:buNone/>
            </a:pPr>
            <a:endParaRPr lang="en-US" dirty="0">
              <a:latin typeface="Calibri" panose="020F0502020204030204" pitchFamily="34" charset="0"/>
              <a:cs typeface="Calibri" panose="020F0502020204030204" pitchFamily="34" charset="0"/>
            </a:endParaRPr>
          </a:p>
          <a:p>
            <a:pPr marL="114300" indent="0">
              <a:buNone/>
            </a:pPr>
            <a:r>
              <a:rPr lang="en-US" u="sng" dirty="0">
                <a:latin typeface="Calibri" panose="020F0502020204030204" pitchFamily="34" charset="0"/>
                <a:cs typeface="Calibri" panose="020F0502020204030204" pitchFamily="34" charset="0"/>
              </a:rPr>
              <a:t>Perkins Coie</a:t>
            </a:r>
          </a:p>
          <a:p>
            <a:r>
              <a:rPr lang="en-US" dirty="0">
                <a:latin typeface="Calibri" panose="020F0502020204030204" pitchFamily="34" charset="0"/>
                <a:cs typeface="Calibri" panose="020F0502020204030204" pitchFamily="34" charset="0"/>
              </a:rPr>
              <a:t>Graehm Wallace – External D/B Legal Counsel</a:t>
            </a:r>
          </a:p>
          <a:p>
            <a:pPr marL="114300" indent="0">
              <a:buNone/>
            </a:pPr>
            <a:endParaRPr lang="en-US" dirty="0"/>
          </a:p>
        </p:txBody>
      </p:sp>
      <p:pic>
        <p:nvPicPr>
          <p:cNvPr id="5" name="Picture 4">
            <a:extLst>
              <a:ext uri="{FF2B5EF4-FFF2-40B4-BE49-F238E27FC236}">
                <a16:creationId xmlns:a16="http://schemas.microsoft.com/office/drawing/2014/main" id="{D710E106-F027-4DC3-865E-E5E99E874B24}"/>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3459204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69646" y="585788"/>
            <a:ext cx="7289800" cy="1319212"/>
          </a:xfrm>
        </p:spPr>
        <p:txBody>
          <a:bodyPr/>
          <a:lstStyle/>
          <a:p>
            <a:r>
              <a:rPr lang="en-US" dirty="0">
                <a:latin typeface="Cambria" panose="02040503050406030204" pitchFamily="18" charset="0"/>
                <a:ea typeface="Cambria" panose="02040503050406030204" pitchFamily="18" charset="0"/>
              </a:rPr>
              <a:t>Mount Vernon School District</a:t>
            </a:r>
          </a:p>
        </p:txBody>
      </p:sp>
      <p:sp>
        <p:nvSpPr>
          <p:cNvPr id="3" name="Content Placeholder 2"/>
          <p:cNvSpPr>
            <a:spLocks noGrp="1"/>
          </p:cNvSpPr>
          <p:nvPr>
            <p:ph idx="4294967295"/>
          </p:nvPr>
        </p:nvSpPr>
        <p:spPr>
          <a:xfrm>
            <a:off x="969646" y="1905000"/>
            <a:ext cx="7289800" cy="4403725"/>
          </a:xfrm>
        </p:spPr>
        <p:txBody>
          <a:bodyPr>
            <a:normAutofit lnSpcReduction="10000"/>
          </a:bodyPr>
          <a:lstStyle/>
          <a:p>
            <a:r>
              <a:rPr lang="en-US" sz="2400" dirty="0">
                <a:latin typeface="Calibri" panose="020F0502020204030204" pitchFamily="34" charset="0"/>
                <a:cs typeface="Calibri" panose="020F0502020204030204" pitchFamily="34" charset="0"/>
              </a:rPr>
              <a:t>Comprised of:  </a:t>
            </a:r>
          </a:p>
          <a:p>
            <a:pPr lvl="2">
              <a:buClr>
                <a:srgbClr val="0B8545"/>
              </a:buClr>
              <a:buFont typeface="Wingdings" panose="05000000000000000000" pitchFamily="2" charset="2"/>
              <a:buChar char="q"/>
            </a:pPr>
            <a:r>
              <a:rPr lang="en-US" sz="2400" dirty="0">
                <a:latin typeface="Calibri" panose="020F0502020204030204" pitchFamily="34" charset="0"/>
                <a:cs typeface="Calibri" panose="020F0502020204030204" pitchFamily="34" charset="0"/>
              </a:rPr>
              <a:t>6 Elementary Schools</a:t>
            </a:r>
          </a:p>
          <a:p>
            <a:pPr lvl="2">
              <a:buClr>
                <a:srgbClr val="0B8545"/>
              </a:buClr>
              <a:buFont typeface="Wingdings" panose="05000000000000000000" pitchFamily="2" charset="2"/>
              <a:buChar char="q"/>
            </a:pPr>
            <a:r>
              <a:rPr lang="en-US" sz="2400" dirty="0">
                <a:latin typeface="Calibri" panose="020F0502020204030204" pitchFamily="34" charset="0"/>
                <a:cs typeface="Calibri" panose="020F0502020204030204" pitchFamily="34" charset="0"/>
              </a:rPr>
              <a:t>2 Middle Schools</a:t>
            </a:r>
          </a:p>
          <a:p>
            <a:pPr lvl="2">
              <a:buClr>
                <a:srgbClr val="0B8545"/>
              </a:buClr>
              <a:buFont typeface="Wingdings" panose="05000000000000000000" pitchFamily="2" charset="2"/>
              <a:buChar char="q"/>
            </a:pPr>
            <a:r>
              <a:rPr lang="en-US" sz="2400" dirty="0">
                <a:latin typeface="Calibri" panose="020F0502020204030204" pitchFamily="34" charset="0"/>
                <a:cs typeface="Calibri" panose="020F0502020204030204" pitchFamily="34" charset="0"/>
              </a:rPr>
              <a:t>1 High Schools</a:t>
            </a:r>
          </a:p>
          <a:p>
            <a:pPr lvl="2">
              <a:buClr>
                <a:srgbClr val="0B8545"/>
              </a:buClr>
              <a:buFont typeface="Wingdings" panose="05000000000000000000" pitchFamily="2" charset="2"/>
              <a:buChar char="q"/>
            </a:pPr>
            <a:r>
              <a:rPr lang="en-US" sz="2400" dirty="0">
                <a:latin typeface="Calibri" panose="020F0502020204030204" pitchFamily="34" charset="0"/>
                <a:cs typeface="Calibri" panose="020F0502020204030204" pitchFamily="34" charset="0"/>
              </a:rPr>
              <a:t>Alternative &amp; Special Programs</a:t>
            </a:r>
          </a:p>
          <a:p>
            <a:pPr lvl="5">
              <a:buClr>
                <a:srgbClr val="0B8545"/>
              </a:buClr>
              <a:buFont typeface="Wingdings" panose="05000000000000000000" pitchFamily="2" charset="2"/>
              <a:buChar char="§"/>
            </a:pPr>
            <a:r>
              <a:rPr lang="en-US" sz="2400" dirty="0">
                <a:latin typeface="Calibri" panose="020F0502020204030204" pitchFamily="34" charset="0"/>
                <a:cs typeface="Calibri" panose="020F0502020204030204" pitchFamily="34" charset="0"/>
              </a:rPr>
              <a:t>Aspire Alternative Secondary School</a:t>
            </a:r>
          </a:p>
          <a:p>
            <a:pPr lvl="5">
              <a:buClr>
                <a:srgbClr val="0B8545"/>
              </a:buClr>
              <a:buFont typeface="Wingdings" panose="05000000000000000000" pitchFamily="2" charset="2"/>
              <a:buChar char="§"/>
            </a:pPr>
            <a:r>
              <a:rPr lang="en-US" sz="2400" dirty="0">
                <a:latin typeface="Calibri" panose="020F0502020204030204" pitchFamily="34" charset="0"/>
                <a:cs typeface="Calibri" panose="020F0502020204030204" pitchFamily="34" charset="0"/>
              </a:rPr>
              <a:t>Northwest Career &amp; Tech Center</a:t>
            </a:r>
          </a:p>
          <a:p>
            <a:pPr lvl="5">
              <a:buClr>
                <a:srgbClr val="0B8545"/>
              </a:buClr>
              <a:buFont typeface="Wingdings" panose="05000000000000000000" pitchFamily="2" charset="2"/>
              <a:buChar char="§"/>
            </a:pPr>
            <a:r>
              <a:rPr lang="en-US" sz="2400" dirty="0">
                <a:latin typeface="Calibri" panose="020F0502020204030204" pitchFamily="34" charset="0"/>
                <a:cs typeface="Calibri" panose="020F0502020204030204" pitchFamily="34" charset="0"/>
              </a:rPr>
              <a:t>Skagit Academy</a:t>
            </a:r>
          </a:p>
          <a:p>
            <a:r>
              <a:rPr lang="en-US" sz="2400" dirty="0">
                <a:latin typeface="Calibri" panose="020F0502020204030204" pitchFamily="34" charset="0"/>
                <a:cs typeface="Calibri" panose="020F0502020204030204" pitchFamily="34" charset="0"/>
              </a:rPr>
              <a:t>Approximately 6,700 students</a:t>
            </a:r>
          </a:p>
          <a:p>
            <a:r>
              <a:rPr lang="en-US" sz="2400" dirty="0">
                <a:latin typeface="Calibri" panose="020F0502020204030204" pitchFamily="34" charset="0"/>
                <a:cs typeface="Calibri" panose="020F0502020204030204" pitchFamily="34" charset="0"/>
              </a:rPr>
              <a:t>Over 1,000 employees</a:t>
            </a:r>
          </a:p>
          <a:p>
            <a:r>
              <a:rPr lang="en-US" sz="2400" dirty="0">
                <a:latin typeface="Calibri" panose="020F0502020204030204" pitchFamily="34" charset="0"/>
                <a:cs typeface="Calibri" panose="020F0502020204030204" pitchFamily="34" charset="0"/>
              </a:rPr>
              <a:t>Serving Pre-K thru 12</a:t>
            </a:r>
            <a:r>
              <a:rPr lang="en-US" sz="2400" baseline="30000" dirty="0">
                <a:latin typeface="Calibri" panose="020F0502020204030204" pitchFamily="34" charset="0"/>
                <a:cs typeface="Calibri" panose="020F0502020204030204" pitchFamily="34" charset="0"/>
              </a:rPr>
              <a:t>th</a:t>
            </a:r>
            <a:r>
              <a:rPr lang="en-US" sz="2400" dirty="0">
                <a:latin typeface="Calibri" panose="020F0502020204030204" pitchFamily="34" charset="0"/>
                <a:cs typeface="Calibri" panose="020F0502020204030204" pitchFamily="34" charset="0"/>
              </a:rPr>
              <a:t> grade</a:t>
            </a:r>
          </a:p>
          <a:p>
            <a:endParaRPr lang="en-US" dirty="0"/>
          </a:p>
          <a:p>
            <a:endParaRPr lang="en-US" dirty="0"/>
          </a:p>
          <a:p>
            <a:endParaRPr lang="en-US" dirty="0"/>
          </a:p>
          <a:p>
            <a:endParaRPr lang="en-US" dirty="0"/>
          </a:p>
          <a:p>
            <a:endParaRPr lang="en-US" dirty="0"/>
          </a:p>
        </p:txBody>
      </p:sp>
      <p:pic>
        <p:nvPicPr>
          <p:cNvPr id="6" name="Picture 5">
            <a:extLst>
              <a:ext uri="{FF2B5EF4-FFF2-40B4-BE49-F238E27FC236}">
                <a16:creationId xmlns:a16="http://schemas.microsoft.com/office/drawing/2014/main" id="{E104FCA1-06A4-47E4-A973-D46F5B4D5FD3}"/>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280761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5761D9-2C3A-4E1D-96DA-9325D268C2AD}"/>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9676A2C-280B-4C29-84D4-753CCA06294C}"/>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idx="4294967295"/>
          </p:nvPr>
        </p:nvSpPr>
        <p:spPr>
          <a:xfrm>
            <a:off x="1927778" y="655143"/>
            <a:ext cx="3155950" cy="3035300"/>
          </a:xfrm>
        </p:spPr>
        <p:txBody>
          <a:bodyPr vert="horz" lIns="91440" tIns="45720" rIns="91440" bIns="45720" rtlCol="0" anchor="b">
            <a:normAutofit/>
          </a:bodyPr>
          <a:lstStyle/>
          <a:p>
            <a:pPr algn="r"/>
            <a:r>
              <a:rPr lang="en-US" sz="3800" kern="1200" cap="all" spc="200" baseline="0" dirty="0">
                <a:solidFill>
                  <a:srgbClr val="FFFFFF"/>
                </a:solidFill>
                <a:latin typeface="Cambria" panose="02040503050406030204" pitchFamily="18" charset="0"/>
                <a:ea typeface="Cambria" panose="02040503050406030204" pitchFamily="18" charset="0"/>
              </a:rPr>
              <a:t>Capital Project History</a:t>
            </a:r>
          </a:p>
        </p:txBody>
      </p:sp>
      <p:pic>
        <p:nvPicPr>
          <p:cNvPr id="11" name="Picture 10">
            <a:extLst>
              <a:ext uri="{FF2B5EF4-FFF2-40B4-BE49-F238E27FC236}">
                <a16:creationId xmlns:a16="http://schemas.microsoft.com/office/drawing/2014/main" id="{BA63CE58-7875-47D3-A5CD-E48CA4DBE3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Tree>
    <p:extLst>
      <p:ext uri="{BB962C8B-B14F-4D97-AF65-F5344CB8AC3E}">
        <p14:creationId xmlns:p14="http://schemas.microsoft.com/office/powerpoint/2010/main" val="3538481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0" y="914400"/>
            <a:ext cx="7658100" cy="719138"/>
          </a:xfrm>
        </p:spPr>
        <p:txBody>
          <a:bodyPr>
            <a:noAutofit/>
          </a:bodyPr>
          <a:lstStyle/>
          <a:p>
            <a:r>
              <a:rPr lang="en-US" sz="2800" dirty="0">
                <a:latin typeface="Cambria" panose="02040503050406030204" pitchFamily="18" charset="0"/>
                <a:ea typeface="Cambria" panose="02040503050406030204" pitchFamily="18" charset="0"/>
              </a:rPr>
              <a:t>MVSD Project Delivery Experience &amp; Qualifications</a:t>
            </a:r>
          </a:p>
        </p:txBody>
      </p:sp>
      <p:sp>
        <p:nvSpPr>
          <p:cNvPr id="3" name="Content Placeholder 2"/>
          <p:cNvSpPr>
            <a:spLocks noGrp="1"/>
          </p:cNvSpPr>
          <p:nvPr>
            <p:ph idx="4294967295"/>
          </p:nvPr>
        </p:nvSpPr>
        <p:spPr>
          <a:xfrm>
            <a:off x="0" y="2286000"/>
            <a:ext cx="7289800" cy="4022725"/>
          </a:xfrm>
        </p:spPr>
        <p:txBody>
          <a:bodyPr/>
          <a:lstStyle/>
          <a:p>
            <a:pPr marL="685800" lvl="1" indent="-342900"/>
            <a:endParaRPr lang="en-US" dirty="0"/>
          </a:p>
          <a:p>
            <a:endParaRPr lang="en-US" dirty="0"/>
          </a:p>
        </p:txBody>
      </p:sp>
      <p:sp>
        <p:nvSpPr>
          <p:cNvPr id="4" name="Content Placeholder 2"/>
          <p:cNvSpPr txBox="1">
            <a:spLocks/>
          </p:cNvSpPr>
          <p:nvPr/>
        </p:nvSpPr>
        <p:spPr>
          <a:xfrm>
            <a:off x="571499" y="2046799"/>
            <a:ext cx="7658101" cy="3896802"/>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buClr>
                <a:srgbClr val="0B8545"/>
              </a:buClr>
            </a:pPr>
            <a:r>
              <a:rPr lang="en-US" dirty="0">
                <a:latin typeface="Calibri" panose="020F0502020204030204" pitchFamily="34" charset="0"/>
                <a:cs typeface="Calibri" panose="020F0502020204030204" pitchFamily="34" charset="0"/>
              </a:rPr>
              <a:t>Since 2016, MVSD has successfully delivered 4 large capital projects valued at nearly $98.8 Million.   </a:t>
            </a:r>
          </a:p>
          <a:p>
            <a:pPr marL="114300" indent="0">
              <a:buClr>
                <a:srgbClr val="0B8545"/>
              </a:buClr>
              <a:buNone/>
            </a:pPr>
            <a:endParaRPr lang="en-US" dirty="0">
              <a:highlight>
                <a:srgbClr val="FFFF00"/>
              </a:highlight>
              <a:latin typeface="Calibri" panose="020F0502020204030204" pitchFamily="34" charset="0"/>
              <a:cs typeface="Calibri" panose="020F0502020204030204" pitchFamily="34" charset="0"/>
            </a:endParaRPr>
          </a:p>
          <a:p>
            <a:pPr>
              <a:buClr>
                <a:srgbClr val="0B8545"/>
              </a:buClr>
            </a:pPr>
            <a:r>
              <a:rPr lang="en-US" dirty="0">
                <a:latin typeface="Calibri" panose="020F0502020204030204" pitchFamily="34" charset="0"/>
                <a:cs typeface="Calibri" panose="020F0502020204030204" pitchFamily="34" charset="0"/>
              </a:rPr>
              <a:t>MVSD has utilized alternative delivery for all major 2016 Bond projects: GC/CM (3), &amp; D/B (1) methods of project delivery.</a:t>
            </a:r>
          </a:p>
          <a:p>
            <a:pPr marL="114300" indent="0">
              <a:buNone/>
            </a:pPr>
            <a:endParaRPr lang="en-US" dirty="0">
              <a:solidFill>
                <a:schemeClr val="tx2"/>
              </a:solidFill>
            </a:endParaRPr>
          </a:p>
        </p:txBody>
      </p:sp>
      <p:pic>
        <p:nvPicPr>
          <p:cNvPr id="5" name="Picture 4">
            <a:extLst>
              <a:ext uri="{FF2B5EF4-FFF2-40B4-BE49-F238E27FC236}">
                <a16:creationId xmlns:a16="http://schemas.microsoft.com/office/drawing/2014/main" id="{CDB9227F-EB33-45D9-8AC3-9BE79F4D3552}"/>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1598182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flipH="1">
            <a:off x="304800" y="1117777"/>
            <a:ext cx="7620000" cy="685800"/>
          </a:xfrm>
        </p:spPr>
        <p:txBody>
          <a:bodyPr>
            <a:noAutofit/>
          </a:bodyPr>
          <a:lstStyle/>
          <a:p>
            <a:r>
              <a:rPr lang="en-US" sz="2700" dirty="0">
                <a:latin typeface="Cambria" panose="02040503050406030204" pitchFamily="18" charset="0"/>
                <a:ea typeface="Cambria" panose="02040503050406030204" pitchFamily="18" charset="0"/>
              </a:rPr>
              <a:t>MVSD Public Body Experience – 2016 Bond</a:t>
            </a:r>
          </a:p>
        </p:txBody>
      </p:sp>
      <p:pic>
        <p:nvPicPr>
          <p:cNvPr id="5" name="Content Placeholder 4">
            <a:extLst>
              <a:ext uri="{FF2B5EF4-FFF2-40B4-BE49-F238E27FC236}">
                <a16:creationId xmlns:a16="http://schemas.microsoft.com/office/drawing/2014/main" id="{5D784CE4-6E3A-4762-9824-0AE7FBC49AE7}"/>
              </a:ext>
            </a:extLst>
          </p:cNvPr>
          <p:cNvPicPr>
            <a:picLocks noGrp="1" noChangeAspect="1"/>
          </p:cNvPicPr>
          <p:nvPr>
            <p:ph idx="4294967295"/>
          </p:nvPr>
        </p:nvPicPr>
        <p:blipFill>
          <a:blip r:embed="rId3"/>
          <a:stretch>
            <a:fillRect/>
          </a:stretch>
        </p:blipFill>
        <p:spPr>
          <a:xfrm>
            <a:off x="0" y="4198938"/>
            <a:ext cx="2898775" cy="196850"/>
          </a:xfrm>
          <a:prstGeom prst="rect">
            <a:avLst/>
          </a:prstGeom>
        </p:spPr>
      </p:pic>
      <p:pic>
        <p:nvPicPr>
          <p:cNvPr id="4" name="Picture 3" descr="Table&#10;&#10;Description automatically generated">
            <a:extLst>
              <a:ext uri="{FF2B5EF4-FFF2-40B4-BE49-F238E27FC236}">
                <a16:creationId xmlns:a16="http://schemas.microsoft.com/office/drawing/2014/main" id="{2A796778-ED4D-4D3A-8FD0-35914EA0ED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961444"/>
            <a:ext cx="9144000" cy="2935111"/>
          </a:xfrm>
          <a:prstGeom prst="rect">
            <a:avLst/>
          </a:prstGeom>
        </p:spPr>
      </p:pic>
      <p:pic>
        <p:nvPicPr>
          <p:cNvPr id="6" name="Picture 5">
            <a:extLst>
              <a:ext uri="{FF2B5EF4-FFF2-40B4-BE49-F238E27FC236}">
                <a16:creationId xmlns:a16="http://schemas.microsoft.com/office/drawing/2014/main" id="{6413A927-9C1A-4FF2-94A8-C79F1F47D6F4}"/>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7522844" y="6019800"/>
            <a:ext cx="1108710" cy="675005"/>
          </a:xfrm>
          <a:prstGeom prst="rect">
            <a:avLst/>
          </a:prstGeom>
        </p:spPr>
      </p:pic>
    </p:spTree>
    <p:extLst>
      <p:ext uri="{BB962C8B-B14F-4D97-AF65-F5344CB8AC3E}">
        <p14:creationId xmlns:p14="http://schemas.microsoft.com/office/powerpoint/2010/main" val="327870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5761D9-2C3A-4E1D-96DA-9325D268C2AD}"/>
              </a:ext>
            </a:extLst>
          </p:cNvPr>
          <p:cNvSpPr/>
          <p:nvPr/>
        </p:nvSpPr>
        <p:spPr>
          <a:xfrm>
            <a:off x="0" y="0"/>
            <a:ext cx="5257800" cy="6858000"/>
          </a:xfrm>
          <a:prstGeom prst="rect">
            <a:avLst/>
          </a:prstGeom>
          <a:solidFill>
            <a:srgbClr val="0B8545"/>
          </a:solidFill>
          <a:ln>
            <a:solidFill>
              <a:srgbClr val="0B8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C9676A2C-280B-4C29-84D4-753CCA06294C}"/>
              </a:ext>
            </a:extLst>
          </p:cNvPr>
          <p:cNvCxnSpPr/>
          <p:nvPr/>
        </p:nvCxnSpPr>
        <p:spPr>
          <a:xfrm>
            <a:off x="228600" y="3675063"/>
            <a:ext cx="48768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idx="4294967295"/>
          </p:nvPr>
        </p:nvSpPr>
        <p:spPr>
          <a:xfrm>
            <a:off x="1927778" y="655143"/>
            <a:ext cx="3155950" cy="3035300"/>
          </a:xfrm>
        </p:spPr>
        <p:txBody>
          <a:bodyPr vert="horz" lIns="91440" tIns="45720" rIns="91440" bIns="45720" rtlCol="0" anchor="b">
            <a:normAutofit/>
          </a:bodyPr>
          <a:lstStyle/>
          <a:p>
            <a:pPr algn="r"/>
            <a:r>
              <a:rPr lang="en-US" sz="3800" kern="1200" cap="all" spc="200" baseline="0" dirty="0">
                <a:solidFill>
                  <a:srgbClr val="FFFFFF"/>
                </a:solidFill>
                <a:latin typeface="Cambria" panose="02040503050406030204" pitchFamily="18" charset="0"/>
                <a:ea typeface="Cambria" panose="02040503050406030204" pitchFamily="18" charset="0"/>
              </a:rPr>
              <a:t>The</a:t>
            </a:r>
            <a:br>
              <a:rPr lang="en-US" sz="3800" kern="1200" cap="all" spc="200" baseline="0" dirty="0">
                <a:solidFill>
                  <a:srgbClr val="FFFFFF"/>
                </a:solidFill>
                <a:latin typeface="Cambria" panose="02040503050406030204" pitchFamily="18" charset="0"/>
                <a:ea typeface="Cambria" panose="02040503050406030204" pitchFamily="18" charset="0"/>
              </a:rPr>
            </a:br>
            <a:r>
              <a:rPr lang="en-US" sz="3800" kern="1200" cap="all" spc="200" baseline="0" dirty="0">
                <a:solidFill>
                  <a:srgbClr val="FFFFFF"/>
                </a:solidFill>
                <a:latin typeface="Cambria" panose="02040503050406030204" pitchFamily="18" charset="0"/>
                <a:ea typeface="Cambria" panose="02040503050406030204" pitchFamily="18" charset="0"/>
              </a:rPr>
              <a:t>project</a:t>
            </a:r>
          </a:p>
        </p:txBody>
      </p:sp>
      <p:pic>
        <p:nvPicPr>
          <p:cNvPr id="11" name="Picture 10">
            <a:extLst>
              <a:ext uri="{FF2B5EF4-FFF2-40B4-BE49-F238E27FC236}">
                <a16:creationId xmlns:a16="http://schemas.microsoft.com/office/drawing/2014/main" id="{BA63CE58-7875-47D3-A5CD-E48CA4DBE301}"/>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144176" y="2163101"/>
            <a:ext cx="2314024" cy="1408824"/>
          </a:xfrm>
          <a:prstGeom prst="rect">
            <a:avLst/>
          </a:prstGeom>
        </p:spPr>
      </p:pic>
    </p:spTree>
    <p:extLst>
      <p:ext uri="{BB962C8B-B14F-4D97-AF65-F5344CB8AC3E}">
        <p14:creationId xmlns:p14="http://schemas.microsoft.com/office/powerpoint/2010/main" val="501493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6E649DB844DA48A934401BD3CF7AB5" ma:contentTypeVersion="13" ma:contentTypeDescription="Create a new document." ma:contentTypeScope="" ma:versionID="cc7e019c417b2e4af4b67e822d06e4bc">
  <xsd:schema xmlns:xsd="http://www.w3.org/2001/XMLSchema" xmlns:xs="http://www.w3.org/2001/XMLSchema" xmlns:p="http://schemas.microsoft.com/office/2006/metadata/properties" xmlns:ns3="38427669-7c72-4f6f-aa27-2488466d88d1" xmlns:ns4="e1c73fad-8e41-471a-a92c-09a891925d6d" targetNamespace="http://schemas.microsoft.com/office/2006/metadata/properties" ma:root="true" ma:fieldsID="de81862683cfe76d7728977d19a8b436" ns3:_="" ns4:_="">
    <xsd:import namespace="38427669-7c72-4f6f-aa27-2488466d88d1"/>
    <xsd:import namespace="e1c73fad-8e41-471a-a92c-09a891925d6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GenerationTime" minOccurs="0"/>
                <xsd:element ref="ns3:MediaServiceEventHashCode" minOccurs="0"/>
                <xsd:element ref="ns3:MediaServiceAutoTags"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427669-7c72-4f6f-aa27-2488466d8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c73fad-8e41-471a-a92c-09a891925d6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60201C-96B2-44AE-A7B0-2BA6C0B246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427669-7c72-4f6f-aa27-2488466d88d1"/>
    <ds:schemaRef ds:uri="e1c73fad-8e41-471a-a92c-09a891925d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B355BB-3502-4EC1-9E66-9527128780FD}">
  <ds:schemaRefs>
    <ds:schemaRef ds:uri="http://schemas.microsoft.com/sharepoint/v3/contenttype/forms"/>
  </ds:schemaRefs>
</ds:datastoreItem>
</file>

<file path=customXml/itemProps3.xml><?xml version="1.0" encoding="utf-8"?>
<ds:datastoreItem xmlns:ds="http://schemas.openxmlformats.org/officeDocument/2006/customXml" ds:itemID="{B763E5BB-2EF9-4006-88D8-65A64A65B8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4173</TotalTime>
  <Words>1194</Words>
  <Application>Microsoft Office PowerPoint</Application>
  <PresentationFormat>On-screen Show (4:3)</PresentationFormat>
  <Paragraphs>220</Paragraphs>
  <Slides>29</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Cambria</vt:lpstr>
      <vt:lpstr>Tw Cen MT</vt:lpstr>
      <vt:lpstr>Tw Cen MT Condensed</vt:lpstr>
      <vt:lpstr>Wingdings</vt:lpstr>
      <vt:lpstr>Wingdings 3</vt:lpstr>
      <vt:lpstr>Integral</vt:lpstr>
      <vt:lpstr>La venture middle school addition</vt:lpstr>
      <vt:lpstr>Agenda</vt:lpstr>
      <vt:lpstr>Presenting Team</vt:lpstr>
      <vt:lpstr>Additional Team Members</vt:lpstr>
      <vt:lpstr>Mount Vernon School District</vt:lpstr>
      <vt:lpstr>Capital Project History</vt:lpstr>
      <vt:lpstr>MVSD Project Delivery Experience &amp; Qualifications</vt:lpstr>
      <vt:lpstr>MVSD Public Body Experience – 2016 Bond</vt:lpstr>
      <vt:lpstr>The project</vt:lpstr>
      <vt:lpstr>Project Location</vt:lpstr>
      <vt:lpstr>Current Site Overview</vt:lpstr>
      <vt:lpstr>Project Description</vt:lpstr>
      <vt:lpstr>Project Description If funding is available</vt:lpstr>
      <vt:lpstr>Project Budget</vt:lpstr>
      <vt:lpstr>Project  Schedule</vt:lpstr>
      <vt:lpstr>Project  Schedule</vt:lpstr>
      <vt:lpstr>Project Schedule</vt:lpstr>
      <vt:lpstr>Why d/b delivery method</vt:lpstr>
      <vt:lpstr>Market Conditions</vt:lpstr>
      <vt:lpstr>Market Conditions</vt:lpstr>
      <vt:lpstr>Cost Certainty</vt:lpstr>
      <vt:lpstr> Statutory Compliance </vt:lpstr>
      <vt:lpstr>Public Benefit</vt:lpstr>
      <vt:lpstr>Public body  qualifications</vt:lpstr>
      <vt:lpstr>Project Organizational Chart</vt:lpstr>
      <vt:lpstr>Leadership Team</vt:lpstr>
      <vt:lpstr>Design Build Experience</vt:lpstr>
      <vt:lpstr>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Fawcett Elementary School Replacement Project</dc:title>
  <dc:creator>Margaret Anderson</dc:creator>
  <cp:lastModifiedBy>Jeremy Woolley</cp:lastModifiedBy>
  <cp:revision>48</cp:revision>
  <cp:lastPrinted>2020-12-02T21:54:16Z</cp:lastPrinted>
  <dcterms:created xsi:type="dcterms:W3CDTF">2020-11-20T22:24:26Z</dcterms:created>
  <dcterms:modified xsi:type="dcterms:W3CDTF">2021-01-25T19:29:13Z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0x0101007C6E649DB844DA48A934401BD3CF7AB5</vt:lpwstr>
  </property>
</Properties>
</file>