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4"/>
  </p:sldMasterIdLst>
  <p:notesMasterIdLst>
    <p:notesMasterId r:id="rId21"/>
  </p:notesMasterIdLst>
  <p:sldIdLst>
    <p:sldId id="256" r:id="rId5"/>
    <p:sldId id="257" r:id="rId6"/>
    <p:sldId id="259" r:id="rId7"/>
    <p:sldId id="260" r:id="rId8"/>
    <p:sldId id="262" r:id="rId9"/>
    <p:sldId id="265" r:id="rId10"/>
    <p:sldId id="263" r:id="rId11"/>
    <p:sldId id="264" r:id="rId12"/>
    <p:sldId id="258" r:id="rId13"/>
    <p:sldId id="266" r:id="rId14"/>
    <p:sldId id="268" r:id="rId15"/>
    <p:sldId id="277" r:id="rId16"/>
    <p:sldId id="271" r:id="rId17"/>
    <p:sldId id="272" r:id="rId18"/>
    <p:sldId id="273" r:id="rId19"/>
    <p:sldId id="274" r:id="rId20"/>
  </p:sldIdLst>
  <p:sldSz cx="12192000" cy="6858000"/>
  <p:notesSz cx="9601200" cy="7315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ebecca Asencio" initials="RA" lastIdx="1" clrIdx="0">
    <p:extLst>
      <p:ext uri="{19B8F6BF-5375-455C-9EA6-DF929625EA0E}">
        <p15:presenceInfo xmlns:p15="http://schemas.microsoft.com/office/powerpoint/2012/main" userId="S::rsasencio@seattleschools.org::e7d36935-af2b-4204-8a70-bb2b2b830700" providerId="AD"/>
      </p:ext>
    </p:extLst>
  </p:cmAuthor>
  <p:cmAuthor id="2" name="fred podesta" initials="fp" lastIdx="8" clrIdx="1">
    <p:extLst>
      <p:ext uri="{19B8F6BF-5375-455C-9EA6-DF929625EA0E}">
        <p15:presenceInfo xmlns:p15="http://schemas.microsoft.com/office/powerpoint/2012/main" userId="95ee148e3d3f63fa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619"/>
    <a:srgbClr val="F2F2F2"/>
    <a:srgbClr val="006AA3"/>
    <a:srgbClr val="FFD111"/>
    <a:srgbClr val="005D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066" autoAdjust="0"/>
    <p:restoredTop sz="96601" autoAdjust="0"/>
  </p:normalViewPr>
  <p:slideViewPr>
    <p:cSldViewPr snapToGrid="0">
      <p:cViewPr varScale="1">
        <p:scale>
          <a:sx n="122" d="100"/>
          <a:sy n="122" d="100"/>
        </p:scale>
        <p:origin x="3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160520" cy="367031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438460" y="0"/>
            <a:ext cx="4160520" cy="367031"/>
          </a:xfrm>
          <a:prstGeom prst="rect">
            <a:avLst/>
          </a:prstGeom>
        </p:spPr>
        <p:txBody>
          <a:bodyPr vert="horz" lIns="96656" tIns="48328" rIns="96656" bIns="48328" rtlCol="0"/>
          <a:lstStyle>
            <a:lvl1pPr algn="r">
              <a:defRPr sz="1200"/>
            </a:lvl1pPr>
          </a:lstStyle>
          <a:p>
            <a:fld id="{4BDE23B8-3F73-4D78-9184-8E7DA2859F71}" type="datetimeFigureOut">
              <a:rPr lang="en-US" smtClean="0"/>
              <a:t>6/22/2022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606675" y="914400"/>
            <a:ext cx="4387850" cy="2468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56" tIns="48328" rIns="96656" bIns="4832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60120" y="3520439"/>
            <a:ext cx="7680960" cy="2880360"/>
          </a:xfrm>
          <a:prstGeom prst="rect">
            <a:avLst/>
          </a:prstGeom>
        </p:spPr>
        <p:txBody>
          <a:bodyPr vert="horz" lIns="96656" tIns="48328" rIns="96656" bIns="48328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948171"/>
            <a:ext cx="4160520" cy="36703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438460" y="6948171"/>
            <a:ext cx="4160520" cy="367030"/>
          </a:xfrm>
          <a:prstGeom prst="rect">
            <a:avLst/>
          </a:prstGeom>
        </p:spPr>
        <p:txBody>
          <a:bodyPr vert="horz" lIns="96656" tIns="48328" rIns="96656" bIns="48328" rtlCol="0" anchor="b"/>
          <a:lstStyle>
            <a:lvl1pPr algn="r">
              <a:defRPr sz="1200"/>
            </a:lvl1pPr>
          </a:lstStyle>
          <a:p>
            <a:fld id="{D9B0318C-4BFE-489C-93FF-4A45889A146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838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B0318C-4BFE-489C-93FF-4A45889A146D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2911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3AC1083-2F09-4AB2-8EEB-E178C6EA40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4528" y="2616223"/>
            <a:ext cx="8000267" cy="715723"/>
          </a:xfrm>
        </p:spPr>
        <p:txBody>
          <a:bodyPr>
            <a:normAutofit/>
          </a:bodyPr>
          <a:lstStyle>
            <a:lvl1pPr marL="0" indent="0" algn="l">
              <a:buNone/>
              <a:defRPr sz="3600" baseline="0">
                <a:solidFill>
                  <a:srgbClr val="006AA3"/>
                </a:solidFill>
                <a:latin typeface="CRIMSON PRO REGULAR ROMAN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488D84-7D02-4FE9-8E22-DF2BC40CD9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4528" y="722515"/>
            <a:ext cx="11448288" cy="1297750"/>
          </a:xfrm>
        </p:spPr>
        <p:txBody>
          <a:bodyPr anchor="b">
            <a:normAutofit/>
          </a:bodyPr>
          <a:lstStyle>
            <a:lvl1pPr algn="l">
              <a:defRPr sz="6000" b="1" i="0" cap="none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121D78-C54D-4C4B-A297-6BB1566F2C4A}"/>
              </a:ext>
            </a:extLst>
          </p:cNvPr>
          <p:cNvSpPr/>
          <p:nvPr userDrawn="1"/>
        </p:nvSpPr>
        <p:spPr>
          <a:xfrm>
            <a:off x="0" y="5379522"/>
            <a:ext cx="12192000" cy="1478478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0" i="0" dirty="0">
                <a:latin typeface="Inter" panose="020B0502030000000004" pitchFamily="34" charset="0"/>
                <a:ea typeface="Inter" panose="020B0502030000000004" pitchFamily="34" charset="0"/>
              </a:rPr>
              <a:t>  Seattle Public Schools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69080C2-E2CB-4746-B0A5-6A38F5266667}"/>
              </a:ext>
            </a:extLst>
          </p:cNvPr>
          <p:cNvSpPr/>
          <p:nvPr userDrawn="1"/>
        </p:nvSpPr>
        <p:spPr>
          <a:xfrm>
            <a:off x="0" y="5339687"/>
            <a:ext cx="12192000" cy="7966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C777954-0BEE-AC40-9E22-5056A34246E3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6AA3"/>
              </a:solidFill>
            </a:endParaRP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74ADA880-BA54-3B49-A9F5-011E57EA4DB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97965" y="5250081"/>
            <a:ext cx="3090248" cy="173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199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pital-title and content wB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41DBB-6A47-44C5-A060-2C32AF3A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13" y="34599"/>
            <a:ext cx="11757573" cy="1325563"/>
          </a:xfrm>
        </p:spPr>
        <p:txBody>
          <a:bodyPr>
            <a:normAutofit/>
          </a:bodyPr>
          <a:lstStyle>
            <a:lvl1pPr>
              <a:defRPr sz="4400" b="0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6519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e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rgbClr val="00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5822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6">
            <a:extLst>
              <a:ext uri="{FF2B5EF4-FFF2-40B4-BE49-F238E27FC236}">
                <a16:creationId xmlns:a16="http://schemas.microsoft.com/office/drawing/2014/main" id="{48980474-DFEB-1543-990F-74B8328530E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769" y="5043069"/>
            <a:ext cx="1097280" cy="1143000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41E8BB77-C112-404C-B11C-090E591E214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244231" y="2202082"/>
            <a:ext cx="9584190" cy="1143001"/>
          </a:xfrm>
        </p:spPr>
        <p:txBody>
          <a:bodyPr anchor="b">
            <a:normAutofit/>
          </a:bodyPr>
          <a:lstStyle>
            <a:lvl1pPr algn="l">
              <a:spcBef>
                <a:spcPts val="1200"/>
              </a:spcBef>
              <a:spcAft>
                <a:spcPts val="1200"/>
              </a:spcAft>
              <a:defRPr sz="4800" b="1" i="0" cap="none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 dirty="0"/>
              <a:t>Click to edit Master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5F55D9C-670C-9A4A-85CD-AD0B415720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43" y="5102107"/>
            <a:ext cx="2490348" cy="1143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0728067-EF3E-D74A-B65F-444F4B18FFDB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E5004F8-4B96-8345-89EB-CFEE61112179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F542AA87-12B4-A546-8066-3A126A974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506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-title and content wB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54D56A25-99E1-C04F-A2B5-EED30A10F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507" y="5061213"/>
            <a:ext cx="1097280" cy="1143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07C2-9BB1-45A9-8B73-CF7940E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707854"/>
            <a:ext cx="11757574" cy="3424557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41DBB-6A47-44C5-A060-2C32AF3A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8" y="277280"/>
            <a:ext cx="11757573" cy="1325563"/>
          </a:xfrm>
        </p:spPr>
        <p:txBody>
          <a:bodyPr/>
          <a:lstStyle>
            <a:lvl1pPr>
              <a:defRPr sz="4000" b="0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3963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50459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noB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07C2-9BB1-45A9-8B73-CF7940E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536076"/>
            <a:ext cx="11757574" cy="3424557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Inter" panose="020B05020300000000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41DBB-6A47-44C5-A060-2C32AF3A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13" y="14664"/>
            <a:ext cx="11757573" cy="1325563"/>
          </a:xfrm>
        </p:spPr>
        <p:txBody>
          <a:bodyPr>
            <a:normAutofit/>
          </a:bodyPr>
          <a:lstStyle>
            <a:lvl1pPr>
              <a:defRPr sz="4400" b="0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54701" y="5043069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80790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-title and content-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54D56A25-99E1-C04F-A2B5-EED30A10F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07561" y="5083187"/>
            <a:ext cx="1097280" cy="1143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07C2-9BB1-45A9-8B73-CF7940E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707854"/>
            <a:ext cx="5726387" cy="3424557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41DBB-6A47-44C5-A060-2C32AF3A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9" y="277280"/>
            <a:ext cx="5747652" cy="1325563"/>
          </a:xfrm>
        </p:spPr>
        <p:txBody>
          <a:bodyPr/>
          <a:lstStyle>
            <a:lvl1pPr>
              <a:defRPr sz="4000" b="0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3963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27392B-037F-3A49-A55C-41476A7C3B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0498" y="277281"/>
            <a:ext cx="5854289" cy="5899682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308563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-image noBF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07C2-9BB1-45A9-8B73-CF7940E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47" y="1543842"/>
            <a:ext cx="5726387" cy="3424557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41DBB-6A47-44C5-A060-2C32AF3A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7" y="54499"/>
            <a:ext cx="11778839" cy="1325563"/>
          </a:xfrm>
        </p:spPr>
        <p:txBody>
          <a:bodyPr/>
          <a:lstStyle>
            <a:lvl1pPr>
              <a:defRPr sz="4000" b="0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3963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rgbClr val="00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A27392B-037F-3A49-A55C-41476A7C3BD4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20498" y="1380061"/>
            <a:ext cx="5854289" cy="4796901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247451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-title and content-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7A07C2-9BB1-45A9-8B73-CF7940EE72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43547" y="1820862"/>
            <a:ext cx="5657203" cy="3357269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441DBB-6A47-44C5-A060-2C32AF3A8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3547" y="365125"/>
            <a:ext cx="10457803" cy="1325563"/>
          </a:xfrm>
        </p:spPr>
        <p:txBody>
          <a:bodyPr/>
          <a:lstStyle>
            <a:lvl1pPr>
              <a:defRPr sz="4000" b="0" baseline="0">
                <a:solidFill>
                  <a:srgbClr val="006AA3"/>
                </a:solidFill>
                <a:latin typeface="CRIMSON PRO REGULAR ROMAN" pitchFamily="2" charset="77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48332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rgbClr val="00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24FB275-EDE4-C14F-8705-03B11A3A3282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6191250" y="1822358"/>
            <a:ext cx="5657203" cy="3357269"/>
          </a:xfrm>
        </p:spPr>
        <p:txBody>
          <a:bodyPr/>
          <a:lstStyle>
            <a:lvl1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>
              <a:spcBef>
                <a:spcPts val="600"/>
              </a:spcBef>
              <a:spcAft>
                <a:spcPts val="600"/>
              </a:spcAft>
              <a:buFont typeface="System Font Regular"/>
              <a:buChar char="–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>
              <a:spcBef>
                <a:spcPts val="600"/>
              </a:spcBef>
              <a:spcAft>
                <a:spcPts val="600"/>
              </a:spcAft>
              <a:buSzPct val="80000"/>
              <a:buFont typeface="Courier New" panose="02070309020205020404" pitchFamily="49" charset="0"/>
              <a:buChar char="o"/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>
              <a:spcBef>
                <a:spcPts val="600"/>
              </a:spcBef>
              <a:spcAft>
                <a:spcPts val="600"/>
              </a:spcAft>
              <a:defRPr b="0" i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>
              <a:spcBef>
                <a:spcPts val="600"/>
              </a:spcBef>
              <a:spcAft>
                <a:spcPts val="600"/>
              </a:spcAft>
              <a:defRPr b="0" i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Content Placeholder 6">
            <a:extLst>
              <a:ext uri="{FF2B5EF4-FFF2-40B4-BE49-F238E27FC236}">
                <a16:creationId xmlns:a16="http://schemas.microsoft.com/office/drawing/2014/main" id="{3FEEDB32-65CD-3545-9778-2210B91082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47769" y="133338"/>
            <a:ext cx="109728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06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pital-graphics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54D56A25-99E1-C04F-A2B5-EED30A10FE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77507" y="5061213"/>
            <a:ext cx="1097280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3963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rgbClr val="00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74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ripes and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1ABAD88-71CA-F249-BD7D-FE1E8995702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33963"/>
            <a:ext cx="2490348" cy="1143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D56D06A5-F9B1-CA43-9FC0-3421110DCAF2}"/>
              </a:ext>
            </a:extLst>
          </p:cNvPr>
          <p:cNvSpPr/>
          <p:nvPr userDrawn="1"/>
        </p:nvSpPr>
        <p:spPr>
          <a:xfrm>
            <a:off x="0" y="6270171"/>
            <a:ext cx="12192000" cy="587829"/>
          </a:xfrm>
          <a:prstGeom prst="rect">
            <a:avLst/>
          </a:prstGeom>
          <a:solidFill>
            <a:srgbClr val="006AA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9D9DE78-089F-CA49-9737-63D2D90F8CEF}"/>
              </a:ext>
            </a:extLst>
          </p:cNvPr>
          <p:cNvSpPr/>
          <p:nvPr userDrawn="1"/>
        </p:nvSpPr>
        <p:spPr>
          <a:xfrm>
            <a:off x="0" y="-25170"/>
            <a:ext cx="12192000" cy="79669"/>
          </a:xfrm>
          <a:prstGeom prst="rect">
            <a:avLst/>
          </a:prstGeom>
          <a:solidFill>
            <a:srgbClr val="006AA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5D52FF-398A-4927-A778-54E40BAFE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301849" y="6438376"/>
            <a:ext cx="2743200" cy="365125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00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979BCBE-095C-4B80-A4AB-2DD8F722E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EF42FA-7165-41ED-9A6F-65FD090C9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DB0267-BE37-45E2-B137-08D97EABC1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5EED82C-EF42-4696-A2CB-3471DB5DD91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2284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5" r:id="rId2"/>
    <p:sldLayoutId id="2147483676" r:id="rId3"/>
    <p:sldLayoutId id="2147483683" r:id="rId4"/>
    <p:sldLayoutId id="2147483680" r:id="rId5"/>
    <p:sldLayoutId id="2147483681" r:id="rId6"/>
    <p:sldLayoutId id="2147483679" r:id="rId7"/>
    <p:sldLayoutId id="2147483677" r:id="rId8"/>
    <p:sldLayoutId id="2147483682" r:id="rId9"/>
    <p:sldLayoutId id="2147483684" r:id="rId10"/>
    <p:sldLayoutId id="2147483678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baseline="0">
          <a:solidFill>
            <a:srgbClr val="006AA3"/>
          </a:solidFill>
          <a:latin typeface="CRIMSON PRO REGULAR ROMAN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2800" kern="1200" baseline="0">
          <a:solidFill>
            <a:srgbClr val="006AA3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System Font Regular"/>
        <a:buChar char="–"/>
        <a:defRPr sz="2400" kern="1200" baseline="0">
          <a:solidFill>
            <a:srgbClr val="006AA3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SzPct val="80000"/>
        <a:buFont typeface="Courier New" panose="02070309020205020404" pitchFamily="49" charset="0"/>
        <a:buChar char="o"/>
        <a:defRPr sz="2000" kern="1200" baseline="0">
          <a:solidFill>
            <a:srgbClr val="006AA3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 baseline="0">
          <a:solidFill>
            <a:srgbClr val="006AA3"/>
          </a:solidFill>
          <a:latin typeface="+mj-lt"/>
          <a:ea typeface="Verdana" panose="020B0604030504040204" pitchFamily="34" charset="0"/>
          <a:cs typeface="Verdana" panose="020B060403050404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600"/>
        </a:spcBef>
        <a:spcAft>
          <a:spcPts val="600"/>
        </a:spcAft>
        <a:buFont typeface="Arial" panose="020B0604020202020204" pitchFamily="34" charset="0"/>
        <a:buChar char="•"/>
        <a:defRPr sz="1800" kern="1200" baseline="0">
          <a:solidFill>
            <a:srgbClr val="005DAA"/>
          </a:solidFill>
          <a:latin typeface="Verdana" panose="020B0604030504040204" pitchFamily="34" charset="0"/>
          <a:ea typeface="Verdana" panose="020B0604030504040204" pitchFamily="34" charset="0"/>
          <a:cs typeface="Verdana" panose="020B060403050404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5219B817-310D-3846-9DEF-581494BBFD3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252960" cy="5403273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7A16FB9C-8995-421D-A968-764EE6DA6C9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44259" y="3614568"/>
            <a:ext cx="9144000" cy="162737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006AA3"/>
                </a:solidFill>
                <a:latin typeface="+mj-lt"/>
                <a:ea typeface="Verdana" panose="020B0604030504040204" pitchFamily="34" charset="0"/>
                <a:cs typeface="Verdana" panose="020B0604030504040204" pitchFamily="34" charset="0"/>
              </a:rPr>
              <a:t>Project Review Committee Presentation</a:t>
            </a:r>
          </a:p>
          <a:p>
            <a:r>
              <a:rPr lang="en-US" sz="2800" dirty="0">
                <a:latin typeface="+mj-lt"/>
              </a:rPr>
              <a:t>JUNE 23, 2022</a:t>
            </a:r>
            <a:endParaRPr lang="en-US" sz="2800" dirty="0">
              <a:solidFill>
                <a:srgbClr val="006AA3"/>
              </a:solidFill>
              <a:latin typeface="+mj-lt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259D6E7-304C-4E64-A047-41C3A85046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39866" y="326999"/>
            <a:ext cx="11514966" cy="2695899"/>
          </a:xfrm>
        </p:spPr>
        <p:txBody>
          <a:bodyPr>
            <a:noAutofit/>
          </a:bodyPr>
          <a:lstStyle/>
          <a:p>
            <a:r>
              <a:rPr lang="en-US" sz="4800" dirty="0">
                <a:ea typeface="Verdana" panose="020B0604030504040204" pitchFamily="34" charset="0"/>
                <a:cs typeface="Verdana" panose="020B0604030504040204" pitchFamily="34" charset="0"/>
              </a:rPr>
              <a:t>JOHN STANFORD CENTER FOR EDUCATIONAL EXCELLENCE</a:t>
            </a:r>
            <a:br>
              <a:rPr lang="en-US" sz="4800" dirty="0">
                <a:ea typeface="Verdana" panose="020B0604030504040204" pitchFamily="34" charset="0"/>
                <a:cs typeface="Verdana" panose="020B0604030504040204" pitchFamily="34" charset="0"/>
              </a:rPr>
            </a:br>
            <a:br>
              <a:rPr lang="en-US" sz="5400" dirty="0"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en-US" sz="4800" dirty="0">
                <a:ea typeface="Verdana" panose="020B0604030504040204" pitchFamily="34" charset="0"/>
                <a:cs typeface="Verdana" panose="020B0604030504040204" pitchFamily="34" charset="0"/>
              </a:rPr>
              <a:t>CENTRAL KITCHEN RENOVATION PHASE II</a:t>
            </a:r>
            <a:endParaRPr lang="en-US" sz="4800" b="0" dirty="0">
              <a:solidFill>
                <a:srgbClr val="005DAA"/>
              </a:solidFill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74263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11CBD9-7A95-7742-9B98-64C4F1AEC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54772" y="1029995"/>
            <a:ext cx="11112615" cy="5037292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100" dirty="0"/>
              <a:t>Extensive GC/CM planning to ensure work will be completed within a 10-week construction period to ensure daily meals to the school district will not be interrupted at the start of the school year.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100" dirty="0"/>
              <a:t>Design team and GC/CM can collaborate early to identify and prioritize critical design areas, resolve complex existing building and equipment questions and concerns, and develop a project design/procurement schedule and concise construction schedule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100" dirty="0"/>
              <a:t>GC/CM can conduct existing conditions evaluations requiring semi-invasive investigations or partially-destructive testing in occupied areas during preconstruction.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100" dirty="0"/>
              <a:t>GC/CM and design team can work together evaluating, selecting, and procuring long lead equipment and materials early in current supply chain-challenged climate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100" dirty="0"/>
              <a:t>GC/CM to forecast and evaluate current market conditions related to labor shortages; bidders more reluctant to hard bid technically challenging project within narrow construction time frame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F8DEBB-399B-CC4B-B9B2-348E9370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dirty="0"/>
              <a:t>GC/CM as Appropriate Delivery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D99A8-8C10-BC42-B43A-BF0EA95C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EC30D59-15C4-40B2-87C1-70BFB91F6E01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06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B11CBD9-7A95-7742-9B98-64C4F1AEC7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271016"/>
            <a:ext cx="11757574" cy="4919471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GC/CM selection based on qualifications and relevant experience will be critical to success of project with significant time constraints, schedule requirements, adjacent to central warehouse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Design participation will improve GC/CM familiarity with issues and reduce omissions, thus saving cost and improving quality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GC/CM will participate in developing the schedule and packaging scopes to help ensure timely construction and turn-over of completed project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Top-tier contractors are more likely to compete for this project as a GC/CM, leading to likelihood of improved quality, timely completion, better sub coverage, and better safety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Earlier cost information will help better manage budget and prioritize needs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Discuss how to position project for greater W/MBE participation 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F4F8DEBB-399B-CC4B-B9B2-348E93704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Public Benefit of GC/CM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CD99A8-8C10-BC42-B43A-BF0EA95C2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19354C-8407-4BBB-BF06-16101778CEF5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</a:p>
        </p:txBody>
      </p:sp>
    </p:spTree>
    <p:extLst>
      <p:ext uri="{BB962C8B-B14F-4D97-AF65-F5344CB8AC3E}">
        <p14:creationId xmlns:p14="http://schemas.microsoft.com/office/powerpoint/2010/main" val="34228084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3912C1-CABB-9446-9E78-8EDE1212C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49BF12E-0A99-9B49-B338-C6D6351E3E4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78594" y="14287"/>
            <a:ext cx="11578431" cy="892911"/>
          </a:xfrm>
        </p:spPr>
        <p:txBody>
          <a:bodyPr>
            <a:normAutofit/>
          </a:bodyPr>
          <a:lstStyle/>
          <a:p>
            <a:r>
              <a:rPr lang="en-US" sz="4000" dirty="0"/>
              <a:t>Agency Experience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306EB8-8A9C-403C-87FE-0C6CD54EE7C8}"/>
              </a:ext>
            </a:extLst>
          </p:cNvPr>
          <p:cNvSpPr txBox="1"/>
          <p:nvPr/>
        </p:nvSpPr>
        <p:spPr>
          <a:xfrm>
            <a:off x="0" y="6603565"/>
            <a:ext cx="409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BF</a:t>
            </a:r>
            <a:endParaRPr lang="en-US" dirty="0"/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75A10029-1370-AE40-A2D6-060E6D70098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1512025"/>
              </p:ext>
            </p:extLst>
          </p:nvPr>
        </p:nvGraphicFramePr>
        <p:xfrm>
          <a:off x="732466" y="1378403"/>
          <a:ext cx="5041906" cy="4285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68">
                  <a:extLst>
                    <a:ext uri="{9D8B030D-6E8A-4147-A177-3AD203B41FA5}">
                      <a16:colId xmlns:a16="http://schemas.microsoft.com/office/drawing/2014/main" val="3816512875"/>
                    </a:ext>
                  </a:extLst>
                </a:gridCol>
                <a:gridCol w="1551569">
                  <a:extLst>
                    <a:ext uri="{9D8B030D-6E8A-4147-A177-3AD203B41FA5}">
                      <a16:colId xmlns:a16="http://schemas.microsoft.com/office/drawing/2014/main" val="2156378662"/>
                    </a:ext>
                  </a:extLst>
                </a:gridCol>
                <a:gridCol w="517161">
                  <a:extLst>
                    <a:ext uri="{9D8B030D-6E8A-4147-A177-3AD203B41FA5}">
                      <a16:colId xmlns:a16="http://schemas.microsoft.com/office/drawing/2014/main" val="873358987"/>
                    </a:ext>
                  </a:extLst>
                </a:gridCol>
                <a:gridCol w="854439">
                  <a:extLst>
                    <a:ext uri="{9D8B030D-6E8A-4147-A177-3AD203B41FA5}">
                      <a16:colId xmlns:a16="http://schemas.microsoft.com/office/drawing/2014/main" val="1492272990"/>
                    </a:ext>
                  </a:extLst>
                </a:gridCol>
                <a:gridCol w="679769">
                  <a:extLst>
                    <a:ext uri="{9D8B030D-6E8A-4147-A177-3AD203B41FA5}">
                      <a16:colId xmlns:a16="http://schemas.microsoft.com/office/drawing/2014/main" val="2949423704"/>
                    </a:ext>
                  </a:extLst>
                </a:gridCol>
              </a:tblGrid>
              <a:tr h="326464">
                <a:tc>
                  <a:txBody>
                    <a:bodyPr/>
                    <a:lstStyle/>
                    <a:p>
                      <a:r>
                        <a:rPr lang="en-US" sz="700" dirty="0"/>
                        <a:t>Project Name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Scale/Description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Delivery Method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Project Cost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3904897445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Rainer Beach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2025 (in Design)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$238.2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25875953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Mercer Middle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2025 (in Design)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$152.5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01104525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Van Asselt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Modernization &amp; Addition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2023 (in Design)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$44.2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89837982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Northgate Elementary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2023 (in Const.)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$90.1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622651563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Viewlands Elementary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2023 (in Const.)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$88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189491646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Kimball Elementary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2023 (in Const.)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$84.5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3413883461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Lincoln High School phase II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Modernization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2023 (in Const.)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$30.1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580566161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Lincoln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Modernization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2019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$101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3739655"/>
                  </a:ext>
                </a:extLst>
              </a:tr>
              <a:tr h="208473">
                <a:tc>
                  <a:txBody>
                    <a:bodyPr/>
                    <a:lstStyle/>
                    <a:p>
                      <a:r>
                        <a:rPr lang="en-US" sz="700" dirty="0"/>
                        <a:t>Loyal Heights Elementary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Modernization &amp; Addition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2018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$37.3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3075671345"/>
                  </a:ext>
                </a:extLst>
              </a:tr>
              <a:tr h="326464">
                <a:tc>
                  <a:txBody>
                    <a:bodyPr/>
                    <a:lstStyle/>
                    <a:p>
                      <a:r>
                        <a:rPr lang="en-US" sz="700" dirty="0"/>
                        <a:t>Cascadia Elementary &amp; Robert Eagle Staff Middle Schools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Two New Schools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2017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$118.2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32711816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r>
                        <a:rPr lang="en-US" sz="700" dirty="0"/>
                        <a:t>Olympic Hills Elementary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2017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$45.2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44107699"/>
                  </a:ext>
                </a:extLst>
              </a:tr>
              <a:tr h="326464">
                <a:tc>
                  <a:txBody>
                    <a:bodyPr/>
                    <a:lstStyle/>
                    <a:p>
                      <a:r>
                        <a:rPr lang="en-US" sz="700" dirty="0"/>
                        <a:t>Denny Middle School/Chief Sealth High School, projects I and II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Sealth 230K SF Modernization/Denny 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2010/2011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$149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205193784"/>
                  </a:ext>
                </a:extLst>
              </a:tr>
              <a:tr h="326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Denny Middle School/Chief Sealth High School, project III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Community/Sealth Athletic Fields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2011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$5.9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558317882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Hamilton Middle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Complete Renovation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2010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$72.2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79969077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Ingraham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Addition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2012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$25.8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101036285"/>
                  </a:ext>
                </a:extLst>
              </a:tr>
              <a:tr h="32646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Hale High School Project I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Modernization &amp; New Library Addition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2009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$14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4175919604"/>
                  </a:ext>
                </a:extLst>
              </a:tr>
              <a:tr h="2037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Hale High School Project II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Major Modernization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2011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$72.8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734799876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F97B4BDE-9830-C74E-8C73-A74FE0879D0E}"/>
              </a:ext>
            </a:extLst>
          </p:cNvPr>
          <p:cNvSpPr txBox="1"/>
          <p:nvPr/>
        </p:nvSpPr>
        <p:spPr>
          <a:xfrm>
            <a:off x="732466" y="1116793"/>
            <a:ext cx="5041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6AA3"/>
                </a:solidFill>
              </a:rPr>
              <a:t>Major Capital Projects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86C3116-0FC4-8740-B329-61DA7C6E112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1463699"/>
              </p:ext>
            </p:extLst>
          </p:nvPr>
        </p:nvGraphicFramePr>
        <p:xfrm>
          <a:off x="6238876" y="3358672"/>
          <a:ext cx="5041905" cy="23049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62087">
                  <a:extLst>
                    <a:ext uri="{9D8B030D-6E8A-4147-A177-3AD203B41FA5}">
                      <a16:colId xmlns:a16="http://schemas.microsoft.com/office/drawing/2014/main" val="3453849893"/>
                    </a:ext>
                  </a:extLst>
                </a:gridCol>
                <a:gridCol w="1743075">
                  <a:extLst>
                    <a:ext uri="{9D8B030D-6E8A-4147-A177-3AD203B41FA5}">
                      <a16:colId xmlns:a16="http://schemas.microsoft.com/office/drawing/2014/main" val="2120111921"/>
                    </a:ext>
                  </a:extLst>
                </a:gridCol>
                <a:gridCol w="1157287">
                  <a:extLst>
                    <a:ext uri="{9D8B030D-6E8A-4147-A177-3AD203B41FA5}">
                      <a16:colId xmlns:a16="http://schemas.microsoft.com/office/drawing/2014/main" val="3946734524"/>
                    </a:ext>
                  </a:extLst>
                </a:gridCol>
                <a:gridCol w="679456">
                  <a:extLst>
                    <a:ext uri="{9D8B030D-6E8A-4147-A177-3AD203B41FA5}">
                      <a16:colId xmlns:a16="http://schemas.microsoft.com/office/drawing/2014/main" val="2114266461"/>
                    </a:ext>
                  </a:extLst>
                </a:gridCol>
              </a:tblGrid>
              <a:tr h="318113">
                <a:tc>
                  <a:txBody>
                    <a:bodyPr/>
                    <a:lstStyle/>
                    <a:p>
                      <a:r>
                        <a:rPr lang="en-US" sz="700" dirty="0"/>
                        <a:t>Type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Scale/Description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Funding/Years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Cost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4154544280"/>
                  </a:ext>
                </a:extLst>
              </a:tr>
              <a:tr h="198492">
                <a:tc rowSpan="5">
                  <a:txBody>
                    <a:bodyPr/>
                    <a:lstStyle/>
                    <a:p>
                      <a:r>
                        <a:rPr lang="en-US" sz="700" dirty="0"/>
                        <a:t>Buildings</a:t>
                      </a:r>
                    </a:p>
                  </a:txBody>
                  <a:tcPr marL="78872" marR="78872" marT="39436" marB="39436" anchor="ctr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Roof Replacements</a:t>
                      </a:r>
                    </a:p>
                  </a:txBody>
                  <a:tcPr marL="78872" marR="78872" marT="39436" marB="39436"/>
                </a:tc>
                <a:tc rowSpan="5">
                  <a:txBody>
                    <a:bodyPr/>
                    <a:lstStyle/>
                    <a:p>
                      <a:r>
                        <a:rPr lang="en-US" sz="700" dirty="0"/>
                        <a:t>BTA II 2005-2012</a:t>
                      </a:r>
                    </a:p>
                    <a:p>
                      <a:r>
                        <a:rPr lang="en-US" sz="700" dirty="0"/>
                        <a:t>BTA III 2010-2016</a:t>
                      </a:r>
                    </a:p>
                    <a:p>
                      <a:r>
                        <a:rPr lang="en-US" sz="700" dirty="0"/>
                        <a:t>BTA IV 2016-2022</a:t>
                      </a:r>
                    </a:p>
                  </a:txBody>
                  <a:tcPr marL="78872" marR="78872" marT="39436" marB="39436" anchor="ctr"/>
                </a:tc>
                <a:tc rowSpan="5">
                  <a:txBody>
                    <a:bodyPr/>
                    <a:lstStyle/>
                    <a:p>
                      <a:r>
                        <a:rPr lang="en-US" sz="700" dirty="0"/>
                        <a:t>$200 M</a:t>
                      </a:r>
                    </a:p>
                  </a:txBody>
                  <a:tcPr marL="78872" marR="78872" marT="39436" marB="39436" anchor="ctr"/>
                </a:tc>
                <a:extLst>
                  <a:ext uri="{0D108BD9-81ED-4DB2-BD59-A6C34878D82A}">
                    <a16:rowId xmlns:a16="http://schemas.microsoft.com/office/drawing/2014/main" val="4058712220"/>
                  </a:ext>
                </a:extLst>
              </a:tr>
              <a:tr h="198492"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Exterior Renovations</a:t>
                      </a:r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127293045"/>
                  </a:ext>
                </a:extLst>
              </a:tr>
              <a:tr h="198492"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Mechanical/Air Quality</a:t>
                      </a:r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3739817226"/>
                  </a:ext>
                </a:extLst>
              </a:tr>
              <a:tr h="198492"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Life Safety/ADA</a:t>
                      </a:r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4080623041"/>
                  </a:ext>
                </a:extLst>
              </a:tr>
              <a:tr h="198492"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Interior Finishes/Flooring</a:t>
                      </a:r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415257994"/>
                  </a:ext>
                </a:extLst>
              </a:tr>
              <a:tr h="198473">
                <a:tc>
                  <a:txBody>
                    <a:bodyPr/>
                    <a:lstStyle/>
                    <a:p>
                      <a:r>
                        <a:rPr lang="en-US" sz="700" dirty="0"/>
                        <a:t>Technology</a:t>
                      </a:r>
                    </a:p>
                  </a:txBody>
                  <a:tcPr marL="78872" marR="78872" marT="39436" marB="39436" anchor="ctr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Technology, Computers, Networks</a:t>
                      </a:r>
                    </a:p>
                  </a:txBody>
                  <a:tcPr marL="78872" marR="78872" marT="39436" marB="39436" anchor="ctr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BTA II 2005-2012</a:t>
                      </a:r>
                    </a:p>
                    <a:p>
                      <a:r>
                        <a:rPr lang="en-US" sz="700" dirty="0"/>
                        <a:t>BTA III 2010-2016</a:t>
                      </a:r>
                    </a:p>
                    <a:p>
                      <a:r>
                        <a:rPr lang="en-US" sz="700" dirty="0"/>
                        <a:t>BTA IV 2016-2022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$141 M</a:t>
                      </a:r>
                    </a:p>
                  </a:txBody>
                  <a:tcPr marL="78872" marR="78872" marT="39436" marB="39436" anchor="ctr"/>
                </a:tc>
                <a:extLst>
                  <a:ext uri="{0D108BD9-81ED-4DB2-BD59-A6C34878D82A}">
                    <a16:rowId xmlns:a16="http://schemas.microsoft.com/office/drawing/2014/main" val="1643436384"/>
                  </a:ext>
                </a:extLst>
              </a:tr>
              <a:tr h="198492">
                <a:tc rowSpan="3">
                  <a:txBody>
                    <a:bodyPr/>
                    <a:lstStyle/>
                    <a:p>
                      <a:r>
                        <a:rPr lang="en-US" sz="700" dirty="0"/>
                        <a:t>Academics</a:t>
                      </a:r>
                    </a:p>
                  </a:txBody>
                  <a:tcPr marL="78872" marR="78872" marT="39436" marB="39436" anchor="ctr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Literacy, Arts, Science Facilities</a:t>
                      </a:r>
                    </a:p>
                  </a:txBody>
                  <a:tcPr marL="78872" marR="78872" marT="39436" marB="39436"/>
                </a:tc>
                <a:tc rowSpan="3">
                  <a:txBody>
                    <a:bodyPr/>
                    <a:lstStyle/>
                    <a:p>
                      <a:r>
                        <a:rPr lang="en-US" sz="700" dirty="0"/>
                        <a:t>BTA II 2005-2012</a:t>
                      </a:r>
                    </a:p>
                    <a:p>
                      <a:r>
                        <a:rPr lang="en-US" sz="700" dirty="0"/>
                        <a:t>BTA III 2010-2016</a:t>
                      </a:r>
                    </a:p>
                    <a:p>
                      <a:r>
                        <a:rPr lang="en-US" sz="700" dirty="0"/>
                        <a:t>BTA IV 2016-2022</a:t>
                      </a:r>
                    </a:p>
                  </a:txBody>
                  <a:tcPr marL="78872" marR="78872" marT="39436" marB="39436" anchor="ctr"/>
                </a:tc>
                <a:tc rowSpan="3">
                  <a:txBody>
                    <a:bodyPr/>
                    <a:lstStyle/>
                    <a:p>
                      <a:r>
                        <a:rPr lang="en-US" sz="700" dirty="0"/>
                        <a:t>$102 M</a:t>
                      </a:r>
                    </a:p>
                  </a:txBody>
                  <a:tcPr marL="78872" marR="78872" marT="39436" marB="39436" anchor="ctr"/>
                </a:tc>
                <a:extLst>
                  <a:ext uri="{0D108BD9-81ED-4DB2-BD59-A6C34878D82A}">
                    <a16:rowId xmlns:a16="http://schemas.microsoft.com/office/drawing/2014/main" val="237039320"/>
                  </a:ext>
                </a:extLst>
              </a:tr>
              <a:tr h="198492"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High School Modernization</a:t>
                      </a:r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4217089222"/>
                  </a:ext>
                </a:extLst>
              </a:tr>
              <a:tr h="198492"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Athletics Improvements</a:t>
                      </a:r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tc vMerge="1">
                  <a:txBody>
                    <a:bodyPr/>
                    <a:lstStyle/>
                    <a:p>
                      <a:endParaRPr lang="en-US" sz="700" dirty="0"/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387586997"/>
                  </a:ext>
                </a:extLst>
              </a:tr>
            </a:tbl>
          </a:graphicData>
        </a:graphic>
      </p:graphicFrame>
      <p:sp>
        <p:nvSpPr>
          <p:cNvPr id="11" name="TextBox 10">
            <a:extLst>
              <a:ext uri="{FF2B5EF4-FFF2-40B4-BE49-F238E27FC236}">
                <a16:creationId xmlns:a16="http://schemas.microsoft.com/office/drawing/2014/main" id="{00330403-63B7-6540-A227-4B46150896F5}"/>
              </a:ext>
            </a:extLst>
          </p:cNvPr>
          <p:cNvSpPr txBox="1"/>
          <p:nvPr/>
        </p:nvSpPr>
        <p:spPr>
          <a:xfrm>
            <a:off x="6238875" y="3097062"/>
            <a:ext cx="50419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6AA3"/>
                </a:solidFill>
              </a:rPr>
              <a:t>Other Capital Projects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23818588-1929-894A-BF5B-7E04E22EA2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4976056"/>
              </p:ext>
            </p:extLst>
          </p:nvPr>
        </p:nvGraphicFramePr>
        <p:xfrm>
          <a:off x="6238875" y="1378403"/>
          <a:ext cx="5041906" cy="15791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8968">
                  <a:extLst>
                    <a:ext uri="{9D8B030D-6E8A-4147-A177-3AD203B41FA5}">
                      <a16:colId xmlns:a16="http://schemas.microsoft.com/office/drawing/2014/main" val="4184774358"/>
                    </a:ext>
                  </a:extLst>
                </a:gridCol>
                <a:gridCol w="1551569">
                  <a:extLst>
                    <a:ext uri="{9D8B030D-6E8A-4147-A177-3AD203B41FA5}">
                      <a16:colId xmlns:a16="http://schemas.microsoft.com/office/drawing/2014/main" val="1718800445"/>
                    </a:ext>
                  </a:extLst>
                </a:gridCol>
                <a:gridCol w="517161">
                  <a:extLst>
                    <a:ext uri="{9D8B030D-6E8A-4147-A177-3AD203B41FA5}">
                      <a16:colId xmlns:a16="http://schemas.microsoft.com/office/drawing/2014/main" val="922543602"/>
                    </a:ext>
                  </a:extLst>
                </a:gridCol>
                <a:gridCol w="854439">
                  <a:extLst>
                    <a:ext uri="{9D8B030D-6E8A-4147-A177-3AD203B41FA5}">
                      <a16:colId xmlns:a16="http://schemas.microsoft.com/office/drawing/2014/main" val="818529113"/>
                    </a:ext>
                  </a:extLst>
                </a:gridCol>
                <a:gridCol w="679769">
                  <a:extLst>
                    <a:ext uri="{9D8B030D-6E8A-4147-A177-3AD203B41FA5}">
                      <a16:colId xmlns:a16="http://schemas.microsoft.com/office/drawing/2014/main" val="3533290210"/>
                    </a:ext>
                  </a:extLst>
                </a:gridCol>
              </a:tblGrid>
              <a:tr h="332879">
                <a:tc>
                  <a:txBody>
                    <a:bodyPr/>
                    <a:lstStyle/>
                    <a:p>
                      <a:r>
                        <a:rPr lang="en-US" sz="700" dirty="0"/>
                        <a:t>Project Name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Scale/Description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Delivery Method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Project Cost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471150363"/>
                  </a:ext>
                </a:extLst>
              </a:tr>
              <a:tr h="207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South Shore K-8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130K SF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2009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$64.7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207313731"/>
                  </a:ext>
                </a:extLst>
              </a:tr>
              <a:tr h="207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South Lake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Building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DBB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2008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$14.4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1208210830"/>
                  </a:ext>
                </a:extLst>
              </a:tr>
              <a:tr h="207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Garfield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Complete Renovation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2008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$87.5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3048702386"/>
                  </a:ext>
                </a:extLst>
              </a:tr>
              <a:tr h="207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Cleveland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Complete Renovation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2007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$67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3094775233"/>
                  </a:ext>
                </a:extLst>
              </a:tr>
              <a:tr h="207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Roosevelt High School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Complete Renovation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2006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$84.5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4228473365"/>
                  </a:ext>
                </a:extLst>
              </a:tr>
              <a:tr h="20770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700" dirty="0"/>
                        <a:t>Hale High School Auditorium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New Addition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GC/CM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2004</a:t>
                      </a:r>
                    </a:p>
                  </a:txBody>
                  <a:tcPr marL="78872" marR="78872" marT="39436" marB="39436"/>
                </a:tc>
                <a:tc>
                  <a:txBody>
                    <a:bodyPr/>
                    <a:lstStyle/>
                    <a:p>
                      <a:r>
                        <a:rPr lang="en-US" sz="700" dirty="0"/>
                        <a:t>$10 M</a:t>
                      </a:r>
                    </a:p>
                  </a:txBody>
                  <a:tcPr marL="78872" marR="78872" marT="39436" marB="39436"/>
                </a:tc>
                <a:extLst>
                  <a:ext uri="{0D108BD9-81ED-4DB2-BD59-A6C34878D82A}">
                    <a16:rowId xmlns:a16="http://schemas.microsoft.com/office/drawing/2014/main" val="2500976685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C6CBD56-7970-9D42-89E8-E70644429A6A}"/>
              </a:ext>
            </a:extLst>
          </p:cNvPr>
          <p:cNvSpPr txBox="1"/>
          <p:nvPr/>
        </p:nvSpPr>
        <p:spPr>
          <a:xfrm>
            <a:off x="6238875" y="1116793"/>
            <a:ext cx="504190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>
                <a:solidFill>
                  <a:srgbClr val="006AA3"/>
                </a:solidFill>
              </a:rPr>
              <a:t>Major Capital Projects (continued)</a:t>
            </a:r>
          </a:p>
        </p:txBody>
      </p:sp>
    </p:spTree>
    <p:extLst>
      <p:ext uri="{BB962C8B-B14F-4D97-AF65-F5344CB8AC3E}">
        <p14:creationId xmlns:p14="http://schemas.microsoft.com/office/powerpoint/2010/main" val="176757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CF3A-FB29-FA4C-B17E-ED160926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7EFF36-8532-C04D-9181-6E940E0A81E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14300" y="1146897"/>
            <a:ext cx="11684289" cy="1325562"/>
          </a:xfrm>
        </p:spPr>
        <p:txBody>
          <a:bodyPr/>
          <a:lstStyle/>
          <a:p>
            <a:r>
              <a:rPr lang="en-US" dirty="0"/>
              <a:t>Project Team - </a:t>
            </a:r>
            <a:br>
              <a:rPr lang="en-US" dirty="0"/>
            </a:br>
            <a:r>
              <a:rPr lang="en-US" dirty="0"/>
              <a:t>Organizational Chart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310A473-568B-4A72-8B33-6B3ADC568CA2}"/>
              </a:ext>
            </a:extLst>
          </p:cNvPr>
          <p:cNvSpPr txBox="1"/>
          <p:nvPr/>
        </p:nvSpPr>
        <p:spPr>
          <a:xfrm>
            <a:off x="0" y="6603565"/>
            <a:ext cx="409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BF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2BE37C0-8D93-4F01-BD0D-64AFDDF509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5522" y="181156"/>
            <a:ext cx="4336609" cy="602513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E04C76E-8760-40B7-99C3-6C0E2D287FE6}"/>
              </a:ext>
            </a:extLst>
          </p:cNvPr>
          <p:cNvSpPr txBox="1"/>
          <p:nvPr/>
        </p:nvSpPr>
        <p:spPr>
          <a:xfrm>
            <a:off x="5991225" y="3193723"/>
            <a:ext cx="1619250" cy="21402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452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62C1102-A82F-1F48-882B-30B5D953BBF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536076"/>
            <a:ext cx="11757574" cy="427506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Seattle Public Schools</a:t>
            </a:r>
          </a:p>
          <a:p>
            <a:r>
              <a:rPr lang="en-US" dirty="0"/>
              <a:t>Richard Best, Director of Capital Projects and Planning</a:t>
            </a:r>
          </a:p>
          <a:p>
            <a:pPr lvl="1"/>
            <a:r>
              <a:rPr lang="en-US" dirty="0"/>
              <a:t>40 years of industry experience, 11 GC/CM projects</a:t>
            </a:r>
          </a:p>
          <a:p>
            <a:r>
              <a:rPr lang="en-US" dirty="0"/>
              <a:t>Milton Huertas, Project Manager</a:t>
            </a:r>
          </a:p>
          <a:p>
            <a:pPr lvl="1"/>
            <a:r>
              <a:rPr lang="en-US" dirty="0"/>
              <a:t>40 years of industry experience</a:t>
            </a:r>
          </a:p>
          <a:p>
            <a:r>
              <a:rPr lang="en-US" dirty="0"/>
              <a:t>Ross Parker, IBI Group, A/E Consultant Team Project Manager</a:t>
            </a:r>
            <a:endParaRPr lang="en-US" dirty="0">
              <a:highlight>
                <a:srgbClr val="FFFF00"/>
              </a:highlight>
            </a:endParaRPr>
          </a:p>
          <a:p>
            <a:pPr lvl="1"/>
            <a:r>
              <a:rPr lang="en-US" dirty="0"/>
              <a:t>35 years of industry experience, 8 GC/CM projects</a:t>
            </a:r>
          </a:p>
          <a:p>
            <a:pPr>
              <a:buFontTx/>
              <a:buChar char="-"/>
            </a:pPr>
            <a:endParaRPr lang="en-US" dirty="0"/>
          </a:p>
          <a:p>
            <a:pPr>
              <a:buFontTx/>
              <a:buChar char="-"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997EFF36-8532-C04D-9181-6E940E0A8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Team - Qualifications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29CF3A-FB29-FA4C-B17E-ED160926CC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3C4B10-02C7-494C-B834-C3CFCE36684A}"/>
              </a:ext>
            </a:extLst>
          </p:cNvPr>
          <p:cNvSpPr txBox="1"/>
          <p:nvPr/>
        </p:nvSpPr>
        <p:spPr>
          <a:xfrm>
            <a:off x="0" y="6603565"/>
            <a:ext cx="40930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BF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3525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7BAB1C4-81A9-0149-8C61-72A5F80F3B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28942" y="1510439"/>
            <a:ext cx="8930355" cy="2668454"/>
          </a:xfrm>
        </p:spPr>
        <p:txBody>
          <a:bodyPr>
            <a:normAutofit/>
          </a:bodyPr>
          <a:lstStyle/>
          <a:p>
            <a:r>
              <a:rPr lang="en-US" sz="3200" dirty="0"/>
              <a:t>Project meets criteria for GC/CM</a:t>
            </a:r>
          </a:p>
          <a:p>
            <a:r>
              <a:rPr lang="en-US" sz="3200" dirty="0"/>
              <a:t>Project team has necessary qualifications</a:t>
            </a:r>
          </a:p>
          <a:p>
            <a:r>
              <a:rPr lang="en-US" sz="3200" dirty="0"/>
              <a:t>GC/CM delivery provides a fiscal benefit for an occupied site with tight schedule constraints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5C7620A-8C7C-AE41-9D0B-F59C2DB9BC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89CFB3-15A7-B54A-BFCE-0274B562FD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7CCE7EF-F254-4F47-B9AA-6A449BF478C0}"/>
              </a:ext>
            </a:extLst>
          </p:cNvPr>
          <p:cNvSpPr txBox="1"/>
          <p:nvPr/>
        </p:nvSpPr>
        <p:spPr>
          <a:xfrm>
            <a:off x="0" y="6603565"/>
            <a:ext cx="37446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04773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A3B97EF-42B2-0244-BF92-79E12F8962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58734" y="1475509"/>
            <a:ext cx="3074532" cy="890847"/>
          </a:xfrm>
        </p:spPr>
        <p:txBody>
          <a:bodyPr>
            <a:noAutofit/>
          </a:bodyPr>
          <a:lstStyle/>
          <a:p>
            <a:r>
              <a:rPr lang="en-US" sz="5400" dirty="0"/>
              <a:t>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205B0A-ED9F-3642-B5F4-3DBE0820EC5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438900"/>
            <a:ext cx="2743200" cy="365125"/>
          </a:xfrm>
        </p:spPr>
        <p:txBody>
          <a:bodyPr/>
          <a:lstStyle/>
          <a:p>
            <a:fld id="{75EED82C-EF42-4696-A2CB-3471DB5DD91D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223CF8F-DEF5-4FBB-B5BF-6EC5F9F78F3A}"/>
              </a:ext>
            </a:extLst>
          </p:cNvPr>
          <p:cNvSpPr txBox="1"/>
          <p:nvPr/>
        </p:nvSpPr>
        <p:spPr>
          <a:xfrm>
            <a:off x="0" y="6603565"/>
            <a:ext cx="348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RB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F7CE33-6CD7-412B-B401-945F19CCB3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20000"/>
          </a:blip>
          <a:srcRect b="18453"/>
          <a:stretch/>
        </p:blipFill>
        <p:spPr>
          <a:xfrm>
            <a:off x="-1588" y="-49082"/>
            <a:ext cx="12193588" cy="5431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089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2AC6B63-42F0-4136-B580-6A1FB9EB2583}"/>
              </a:ext>
            </a:extLst>
          </p:cNvPr>
          <p:cNvPicPr>
            <a:picLocks noGrp="1" noChangeAspect="1"/>
          </p:cNvPicPr>
          <p:nvPr>
            <p:ph sz="half" idx="13"/>
          </p:nvPr>
        </p:nvPicPr>
        <p:blipFill>
          <a:blip r:embed="rId2"/>
          <a:stretch>
            <a:fillRect/>
          </a:stretch>
        </p:blipFill>
        <p:spPr>
          <a:xfrm>
            <a:off x="5921839" y="1380062"/>
            <a:ext cx="5974154" cy="3263058"/>
          </a:xfr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88B5D-288D-7947-AD50-9A006E110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47" y="1259266"/>
            <a:ext cx="5726387" cy="38530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Introductions</a:t>
            </a:r>
          </a:p>
          <a:p>
            <a:r>
              <a:rPr lang="en-US" dirty="0"/>
              <a:t>Alternative Public Works Criteria</a:t>
            </a:r>
          </a:p>
          <a:p>
            <a:r>
              <a:rPr lang="en-US" dirty="0"/>
              <a:t>Project Overview</a:t>
            </a:r>
          </a:p>
          <a:p>
            <a:r>
              <a:rPr lang="en-US" dirty="0"/>
              <a:t>GC/CM as Appropriate Method</a:t>
            </a:r>
          </a:p>
          <a:p>
            <a:r>
              <a:rPr lang="en-US" dirty="0"/>
              <a:t>Public Benefit of GC/CM</a:t>
            </a:r>
          </a:p>
          <a:p>
            <a:r>
              <a:rPr lang="en-US" dirty="0"/>
              <a:t>Agency experience</a:t>
            </a:r>
          </a:p>
          <a:p>
            <a:r>
              <a:rPr lang="en-US" dirty="0"/>
              <a:t>Team Organizational Chart and Qualifications</a:t>
            </a:r>
          </a:p>
          <a:p>
            <a:r>
              <a:rPr lang="en-US" dirty="0"/>
              <a:t>Summary</a:t>
            </a:r>
          </a:p>
          <a:p>
            <a:r>
              <a:rPr lang="en-US" dirty="0"/>
              <a:t>Questions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A0573-BDFB-DD46-9AAC-1B062B97B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Presentation Agenda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33B4C-40B4-C546-AE71-69DD61F1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26830F1-0868-4C6B-845D-0F0E03855034}"/>
              </a:ext>
            </a:extLst>
          </p:cNvPr>
          <p:cNvSpPr txBox="1"/>
          <p:nvPr/>
        </p:nvSpPr>
        <p:spPr>
          <a:xfrm>
            <a:off x="0" y="6603565"/>
            <a:ext cx="348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97426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88B5D-288D-7947-AD50-9A006E110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318162"/>
            <a:ext cx="11757574" cy="381425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At least one of the following: </a:t>
            </a:r>
          </a:p>
          <a:p>
            <a:r>
              <a:rPr lang="en-US" sz="2400" dirty="0"/>
              <a:t>Involves complex scheduling, phasing, or coordination</a:t>
            </a:r>
          </a:p>
          <a:p>
            <a:r>
              <a:rPr lang="en-US" sz="2400" dirty="0"/>
              <a:t>Construction at an occupied facility which must continue operation </a:t>
            </a:r>
          </a:p>
          <a:p>
            <a:r>
              <a:rPr lang="en-US" sz="2400" dirty="0"/>
              <a:t>GC/CM during the design stage is critical to the project’s success </a:t>
            </a:r>
          </a:p>
          <a:p>
            <a:r>
              <a:rPr lang="en-US" sz="2400" dirty="0"/>
              <a:t>Complex or technical work environment</a:t>
            </a:r>
          </a:p>
          <a:p>
            <a:r>
              <a:rPr lang="en-US" sz="2400" dirty="0"/>
              <a:t>(No historic significance and Heavy civil construction not applicable)</a:t>
            </a: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A0573-BDFB-DD46-9AAC-1B062B97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13" y="54499"/>
            <a:ext cx="1175757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RCW 39.10 Alternative Project Works Criteria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33B4C-40B4-C546-AE71-69DD61F1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A0DBD68-9274-4AEE-9786-82C9AFAADBA7}"/>
              </a:ext>
            </a:extLst>
          </p:cNvPr>
          <p:cNvSpPr txBox="1"/>
          <p:nvPr/>
        </p:nvSpPr>
        <p:spPr>
          <a:xfrm>
            <a:off x="0" y="6603565"/>
            <a:ext cx="348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43440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3888B5D-288D-7947-AD50-9A006E110A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7213" y="1318161"/>
            <a:ext cx="11757574" cy="4001983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Funding Source: Building Renovations, Technology and Academic/Athletics V Capital Levy (BTA V), approved February 2022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proposed project is to renovate the central kitchen to create an efficient culinary kitchen, to modernize cooking and refrigeration equipment, and to address plumbing and health code requirements.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The 30,000 square foot central kitchen serves approximately 50,000 meals each day during the school year and 6,000 meals each day for City of Seattle programs during the summer.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$18.8 M total project cost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dirty="0"/>
              <a:t>$13.5 M construction cost (including construction contingencies)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dirty="0"/>
              <a:t>	$6.1 M kitchen equipment cost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6EA0573-BDFB-DD46-9AAC-1B062B97B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213" y="54499"/>
            <a:ext cx="11757573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Project Overview - Scope and Budget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733B4C-40B4-C546-AE71-69DD61F14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94EABF5-1876-4F5C-B388-9A9CD305C3B0}"/>
              </a:ext>
            </a:extLst>
          </p:cNvPr>
          <p:cNvSpPr txBox="1"/>
          <p:nvPr/>
        </p:nvSpPr>
        <p:spPr>
          <a:xfrm>
            <a:off x="0" y="6603565"/>
            <a:ext cx="34834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RB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619548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B5AE5-30F2-3246-8A10-EC912528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B29E5B-BDBE-CC4F-8954-D5ADD08C72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35280" y="34925"/>
            <a:ext cx="5572125" cy="1684338"/>
          </a:xfrm>
        </p:spPr>
        <p:txBody>
          <a:bodyPr>
            <a:normAutofit/>
          </a:bodyPr>
          <a:lstStyle/>
          <a:p>
            <a:r>
              <a:rPr lang="en-US" sz="4000" dirty="0"/>
              <a:t>Project Overview - </a:t>
            </a:r>
            <a:br>
              <a:rPr lang="en-US" sz="4000" dirty="0"/>
            </a:br>
            <a:r>
              <a:rPr lang="en-US" sz="4000" dirty="0"/>
              <a:t>Floor Plan/Site Location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D67E3D7-7514-FE42-B171-DB562D9B450C}"/>
              </a:ext>
            </a:extLst>
          </p:cNvPr>
          <p:cNvCxnSpPr>
            <a:cxnSpLocks/>
          </p:cNvCxnSpPr>
          <p:nvPr/>
        </p:nvCxnSpPr>
        <p:spPr>
          <a:xfrm>
            <a:off x="4503722" y="2163748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Up Arrow 24">
            <a:extLst>
              <a:ext uri="{FF2B5EF4-FFF2-40B4-BE49-F238E27FC236}">
                <a16:creationId xmlns:a16="http://schemas.microsoft.com/office/drawing/2014/main" id="{EB3303AD-3C90-5D4E-93ED-AA508DA9DEA0}"/>
              </a:ext>
            </a:extLst>
          </p:cNvPr>
          <p:cNvSpPr/>
          <p:nvPr/>
        </p:nvSpPr>
        <p:spPr>
          <a:xfrm>
            <a:off x="5835382" y="4902778"/>
            <a:ext cx="144379" cy="327259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6AA3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9C87F28-4F8C-C84B-9F69-0F52994D277B}"/>
              </a:ext>
            </a:extLst>
          </p:cNvPr>
          <p:cNvSpPr txBox="1"/>
          <p:nvPr/>
        </p:nvSpPr>
        <p:spPr>
          <a:xfrm>
            <a:off x="5760658" y="5230037"/>
            <a:ext cx="3832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6AA3"/>
                </a:solidFill>
              </a:rPr>
              <a:t>N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A52983B-941D-DC44-875C-5EFE034BCABF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6D468-77FD-461C-AD74-C37DC3E18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43948" y="444382"/>
            <a:ext cx="5695151" cy="54001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0D6B50-DFFE-4076-819E-C0A75F73A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97" y="1386002"/>
            <a:ext cx="4905042" cy="362546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D462898-8257-4A16-9D3E-8E0F6855736E}"/>
              </a:ext>
            </a:extLst>
          </p:cNvPr>
          <p:cNvSpPr txBox="1"/>
          <p:nvPr/>
        </p:nvSpPr>
        <p:spPr>
          <a:xfrm>
            <a:off x="1798799" y="5066407"/>
            <a:ext cx="2922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PARTIAL FIRST FLOOR PLAN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2E2EE08-A9F6-40B1-839C-64D72D9E6F63}"/>
              </a:ext>
            </a:extLst>
          </p:cNvPr>
          <p:cNvSpPr txBox="1"/>
          <p:nvPr/>
        </p:nvSpPr>
        <p:spPr>
          <a:xfrm>
            <a:off x="7530108" y="5844532"/>
            <a:ext cx="29228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u="sng" dirty="0"/>
              <a:t>SITE PLAN </a:t>
            </a:r>
          </a:p>
        </p:txBody>
      </p:sp>
    </p:spTree>
    <p:extLst>
      <p:ext uri="{BB962C8B-B14F-4D97-AF65-F5344CB8AC3E}">
        <p14:creationId xmlns:p14="http://schemas.microsoft.com/office/powerpoint/2010/main" val="20990712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B29E5B-BDBE-CC4F-8954-D5ADD08C72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5947" y="54499"/>
            <a:ext cx="11778839" cy="1325563"/>
          </a:xfrm>
        </p:spPr>
        <p:txBody>
          <a:bodyPr/>
          <a:lstStyle/>
          <a:p>
            <a:r>
              <a:rPr lang="en-US" dirty="0"/>
              <a:t>Project Overview - Site Evaluation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B5AE5-30F2-3246-8A10-EC912528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917E86-D255-4B03-91A7-56EA2F0AE1F5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  <a:endParaRPr lang="en-US" dirty="0"/>
          </a:p>
        </p:txBody>
      </p:sp>
      <p:pic>
        <p:nvPicPr>
          <p:cNvPr id="12" name="Picture 11" descr="A parking lot with cars and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62CCE93-1087-4AC4-AFF4-5C923B92522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4384" y="1086803"/>
            <a:ext cx="6270323" cy="470274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06DC08F-49D9-4202-B25F-F8985B69906B}"/>
              </a:ext>
            </a:extLst>
          </p:cNvPr>
          <p:cNvSpPr txBox="1"/>
          <p:nvPr/>
        </p:nvSpPr>
        <p:spPr>
          <a:xfrm>
            <a:off x="1894312" y="2720349"/>
            <a:ext cx="18368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highlight>
                  <a:srgbClr val="FFFF00"/>
                </a:highlight>
              </a:rPr>
              <a:t>To be worked on further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18E78DA1-DFFA-4608-B0BB-615F7DFADE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75"/>
          <a:stretch/>
        </p:blipFill>
        <p:spPr>
          <a:xfrm>
            <a:off x="1054201" y="980097"/>
            <a:ext cx="4260183" cy="447008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44C36C2-3408-4AE0-AC92-A01F06792B51}"/>
              </a:ext>
            </a:extLst>
          </p:cNvPr>
          <p:cNvSpPr txBox="1"/>
          <p:nvPr/>
        </p:nvSpPr>
        <p:spPr>
          <a:xfrm>
            <a:off x="2235779" y="5064214"/>
            <a:ext cx="1714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SITE PLAN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E679494-9DD6-4770-9061-91CAC08C05F3}"/>
              </a:ext>
            </a:extLst>
          </p:cNvPr>
          <p:cNvSpPr txBox="1"/>
          <p:nvPr/>
        </p:nvSpPr>
        <p:spPr>
          <a:xfrm>
            <a:off x="5111032" y="5877903"/>
            <a:ext cx="667702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/>
              <a:t>PHOTO OF WEST SIDE OF BUILDING ADJACENT TO RAILROAD TRACKS</a:t>
            </a:r>
          </a:p>
        </p:txBody>
      </p:sp>
    </p:spTree>
    <p:extLst>
      <p:ext uri="{BB962C8B-B14F-4D97-AF65-F5344CB8AC3E}">
        <p14:creationId xmlns:p14="http://schemas.microsoft.com/office/powerpoint/2010/main" val="2209355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D0BCEA5-BFE7-B942-BEF6-D2BB53B6C3D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95946" y="1134507"/>
            <a:ext cx="6391890" cy="403176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project involves construction within an existing occupied facility.</a:t>
            </a:r>
          </a:p>
          <a:p>
            <a:r>
              <a:rPr lang="en-US" dirty="0"/>
              <a:t>The current kitchen layout and major equipment were installed circa 2001.</a:t>
            </a:r>
          </a:p>
          <a:p>
            <a:r>
              <a:rPr lang="en-US" dirty="0"/>
              <a:t>Revise kitchen layout to flow more naturally as goods arrive, goods are processed, and meals are stationed then trucked to schools.</a:t>
            </a:r>
          </a:p>
          <a:p>
            <a:r>
              <a:rPr lang="en-US" dirty="0"/>
              <a:t>Update kitchen equipment to be reliable, energy efficient, and safe.  Reuse newer existing equipment when possible.</a:t>
            </a:r>
          </a:p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B29E5B-BDBE-CC4F-8954-D5ADD08C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Overview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B5AE5-30F2-3246-8A10-EC912528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ED2EEC-26F4-4B5B-A4D3-6B589A0685BE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  <a:endParaRPr lang="en-US" dirty="0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601A6DC-E921-194A-9320-D436ECC89C5E}"/>
              </a:ext>
            </a:extLst>
          </p:cNvPr>
          <p:cNvCxnSpPr/>
          <p:nvPr/>
        </p:nvCxnSpPr>
        <p:spPr>
          <a:xfrm>
            <a:off x="9083634" y="2886676"/>
            <a:ext cx="0" cy="468103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8A77D57-32C5-B143-B3CF-0176ADF8A4C3}"/>
              </a:ext>
            </a:extLst>
          </p:cNvPr>
          <p:cNvCxnSpPr>
            <a:cxnSpLocks/>
          </p:cNvCxnSpPr>
          <p:nvPr/>
        </p:nvCxnSpPr>
        <p:spPr>
          <a:xfrm flipH="1">
            <a:off x="9841043" y="2712416"/>
            <a:ext cx="280967" cy="437975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>
            <a:extLst>
              <a:ext uri="{FF2B5EF4-FFF2-40B4-BE49-F238E27FC236}">
                <a16:creationId xmlns:a16="http://schemas.microsoft.com/office/drawing/2014/main" id="{C705F27C-5D70-4987-9B0D-B064AB922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2832" y="908142"/>
            <a:ext cx="5623221" cy="4425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9006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B5AE5-30F2-3246-8A10-EC912528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AB29E5B-BDBE-CC4F-8954-D5ADD08C7286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96770" y="34925"/>
            <a:ext cx="11560255" cy="1325563"/>
          </a:xfrm>
        </p:spPr>
        <p:txBody>
          <a:bodyPr>
            <a:normAutofit/>
          </a:bodyPr>
          <a:lstStyle/>
          <a:p>
            <a:r>
              <a:rPr lang="en-US" sz="4000" dirty="0"/>
              <a:t>Project Overview — Existing Kitchen Photos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5CCEEF-9B9C-47A4-B71F-8FCE3C2845B7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1D27795-4969-4365-ACBD-0C2E725E3E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7100" y="1057785"/>
            <a:ext cx="10337800" cy="5036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2409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CAB29E5B-BDBE-CC4F-8954-D5ADD08C7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Project Overview — Preliminary Schedule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7B5AE5-30F2-3246-8A10-EC9125286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EED82C-EF42-4696-A2CB-3471DB5DD91D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D54517-A3AE-6947-9D40-ED113D180BB8}"/>
              </a:ext>
            </a:extLst>
          </p:cNvPr>
          <p:cNvSpPr txBox="1"/>
          <p:nvPr/>
        </p:nvSpPr>
        <p:spPr>
          <a:xfrm>
            <a:off x="0" y="6603565"/>
            <a:ext cx="470263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VG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4D606F-FFD3-4706-B9A0-ED361FCDC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0263" y="1149486"/>
            <a:ext cx="11152891" cy="46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378722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SPS 2021">
      <a:dk1>
        <a:srgbClr val="000000"/>
      </a:dk1>
      <a:lt1>
        <a:srgbClr val="FFFFFF"/>
      </a:lt1>
      <a:dk2>
        <a:srgbClr val="0069A3"/>
      </a:dk2>
      <a:lt2>
        <a:srgbClr val="53B1E5"/>
      </a:lt2>
      <a:accent1>
        <a:srgbClr val="0069A3"/>
      </a:accent1>
      <a:accent2>
        <a:srgbClr val="FFD111"/>
      </a:accent2>
      <a:accent3>
        <a:srgbClr val="06B689"/>
      </a:accent3>
      <a:accent4>
        <a:srgbClr val="A0DB1D"/>
      </a:accent4>
      <a:accent5>
        <a:srgbClr val="015647"/>
      </a:accent5>
      <a:accent6>
        <a:srgbClr val="BB513E"/>
      </a:accent6>
      <a:hlink>
        <a:srgbClr val="0563C1"/>
      </a:hlink>
      <a:folHlink>
        <a:srgbClr val="015647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S Capital 2021" id="{ABD3E825-5563-B948-9580-C2D00185DE6D}" vid="{823A670B-6277-4E44-9B3D-AEACE8B1EBA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BE606A81238EE4C81DA8F4D9EA8107A" ma:contentTypeVersion="7" ma:contentTypeDescription="Create a new document." ma:contentTypeScope="" ma:versionID="2a58b7c678d7f2eb3896c0aea0ed094c">
  <xsd:schema xmlns:xsd="http://www.w3.org/2001/XMLSchema" xmlns:xs="http://www.w3.org/2001/XMLSchema" xmlns:p="http://schemas.microsoft.com/office/2006/metadata/properties" xmlns:ns3="d9fa3802-2257-411e-b7d8-81ab19916ada" xmlns:ns4="bd01b8a0-6a16-4cdd-81d5-4b55201c601a" targetNamespace="http://schemas.microsoft.com/office/2006/metadata/properties" ma:root="true" ma:fieldsID="af7fbc92ac4108b75fe8ee2905947b56" ns3:_="" ns4:_="">
    <xsd:import namespace="d9fa3802-2257-411e-b7d8-81ab19916ada"/>
    <xsd:import namespace="bd01b8a0-6a16-4cdd-81d5-4b55201c601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fa3802-2257-411e-b7d8-81ab19916a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01b8a0-6a16-4cdd-81d5-4b55201c601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0B14C94-7CC5-45BC-AD09-35047094ACC9}">
  <ds:schemaRefs>
    <ds:schemaRef ds:uri="bd01b8a0-6a16-4cdd-81d5-4b55201c601a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d9fa3802-2257-411e-b7d8-81ab19916ada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A72BB0D8-74D7-44F0-BF3D-D5167BDD1EF5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448BBFB-B82B-47C8-A4C7-B041CF829BA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fa3802-2257-411e-b7d8-81ab19916ada"/>
    <ds:schemaRef ds:uri="bd01b8a0-6a16-4cdd-81d5-4b55201c601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1_Office Theme</Template>
  <TotalTime>1738</TotalTime>
  <Words>1208</Words>
  <Application>Microsoft Office PowerPoint</Application>
  <PresentationFormat>Widescreen</PresentationFormat>
  <Paragraphs>259</Paragraphs>
  <Slides>16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CRIMSON PRO REGULAR ROMAN</vt:lpstr>
      <vt:lpstr>System Font Regular</vt:lpstr>
      <vt:lpstr>Arial</vt:lpstr>
      <vt:lpstr>Calibri</vt:lpstr>
      <vt:lpstr>Calibri Light</vt:lpstr>
      <vt:lpstr>Courier New</vt:lpstr>
      <vt:lpstr>Inter</vt:lpstr>
      <vt:lpstr>Verdana</vt:lpstr>
      <vt:lpstr>1_Office Theme</vt:lpstr>
      <vt:lpstr>JOHN STANFORD CENTER FOR EDUCATIONAL EXCELLENCE  CENTRAL KITCHEN RENOVATION PHASE II</vt:lpstr>
      <vt:lpstr>Presentation Agenda</vt:lpstr>
      <vt:lpstr>RCW 39.10 Alternative Project Works Criteria</vt:lpstr>
      <vt:lpstr>Project Overview - Scope and Budget</vt:lpstr>
      <vt:lpstr>Project Overview -  Floor Plan/Site Location</vt:lpstr>
      <vt:lpstr>Project Overview - Site Evaluation</vt:lpstr>
      <vt:lpstr>Project Overview  </vt:lpstr>
      <vt:lpstr>Project Overview — Existing Kitchen Photos</vt:lpstr>
      <vt:lpstr>Project Overview — Preliminary Schedule</vt:lpstr>
      <vt:lpstr>GC/CM as Appropriate Delivery Method</vt:lpstr>
      <vt:lpstr>Public Benefit of GC/CM</vt:lpstr>
      <vt:lpstr>Agency Experience</vt:lpstr>
      <vt:lpstr>Project Team -  Organizational Chart</vt:lpstr>
      <vt:lpstr>Project Team - Qualifications</vt:lpstr>
      <vt:lpstr>Summary</vt:lpstr>
      <vt:lpstr>Questions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Viewlands Elementary School</dc:title>
  <dc:creator>Tina Christiansen</dc:creator>
  <cp:lastModifiedBy>Huertas, Milton J</cp:lastModifiedBy>
  <cp:revision>63</cp:revision>
  <cp:lastPrinted>2022-06-21T23:22:56Z</cp:lastPrinted>
  <dcterms:created xsi:type="dcterms:W3CDTF">2021-06-30T18:08:49Z</dcterms:created>
  <dcterms:modified xsi:type="dcterms:W3CDTF">2022-06-23T01:31:09Z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0x0101008BE606A81238EE4C81DA8F4D9EA8107A</vt:lpwstr>
  </property>
</Properties>
</file>