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4" r:id="rId4"/>
  </p:sldMasterIdLst>
  <p:notesMasterIdLst>
    <p:notesMasterId r:id="rId17"/>
  </p:notesMasterIdLst>
  <p:handoutMasterIdLst>
    <p:handoutMasterId r:id="rId18"/>
  </p:handoutMasterIdLst>
  <p:sldIdLst>
    <p:sldId id="291" r:id="rId5"/>
    <p:sldId id="352" r:id="rId6"/>
    <p:sldId id="353" r:id="rId7"/>
    <p:sldId id="373" r:id="rId8"/>
    <p:sldId id="370" r:id="rId9"/>
    <p:sldId id="372" r:id="rId10"/>
    <p:sldId id="368" r:id="rId11"/>
    <p:sldId id="369" r:id="rId12"/>
    <p:sldId id="366" r:id="rId13"/>
    <p:sldId id="363" r:id="rId14"/>
    <p:sldId id="365" r:id="rId15"/>
    <p:sldId id="361" r:id="rId16"/>
  </p:sldIdLst>
  <p:sldSz cx="9144000" cy="6858000" type="screen4x3"/>
  <p:notesSz cx="7023100" cy="93091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Trebuchet MS" panose="020B0603020202020204" pitchFamily="34" charset="0"/>
      <p:regular r:id="rId23"/>
      <p:bold r:id="rId24"/>
      <p:italic r:id="rId25"/>
      <p:boldItalic r:id="rId26"/>
    </p:embeddedFont>
    <p:embeddedFont>
      <p:font typeface="Wingdings 3" panose="05040102010807070707" pitchFamily="18" charset="2"/>
      <p:regular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82">
          <p15:clr>
            <a:srgbClr val="A4A3A4"/>
          </p15:clr>
        </p15:guide>
        <p15:guide id="2" pos="729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sty Pritchard" initials="RP" lastIdx="1" clrIdx="0">
    <p:extLst>
      <p:ext uri="{19B8F6BF-5375-455C-9EA6-DF929625EA0E}">
        <p15:presenceInfo xmlns:p15="http://schemas.microsoft.com/office/powerpoint/2012/main" userId="S::rpritchard@oacsvcs.com::dc55c70d-f72d-45c8-a51d-63e4b20140f5" providerId="AD"/>
      </p:ext>
    </p:extLst>
  </p:cmAuthor>
  <p:cmAuthor id="2" name="Damon Gardella" initials="DG" lastIdx="1" clrIdx="1">
    <p:extLst>
      <p:ext uri="{19B8F6BF-5375-455C-9EA6-DF929625EA0E}">
        <p15:presenceInfo xmlns:p15="http://schemas.microsoft.com/office/powerpoint/2012/main" userId="S::dgardella@oacsvcs.com::739b6a0b-8740-49d0-a9c4-21fc7f7b5af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101FA"/>
    <a:srgbClr val="0F3CCB"/>
    <a:srgbClr val="333333"/>
    <a:srgbClr val="005CF2"/>
    <a:srgbClr val="2F5EF0"/>
    <a:srgbClr val="0459C0"/>
    <a:srgbClr val="FF0000"/>
    <a:srgbClr val="4D7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452" autoAdjust="0"/>
    <p:restoredTop sz="87836" autoAdjust="0"/>
  </p:normalViewPr>
  <p:slideViewPr>
    <p:cSldViewPr>
      <p:cViewPr>
        <p:scale>
          <a:sx n="56" d="100"/>
          <a:sy n="56" d="100"/>
        </p:scale>
        <p:origin x="876" y="45"/>
      </p:cViewPr>
      <p:guideLst>
        <p:guide orient="horz" pos="582"/>
        <p:guide pos="729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2760" y="40"/>
      </p:cViewPr>
      <p:guideLst>
        <p:guide orient="horz" pos="2932"/>
        <p:guide pos="2212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1" tIns="46641" rIns="93281" bIns="46641" numCol="1" anchor="t" anchorCtr="0" compatLnSpc="1">
            <a:prstTxWarp prst="textNoShape">
              <a:avLst/>
            </a:prstTxWarp>
          </a:bodyPr>
          <a:lstStyle>
            <a:lvl1pPr defTabSz="933008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863" y="0"/>
            <a:ext cx="30416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1" tIns="46641" rIns="93281" bIns="46641" numCol="1" anchor="t" anchorCtr="0" compatLnSpc="1">
            <a:prstTxWarp prst="textNoShape">
              <a:avLst/>
            </a:prstTxWarp>
          </a:bodyPr>
          <a:lstStyle>
            <a:lvl1pPr algn="r" defTabSz="933008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141890CA-A0E8-4F87-BD58-7883FE003E7D}" type="datetimeFigureOut">
              <a:rPr lang="en-US"/>
              <a:pPr>
                <a:defRPr/>
              </a:pPr>
              <a:t>3/24/2021</a:t>
            </a:fld>
            <a:endParaRPr lang="en-US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16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1" tIns="46641" rIns="93281" bIns="46641" numCol="1" anchor="b" anchorCtr="0" compatLnSpc="1">
            <a:prstTxWarp prst="textNoShape">
              <a:avLst/>
            </a:prstTxWarp>
          </a:bodyPr>
          <a:lstStyle>
            <a:lvl1pPr defTabSz="933008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863" y="8842375"/>
            <a:ext cx="30416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1" tIns="46641" rIns="93281" bIns="46641" numCol="1" anchor="b" anchorCtr="0" compatLnSpc="1">
            <a:prstTxWarp prst="textNoShape">
              <a:avLst/>
            </a:prstTxWarp>
          </a:bodyPr>
          <a:lstStyle>
            <a:lvl1pPr algn="r" defTabSz="933008" eaLnBrk="0" hangingPunct="0">
              <a:defRPr sz="1200"/>
            </a:lvl1pPr>
          </a:lstStyle>
          <a:p>
            <a:pPr>
              <a:defRPr/>
            </a:pPr>
            <a:fld id="{E341F6E4-4EF5-4EF2-8277-1280E3E708D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93702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81" tIns="46641" rIns="93281" bIns="46641" numCol="1" anchor="t" anchorCtr="0" compatLnSpc="1">
            <a:prstTxWarp prst="textNoShape">
              <a:avLst/>
            </a:prstTxWarp>
          </a:bodyPr>
          <a:lstStyle>
            <a:lvl1pPr defTabSz="93300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863" y="0"/>
            <a:ext cx="30416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81" tIns="46641" rIns="93281" bIns="46641" numCol="1" anchor="t" anchorCtr="0" compatLnSpc="1">
            <a:prstTxWarp prst="textNoShape">
              <a:avLst/>
            </a:prstTxWarp>
          </a:bodyPr>
          <a:lstStyle>
            <a:lvl1pPr algn="r" defTabSz="93300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22776"/>
            <a:ext cx="5616575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81" tIns="46641" rIns="93281" bIns="466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375"/>
            <a:ext cx="30416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81" tIns="46641" rIns="93281" bIns="46641" numCol="1" anchor="b" anchorCtr="0" compatLnSpc="1">
            <a:prstTxWarp prst="textNoShape">
              <a:avLst/>
            </a:prstTxWarp>
          </a:bodyPr>
          <a:lstStyle>
            <a:lvl1pPr defTabSz="93300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863" y="8842375"/>
            <a:ext cx="30416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81" tIns="46641" rIns="93281" bIns="46641" numCol="1" anchor="b" anchorCtr="0" compatLnSpc="1">
            <a:prstTxWarp prst="textNoShape">
              <a:avLst/>
            </a:prstTxWarp>
          </a:bodyPr>
          <a:lstStyle>
            <a:lvl1pPr algn="r" defTabSz="933008" eaLnBrk="1" hangingPunct="1">
              <a:defRPr sz="1200"/>
            </a:lvl1pPr>
          </a:lstStyle>
          <a:p>
            <a:pPr>
              <a:defRPr/>
            </a:pPr>
            <a:fld id="{0D3E68C4-61C8-4ACF-BB3D-05BF935CB39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40496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49" indent="-285672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278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355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8432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5508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2584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660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736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D2FEB3-B9FD-404C-A36D-99BFB36C6B07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1100" dirty="0">
                <a:latin typeface="Arial" panose="020B0604020202020204" pitchFamily="34" charset="0"/>
              </a:rPr>
              <a:t>Vicki thanks PRC panel for opportunity </a:t>
            </a:r>
          </a:p>
          <a:p>
            <a:pPr eaLnBrk="1" hangingPunct="1">
              <a:defRPr/>
            </a:pPr>
            <a:r>
              <a:rPr lang="en-US" altLang="en-US" sz="1100" dirty="0">
                <a:latin typeface="Arial" panose="020B0604020202020204" pitchFamily="34" charset="0"/>
              </a:rPr>
              <a:t>Present team introductions at the table. </a:t>
            </a:r>
          </a:p>
        </p:txBody>
      </p:sp>
    </p:spTree>
    <p:extLst>
      <p:ext uri="{BB962C8B-B14F-4D97-AF65-F5344CB8AC3E}">
        <p14:creationId xmlns:p14="http://schemas.microsoft.com/office/powerpoint/2010/main" val="3447148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49" indent="-285672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278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355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8432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5508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2584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660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736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9056A9-0ADA-4919-A2B1-830D74E8C731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Damon – Where we are in the process and then on board w/ PRECON SVCS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798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49" indent="-285672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278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355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8432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5508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2584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660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736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9056A9-0ADA-4919-A2B1-830D74E8C731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Vicki ; Short and sweet; hit all points, qualified team, right budget, right experience </a:t>
            </a:r>
          </a:p>
        </p:txBody>
      </p:sp>
    </p:spTree>
    <p:extLst>
      <p:ext uri="{BB962C8B-B14F-4D97-AF65-F5344CB8AC3E}">
        <p14:creationId xmlns:p14="http://schemas.microsoft.com/office/powerpoint/2010/main" val="1946148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49" indent="-285672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278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355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8432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5508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2584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660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736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1560ED-C753-4E86-9EA1-18F37D3769A6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Damon:  Fields Q&amp;A time. </a:t>
            </a:r>
          </a:p>
        </p:txBody>
      </p:sp>
    </p:spTree>
    <p:extLst>
      <p:ext uri="{BB962C8B-B14F-4D97-AF65-F5344CB8AC3E}">
        <p14:creationId xmlns:p14="http://schemas.microsoft.com/office/powerpoint/2010/main" val="1911502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49" indent="-285672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278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355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8432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5508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2584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660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736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FE9064-1AEA-417A-96BB-22D76D0C2AC0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Vicki slide </a:t>
            </a:r>
          </a:p>
        </p:txBody>
      </p:sp>
    </p:spTree>
    <p:extLst>
      <p:ext uri="{BB962C8B-B14F-4D97-AF65-F5344CB8AC3E}">
        <p14:creationId xmlns:p14="http://schemas.microsoft.com/office/powerpoint/2010/main" val="1000698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49" indent="-285672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278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355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8432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5508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2584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660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736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62DD4A-8287-44AB-B1AA-176F808F661B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Vicki:  Clear mgmt. plan and lines of communication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SCD is the decision maker;  OAC manage/facilitates the process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Note Brian </a:t>
            </a:r>
            <a:r>
              <a:rPr lang="en-US" altLang="en-US" dirty="0" err="1">
                <a:latin typeface="Arial" panose="020B0604020202020204" pitchFamily="34" charset="0"/>
              </a:rPr>
              <a:t>Werst</a:t>
            </a:r>
            <a:r>
              <a:rPr lang="en-US" altLang="en-US" dirty="0">
                <a:latin typeface="Arial" panose="020B0604020202020204" pitchFamily="34" charset="0"/>
              </a:rPr>
              <a:t> from Witherspoon </a:t>
            </a:r>
            <a:r>
              <a:rPr lang="en-US" altLang="en-US" dirty="0" err="1">
                <a:latin typeface="Arial" panose="020B0604020202020204" pitchFamily="34" charset="0"/>
              </a:rPr>
              <a:t>Brjcich</a:t>
            </a:r>
            <a:r>
              <a:rPr lang="en-US" altLang="en-US" dirty="0">
                <a:latin typeface="Arial" panose="020B0604020202020204" pitchFamily="34" charset="0"/>
              </a:rPr>
              <a:t>, McPhee;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Note % of effort on each phase of the projects </a:t>
            </a:r>
          </a:p>
        </p:txBody>
      </p:sp>
    </p:spTree>
    <p:extLst>
      <p:ext uri="{BB962C8B-B14F-4D97-AF65-F5344CB8AC3E}">
        <p14:creationId xmlns:p14="http://schemas.microsoft.com/office/powerpoint/2010/main" val="2903100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49" indent="-285672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278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355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8432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5508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2584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660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736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05E248-9B43-48C6-87B7-8C0F880F553C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Vicki;  BRIEF synopsis of the SCD organization and new campus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site is a former rock quarry that was mined from the 1930s to 1970s and was more recently used as a batch asphalt plant.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Spokane Conservation District purchased in 2017 to naturally restore the site and build out a campus and business park.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site has very UNIQUE geologic and hydrologic features.  Two major geologic formations exist on the east and west sides of the property.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Hydrologically, it serves the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Glenrose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watershed and has several open stream areas and ponded areas which benefit the wildlife on the property and native plant communities but also present some construction challenges.</a:t>
            </a: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CONSERVATION CAMPUS AND BUSINESS PARK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50-acre project has been broken into 5 phases over a 10-year plan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goal is reclaim, redeem, revitalize, reinvest, and revamp!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Phase 1 – Look at what was there and build out our new facility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Phase 2 – Building out our private partnership building for Intrinium and integrating a trail system and interpretive signage for guest use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Phase 3 – Add educational and demo sites and projects like establishing field stations for educational use in soil health, pond ecology, pollinators, etc. ADD:  Regional conference center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Phase 4 – Open up ideas for recreational activities:  hiking, climbing, confidence course,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ampitheater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Phase 5 – Explore innovative housing ideas/conservation low-impact.  ADD:  Art in nature park utilizing the remnants of the property’s former life</a:t>
            </a: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BUILDING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 features an east/west axis to maximize a passive solar approach for heating/cooling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Integrated systems for energy efficiency and sustainability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Materials to be used should be unique to the site 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993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49" indent="-285672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278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355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8432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5508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2584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660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736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05E248-9B43-48C6-87B7-8C0F880F553C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Vicki:  Successfully secured loan and tenant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Talk in detail about Project, site constraints, etc.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Segue to Damon next slide </a:t>
            </a:r>
          </a:p>
        </p:txBody>
      </p:sp>
    </p:spTree>
    <p:extLst>
      <p:ext uri="{BB962C8B-B14F-4D97-AF65-F5344CB8AC3E}">
        <p14:creationId xmlns:p14="http://schemas.microsoft.com/office/powerpoint/2010/main" val="1009667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49" indent="-285672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278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355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8432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5508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2584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660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736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05E248-9B43-48C6-87B7-8C0F880F553C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Damon SLIDE </a:t>
            </a:r>
          </a:p>
        </p:txBody>
      </p:sp>
    </p:spTree>
    <p:extLst>
      <p:ext uri="{BB962C8B-B14F-4D97-AF65-F5344CB8AC3E}">
        <p14:creationId xmlns:p14="http://schemas.microsoft.com/office/powerpoint/2010/main" val="383707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49" indent="-285672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278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355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8432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5508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2584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660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736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744EF7-862C-4AF0-8872-6860FCFA0C2F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Damon Slide</a:t>
            </a:r>
          </a:p>
          <a:p>
            <a:pPr eaLnBrk="1" hangingPunct="1"/>
            <a:r>
              <a:rPr lang="en-US" altLang="en-US" dirty="0" err="1">
                <a:latin typeface="Arial" panose="020B0604020202020204" pitchFamily="34" charset="0"/>
              </a:rPr>
              <a:t>Intrinium</a:t>
            </a:r>
            <a:r>
              <a:rPr lang="en-US" altLang="en-US" dirty="0">
                <a:latin typeface="Arial" panose="020B0604020202020204" pitchFamily="34" charset="0"/>
              </a:rPr>
              <a:t> just announced </a:t>
            </a:r>
            <a:r>
              <a:rPr lang="en-US" altLang="en-US" dirty="0" err="1">
                <a:latin typeface="Arial" panose="020B0604020202020204" pitchFamily="34" charset="0"/>
              </a:rPr>
              <a:t>aquisition</a:t>
            </a:r>
            <a:r>
              <a:rPr lang="en-US" altLang="en-US" dirty="0">
                <a:latin typeface="Arial" panose="020B0604020202020204" pitchFamily="34" charset="0"/>
              </a:rPr>
              <a:t> 4 new businesses and urgency for this space.</a:t>
            </a:r>
          </a:p>
        </p:txBody>
      </p:sp>
    </p:spTree>
    <p:extLst>
      <p:ext uri="{BB962C8B-B14F-4D97-AF65-F5344CB8AC3E}">
        <p14:creationId xmlns:p14="http://schemas.microsoft.com/office/powerpoint/2010/main" val="1358176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49" indent="-285672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278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355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8432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5508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2584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660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736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05E248-9B43-48C6-87B7-8C0F880F553C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Damon: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Site, stakeholders, challenges, WHY PDB is critical 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SEGUE TO Damon IN BUDGET</a:t>
            </a:r>
          </a:p>
        </p:txBody>
      </p:sp>
    </p:spTree>
    <p:extLst>
      <p:ext uri="{BB962C8B-B14F-4D97-AF65-F5344CB8AC3E}">
        <p14:creationId xmlns:p14="http://schemas.microsoft.com/office/powerpoint/2010/main" val="2768766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979863" y="8842375"/>
            <a:ext cx="30416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81" tIns="46641" rIns="93281" bIns="46641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24CD238-44ED-4577-9E64-6E2444B87B63}" type="slidenum">
              <a:rPr lang="en-US" altLang="en-US"/>
              <a:pPr algn="r" eaLnBrk="1" hangingPunct="1"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Damon  MACC/GMP and contingencies </a:t>
            </a:r>
          </a:p>
        </p:txBody>
      </p:sp>
    </p:spTree>
    <p:extLst>
      <p:ext uri="{BB962C8B-B14F-4D97-AF65-F5344CB8AC3E}">
        <p14:creationId xmlns:p14="http://schemas.microsoft.com/office/powerpoint/2010/main" val="3579776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947FA-BD52-4E8B-A98C-BB67EB9B3A2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5388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28CBF-F684-4E04-ABC0-7E317283571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19280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28CBF-F684-4E04-ABC0-7E317283571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0705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28CBF-F684-4E04-ABC0-7E317283571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9969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28CBF-F684-4E04-ABC0-7E317283571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472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28CBF-F684-4E04-ABC0-7E317283571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84693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6537B-87DA-4C5E-9BC2-47ECB6EAA39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6001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D3A17-3520-42CA-B1A3-AE109208A42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01574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8C310-58BB-4948-BF95-E12865F4C55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9115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5677B-C271-454A-8CED-9D641CE2CA9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5869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A1EF99-AD99-49A5-BDEE-7BCF889EBBB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14578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75ABD-623A-4547-8FC7-ABCE9602177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4118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F91FC9-3E84-415F-98C4-65C8BBE7117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2272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D4647D-94CB-4997-98E9-BBBD253981D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96717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567F5C-D88B-4B4B-B474-4E51E332DF6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0250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E555C-6F33-45D7-AF2A-1873A7D1984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295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B828CBF-F684-4E04-ABC0-7E317283571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4848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9"/>
          <p:cNvSpPr txBox="1">
            <a:spLocks noChangeArrowheads="1"/>
          </p:cNvSpPr>
          <p:nvPr/>
        </p:nvSpPr>
        <p:spPr bwMode="auto">
          <a:xfrm>
            <a:off x="-285280" y="1898685"/>
            <a:ext cx="9144000" cy="185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3500"/>
              </a:lnSpc>
              <a:spcBef>
                <a:spcPct val="0"/>
              </a:spcBef>
              <a:buNone/>
            </a:pPr>
            <a:r>
              <a:rPr lang="en-US" altLang="en-US" sz="2800" b="1" dirty="0"/>
              <a:t>CPARB</a:t>
            </a:r>
          </a:p>
          <a:p>
            <a:pPr algn="ctr">
              <a:lnSpc>
                <a:spcPts val="3500"/>
              </a:lnSpc>
              <a:spcBef>
                <a:spcPct val="0"/>
              </a:spcBef>
              <a:buNone/>
            </a:pPr>
            <a:r>
              <a:rPr lang="en-US" altLang="en-US" sz="2800" dirty="0"/>
              <a:t> </a:t>
            </a:r>
            <a:r>
              <a:rPr lang="en-US" altLang="en-US" sz="2800" b="1" dirty="0"/>
              <a:t>Project Review Committee</a:t>
            </a:r>
          </a:p>
          <a:p>
            <a:pPr algn="ctr">
              <a:lnSpc>
                <a:spcPts val="3500"/>
              </a:lnSpc>
              <a:spcBef>
                <a:spcPct val="0"/>
              </a:spcBef>
              <a:buNone/>
            </a:pPr>
            <a:r>
              <a:rPr lang="en-US" altLang="en-US" sz="2800" b="1" dirty="0"/>
              <a:t>Progressive Design Build Application for Project Approval</a:t>
            </a: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1403350" y="5521325"/>
            <a:ext cx="6299200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altLang="en-US" sz="2800" b="1" dirty="0"/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/>
              <a:t>March 25, 2021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9050" y="363538"/>
            <a:ext cx="9144000" cy="126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600" b="1" cap="small" dirty="0"/>
              <a:t>Spokane Conservation District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600" b="1" cap="small" dirty="0" err="1"/>
              <a:t>Intrinium</a:t>
            </a:r>
            <a:r>
              <a:rPr lang="en-US" altLang="en-US" sz="3600" b="1" cap="small" dirty="0"/>
              <a:t> Building</a:t>
            </a:r>
          </a:p>
        </p:txBody>
      </p:sp>
      <p:pic>
        <p:nvPicPr>
          <p:cNvPr id="7" name="Picture 6" descr="Image result for spokane conservation district">
            <a:extLst>
              <a:ext uri="{FF2B5EF4-FFF2-40B4-BE49-F238E27FC236}">
                <a16:creationId xmlns:a16="http://schemas.microsoft.com/office/drawing/2014/main" id="{B2EB6102-347A-46A8-83E2-5C91ECED235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470" y="3960265"/>
            <a:ext cx="1821480" cy="171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323715" y="175850"/>
            <a:ext cx="8044870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39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600" b="1" dirty="0">
                <a:solidFill>
                  <a:srgbClr val="0F3C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PDB PROCUREMENT, DESIGN, AND CONSTRUCTION SCHEDULE</a:t>
            </a:r>
            <a:endParaRPr lang="en-US" altLang="en-US" sz="1400" b="1" dirty="0">
              <a:solidFill>
                <a:srgbClr val="0F3CC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5" descr="Image result for spokane conservation district">
            <a:extLst>
              <a:ext uri="{FF2B5EF4-FFF2-40B4-BE49-F238E27FC236}">
                <a16:creationId xmlns:a16="http://schemas.microsoft.com/office/drawing/2014/main" id="{ACC9CB0B-FEF8-49E9-91A3-0C91751485E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378" y="6009430"/>
            <a:ext cx="841781" cy="8485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897F1C5-BAC9-488A-B875-128758C66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90622"/>
              </p:ext>
            </p:extLst>
          </p:nvPr>
        </p:nvGraphicFramePr>
        <p:xfrm>
          <a:off x="170090" y="1455730"/>
          <a:ext cx="7134129" cy="3902880"/>
        </p:xfrm>
        <a:graphic>
          <a:graphicData uri="http://schemas.openxmlformats.org/drawingml/2006/table">
            <a:tbl>
              <a:tblPr firstRow="1" firstCol="1" bandRow="1"/>
              <a:tblGrid>
                <a:gridCol w="3163246">
                  <a:extLst>
                    <a:ext uri="{9D8B030D-6E8A-4147-A177-3AD203B41FA5}">
                      <a16:colId xmlns:a16="http://schemas.microsoft.com/office/drawing/2014/main" val="3076161517"/>
                    </a:ext>
                  </a:extLst>
                </a:gridCol>
                <a:gridCol w="1547971">
                  <a:extLst>
                    <a:ext uri="{9D8B030D-6E8A-4147-A177-3AD203B41FA5}">
                      <a16:colId xmlns:a16="http://schemas.microsoft.com/office/drawing/2014/main" val="990563638"/>
                    </a:ext>
                  </a:extLst>
                </a:gridCol>
                <a:gridCol w="1346062">
                  <a:extLst>
                    <a:ext uri="{9D8B030D-6E8A-4147-A177-3AD203B41FA5}">
                      <a16:colId xmlns:a16="http://schemas.microsoft.com/office/drawing/2014/main" val="2864850209"/>
                    </a:ext>
                  </a:extLst>
                </a:gridCol>
                <a:gridCol w="1076850">
                  <a:extLst>
                    <a:ext uri="{9D8B030D-6E8A-4147-A177-3AD203B41FA5}">
                      <a16:colId xmlns:a16="http://schemas.microsoft.com/office/drawing/2014/main" val="509521017"/>
                    </a:ext>
                  </a:extLst>
                </a:gridCol>
              </a:tblGrid>
              <a:tr h="2601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Duration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Start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Finish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4184550"/>
                  </a:ext>
                </a:extLst>
              </a:tr>
              <a:tr h="2601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PRC Meeting/Approval Letter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day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3/26/2021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3/26/2021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129143"/>
                  </a:ext>
                </a:extLst>
              </a:tr>
              <a:tr h="2601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Draft RFQ/Ad/Outreach/Q&amp;A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weeks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3/29/2021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4/9/2021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1222957"/>
                  </a:ext>
                </a:extLst>
              </a:tr>
              <a:tr h="2601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PDB RFP Process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weeks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4/12/2021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4/23/2021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4815001"/>
                  </a:ext>
                </a:extLst>
              </a:tr>
              <a:tr h="2601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PDB Interviews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weeks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4/26/2021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4/30/2021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1574586"/>
                  </a:ext>
                </a:extLst>
              </a:tr>
              <a:tr h="2601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Design Builder Selection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day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4/30/3021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4/30/2021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6543046"/>
                  </a:ext>
                </a:extLst>
              </a:tr>
              <a:tr h="2601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PDB Contracting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months 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5/1/2021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6/1/2021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525366"/>
                  </a:ext>
                </a:extLst>
              </a:tr>
              <a:tr h="2601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Early Site Package Design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weeks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6/1/2021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7/15/2021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3826002"/>
                  </a:ext>
                </a:extLst>
              </a:tr>
              <a:tr h="2601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Early Site Package Construct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months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7/15/2021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9/15/2021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7891775"/>
                  </a:ext>
                </a:extLst>
              </a:tr>
              <a:tr h="2601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Ongoing PDB Design/Permitting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months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7/15/2021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10/15/2021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3199582"/>
                  </a:ext>
                </a:extLst>
              </a:tr>
              <a:tr h="2601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 Design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day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10/15/2021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10/15/2021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8843241"/>
                  </a:ext>
                </a:extLst>
              </a:tr>
              <a:tr h="2601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Negotiate GMP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weeks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7/01/2021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7/15/2021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1979086"/>
                  </a:ext>
                </a:extLst>
              </a:tr>
              <a:tr h="2601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PDB Construct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months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9/15/2021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3/15/2022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8393555"/>
                  </a:ext>
                </a:extLst>
              </a:tr>
              <a:tr h="2601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 Completion/Punch/Move -in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months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3/15/2022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4/15/2022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7727353"/>
                  </a:ext>
                </a:extLst>
              </a:tr>
              <a:tr h="2601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Closeout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months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4/15/2022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5/15/2022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4397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5842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397774" y="241410"/>
            <a:ext cx="8044870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39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600" b="1" dirty="0">
                <a:solidFill>
                  <a:srgbClr val="0F3C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OWNER SUMMARY</a:t>
            </a:r>
            <a:endParaRPr lang="en-US" altLang="en-US" sz="1400" b="1" dirty="0">
              <a:solidFill>
                <a:srgbClr val="0F3CC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80702A78-09F4-4C22-9501-8383508B7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614" y="768835"/>
            <a:ext cx="8120764" cy="584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altLang="en-US" sz="2400" b="1" dirty="0"/>
              <a:t>Substantial fiscal and time benefit critical for funding.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altLang="en-US" sz="2400" b="1" dirty="0"/>
              <a:t>Meets qualifying criteria under RCW 39.10.300</a:t>
            </a:r>
          </a:p>
          <a:p>
            <a:pPr eaLnBrk="1" hangingPunct="1">
              <a:spcBef>
                <a:spcPct val="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altLang="en-US" sz="2400" b="1" dirty="0"/>
              <a:t>Public body has necessary experience or team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25000"/>
              <a:buFont typeface="Wingdings" panose="05000000000000000000" pitchFamily="2" charset="2"/>
              <a:buChar char=""/>
            </a:pPr>
            <a:r>
              <a:rPr lang="en-US" altLang="en-US" sz="2400" b="1" dirty="0"/>
              <a:t>Project knowledge and experience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25000"/>
              <a:buFont typeface="Wingdings" panose="05000000000000000000" pitchFamily="2" charset="2"/>
              <a:buChar char=""/>
            </a:pPr>
            <a:r>
              <a:rPr lang="en-US" altLang="en-US" sz="2400" b="1" dirty="0"/>
              <a:t>Sufficient contract admin staff &amp; experience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25000"/>
              <a:buFont typeface="Wingdings" panose="05000000000000000000" pitchFamily="2" charset="2"/>
              <a:buChar char=""/>
            </a:pPr>
            <a:r>
              <a:rPr lang="en-US" altLang="en-US" sz="2400" b="1" dirty="0"/>
              <a:t>Clear management plan &amp; logical lines of authority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25000"/>
              <a:buFont typeface="Wingdings" panose="05000000000000000000" pitchFamily="2" charset="2"/>
              <a:buChar char=""/>
            </a:pPr>
            <a:r>
              <a:rPr lang="en-US" altLang="en-US" sz="2400" b="1" dirty="0"/>
              <a:t>Necessary/appropriate funding &amp; time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25000"/>
              <a:buFont typeface="Wingdings" panose="05000000000000000000" pitchFamily="2" charset="2"/>
              <a:buChar char=""/>
            </a:pPr>
            <a:r>
              <a:rPr lang="en-US" altLang="en-US" sz="2400" b="1" dirty="0"/>
              <a:t>Continuity of PM team with PDB experience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25000"/>
              <a:buFont typeface="Wingdings" panose="05000000000000000000" pitchFamily="2" charset="2"/>
              <a:buChar char=""/>
            </a:pPr>
            <a:r>
              <a:rPr lang="en-US" altLang="en-US" sz="2400" b="1" dirty="0"/>
              <a:t>Zero audit findings</a:t>
            </a:r>
          </a:p>
        </p:txBody>
      </p:sp>
      <p:pic>
        <p:nvPicPr>
          <p:cNvPr id="7" name="Picture 6" descr="Image result for spokane conservation district">
            <a:extLst>
              <a:ext uri="{FF2B5EF4-FFF2-40B4-BE49-F238E27FC236}">
                <a16:creationId xmlns:a16="http://schemas.microsoft.com/office/drawing/2014/main" id="{942C2030-2631-474F-BFA2-B54BDE0D1AD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378" y="6009430"/>
            <a:ext cx="841781" cy="848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6022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549565" y="2678112"/>
            <a:ext cx="7575550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39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>
                <a:solidFill>
                  <a:srgbClr val="0F3C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QUESTIONS </a:t>
            </a:r>
            <a:br>
              <a:rPr lang="en-US" altLang="en-US" sz="4400" b="1" dirty="0">
                <a:solidFill>
                  <a:srgbClr val="0F3C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altLang="en-US" sz="4400" b="1" dirty="0">
                <a:solidFill>
                  <a:srgbClr val="0F3C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&amp; </a:t>
            </a:r>
            <a:br>
              <a:rPr lang="en-US" altLang="en-US" sz="4400" b="1" dirty="0">
                <a:solidFill>
                  <a:srgbClr val="0F3C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altLang="en-US" sz="4400" b="1" dirty="0">
                <a:solidFill>
                  <a:srgbClr val="0F3C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ANSWERS</a:t>
            </a:r>
            <a:endParaRPr lang="en-US" altLang="en-US" sz="1800" b="1" dirty="0">
              <a:solidFill>
                <a:srgbClr val="0F3CC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4" descr="Image result for spokane conservation district">
            <a:extLst>
              <a:ext uri="{FF2B5EF4-FFF2-40B4-BE49-F238E27FC236}">
                <a16:creationId xmlns:a16="http://schemas.microsoft.com/office/drawing/2014/main" id="{CBC6B0F2-795E-4713-BE23-87F0426016C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378" y="6009430"/>
            <a:ext cx="841781" cy="848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11729" y="924465"/>
            <a:ext cx="8045222" cy="5737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+mj-lt"/>
              <a:buAutoNum type="arabicParenR"/>
            </a:pPr>
            <a:r>
              <a:rPr lang="en-US" altLang="en-US" sz="2800" b="1" dirty="0"/>
              <a:t>Project Team and SCD Overview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+mj-lt"/>
              <a:buAutoNum type="arabicParenR"/>
            </a:pPr>
            <a:r>
              <a:rPr lang="en-US" altLang="en-US" sz="2800" b="1" dirty="0"/>
              <a:t>Project Overview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+mj-lt"/>
              <a:buAutoNum type="arabicParenR"/>
            </a:pPr>
            <a:r>
              <a:rPr lang="en-US" altLang="en-US" sz="2800" b="1" dirty="0"/>
              <a:t>Why Progressive Design Build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+mj-lt"/>
              <a:buAutoNum type="arabicParenR"/>
            </a:pPr>
            <a:r>
              <a:rPr lang="en-US" altLang="en-US" sz="2800" b="1" dirty="0"/>
              <a:t>Project Concept Site Plan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+mj-lt"/>
              <a:buAutoNum type="arabicParenR"/>
            </a:pPr>
            <a:r>
              <a:rPr lang="en-US" altLang="en-US" sz="2800" b="1" dirty="0"/>
              <a:t>Project Budget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+mj-lt"/>
              <a:buAutoNum type="arabicParenR"/>
            </a:pPr>
            <a:r>
              <a:rPr lang="en-US" altLang="en-US" sz="2800" b="1" dirty="0"/>
              <a:t>Project Schedule (Progressive Design Build/ Design/Construct)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+mj-lt"/>
              <a:buAutoNum type="arabicParenR"/>
            </a:pPr>
            <a:r>
              <a:rPr lang="en-US" altLang="en-US" sz="2800" b="1" dirty="0"/>
              <a:t>Owner Summary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+mj-lt"/>
              <a:buAutoNum type="arabicParenR"/>
            </a:pPr>
            <a:r>
              <a:rPr lang="en-US" altLang="en-US" sz="2800" b="1" dirty="0"/>
              <a:t>Questions and Answers</a:t>
            </a:r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321880" y="241410"/>
            <a:ext cx="68087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39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>
                <a:solidFill>
                  <a:srgbClr val="0F3C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AGENDA</a:t>
            </a:r>
            <a:endParaRPr lang="en-US" altLang="en-US" sz="1800" b="1" dirty="0">
              <a:solidFill>
                <a:srgbClr val="0F3CC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4" descr="Image result for spokane conservation district">
            <a:extLst>
              <a:ext uri="{FF2B5EF4-FFF2-40B4-BE49-F238E27FC236}">
                <a16:creationId xmlns:a16="http://schemas.microsoft.com/office/drawing/2014/main" id="{720CE39E-CB5B-43D9-A990-680918F8518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951" y="6009430"/>
            <a:ext cx="808208" cy="848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170090" y="241410"/>
            <a:ext cx="6808788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39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>
                <a:solidFill>
                  <a:srgbClr val="0F3C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PROJECT TEAM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431E59-61BE-4607-9F06-45092CB4177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70" y="974090"/>
            <a:ext cx="6614795" cy="4909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mage result for spokane conservation district">
            <a:extLst>
              <a:ext uri="{FF2B5EF4-FFF2-40B4-BE49-F238E27FC236}">
                <a16:creationId xmlns:a16="http://schemas.microsoft.com/office/drawing/2014/main" id="{AAE93299-396C-45B5-88A5-64B0450B77A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855" y="6009430"/>
            <a:ext cx="882251" cy="848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>
            <a:extLst>
              <a:ext uri="{FF2B5EF4-FFF2-40B4-BE49-F238E27FC236}">
                <a16:creationId xmlns:a16="http://schemas.microsoft.com/office/drawing/2014/main" id="{D0225567-4A97-4718-8ABE-CD0182E78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90" y="251135"/>
            <a:ext cx="7589500" cy="50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39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>
                <a:solidFill>
                  <a:srgbClr val="0F3C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SCD OVERVIEW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282D1DD6-8904-4685-8DF8-A0308BFD6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89" y="732719"/>
            <a:ext cx="8272555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200" b="1" dirty="0"/>
              <a:t>Located in Spokane Near Fairgrounds</a:t>
            </a:r>
          </a:p>
          <a:p>
            <a:pPr>
              <a:spcBef>
                <a:spcPct val="0"/>
              </a:spcBef>
            </a:pPr>
            <a:r>
              <a:rPr lang="en-US" altLang="en-US" sz="2200" b="1" dirty="0"/>
              <a:t>Purchased 50 Acres at base of South Hill Spokane</a:t>
            </a:r>
          </a:p>
          <a:p>
            <a:pPr>
              <a:spcBef>
                <a:spcPct val="0"/>
              </a:spcBef>
            </a:pPr>
            <a:r>
              <a:rPr lang="en-US" altLang="en-US" sz="2200" b="1" dirty="0"/>
              <a:t>Completion of first building, new home office</a:t>
            </a:r>
          </a:p>
          <a:p>
            <a:pPr>
              <a:spcBef>
                <a:spcPct val="0"/>
              </a:spcBef>
            </a:pPr>
            <a:r>
              <a:rPr lang="en-US" altLang="en-US" sz="2200" b="1" dirty="0"/>
              <a:t>Plans to construct campus on new property</a:t>
            </a:r>
          </a:p>
          <a:p>
            <a:pPr>
              <a:spcBef>
                <a:spcPct val="0"/>
              </a:spcBef>
            </a:pPr>
            <a:r>
              <a:rPr lang="en-US" altLang="en-US" sz="2200" b="1" dirty="0"/>
              <a:t>Strong Board and Community support for Conservation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56DDCF-DDE7-46C6-9508-0133294B7764}"/>
              </a:ext>
            </a:extLst>
          </p:cNvPr>
          <p:cNvSpPr txBox="1"/>
          <p:nvPr/>
        </p:nvSpPr>
        <p:spPr>
          <a:xfrm>
            <a:off x="2371045" y="5326375"/>
            <a:ext cx="1214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475 Students</a:t>
            </a:r>
          </a:p>
        </p:txBody>
      </p:sp>
      <p:pic>
        <p:nvPicPr>
          <p:cNvPr id="10" name="Picture 9" descr="Image result for spokane conservation district">
            <a:extLst>
              <a:ext uri="{FF2B5EF4-FFF2-40B4-BE49-F238E27FC236}">
                <a16:creationId xmlns:a16="http://schemas.microsoft.com/office/drawing/2014/main" id="{F8F45DDB-7081-4149-99BC-3C945986DEC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378" y="6009430"/>
            <a:ext cx="841781" cy="84856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71EDDEC-B78C-4345-8DB5-8A0BC11A4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505" y="2601285"/>
            <a:ext cx="5887720" cy="4005580"/>
          </a:xfrm>
          <a:prstGeom prst="rect">
            <a:avLst/>
          </a:prstGeom>
          <a:blipFill dpi="0" rotWithShape="1">
            <a:blip r:embed="rId4">
              <a:alphaModFix amt="54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8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>
            <a:extLst>
              <a:ext uri="{FF2B5EF4-FFF2-40B4-BE49-F238E27FC236}">
                <a16:creationId xmlns:a16="http://schemas.microsoft.com/office/drawing/2014/main" id="{D0225567-4A97-4718-8ABE-CD0182E78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100" y="304275"/>
            <a:ext cx="6808788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39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>
                <a:solidFill>
                  <a:srgbClr val="0F3C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PROJECT OVERVIEW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282D1DD6-8904-4685-8DF8-A0308BFD6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90" y="732719"/>
            <a:ext cx="8153288" cy="5779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800" b="1" dirty="0"/>
          </a:p>
          <a:p>
            <a:pPr>
              <a:spcBef>
                <a:spcPct val="0"/>
              </a:spcBef>
              <a:buClr>
                <a:schemeClr val="tx1"/>
              </a:buClr>
              <a:buFont typeface="+mj-lt"/>
              <a:buAutoNum type="arabicParenR"/>
            </a:pPr>
            <a:r>
              <a:rPr lang="en-US" altLang="en-US" sz="2800" b="1" dirty="0"/>
              <a:t>$3.75M New construction project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+mj-lt"/>
              <a:buAutoNum type="arabicParenR"/>
            </a:pPr>
            <a:r>
              <a:rPr lang="en-US" altLang="en-US" sz="2800" b="1" dirty="0"/>
              <a:t>$3M in Loan Assistance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+mj-lt"/>
              <a:buAutoNum type="arabicParenR"/>
            </a:pPr>
            <a:r>
              <a:rPr lang="en-US" altLang="en-US" sz="2800" b="1" dirty="0"/>
              <a:t>$375k Match from </a:t>
            </a:r>
            <a:r>
              <a:rPr lang="en-US" altLang="en-US" sz="2800" b="1" dirty="0" err="1"/>
              <a:t>Intrinium</a:t>
            </a:r>
            <a:endParaRPr lang="en-US" altLang="en-US" sz="2800" b="1" dirty="0"/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+mj-lt"/>
              <a:buAutoNum type="arabicParenR"/>
            </a:pPr>
            <a:r>
              <a:rPr lang="en-US" altLang="en-US" b="1" dirty="0">
                <a:solidFill>
                  <a:srgbClr val="0101FA"/>
                </a:solidFill>
              </a:rPr>
              <a:t> </a:t>
            </a:r>
            <a:r>
              <a:rPr lang="en-US" altLang="en-US" sz="2800" b="1" dirty="0"/>
              <a:t>The Project</a:t>
            </a:r>
            <a:endParaRPr lang="en-US" altLang="en-US" b="1" dirty="0"/>
          </a:p>
          <a:p>
            <a:pPr marL="914400" lvl="1" indent="-457200">
              <a:lnSpc>
                <a:spcPct val="150000"/>
              </a:lnSpc>
              <a:spcBef>
                <a:spcPct val="0"/>
              </a:spcBef>
            </a:pPr>
            <a:r>
              <a:rPr lang="en-US" altLang="en-US" sz="2600" b="1" dirty="0"/>
              <a:t>New 13,000 </a:t>
            </a:r>
            <a:r>
              <a:rPr lang="en-US" altLang="en-US" sz="2600" b="1" dirty="0" err="1"/>
              <a:t>Sq</a:t>
            </a:r>
            <a:r>
              <a:rPr lang="en-US" altLang="en-US" sz="2600" b="1" dirty="0"/>
              <a:t>/Ft Office Building</a:t>
            </a:r>
          </a:p>
          <a:p>
            <a:pPr marL="914400" lvl="1" indent="-457200">
              <a:lnSpc>
                <a:spcPct val="150000"/>
              </a:lnSpc>
              <a:spcBef>
                <a:spcPct val="0"/>
              </a:spcBef>
            </a:pPr>
            <a:r>
              <a:rPr lang="en-US" altLang="en-US" sz="2600" b="1" dirty="0"/>
              <a:t>Offices, Hotel Space, Laboratory</a:t>
            </a:r>
          </a:p>
          <a:p>
            <a:pPr marL="914400" lvl="1" indent="-457200">
              <a:lnSpc>
                <a:spcPct val="150000"/>
              </a:lnSpc>
              <a:spcBef>
                <a:spcPct val="0"/>
              </a:spcBef>
            </a:pPr>
            <a:r>
              <a:rPr lang="en-US" altLang="en-US" sz="2600" b="1" dirty="0"/>
              <a:t>Exterior landscaping incorporating campus layout and natural area.  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endParaRPr lang="en-US" altLang="en-US" sz="2400" b="1" dirty="0"/>
          </a:p>
        </p:txBody>
      </p:sp>
      <p:pic>
        <p:nvPicPr>
          <p:cNvPr id="5" name="Picture 4" descr="Image result for spokane conservation district">
            <a:extLst>
              <a:ext uri="{FF2B5EF4-FFF2-40B4-BE49-F238E27FC236}">
                <a16:creationId xmlns:a16="http://schemas.microsoft.com/office/drawing/2014/main" id="{7A8AE8F6-EEFE-42FE-94B2-E03880D80DB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378" y="6009430"/>
            <a:ext cx="841781" cy="848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0641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>
            <a:extLst>
              <a:ext uri="{FF2B5EF4-FFF2-40B4-BE49-F238E27FC236}">
                <a16:creationId xmlns:a16="http://schemas.microsoft.com/office/drawing/2014/main" id="{D0225567-4A97-4718-8ABE-CD0182E78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88" y="319087"/>
            <a:ext cx="8044871" cy="50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39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>
                <a:solidFill>
                  <a:srgbClr val="0F3C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WHY PDB– RCW 39.10.300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282D1DD6-8904-4685-8DF8-A0308BFD6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26" y="696780"/>
            <a:ext cx="8576136" cy="60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altLang="en-US" sz="2800" b="1" dirty="0"/>
              <a:t>The earthwork and foundation activities are highly specialized and a DB approach is critical in developing the construction methodology.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altLang="en-US" sz="2800" b="1" dirty="0"/>
              <a:t> Provide opportunity for greater innovation or efficiencies between the designer and the builder.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altLang="en-US" sz="2800" b="1" dirty="0"/>
              <a:t>Significant savings in project delivery time will be realized, critical for meeting loan requirements.</a:t>
            </a:r>
            <a:endParaRPr lang="en-US" altLang="en-US" sz="2400" b="1" strike="sngStrike" dirty="0"/>
          </a:p>
        </p:txBody>
      </p:sp>
      <p:pic>
        <p:nvPicPr>
          <p:cNvPr id="5" name="Picture 4" descr="Image result for spokane conservation district">
            <a:extLst>
              <a:ext uri="{FF2B5EF4-FFF2-40B4-BE49-F238E27FC236}">
                <a16:creationId xmlns:a16="http://schemas.microsoft.com/office/drawing/2014/main" id="{351BCFAA-BD79-4AF1-BAA6-528C07B2361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378" y="6009430"/>
            <a:ext cx="841781" cy="848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62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ext Box 4"/>
          <p:cNvSpPr txBox="1">
            <a:spLocks noChangeArrowheads="1"/>
          </p:cNvSpPr>
          <p:nvPr/>
        </p:nvSpPr>
        <p:spPr bwMode="auto">
          <a:xfrm>
            <a:off x="170090" y="835810"/>
            <a:ext cx="8102545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altLang="en-US" sz="2600" b="1" dirty="0"/>
              <a:t>Spokane construction market saturated 2021/2022, multiple competitive bids on DBB difficult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altLang="en-US" sz="2600" b="1" dirty="0"/>
              <a:t>Marketing outreach to Design Builders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altLang="en-US" sz="2600" b="1" dirty="0"/>
              <a:t>SCD loan based on new office construction with GMP signed no later than 7/15/2021.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+mj-lt"/>
              <a:buAutoNum type="arabicParenR" startAt="4"/>
            </a:pPr>
            <a:r>
              <a:rPr lang="en-US" altLang="en-US" sz="2600" b="1" dirty="0"/>
              <a:t>Program/Project Criteria for PDB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SzPct val="125000"/>
            </a:pPr>
            <a:r>
              <a:rPr lang="en-US" altLang="en-US" sz="2400" b="1" dirty="0"/>
              <a:t>Defined Scope of Work with Specialized earthwork construction activities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SzPct val="125000"/>
            </a:pPr>
            <a:r>
              <a:rPr lang="en-US" altLang="en-US" sz="2400" b="1" dirty="0"/>
              <a:t>Market conditions – GC and Subcontractor availability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SzPct val="125000"/>
            </a:pPr>
            <a:r>
              <a:rPr lang="en-US" altLang="en-US" sz="2400" b="1" dirty="0"/>
              <a:t>Mitigate fiscal/construction escalation risk and time constraints.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A9F11D72-121D-4BC6-A76F-8FF06E739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90" y="241410"/>
            <a:ext cx="6808788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39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>
                <a:solidFill>
                  <a:srgbClr val="0F3C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PROJECT OVERVIEW</a:t>
            </a:r>
          </a:p>
        </p:txBody>
      </p:sp>
      <p:pic>
        <p:nvPicPr>
          <p:cNvPr id="7" name="Picture 6" descr="Image result for spokane conservation district">
            <a:extLst>
              <a:ext uri="{FF2B5EF4-FFF2-40B4-BE49-F238E27FC236}">
                <a16:creationId xmlns:a16="http://schemas.microsoft.com/office/drawing/2014/main" id="{F51FCC35-B689-4D91-A57F-2359E76F7A3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378" y="6009430"/>
            <a:ext cx="841781" cy="848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3512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8E33CD-FECE-4784-8485-3B82C31A2E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55" y="924465"/>
            <a:ext cx="6469375" cy="40208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9B6E41-A8CF-42B6-B276-D703049A36CB}"/>
              </a:ext>
            </a:extLst>
          </p:cNvPr>
          <p:cNvSpPr txBox="1"/>
          <p:nvPr/>
        </p:nvSpPr>
        <p:spPr>
          <a:xfrm>
            <a:off x="200117" y="4328697"/>
            <a:ext cx="6317584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Scope of Work</a:t>
            </a: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13,000 square foot office building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Construct new offices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“Hotel” space for field staff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ADA Compliant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WSEC Compliant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Laboratory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Exterior landscape complimenting campus design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D0225567-4A97-4718-8ABE-CD0182E78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90" y="241410"/>
            <a:ext cx="6808788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39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>
                <a:solidFill>
                  <a:srgbClr val="0F3C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PROJECT OVERVIEW</a:t>
            </a:r>
          </a:p>
        </p:txBody>
      </p:sp>
      <p:pic>
        <p:nvPicPr>
          <p:cNvPr id="10" name="Picture 9" descr="Image result for spokane conservation district">
            <a:extLst>
              <a:ext uri="{FF2B5EF4-FFF2-40B4-BE49-F238E27FC236}">
                <a16:creationId xmlns:a16="http://schemas.microsoft.com/office/drawing/2014/main" id="{C0158290-C32E-4344-B70C-971D361C1F4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378" y="6009430"/>
            <a:ext cx="841781" cy="848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0320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245984" y="241410"/>
            <a:ext cx="8796189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39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4000" b="1" dirty="0">
                <a:solidFill>
                  <a:srgbClr val="0F3C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PROJECT BUDGET</a:t>
            </a:r>
          </a:p>
        </p:txBody>
      </p:sp>
      <p:pic>
        <p:nvPicPr>
          <p:cNvPr id="5" name="Picture 4" descr="Image result for spokane conservation district">
            <a:extLst>
              <a:ext uri="{FF2B5EF4-FFF2-40B4-BE49-F238E27FC236}">
                <a16:creationId xmlns:a16="http://schemas.microsoft.com/office/drawing/2014/main" id="{4E18DC27-2A65-4A6B-9BE9-641353BF361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378" y="6009430"/>
            <a:ext cx="841781" cy="848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0D8B3C-4B78-4561-94EC-023503B789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3490" y="2199827"/>
            <a:ext cx="8363630" cy="235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0019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0EA2C64509BB4383885EBCD5CE8F55" ma:contentTypeVersion="8" ma:contentTypeDescription="Create a new document." ma:contentTypeScope="" ma:versionID="1834dc52e613d5975b12626df88e07fa">
  <xsd:schema xmlns:xsd="http://www.w3.org/2001/XMLSchema" xmlns:xs="http://www.w3.org/2001/XMLSchema" xmlns:p="http://schemas.microsoft.com/office/2006/metadata/properties" xmlns:ns3="1d018142-296a-44d1-8b5f-c46836b83965" targetNamespace="http://schemas.microsoft.com/office/2006/metadata/properties" ma:root="true" ma:fieldsID="811f528b2dbe2a8290eb08231623236a" ns3:_="">
    <xsd:import namespace="1d018142-296a-44d1-8b5f-c46836b8396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018142-296a-44d1-8b5f-c46836b839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F78D5CF-F4E5-4DFF-9B2A-FF31701092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018142-296a-44d1-8b5f-c46836b839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88BFC0-549B-48CC-944E-FE07DA3995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95F1F2-0330-44D9-9AF8-1ED8057B6DF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14704</TotalTime>
  <Words>764</Words>
  <Application>Microsoft Office PowerPoint</Application>
  <PresentationFormat>On-screen Show (4:3)</PresentationFormat>
  <Paragraphs>179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Trebuchet MS</vt:lpstr>
      <vt:lpstr>Wingdings 3</vt:lpstr>
      <vt:lpstr>Symbol</vt:lpstr>
      <vt:lpstr>Wingdings</vt:lpstr>
      <vt:lpstr>Calibri</vt:lpstr>
      <vt:lpstr>Arial</vt:lpstr>
      <vt:lpstr>Times New Roman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District 81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Spokane Public Schools</dc:creator>
  <cp:lastModifiedBy>Damon Gardella</cp:lastModifiedBy>
  <cp:revision>611</cp:revision>
  <cp:lastPrinted>2019-03-27T18:40:13Z</cp:lastPrinted>
  <dcterms:created xsi:type="dcterms:W3CDTF">2008-07-07T16:34:35Z</dcterms:created>
  <dcterms:modified xsi:type="dcterms:W3CDTF">2021-03-24T15:53:07Z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0x010100AF0EA2C64509BB4383885EBCD5CE8F55</vt:lpwstr>
  </property>
</Properties>
</file>