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35"/>
  </p:notesMasterIdLst>
  <p:handoutMasterIdLst>
    <p:handoutMasterId r:id="rId36"/>
  </p:handoutMasterIdLst>
  <p:sldIdLst>
    <p:sldId id="256" r:id="rId2"/>
    <p:sldId id="315" r:id="rId3"/>
    <p:sldId id="425" r:id="rId4"/>
    <p:sldId id="369" r:id="rId5"/>
    <p:sldId id="426" r:id="rId6"/>
    <p:sldId id="319" r:id="rId7"/>
    <p:sldId id="435" r:id="rId8"/>
    <p:sldId id="394" r:id="rId9"/>
    <p:sldId id="345" r:id="rId10"/>
    <p:sldId id="408" r:id="rId11"/>
    <p:sldId id="412" r:id="rId12"/>
    <p:sldId id="429" r:id="rId13"/>
    <p:sldId id="403" r:id="rId14"/>
    <p:sldId id="263" r:id="rId15"/>
    <p:sldId id="264" r:id="rId16"/>
    <p:sldId id="436" r:id="rId17"/>
    <p:sldId id="438" r:id="rId18"/>
    <p:sldId id="419" r:id="rId19"/>
    <p:sldId id="418" r:id="rId20"/>
    <p:sldId id="423" r:id="rId21"/>
    <p:sldId id="424" r:id="rId22"/>
    <p:sldId id="434" r:id="rId23"/>
    <p:sldId id="427" r:id="rId24"/>
    <p:sldId id="409" r:id="rId25"/>
    <p:sldId id="385" r:id="rId26"/>
    <p:sldId id="437" r:id="rId27"/>
    <p:sldId id="380" r:id="rId28"/>
    <p:sldId id="428" r:id="rId29"/>
    <p:sldId id="406" r:id="rId30"/>
    <p:sldId id="415" r:id="rId31"/>
    <p:sldId id="416" r:id="rId32"/>
    <p:sldId id="387" r:id="rId33"/>
    <p:sldId id="28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Anderson" initials="MA" lastIdx="3" clrIdx="0">
    <p:extLst>
      <p:ext uri="{19B8F6BF-5375-455C-9EA6-DF929625EA0E}">
        <p15:presenceInfo xmlns:p15="http://schemas.microsoft.com/office/powerpoint/2012/main" userId="S-1-5-21-1110004096-1093950551-5522801-51542" providerId="AD"/>
      </p:ext>
    </p:extLst>
  </p:cmAuthor>
  <p:cmAuthor id="2" name="Jesse Noga" initials="JN" lastIdx="4" clrIdx="1">
    <p:extLst>
      <p:ext uri="{19B8F6BF-5375-455C-9EA6-DF929625EA0E}">
        <p15:presenceInfo xmlns:p15="http://schemas.microsoft.com/office/powerpoint/2012/main" userId="S::JNoga@parametrix.com::492ce9f8-f0b5-4d2d-a3f8-423cc0b4f6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E"/>
    <a:srgbClr val="AFEEFB"/>
    <a:srgbClr val="32D4F4"/>
    <a:srgbClr val="45D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A49D0-4BAC-456D-8456-58414AA0E615}" v="7" dt="2021-01-27T21:55:38.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196" autoAdjust="0"/>
  </p:normalViewPr>
  <p:slideViewPr>
    <p:cSldViewPr>
      <p:cViewPr varScale="1">
        <p:scale>
          <a:sx n="98" d="100"/>
          <a:sy n="98" d="100"/>
        </p:scale>
        <p:origin x="732" y="84"/>
      </p:cViewPr>
      <p:guideLst>
        <p:guide orient="horz" pos="2160"/>
        <p:guide pos="2880"/>
      </p:guideLst>
    </p:cSldViewPr>
  </p:slideViewPr>
  <p:outlineViewPr>
    <p:cViewPr>
      <p:scale>
        <a:sx n="33" d="100"/>
        <a:sy n="33" d="100"/>
      </p:scale>
      <p:origin x="0" y="-1788"/>
    </p:cViewPr>
  </p:outlineViewPr>
  <p:notesTextViewPr>
    <p:cViewPr>
      <p:scale>
        <a:sx n="3" d="2"/>
        <a:sy n="3" d="2"/>
      </p:scale>
      <p:origin x="0" y="0"/>
    </p:cViewPr>
  </p:notesTextViewPr>
  <p:sorterViewPr>
    <p:cViewPr>
      <p:scale>
        <a:sx n="100" d="100"/>
        <a:sy n="100" d="100"/>
      </p:scale>
      <p:origin x="0" y="0"/>
    </p:cViewPr>
  </p:sorterViewPr>
  <p:notesViewPr>
    <p:cSldViewPr>
      <p:cViewPr>
        <p:scale>
          <a:sx n="200" d="100"/>
          <a:sy n="200" d="100"/>
        </p:scale>
        <p:origin x="1296" y="-21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Noga" userId="492ce9f8-f0b5-4d2d-a3f8-423cc0b4f6d1" providerId="ADAL" clId="{BE7A49D0-4BAC-456D-8456-58414AA0E615}"/>
    <pc:docChg chg="undo redo custSel addSld delSld modSld">
      <pc:chgData name="Jesse Noga" userId="492ce9f8-f0b5-4d2d-a3f8-423cc0b4f6d1" providerId="ADAL" clId="{BE7A49D0-4BAC-456D-8456-58414AA0E615}" dt="2021-01-27T22:26:47.242" v="450" actId="255"/>
      <pc:docMkLst>
        <pc:docMk/>
      </pc:docMkLst>
      <pc:sldChg chg="modSp mod">
        <pc:chgData name="Jesse Noga" userId="492ce9f8-f0b5-4d2d-a3f8-423cc0b4f6d1" providerId="ADAL" clId="{BE7A49D0-4BAC-456D-8456-58414AA0E615}" dt="2021-01-27T22:19:00.092" v="344" actId="2711"/>
        <pc:sldMkLst>
          <pc:docMk/>
          <pc:sldMk cId="4033241827" sldId="263"/>
        </pc:sldMkLst>
        <pc:spChg chg="mod">
          <ac:chgData name="Jesse Noga" userId="492ce9f8-f0b5-4d2d-a3f8-423cc0b4f6d1" providerId="ADAL" clId="{BE7A49D0-4BAC-456D-8456-58414AA0E615}" dt="2021-01-27T22:19:00.092" v="344" actId="2711"/>
          <ac:spMkLst>
            <pc:docMk/>
            <pc:sldMk cId="4033241827" sldId="263"/>
            <ac:spMk id="5" creationId="{B33D3A4E-8851-428E-8BF5-3D5DEA05F3D4}"/>
          </ac:spMkLst>
        </pc:spChg>
      </pc:sldChg>
      <pc:sldChg chg="modSp mod">
        <pc:chgData name="Jesse Noga" userId="492ce9f8-f0b5-4d2d-a3f8-423cc0b4f6d1" providerId="ADAL" clId="{BE7A49D0-4BAC-456D-8456-58414AA0E615}" dt="2021-01-27T22:19:13.309" v="345" actId="2711"/>
        <pc:sldMkLst>
          <pc:docMk/>
          <pc:sldMk cId="3430746492" sldId="264"/>
        </pc:sldMkLst>
        <pc:spChg chg="mod">
          <ac:chgData name="Jesse Noga" userId="492ce9f8-f0b5-4d2d-a3f8-423cc0b4f6d1" providerId="ADAL" clId="{BE7A49D0-4BAC-456D-8456-58414AA0E615}" dt="2021-01-27T22:19:13.309" v="345" actId="2711"/>
          <ac:spMkLst>
            <pc:docMk/>
            <pc:sldMk cId="3430746492" sldId="264"/>
            <ac:spMk id="3" creationId="{EE660280-C105-4970-8864-92FCF99C8AF0}"/>
          </ac:spMkLst>
        </pc:spChg>
      </pc:sldChg>
      <pc:sldChg chg="modSp mod">
        <pc:chgData name="Jesse Noga" userId="492ce9f8-f0b5-4d2d-a3f8-423cc0b4f6d1" providerId="ADAL" clId="{BE7A49D0-4BAC-456D-8456-58414AA0E615}" dt="2021-01-27T22:26:47.242" v="450" actId="255"/>
        <pc:sldMkLst>
          <pc:docMk/>
          <pc:sldMk cId="4046701006" sldId="282"/>
        </pc:sldMkLst>
        <pc:spChg chg="mod">
          <ac:chgData name="Jesse Noga" userId="492ce9f8-f0b5-4d2d-a3f8-423cc0b4f6d1" providerId="ADAL" clId="{BE7A49D0-4BAC-456D-8456-58414AA0E615}" dt="2021-01-27T22:26:47.242" v="450" actId="255"/>
          <ac:spMkLst>
            <pc:docMk/>
            <pc:sldMk cId="4046701006" sldId="282"/>
            <ac:spMk id="4" creationId="{00000000-0000-0000-0000-000000000000}"/>
          </ac:spMkLst>
        </pc:spChg>
      </pc:sldChg>
      <pc:sldChg chg="modSp mod">
        <pc:chgData name="Jesse Noga" userId="492ce9f8-f0b5-4d2d-a3f8-423cc0b4f6d1" providerId="ADAL" clId="{BE7A49D0-4BAC-456D-8456-58414AA0E615}" dt="2021-01-27T22:14:25.875" v="291" actId="255"/>
        <pc:sldMkLst>
          <pc:docMk/>
          <pc:sldMk cId="2440322411" sldId="319"/>
        </pc:sldMkLst>
        <pc:spChg chg="mod">
          <ac:chgData name="Jesse Noga" userId="492ce9f8-f0b5-4d2d-a3f8-423cc0b4f6d1" providerId="ADAL" clId="{BE7A49D0-4BAC-456D-8456-58414AA0E615}" dt="2021-01-27T22:14:25.875" v="291" actId="255"/>
          <ac:spMkLst>
            <pc:docMk/>
            <pc:sldMk cId="2440322411" sldId="319"/>
            <ac:spMk id="3" creationId="{00000000-0000-0000-0000-000000000000}"/>
          </ac:spMkLst>
        </pc:spChg>
      </pc:sldChg>
      <pc:sldChg chg="modSp mod">
        <pc:chgData name="Jesse Noga" userId="492ce9f8-f0b5-4d2d-a3f8-423cc0b4f6d1" providerId="ADAL" clId="{BE7A49D0-4BAC-456D-8456-58414AA0E615}" dt="2021-01-27T22:26:26.726" v="449" actId="20577"/>
        <pc:sldMkLst>
          <pc:docMk/>
          <pc:sldMk cId="931470275" sldId="387"/>
        </pc:sldMkLst>
        <pc:spChg chg="mod">
          <ac:chgData name="Jesse Noga" userId="492ce9f8-f0b5-4d2d-a3f8-423cc0b4f6d1" providerId="ADAL" clId="{BE7A49D0-4BAC-456D-8456-58414AA0E615}" dt="2021-01-27T22:26:26.726" v="449" actId="20577"/>
          <ac:spMkLst>
            <pc:docMk/>
            <pc:sldMk cId="931470275" sldId="387"/>
            <ac:spMk id="20" creationId="{00000000-0000-0000-0000-000000000000}"/>
          </ac:spMkLst>
        </pc:spChg>
      </pc:sldChg>
      <pc:sldChg chg="modSp mod">
        <pc:chgData name="Jesse Noga" userId="492ce9f8-f0b5-4d2d-a3f8-423cc0b4f6d1" providerId="ADAL" clId="{BE7A49D0-4BAC-456D-8456-58414AA0E615}" dt="2021-01-27T22:15:16.343" v="294" actId="27636"/>
        <pc:sldMkLst>
          <pc:docMk/>
          <pc:sldMk cId="2065877854" sldId="394"/>
        </pc:sldMkLst>
        <pc:spChg chg="mod">
          <ac:chgData name="Jesse Noga" userId="492ce9f8-f0b5-4d2d-a3f8-423cc0b4f6d1" providerId="ADAL" clId="{BE7A49D0-4BAC-456D-8456-58414AA0E615}" dt="2021-01-27T22:15:16.343" v="294" actId="27636"/>
          <ac:spMkLst>
            <pc:docMk/>
            <pc:sldMk cId="2065877854" sldId="394"/>
            <ac:spMk id="3" creationId="{00000000-0000-0000-0000-000000000000}"/>
          </ac:spMkLst>
        </pc:spChg>
      </pc:sldChg>
      <pc:sldChg chg="modSp mod">
        <pc:chgData name="Jesse Noga" userId="492ce9f8-f0b5-4d2d-a3f8-423cc0b4f6d1" providerId="ADAL" clId="{BE7A49D0-4BAC-456D-8456-58414AA0E615}" dt="2021-01-27T22:18:44.528" v="343" actId="6549"/>
        <pc:sldMkLst>
          <pc:docMk/>
          <pc:sldMk cId="3883930464" sldId="403"/>
        </pc:sldMkLst>
        <pc:spChg chg="mod">
          <ac:chgData name="Jesse Noga" userId="492ce9f8-f0b5-4d2d-a3f8-423cc0b4f6d1" providerId="ADAL" clId="{BE7A49D0-4BAC-456D-8456-58414AA0E615}" dt="2021-01-27T22:18:44.528" v="343" actId="6549"/>
          <ac:spMkLst>
            <pc:docMk/>
            <pc:sldMk cId="3883930464" sldId="403"/>
            <ac:spMk id="3" creationId="{BD9B2A97-C136-44E9-AECD-C9CB4DEB4B92}"/>
          </ac:spMkLst>
        </pc:spChg>
      </pc:sldChg>
      <pc:sldChg chg="modSp mod">
        <pc:chgData name="Jesse Noga" userId="492ce9f8-f0b5-4d2d-a3f8-423cc0b4f6d1" providerId="ADAL" clId="{BE7A49D0-4BAC-456D-8456-58414AA0E615}" dt="2021-01-27T22:23:58.492" v="418" actId="20577"/>
        <pc:sldMkLst>
          <pc:docMk/>
          <pc:sldMk cId="4485269" sldId="406"/>
        </pc:sldMkLst>
        <pc:spChg chg="mod">
          <ac:chgData name="Jesse Noga" userId="492ce9f8-f0b5-4d2d-a3f8-423cc0b4f6d1" providerId="ADAL" clId="{BE7A49D0-4BAC-456D-8456-58414AA0E615}" dt="2021-01-27T22:23:58.492" v="418" actId="20577"/>
          <ac:spMkLst>
            <pc:docMk/>
            <pc:sldMk cId="4485269" sldId="406"/>
            <ac:spMk id="3" creationId="{00000000-0000-0000-0000-000000000000}"/>
          </ac:spMkLst>
        </pc:spChg>
      </pc:sldChg>
      <pc:sldChg chg="modSp mod">
        <pc:chgData name="Jesse Noga" userId="492ce9f8-f0b5-4d2d-a3f8-423cc0b4f6d1" providerId="ADAL" clId="{BE7A49D0-4BAC-456D-8456-58414AA0E615}" dt="2021-01-27T21:21:51.373" v="9" actId="14100"/>
        <pc:sldMkLst>
          <pc:docMk/>
          <pc:sldMk cId="2808834047" sldId="408"/>
        </pc:sldMkLst>
        <pc:picChg chg="mod">
          <ac:chgData name="Jesse Noga" userId="492ce9f8-f0b5-4d2d-a3f8-423cc0b4f6d1" providerId="ADAL" clId="{BE7A49D0-4BAC-456D-8456-58414AA0E615}" dt="2021-01-27T21:21:51.373" v="9" actId="14100"/>
          <ac:picMkLst>
            <pc:docMk/>
            <pc:sldMk cId="2808834047" sldId="408"/>
            <ac:picMk id="6" creationId="{0C59145C-6628-4582-9E07-7C0427713656}"/>
          </ac:picMkLst>
        </pc:picChg>
      </pc:sldChg>
      <pc:sldChg chg="modSp mod">
        <pc:chgData name="Jesse Noga" userId="492ce9f8-f0b5-4d2d-a3f8-423cc0b4f6d1" providerId="ADAL" clId="{BE7A49D0-4BAC-456D-8456-58414AA0E615}" dt="2021-01-27T22:17:27.792" v="322" actId="255"/>
        <pc:sldMkLst>
          <pc:docMk/>
          <pc:sldMk cId="705656427" sldId="412"/>
        </pc:sldMkLst>
        <pc:spChg chg="mod">
          <ac:chgData name="Jesse Noga" userId="492ce9f8-f0b5-4d2d-a3f8-423cc0b4f6d1" providerId="ADAL" clId="{BE7A49D0-4BAC-456D-8456-58414AA0E615}" dt="2021-01-27T22:16:38.928" v="313" actId="14100"/>
          <ac:spMkLst>
            <pc:docMk/>
            <pc:sldMk cId="705656427" sldId="412"/>
            <ac:spMk id="3" creationId="{00000000-0000-0000-0000-000000000000}"/>
          </ac:spMkLst>
        </pc:spChg>
        <pc:spChg chg="mod">
          <ac:chgData name="Jesse Noga" userId="492ce9f8-f0b5-4d2d-a3f8-423cc0b4f6d1" providerId="ADAL" clId="{BE7A49D0-4BAC-456D-8456-58414AA0E615}" dt="2021-01-27T22:17:27.792" v="322" actId="255"/>
          <ac:spMkLst>
            <pc:docMk/>
            <pc:sldMk cId="705656427" sldId="412"/>
            <ac:spMk id="4" creationId="{00000000-0000-0000-0000-000000000000}"/>
          </ac:spMkLst>
        </pc:spChg>
      </pc:sldChg>
      <pc:sldChg chg="modSp mod">
        <pc:chgData name="Jesse Noga" userId="492ce9f8-f0b5-4d2d-a3f8-423cc0b4f6d1" providerId="ADAL" clId="{BE7A49D0-4BAC-456D-8456-58414AA0E615}" dt="2021-01-27T22:25:08.242" v="433" actId="20577"/>
        <pc:sldMkLst>
          <pc:docMk/>
          <pc:sldMk cId="3578468119" sldId="415"/>
        </pc:sldMkLst>
        <pc:spChg chg="mod">
          <ac:chgData name="Jesse Noga" userId="492ce9f8-f0b5-4d2d-a3f8-423cc0b4f6d1" providerId="ADAL" clId="{BE7A49D0-4BAC-456D-8456-58414AA0E615}" dt="2021-01-27T22:25:08.242" v="433" actId="20577"/>
          <ac:spMkLst>
            <pc:docMk/>
            <pc:sldMk cId="3578468119" sldId="415"/>
            <ac:spMk id="5" creationId="{9CD07D90-DB66-41A7-A668-5FC45320A6DE}"/>
          </ac:spMkLst>
        </pc:spChg>
      </pc:sldChg>
      <pc:sldChg chg="modSp mod">
        <pc:chgData name="Jesse Noga" userId="492ce9f8-f0b5-4d2d-a3f8-423cc0b4f6d1" providerId="ADAL" clId="{BE7A49D0-4BAC-456D-8456-58414AA0E615}" dt="2021-01-27T22:25:36.009" v="439" actId="6549"/>
        <pc:sldMkLst>
          <pc:docMk/>
          <pc:sldMk cId="3794701398" sldId="416"/>
        </pc:sldMkLst>
        <pc:spChg chg="mod">
          <ac:chgData name="Jesse Noga" userId="492ce9f8-f0b5-4d2d-a3f8-423cc0b4f6d1" providerId="ADAL" clId="{BE7A49D0-4BAC-456D-8456-58414AA0E615}" dt="2021-01-27T22:25:36.009" v="439" actId="6549"/>
          <ac:spMkLst>
            <pc:docMk/>
            <pc:sldMk cId="3794701398" sldId="416"/>
            <ac:spMk id="5" creationId="{9FA35664-663E-4127-AE7E-DFE56CCFD0CE}"/>
          </ac:spMkLst>
        </pc:spChg>
      </pc:sldChg>
      <pc:sldChg chg="modSp mod">
        <pc:chgData name="Jesse Noga" userId="492ce9f8-f0b5-4d2d-a3f8-423cc0b4f6d1" providerId="ADAL" clId="{BE7A49D0-4BAC-456D-8456-58414AA0E615}" dt="2021-01-27T22:16:01.259" v="298" actId="2711"/>
        <pc:sldMkLst>
          <pc:docMk/>
          <pc:sldMk cId="4056717870" sldId="429"/>
        </pc:sldMkLst>
        <pc:spChg chg="mod">
          <ac:chgData name="Jesse Noga" userId="492ce9f8-f0b5-4d2d-a3f8-423cc0b4f6d1" providerId="ADAL" clId="{BE7A49D0-4BAC-456D-8456-58414AA0E615}" dt="2021-01-27T22:16:01.259" v="298" actId="2711"/>
          <ac:spMkLst>
            <pc:docMk/>
            <pc:sldMk cId="4056717870" sldId="429"/>
            <ac:spMk id="4" creationId="{00000000-0000-0000-0000-000000000000}"/>
          </ac:spMkLst>
        </pc:spChg>
      </pc:sldChg>
      <pc:sldChg chg="addSp modSp mod">
        <pc:chgData name="Jesse Noga" userId="492ce9f8-f0b5-4d2d-a3f8-423cc0b4f6d1" providerId="ADAL" clId="{BE7A49D0-4BAC-456D-8456-58414AA0E615}" dt="2021-01-27T22:20:27.042" v="351" actId="1076"/>
        <pc:sldMkLst>
          <pc:docMk/>
          <pc:sldMk cId="2043301148" sldId="436"/>
        </pc:sldMkLst>
        <pc:spChg chg="mod">
          <ac:chgData name="Jesse Noga" userId="492ce9f8-f0b5-4d2d-a3f8-423cc0b4f6d1" providerId="ADAL" clId="{BE7A49D0-4BAC-456D-8456-58414AA0E615}" dt="2021-01-27T22:19:32.359" v="346" actId="2711"/>
          <ac:spMkLst>
            <pc:docMk/>
            <pc:sldMk cId="2043301148" sldId="436"/>
            <ac:spMk id="3" creationId="{EE660280-C105-4970-8864-92FCF99C8AF0}"/>
          </ac:spMkLst>
        </pc:spChg>
        <pc:picChg chg="add mod">
          <ac:chgData name="Jesse Noga" userId="492ce9f8-f0b5-4d2d-a3f8-423cc0b4f6d1" providerId="ADAL" clId="{BE7A49D0-4BAC-456D-8456-58414AA0E615}" dt="2021-01-27T22:20:27.042" v="351" actId="1076"/>
          <ac:picMkLst>
            <pc:docMk/>
            <pc:sldMk cId="2043301148" sldId="436"/>
            <ac:picMk id="5" creationId="{90D72483-D7D8-4823-8C7B-2C67372AF894}"/>
          </ac:picMkLst>
        </pc:picChg>
      </pc:sldChg>
      <pc:sldChg chg="modSp mod">
        <pc:chgData name="Jesse Noga" userId="492ce9f8-f0b5-4d2d-a3f8-423cc0b4f6d1" providerId="ADAL" clId="{BE7A49D0-4BAC-456D-8456-58414AA0E615}" dt="2021-01-27T22:20:55.559" v="359" actId="20577"/>
        <pc:sldMkLst>
          <pc:docMk/>
          <pc:sldMk cId="1757181177" sldId="437"/>
        </pc:sldMkLst>
        <pc:spChg chg="mod">
          <ac:chgData name="Jesse Noga" userId="492ce9f8-f0b5-4d2d-a3f8-423cc0b4f6d1" providerId="ADAL" clId="{BE7A49D0-4BAC-456D-8456-58414AA0E615}" dt="2021-01-27T22:20:55.559" v="359" actId="20577"/>
          <ac:spMkLst>
            <pc:docMk/>
            <pc:sldMk cId="1757181177" sldId="437"/>
            <ac:spMk id="3" creationId="{EE660280-C105-4970-8864-92FCF99C8AF0}"/>
          </ac:spMkLst>
        </pc:spChg>
      </pc:sldChg>
      <pc:sldChg chg="modSp mod">
        <pc:chgData name="Jesse Noga" userId="492ce9f8-f0b5-4d2d-a3f8-423cc0b4f6d1" providerId="ADAL" clId="{BE7A49D0-4BAC-456D-8456-58414AA0E615}" dt="2021-01-27T22:20:08.569" v="349" actId="1076"/>
        <pc:sldMkLst>
          <pc:docMk/>
          <pc:sldMk cId="4063975159" sldId="438"/>
        </pc:sldMkLst>
        <pc:spChg chg="mod">
          <ac:chgData name="Jesse Noga" userId="492ce9f8-f0b5-4d2d-a3f8-423cc0b4f6d1" providerId="ADAL" clId="{BE7A49D0-4BAC-456D-8456-58414AA0E615}" dt="2021-01-27T22:20:08.569" v="349" actId="1076"/>
          <ac:spMkLst>
            <pc:docMk/>
            <pc:sldMk cId="4063975159" sldId="438"/>
            <ac:spMk id="2" creationId="{EDB1F3CE-72DC-4789-BCF1-E4D8BB4064CC}"/>
          </ac:spMkLst>
        </pc:spChg>
        <pc:spChg chg="mod">
          <ac:chgData name="Jesse Noga" userId="492ce9f8-f0b5-4d2d-a3f8-423cc0b4f6d1" providerId="ADAL" clId="{BE7A49D0-4BAC-456D-8456-58414AA0E615}" dt="2021-01-27T22:20:05.958" v="348" actId="255"/>
          <ac:spMkLst>
            <pc:docMk/>
            <pc:sldMk cId="4063975159" sldId="438"/>
            <ac:spMk id="3" creationId="{EE660280-C105-4970-8864-92FCF99C8AF0}"/>
          </ac:spMkLst>
        </pc:spChg>
        <pc:picChg chg="mod">
          <ac:chgData name="Jesse Noga" userId="492ce9f8-f0b5-4d2d-a3f8-423cc0b4f6d1" providerId="ADAL" clId="{BE7A49D0-4BAC-456D-8456-58414AA0E615}" dt="2021-01-27T21:56:01.808" v="26" actId="14100"/>
          <ac:picMkLst>
            <pc:docMk/>
            <pc:sldMk cId="4063975159" sldId="438"/>
            <ac:picMk id="7" creationId="{202A798F-AA65-408E-BD8B-C0F4699D5C9F}"/>
          </ac:picMkLst>
        </pc:picChg>
        <pc:picChg chg="mod">
          <ac:chgData name="Jesse Noga" userId="492ce9f8-f0b5-4d2d-a3f8-423cc0b4f6d1" providerId="ADAL" clId="{BE7A49D0-4BAC-456D-8456-58414AA0E615}" dt="2021-01-27T21:55:56.591" v="25" actId="14100"/>
          <ac:picMkLst>
            <pc:docMk/>
            <pc:sldMk cId="4063975159" sldId="438"/>
            <ac:picMk id="9" creationId="{336043FF-BDEF-4F8A-A458-633C0A26C691}"/>
          </ac:picMkLst>
        </pc:picChg>
      </pc:sldChg>
      <pc:sldChg chg="add del">
        <pc:chgData name="Jesse Noga" userId="492ce9f8-f0b5-4d2d-a3f8-423cc0b4f6d1" providerId="ADAL" clId="{BE7A49D0-4BAC-456D-8456-58414AA0E615}" dt="2021-01-27T21:55:08.547" v="19"/>
        <pc:sldMkLst>
          <pc:docMk/>
          <pc:sldMk cId="1477698081"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475" cy="465138"/>
          </a:xfrm>
          <a:prstGeom prst="rect">
            <a:avLst/>
          </a:prstGeom>
        </p:spPr>
        <p:txBody>
          <a:bodyPr vert="horz" lIns="92638" tIns="46319" rIns="92638" bIns="46319" rtlCol="0"/>
          <a:lstStyle>
            <a:lvl1pPr algn="l">
              <a:defRPr sz="1200"/>
            </a:lvl1pPr>
          </a:lstStyle>
          <a:p>
            <a:endParaRPr lang="en-US" dirty="0"/>
          </a:p>
        </p:txBody>
      </p:sp>
      <p:sp>
        <p:nvSpPr>
          <p:cNvPr id="3" name="Date Placeholder 2"/>
          <p:cNvSpPr>
            <a:spLocks noGrp="1"/>
          </p:cNvSpPr>
          <p:nvPr>
            <p:ph type="dt" sz="quarter" idx="1"/>
          </p:nvPr>
        </p:nvSpPr>
        <p:spPr>
          <a:xfrm>
            <a:off x="3970344" y="0"/>
            <a:ext cx="3038475" cy="465138"/>
          </a:xfrm>
          <a:prstGeom prst="rect">
            <a:avLst/>
          </a:prstGeom>
        </p:spPr>
        <p:txBody>
          <a:bodyPr vert="horz" lIns="92638" tIns="46319" rIns="92638" bIns="46319" rtlCol="0"/>
          <a:lstStyle>
            <a:lvl1pPr algn="r">
              <a:defRPr sz="1200"/>
            </a:lvl1pPr>
          </a:lstStyle>
          <a:p>
            <a:fld id="{0435EB79-4CD3-4F09-B6F4-D176C4F93551}" type="datetimeFigureOut">
              <a:rPr lang="en-US" smtClean="0"/>
              <a:t>1/27/2021</a:t>
            </a:fld>
            <a:endParaRPr lang="en-US" dirty="0"/>
          </a:p>
        </p:txBody>
      </p:sp>
      <p:sp>
        <p:nvSpPr>
          <p:cNvPr id="4" name="Footer Placeholder 3"/>
          <p:cNvSpPr>
            <a:spLocks noGrp="1"/>
          </p:cNvSpPr>
          <p:nvPr>
            <p:ph type="ftr" sz="quarter" idx="2"/>
          </p:nvPr>
        </p:nvSpPr>
        <p:spPr>
          <a:xfrm>
            <a:off x="7" y="8829676"/>
            <a:ext cx="3038475" cy="465138"/>
          </a:xfrm>
          <a:prstGeom prst="rect">
            <a:avLst/>
          </a:prstGeom>
        </p:spPr>
        <p:txBody>
          <a:bodyPr vert="horz" lIns="92638" tIns="46319" rIns="92638" bIns="463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4" y="8829676"/>
            <a:ext cx="3038475" cy="465138"/>
          </a:xfrm>
          <a:prstGeom prst="rect">
            <a:avLst/>
          </a:prstGeom>
        </p:spPr>
        <p:txBody>
          <a:bodyPr vert="horz" lIns="92638" tIns="46319" rIns="92638" bIns="46319"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475" cy="465138"/>
          </a:xfrm>
          <a:prstGeom prst="rect">
            <a:avLst/>
          </a:prstGeom>
        </p:spPr>
        <p:txBody>
          <a:bodyPr vert="horz" lIns="92638" tIns="46319" rIns="92638" bIns="46319" rtlCol="0"/>
          <a:lstStyle>
            <a:lvl1pPr algn="l">
              <a:defRPr sz="1200"/>
            </a:lvl1pPr>
          </a:lstStyle>
          <a:p>
            <a:endParaRPr lang="en-US" dirty="0"/>
          </a:p>
        </p:txBody>
      </p:sp>
      <p:sp>
        <p:nvSpPr>
          <p:cNvPr id="3" name="Date Placeholder 2"/>
          <p:cNvSpPr>
            <a:spLocks noGrp="1"/>
          </p:cNvSpPr>
          <p:nvPr>
            <p:ph type="dt" idx="1"/>
          </p:nvPr>
        </p:nvSpPr>
        <p:spPr>
          <a:xfrm>
            <a:off x="3970344" y="0"/>
            <a:ext cx="3038475" cy="465138"/>
          </a:xfrm>
          <a:prstGeom prst="rect">
            <a:avLst/>
          </a:prstGeom>
        </p:spPr>
        <p:txBody>
          <a:bodyPr vert="horz" lIns="92638" tIns="46319" rIns="92638" bIns="46319" rtlCol="0"/>
          <a:lstStyle>
            <a:lvl1pPr algn="r">
              <a:defRPr sz="1200"/>
            </a:lvl1pPr>
          </a:lstStyle>
          <a:p>
            <a:fld id="{851C3A19-11CC-4902-8D56-8C84E2F1DD11}" type="datetimeFigureOut">
              <a:rPr lang="en-US" smtClean="0"/>
              <a:t>1/27/2021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8" tIns="46319" rIns="92638" bIns="46319" rtlCol="0" anchor="ctr"/>
          <a:lstStyle/>
          <a:p>
            <a:endParaRPr lang="en-US" dirty="0"/>
          </a:p>
        </p:txBody>
      </p:sp>
      <p:sp>
        <p:nvSpPr>
          <p:cNvPr id="5" name="Notes Placeholder 4"/>
          <p:cNvSpPr>
            <a:spLocks noGrp="1"/>
          </p:cNvSpPr>
          <p:nvPr>
            <p:ph type="body" sz="quarter" idx="3"/>
          </p:nvPr>
        </p:nvSpPr>
        <p:spPr>
          <a:xfrm>
            <a:off x="701675" y="4416431"/>
            <a:ext cx="5607050" cy="4183063"/>
          </a:xfrm>
          <a:prstGeom prst="rect">
            <a:avLst/>
          </a:prstGeom>
        </p:spPr>
        <p:txBody>
          <a:bodyPr vert="horz" lIns="92638" tIns="46319" rIns="92638" bIns="46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29676"/>
            <a:ext cx="3038475" cy="465138"/>
          </a:xfrm>
          <a:prstGeom prst="rect">
            <a:avLst/>
          </a:prstGeom>
        </p:spPr>
        <p:txBody>
          <a:bodyPr vert="horz" lIns="92638" tIns="46319" rIns="92638" bIns="463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4" y="8829676"/>
            <a:ext cx="3038475" cy="465138"/>
          </a:xfrm>
          <a:prstGeom prst="rect">
            <a:avLst/>
          </a:prstGeom>
        </p:spPr>
        <p:txBody>
          <a:bodyPr vert="horz" lIns="92638" tIns="46319" rIns="92638" bIns="46319"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262053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ALAN: </a:t>
            </a:r>
          </a:p>
          <a:p>
            <a:endParaRPr lang="en-US" sz="1100" dirty="0">
              <a:latin typeface="+mn-lt"/>
            </a:endParaRPr>
          </a:p>
          <a:p>
            <a:pPr marL="0" indent="0">
              <a:buFont typeface="Arial" panose="020B0604020202020204" pitchFamily="34" charset="0"/>
              <a:buNone/>
            </a:pPr>
            <a:r>
              <a:rPr lang="en-US" sz="1100" b="1" dirty="0">
                <a:latin typeface="+mn-lt"/>
              </a:rPr>
              <a:t>Henderson North CSO Reduction </a:t>
            </a:r>
          </a:p>
          <a:p>
            <a:r>
              <a:rPr lang="en-US" sz="1100" b="1" dirty="0">
                <a:latin typeface="+mn-lt"/>
              </a:rPr>
              <a:t>Why selected: </a:t>
            </a:r>
            <a:r>
              <a:rPr lang="en-US" sz="1100" dirty="0">
                <a:latin typeface="+mn-lt"/>
              </a:rPr>
              <a:t>Contractor input was critical for constructability, sequencing, and risk management.</a:t>
            </a:r>
            <a:endParaRPr lang="en-US" sz="1100" b="1" dirty="0">
              <a:latin typeface="+mn-lt"/>
            </a:endParaRPr>
          </a:p>
          <a:p>
            <a:r>
              <a:rPr lang="en-US" sz="1100" b="1" dirty="0">
                <a:latin typeface="+mn-lt"/>
              </a:rPr>
              <a:t>Benefits: </a:t>
            </a:r>
            <a:r>
              <a:rPr lang="en-US" sz="1100" dirty="0">
                <a:latin typeface="+mn-lt"/>
              </a:rPr>
              <a:t> </a:t>
            </a:r>
          </a:p>
          <a:p>
            <a:pPr lvl="2"/>
            <a:r>
              <a:rPr lang="en-US" sz="1100" dirty="0">
                <a:latin typeface="+mn-lt"/>
              </a:rPr>
              <a:t>Reduced impact to public &amp; Park revenue.</a:t>
            </a:r>
          </a:p>
          <a:p>
            <a:pPr lvl="2"/>
            <a:r>
              <a:rPr lang="en-US" sz="1100" dirty="0">
                <a:latin typeface="+mn-lt"/>
              </a:rPr>
              <a:t>Risk management of unknown groundwater conditions.</a:t>
            </a:r>
            <a:endParaRPr lang="en-US" sz="1100" b="1" dirty="0">
              <a:latin typeface="+mn-lt"/>
            </a:endParaRPr>
          </a:p>
          <a:p>
            <a:r>
              <a:rPr lang="en-US" sz="1100" b="1" dirty="0">
                <a:latin typeface="+mn-lt"/>
              </a:rPr>
              <a:t>Lessons learned: </a:t>
            </a:r>
            <a:r>
              <a:rPr lang="en-US" sz="1100" dirty="0">
                <a:latin typeface="+mn-lt"/>
              </a:rPr>
              <a:t>Value of pre-con risk management and stakeholder outreach to project cost and execution.</a:t>
            </a:r>
            <a:endParaRPr lang="en-US" sz="1100" b="1" dirty="0">
              <a:latin typeface="+mn-l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D396AB-D2FD-4128-8B27-4E88D21C9416}" type="slidenum">
              <a:rPr lang="en-US" smtClean="0"/>
              <a:t>14</a:t>
            </a:fld>
            <a:endParaRPr lang="en-US"/>
          </a:p>
        </p:txBody>
      </p:sp>
    </p:spTree>
    <p:extLst>
      <p:ext uri="{BB962C8B-B14F-4D97-AF65-F5344CB8AC3E}">
        <p14:creationId xmlns:p14="http://schemas.microsoft.com/office/powerpoint/2010/main" val="228611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endParaRPr lang="en-US" dirty="0"/>
          </a:p>
          <a:p>
            <a:r>
              <a:rPr lang="en-US" dirty="0"/>
              <a:t>Thank you, Lloyd.</a:t>
            </a:r>
          </a:p>
          <a:p>
            <a:endParaRPr lang="en-US" dirty="0"/>
          </a:p>
          <a:p>
            <a:r>
              <a:rPr lang="en-US" dirty="0"/>
              <a:t>We also want to touch on our three recently approved projects, demonstrating our ability to meet the requirements of RCW 39.10. All projects so far are progressing smoothly.</a:t>
            </a:r>
          </a:p>
          <a:p>
            <a:endParaRPr lang="en-US" dirty="0"/>
          </a:p>
          <a:p>
            <a:r>
              <a:rPr lang="en-US" dirty="0"/>
              <a:t>You can read the full details on each slide. </a:t>
            </a:r>
          </a:p>
          <a:p>
            <a:endParaRPr lang="en-US" dirty="0"/>
          </a:p>
          <a:p>
            <a:r>
              <a:rPr lang="en-US" dirty="0"/>
              <a:t>Overlook Walk was approved by your committee May 2018. Overlook Walk is currently in preconstruction services.</a:t>
            </a:r>
          </a:p>
          <a:p>
            <a:br>
              <a:rPr lang="en-US" dirty="0"/>
            </a:br>
            <a:r>
              <a:rPr lang="en-US" dirty="0"/>
              <a:t>Boundary Dam was approved in October 2017 and started construction last month. Contract completion is on schedule.</a:t>
            </a:r>
          </a:p>
          <a:p>
            <a:endParaRPr lang="en-US" dirty="0"/>
          </a:p>
          <a:p>
            <a:r>
              <a:rPr lang="en-US" dirty="0"/>
              <a:t>Cedar Falls was approved September 2018 and is in the contract execution phase. </a:t>
            </a:r>
          </a:p>
          <a:p>
            <a:endParaRPr lang="en-US" dirty="0"/>
          </a:p>
          <a:p>
            <a:r>
              <a:rPr lang="en-US" dirty="0"/>
              <a:t>All of these projects will give quarterly updates to the Internal Review Committee as part of our new structure, so we will be able to continue to assess the progress of these projects and their compliance with 39.10.</a:t>
            </a:r>
          </a:p>
        </p:txBody>
      </p:sp>
      <p:sp>
        <p:nvSpPr>
          <p:cNvPr id="4" name="Slide Number Placeholder 3"/>
          <p:cNvSpPr>
            <a:spLocks noGrp="1"/>
          </p:cNvSpPr>
          <p:nvPr>
            <p:ph type="sldNum" sz="quarter" idx="5"/>
          </p:nvPr>
        </p:nvSpPr>
        <p:spPr/>
        <p:txBody>
          <a:bodyPr/>
          <a:lstStyle/>
          <a:p>
            <a:fld id="{08D396AB-D2FD-4128-8B27-4E88D21C9416}" type="slidenum">
              <a:rPr lang="en-US" smtClean="0"/>
              <a:t>15</a:t>
            </a:fld>
            <a:endParaRPr lang="en-US"/>
          </a:p>
        </p:txBody>
      </p:sp>
    </p:spTree>
    <p:extLst>
      <p:ext uri="{BB962C8B-B14F-4D97-AF65-F5344CB8AC3E}">
        <p14:creationId xmlns:p14="http://schemas.microsoft.com/office/powerpoint/2010/main" val="881954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endParaRPr lang="en-US" dirty="0"/>
          </a:p>
          <a:p>
            <a:r>
              <a:rPr lang="en-US" dirty="0"/>
              <a:t>Thank you, Lloyd.</a:t>
            </a:r>
          </a:p>
          <a:p>
            <a:endParaRPr lang="en-US" dirty="0"/>
          </a:p>
          <a:p>
            <a:r>
              <a:rPr lang="en-US" dirty="0"/>
              <a:t>We also want to touch on our three recently approved projects, demonstrating our ability to meet the requirements of RCW 39.10. All projects so far are progressing smoothly.</a:t>
            </a:r>
          </a:p>
          <a:p>
            <a:endParaRPr lang="en-US" dirty="0"/>
          </a:p>
          <a:p>
            <a:r>
              <a:rPr lang="en-US" dirty="0"/>
              <a:t>You can read the full details on each slide. </a:t>
            </a:r>
          </a:p>
          <a:p>
            <a:endParaRPr lang="en-US" dirty="0"/>
          </a:p>
          <a:p>
            <a:r>
              <a:rPr lang="en-US" dirty="0"/>
              <a:t>Overlook Walk was approved by your committee May 2018. Overlook Walk is currently in preconstruction services.</a:t>
            </a:r>
          </a:p>
          <a:p>
            <a:br>
              <a:rPr lang="en-US" dirty="0"/>
            </a:br>
            <a:r>
              <a:rPr lang="en-US" dirty="0"/>
              <a:t>Boundary Dam was approved in October 2017 and started construction last month. Contract completion is on schedule.</a:t>
            </a:r>
          </a:p>
          <a:p>
            <a:endParaRPr lang="en-US" dirty="0"/>
          </a:p>
          <a:p>
            <a:r>
              <a:rPr lang="en-US" dirty="0"/>
              <a:t>Cedar Falls was approved September 2018 and is in the contract execution phase. </a:t>
            </a:r>
          </a:p>
          <a:p>
            <a:endParaRPr lang="en-US" dirty="0"/>
          </a:p>
          <a:p>
            <a:r>
              <a:rPr lang="en-US" dirty="0"/>
              <a:t>All of these projects will give quarterly updates to the Internal Review Committee as part of our new structure, so we will be able to continue to assess the progress of these projects and their compliance with 39.10.</a:t>
            </a:r>
          </a:p>
        </p:txBody>
      </p:sp>
      <p:sp>
        <p:nvSpPr>
          <p:cNvPr id="4" name="Slide Number Placeholder 3"/>
          <p:cNvSpPr>
            <a:spLocks noGrp="1"/>
          </p:cNvSpPr>
          <p:nvPr>
            <p:ph type="sldNum" sz="quarter" idx="5"/>
          </p:nvPr>
        </p:nvSpPr>
        <p:spPr/>
        <p:txBody>
          <a:bodyPr/>
          <a:lstStyle/>
          <a:p>
            <a:fld id="{08D396AB-D2FD-4128-8B27-4E88D21C9416}" type="slidenum">
              <a:rPr lang="en-US" smtClean="0"/>
              <a:t>16</a:t>
            </a:fld>
            <a:endParaRPr lang="en-US"/>
          </a:p>
        </p:txBody>
      </p:sp>
    </p:spTree>
    <p:extLst>
      <p:ext uri="{BB962C8B-B14F-4D97-AF65-F5344CB8AC3E}">
        <p14:creationId xmlns:p14="http://schemas.microsoft.com/office/powerpoint/2010/main" val="286186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endParaRPr lang="en-US" dirty="0"/>
          </a:p>
          <a:p>
            <a:r>
              <a:rPr lang="en-US" dirty="0"/>
              <a:t>Thank you, Lloyd.</a:t>
            </a:r>
          </a:p>
          <a:p>
            <a:endParaRPr lang="en-US" dirty="0"/>
          </a:p>
          <a:p>
            <a:r>
              <a:rPr lang="en-US" dirty="0"/>
              <a:t>We also want to touch on our three recently approved projects, demonstrating our ability to meet the requirements of RCW 39.10. All projects so far are progressing smoothly.</a:t>
            </a:r>
          </a:p>
          <a:p>
            <a:endParaRPr lang="en-US" dirty="0"/>
          </a:p>
          <a:p>
            <a:r>
              <a:rPr lang="en-US" dirty="0"/>
              <a:t>You can read the full details on each slide. </a:t>
            </a:r>
          </a:p>
          <a:p>
            <a:endParaRPr lang="en-US" dirty="0"/>
          </a:p>
          <a:p>
            <a:r>
              <a:rPr lang="en-US" dirty="0"/>
              <a:t>Overlook Walk was approved by your committee May 2018. Overlook Walk is currently in preconstruction services.</a:t>
            </a:r>
          </a:p>
          <a:p>
            <a:br>
              <a:rPr lang="en-US" dirty="0"/>
            </a:br>
            <a:r>
              <a:rPr lang="en-US" dirty="0"/>
              <a:t>Boundary Dam was approved in October 2017 and started construction last month. Contract completion is on schedule.</a:t>
            </a:r>
          </a:p>
          <a:p>
            <a:endParaRPr lang="en-US" dirty="0"/>
          </a:p>
          <a:p>
            <a:r>
              <a:rPr lang="en-US" dirty="0"/>
              <a:t>Cedar Falls was approved September 2018 and is in the contract execution phase. </a:t>
            </a:r>
          </a:p>
          <a:p>
            <a:endParaRPr lang="en-US" dirty="0"/>
          </a:p>
          <a:p>
            <a:r>
              <a:rPr lang="en-US" dirty="0"/>
              <a:t>All of these projects will give quarterly updates to the Internal Review Committee as part of our new structure, so we will be able to continue to assess the progress of these projects and their compliance with 39.10.</a:t>
            </a:r>
          </a:p>
        </p:txBody>
      </p:sp>
      <p:sp>
        <p:nvSpPr>
          <p:cNvPr id="4" name="Slide Number Placeholder 3"/>
          <p:cNvSpPr>
            <a:spLocks noGrp="1"/>
          </p:cNvSpPr>
          <p:nvPr>
            <p:ph type="sldNum" sz="quarter" idx="5"/>
          </p:nvPr>
        </p:nvSpPr>
        <p:spPr/>
        <p:txBody>
          <a:bodyPr/>
          <a:lstStyle/>
          <a:p>
            <a:fld id="{08D396AB-D2FD-4128-8B27-4E88D21C9416}" type="slidenum">
              <a:rPr lang="en-US" smtClean="0"/>
              <a:t>17</a:t>
            </a:fld>
            <a:endParaRPr lang="en-US"/>
          </a:p>
        </p:txBody>
      </p:sp>
    </p:spTree>
    <p:extLst>
      <p:ext uri="{BB962C8B-B14F-4D97-AF65-F5344CB8AC3E}">
        <p14:creationId xmlns:p14="http://schemas.microsoft.com/office/powerpoint/2010/main" val="398407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23</a:t>
            </a:fld>
            <a:endParaRPr lang="en-US" dirty="0"/>
          </a:p>
        </p:txBody>
      </p:sp>
    </p:spTree>
    <p:extLst>
      <p:ext uri="{BB962C8B-B14F-4D97-AF65-F5344CB8AC3E}">
        <p14:creationId xmlns:p14="http://schemas.microsoft.com/office/powerpoint/2010/main" val="381904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Highlighted GCCM Projects</a:t>
            </a:r>
          </a:p>
          <a:p>
            <a:r>
              <a:rPr lang="en-US" dirty="0"/>
              <a:t>Green Highlighted- Just beginning or starting in the next couple of years</a:t>
            </a:r>
          </a:p>
          <a:p>
            <a:r>
              <a:rPr lang="en-US" dirty="0"/>
              <a:t>May or may not be occupied</a:t>
            </a:r>
          </a:p>
        </p:txBody>
      </p:sp>
      <p:sp>
        <p:nvSpPr>
          <p:cNvPr id="4" name="Slide Number Placeholder 3"/>
          <p:cNvSpPr>
            <a:spLocks noGrp="1"/>
          </p:cNvSpPr>
          <p:nvPr>
            <p:ph type="sldNum" sz="quarter" idx="10"/>
          </p:nvPr>
        </p:nvSpPr>
        <p:spPr/>
        <p:txBody>
          <a:bodyPr/>
          <a:lstStyle/>
          <a:p>
            <a:fld id="{1E56F321-8004-430C-A3D5-D881F1EA66E9}" type="slidenum">
              <a:rPr lang="en-US" smtClean="0"/>
              <a:t>24</a:t>
            </a:fld>
            <a:endParaRPr lang="en-US" dirty="0"/>
          </a:p>
        </p:txBody>
      </p:sp>
    </p:spTree>
    <p:extLst>
      <p:ext uri="{BB962C8B-B14F-4D97-AF65-F5344CB8AC3E}">
        <p14:creationId xmlns:p14="http://schemas.microsoft.com/office/powerpoint/2010/main" val="101126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endParaRPr lang="en-US" dirty="0"/>
          </a:p>
          <a:p>
            <a:r>
              <a:rPr lang="en-US" dirty="0"/>
              <a:t>Thank you, Lloyd.</a:t>
            </a:r>
          </a:p>
          <a:p>
            <a:endParaRPr lang="en-US" dirty="0"/>
          </a:p>
          <a:p>
            <a:r>
              <a:rPr lang="en-US" dirty="0"/>
              <a:t>We also want to touch on our three recently approved projects, demonstrating our ability to meet the requirements of RCW 39.10. All projects so far are progressing smoothly.</a:t>
            </a:r>
          </a:p>
          <a:p>
            <a:endParaRPr lang="en-US" dirty="0"/>
          </a:p>
          <a:p>
            <a:r>
              <a:rPr lang="en-US" dirty="0"/>
              <a:t>You can read the full details on each slide. </a:t>
            </a:r>
          </a:p>
          <a:p>
            <a:endParaRPr lang="en-US" dirty="0"/>
          </a:p>
          <a:p>
            <a:r>
              <a:rPr lang="en-US" dirty="0"/>
              <a:t>Overlook Walk was approved by your committee May 2018. Overlook Walk is currently in preconstruction services.</a:t>
            </a:r>
          </a:p>
          <a:p>
            <a:br>
              <a:rPr lang="en-US" dirty="0"/>
            </a:br>
            <a:r>
              <a:rPr lang="en-US" dirty="0"/>
              <a:t>Boundary Dam was approved in October 2017 and started construction last month. Contract completion is on schedule.</a:t>
            </a:r>
          </a:p>
          <a:p>
            <a:endParaRPr lang="en-US" dirty="0"/>
          </a:p>
          <a:p>
            <a:r>
              <a:rPr lang="en-US" dirty="0"/>
              <a:t>Cedar Falls was approved September 2018 and is in the contract execution phase. </a:t>
            </a:r>
          </a:p>
          <a:p>
            <a:endParaRPr lang="en-US" dirty="0"/>
          </a:p>
          <a:p>
            <a:r>
              <a:rPr lang="en-US" dirty="0"/>
              <a:t>All of these projects will give quarterly updates to the Internal Review Committee as part of our new structure, so we will be able to continue to assess the progress of these projects and their compliance with 39.10.</a:t>
            </a:r>
          </a:p>
        </p:txBody>
      </p:sp>
      <p:sp>
        <p:nvSpPr>
          <p:cNvPr id="4" name="Slide Number Placeholder 3"/>
          <p:cNvSpPr>
            <a:spLocks noGrp="1"/>
          </p:cNvSpPr>
          <p:nvPr>
            <p:ph type="sldNum" sz="quarter" idx="5"/>
          </p:nvPr>
        </p:nvSpPr>
        <p:spPr/>
        <p:txBody>
          <a:bodyPr/>
          <a:lstStyle/>
          <a:p>
            <a:fld id="{08D396AB-D2FD-4128-8B27-4E88D21C9416}" type="slidenum">
              <a:rPr lang="en-US" smtClean="0"/>
              <a:t>26</a:t>
            </a:fld>
            <a:endParaRPr lang="en-US"/>
          </a:p>
        </p:txBody>
      </p:sp>
    </p:spTree>
    <p:extLst>
      <p:ext uri="{BB962C8B-B14F-4D97-AF65-F5344CB8AC3E}">
        <p14:creationId xmlns:p14="http://schemas.microsoft.com/office/powerpoint/2010/main" val="332094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28</a:t>
            </a:fld>
            <a:endParaRPr lang="en-US" dirty="0"/>
          </a:p>
        </p:txBody>
      </p:sp>
    </p:spTree>
    <p:extLst>
      <p:ext uri="{BB962C8B-B14F-4D97-AF65-F5344CB8AC3E}">
        <p14:creationId xmlns:p14="http://schemas.microsoft.com/office/powerpoint/2010/main" val="245328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33</a:t>
            </a:fld>
            <a:endParaRPr lang="en-US" dirty="0"/>
          </a:p>
        </p:txBody>
      </p:sp>
    </p:spTree>
    <p:extLst>
      <p:ext uri="{BB962C8B-B14F-4D97-AF65-F5344CB8AC3E}">
        <p14:creationId xmlns:p14="http://schemas.microsoft.com/office/powerpoint/2010/main" val="410480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355952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3</a:t>
            </a:fld>
            <a:endParaRPr lang="en-US" dirty="0"/>
          </a:p>
        </p:txBody>
      </p:sp>
    </p:spTree>
    <p:extLst>
      <p:ext uri="{BB962C8B-B14F-4D97-AF65-F5344CB8AC3E}">
        <p14:creationId xmlns:p14="http://schemas.microsoft.com/office/powerpoint/2010/main" val="358204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4</a:t>
            </a:fld>
            <a:endParaRPr lang="en-US" dirty="0"/>
          </a:p>
        </p:txBody>
      </p:sp>
    </p:spTree>
    <p:extLst>
      <p:ext uri="{BB962C8B-B14F-4D97-AF65-F5344CB8AC3E}">
        <p14:creationId xmlns:p14="http://schemas.microsoft.com/office/powerpoint/2010/main" val="68350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6</a:t>
            </a:fld>
            <a:endParaRPr lang="en-US" dirty="0"/>
          </a:p>
        </p:txBody>
      </p:sp>
    </p:spTree>
    <p:extLst>
      <p:ext uri="{BB962C8B-B14F-4D97-AF65-F5344CB8AC3E}">
        <p14:creationId xmlns:p14="http://schemas.microsoft.com/office/powerpoint/2010/main" val="280355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9</a:t>
            </a:fld>
            <a:endParaRPr lang="en-US" dirty="0"/>
          </a:p>
        </p:txBody>
      </p:sp>
    </p:spTree>
    <p:extLst>
      <p:ext uri="{BB962C8B-B14F-4D97-AF65-F5344CB8AC3E}">
        <p14:creationId xmlns:p14="http://schemas.microsoft.com/office/powerpoint/2010/main" val="301163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public body depth of public works experience</a:t>
            </a:r>
          </a:p>
          <a:p>
            <a:r>
              <a:rPr lang="en-US" dirty="0"/>
              <a:t>TPS is a major capital project builder</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201360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Controls</a:t>
            </a:r>
          </a:p>
          <a:p>
            <a:r>
              <a:rPr lang="en-US" dirty="0"/>
              <a:t>-Weekly Staff Meetings</a:t>
            </a:r>
          </a:p>
          <a:p>
            <a:r>
              <a:rPr lang="en-US" dirty="0"/>
              <a:t>-Weekly progress meetings</a:t>
            </a:r>
          </a:p>
          <a:p>
            <a:r>
              <a:rPr lang="en-US" dirty="0"/>
              <a:t>-One on one PM daily and weekly meetings</a:t>
            </a:r>
          </a:p>
          <a:p>
            <a:r>
              <a:rPr lang="en-US" dirty="0"/>
              <a:t>-Standing daily and weekly meetings with COO</a:t>
            </a:r>
          </a:p>
          <a:p>
            <a:r>
              <a:rPr lang="en-US" dirty="0"/>
              <a:t>-Multi Vista- Photographic Interactive As-Built</a:t>
            </a:r>
          </a:p>
          <a:p>
            <a:r>
              <a:rPr lang="en-US" dirty="0"/>
              <a:t>-Digitized As Builts and OEM Manuals in the Cloud (Skisite)</a:t>
            </a:r>
          </a:p>
          <a:p>
            <a:r>
              <a:rPr lang="en-US" dirty="0"/>
              <a:t>-Chalk Schools- Soup to nuts process for Project approvals</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11</a:t>
            </a:fld>
            <a:endParaRPr lang="en-US" dirty="0"/>
          </a:p>
        </p:txBody>
      </p:sp>
    </p:spTree>
    <p:extLst>
      <p:ext uri="{BB962C8B-B14F-4D97-AF65-F5344CB8AC3E}">
        <p14:creationId xmlns:p14="http://schemas.microsoft.com/office/powerpoint/2010/main" val="236782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12</a:t>
            </a:fld>
            <a:endParaRPr lang="en-US" dirty="0"/>
          </a:p>
        </p:txBody>
      </p:sp>
    </p:spTree>
    <p:extLst>
      <p:ext uri="{BB962C8B-B14F-4D97-AF65-F5344CB8AC3E}">
        <p14:creationId xmlns:p14="http://schemas.microsoft.com/office/powerpoint/2010/main" val="234782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366C0D8-AE11-4882-8726-CB4184BAFA4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6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611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6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408591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85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378654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427847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95610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112476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extLst>
      <p:ext uri="{BB962C8B-B14F-4D97-AF65-F5344CB8AC3E}">
        <p14:creationId xmlns:p14="http://schemas.microsoft.com/office/powerpoint/2010/main" val="25612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7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66C0D8-AE11-4882-8726-CB4184BAFA49}" type="datetimeFigureOut">
              <a:rPr lang="en-US" smtClean="0"/>
              <a:t>1/27/2021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D8B61A2-6DF4-46F6-B57D-F774B42E49EA}"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84897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CF7905-56DB-4950-ABDD-540F2F837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0E0D8E-B442-45FE-887A-5103CCD2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 y="640080"/>
            <a:ext cx="5486399" cy="3034857"/>
          </a:xfrm>
        </p:spPr>
        <p:txBody>
          <a:bodyPr anchor="b">
            <a:normAutofit/>
          </a:bodyPr>
          <a:lstStyle/>
          <a:p>
            <a:pPr algn="ctr"/>
            <a:r>
              <a:rPr lang="en-US" sz="3600" dirty="0">
                <a:solidFill>
                  <a:srgbClr val="FFFFFF"/>
                </a:solidFill>
                <a:ea typeface="Cambria" panose="02040503050406030204" pitchFamily="18" charset="0"/>
              </a:rPr>
              <a:t>Application for certification of a public body Agency using the design-build method</a:t>
            </a:r>
          </a:p>
        </p:txBody>
      </p:sp>
      <p:sp>
        <p:nvSpPr>
          <p:cNvPr id="3" name="Subtitle 2"/>
          <p:cNvSpPr>
            <a:spLocks noGrp="1"/>
          </p:cNvSpPr>
          <p:nvPr>
            <p:ph type="subTitle" idx="1"/>
          </p:nvPr>
        </p:nvSpPr>
        <p:spPr>
          <a:xfrm>
            <a:off x="76200" y="3849539"/>
            <a:ext cx="5481254" cy="722461"/>
          </a:xfrm>
        </p:spPr>
        <p:txBody>
          <a:bodyPr anchor="t">
            <a:normAutofit/>
          </a:bodyPr>
          <a:lstStyle/>
          <a:p>
            <a:pPr algn="ctr"/>
            <a:r>
              <a:rPr lang="en-US" sz="1800" dirty="0">
                <a:solidFill>
                  <a:srgbClr val="FFFFFF"/>
                </a:solidFill>
                <a:cs typeface="Calibri" panose="020F0502020204030204" pitchFamily="34" charset="0"/>
              </a:rPr>
              <a:t>RCW 39.10.270 Alternative Public Works Contracting</a:t>
            </a:r>
            <a:endParaRPr lang="en-US" sz="1800" dirty="0">
              <a:solidFill>
                <a:srgbClr val="FFFFFF"/>
              </a:solidFill>
              <a:latin typeface="+mj-lt"/>
              <a:cs typeface="Calibri" panose="020F0502020204030204" pitchFamily="34" charset="0"/>
            </a:endParaRPr>
          </a:p>
          <a:p>
            <a:pPr algn="r"/>
            <a:r>
              <a:rPr lang="en-US" sz="1800" b="1" dirty="0">
                <a:solidFill>
                  <a:srgbClr val="FFFFFF"/>
                </a:solidFill>
                <a:latin typeface="+mj-lt"/>
                <a:cs typeface="Calibri" panose="020F0502020204030204" pitchFamily="34" charset="0"/>
              </a:rPr>
              <a:t>January 28, 2021</a:t>
            </a:r>
          </a:p>
          <a:p>
            <a:pPr algn="r"/>
            <a:endParaRPr lang="en-US" dirty="0">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234" y="2497067"/>
            <a:ext cx="2804453" cy="1177870"/>
          </a:xfrm>
          <a:prstGeom prst="rect">
            <a:avLst/>
          </a:prstGeom>
        </p:spPr>
      </p:pic>
      <p:cxnSp>
        <p:nvCxnSpPr>
          <p:cNvPr id="15" name="Straight Connector 14">
            <a:extLst>
              <a:ext uri="{FF2B5EF4-FFF2-40B4-BE49-F238E27FC236}">
                <a16:creationId xmlns:a16="http://schemas.microsoft.com/office/drawing/2014/main" id="{2B5BB601-08A7-443A-BDC2-A0C7DA6694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44577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7975" y="3884101"/>
            <a:ext cx="2803048" cy="357388"/>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flipH="1">
            <a:off x="1143000" y="304800"/>
            <a:ext cx="7620000" cy="685800"/>
          </a:xfrm>
        </p:spPr>
        <p:txBody>
          <a:bodyPr>
            <a:noAutofit/>
          </a:bodyPr>
          <a:lstStyle/>
          <a:p>
            <a:r>
              <a:rPr lang="en-US" sz="3600" dirty="0">
                <a:solidFill>
                  <a:schemeClr val="tx2"/>
                </a:solidFill>
                <a:ea typeface="Cambria" panose="02040503050406030204" pitchFamily="18" charset="0"/>
              </a:rPr>
              <a:t>TPS Public Body Experience: 2001 - 2020</a:t>
            </a:r>
          </a:p>
        </p:txBody>
      </p:sp>
      <p:pic>
        <p:nvPicPr>
          <p:cNvPr id="5" name="Content Placeholder 4">
            <a:extLst>
              <a:ext uri="{FF2B5EF4-FFF2-40B4-BE49-F238E27FC236}">
                <a16:creationId xmlns:a16="http://schemas.microsoft.com/office/drawing/2014/main" id="{5D784CE4-6E3A-4762-9824-0AE7FBC49AE7}"/>
              </a:ext>
            </a:extLst>
          </p:cNvPr>
          <p:cNvPicPr>
            <a:picLocks noGrp="1" noChangeAspect="1"/>
          </p:cNvPicPr>
          <p:nvPr>
            <p:ph idx="4294967295"/>
          </p:nvPr>
        </p:nvPicPr>
        <p:blipFill>
          <a:blip r:embed="rId3"/>
          <a:stretch>
            <a:fillRect/>
          </a:stretch>
        </p:blipFill>
        <p:spPr>
          <a:xfrm>
            <a:off x="0" y="4198938"/>
            <a:ext cx="2898775" cy="196850"/>
          </a:xfrm>
          <a:prstGeom prst="rect">
            <a:avLst/>
          </a:prstGeom>
        </p:spPr>
      </p:pic>
      <p:pic>
        <p:nvPicPr>
          <p:cNvPr id="8" name="Picture 7">
            <a:extLst>
              <a:ext uri="{FF2B5EF4-FFF2-40B4-BE49-F238E27FC236}">
                <a16:creationId xmlns:a16="http://schemas.microsoft.com/office/drawing/2014/main" id="{7D54AE77-AE51-4FCB-9552-DF496351AC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506"/>
          <a:stretch/>
        </p:blipFill>
        <p:spPr>
          <a:xfrm>
            <a:off x="7696200" y="6348268"/>
            <a:ext cx="1197326" cy="409864"/>
          </a:xfrm>
          <a:prstGeom prst="rect">
            <a:avLst/>
          </a:prstGeom>
        </p:spPr>
      </p:pic>
      <p:pic>
        <p:nvPicPr>
          <p:cNvPr id="6" name="Picture 5">
            <a:extLst>
              <a:ext uri="{FF2B5EF4-FFF2-40B4-BE49-F238E27FC236}">
                <a16:creationId xmlns:a16="http://schemas.microsoft.com/office/drawing/2014/main" id="{0C59145C-6628-4582-9E07-7C04277136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37" y="823477"/>
            <a:ext cx="9047526" cy="5524791"/>
          </a:xfrm>
          <a:prstGeom prst="rect">
            <a:avLst/>
          </a:prstGeom>
        </p:spPr>
      </p:pic>
    </p:spTree>
    <p:extLst>
      <p:ext uri="{BB962C8B-B14F-4D97-AF65-F5344CB8AC3E}">
        <p14:creationId xmlns:p14="http://schemas.microsoft.com/office/powerpoint/2010/main" val="280883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96" y="914400"/>
            <a:ext cx="6928104" cy="736656"/>
          </a:xfrm>
        </p:spPr>
        <p:txBody>
          <a:bodyPr>
            <a:noAutofit/>
          </a:bodyPr>
          <a:lstStyle/>
          <a:p>
            <a:r>
              <a:rPr lang="en-US" sz="3600" dirty="0">
                <a:solidFill>
                  <a:schemeClr val="tx2"/>
                </a:solidFill>
                <a:ea typeface="Cambria" panose="02040503050406030204" pitchFamily="18" charset="0"/>
              </a:rPr>
              <a:t>APD Experience &amp; Qualifications</a:t>
            </a:r>
          </a:p>
        </p:txBody>
      </p:sp>
      <p:sp>
        <p:nvSpPr>
          <p:cNvPr id="3" name="Content Placeholder 2"/>
          <p:cNvSpPr>
            <a:spLocks noGrp="1"/>
          </p:cNvSpPr>
          <p:nvPr>
            <p:ph idx="1"/>
          </p:nvPr>
        </p:nvSpPr>
        <p:spPr>
          <a:xfrm>
            <a:off x="768096" y="1981200"/>
            <a:ext cx="7842504" cy="4114800"/>
          </a:xfrm>
        </p:spPr>
        <p:txBody>
          <a:bodyPr/>
          <a:lstStyle/>
          <a:p>
            <a:pPr marL="685800" lvl="1" indent="-342900"/>
            <a:endParaRPr lang="en-US" dirty="0"/>
          </a:p>
          <a:p>
            <a:endParaRPr lang="en-US" dirty="0"/>
          </a:p>
        </p:txBody>
      </p:sp>
      <p:sp>
        <p:nvSpPr>
          <p:cNvPr id="4" name="Content Placeholder 2"/>
          <p:cNvSpPr txBox="1">
            <a:spLocks/>
          </p:cNvSpPr>
          <p:nvPr/>
        </p:nvSpPr>
        <p:spPr>
          <a:xfrm>
            <a:off x="381000" y="2133600"/>
            <a:ext cx="8610600" cy="3810000"/>
          </a:xfrm>
          <a:prstGeom prst="rect">
            <a:avLst/>
          </a:prstGeom>
        </p:spPr>
        <p:txBody>
          <a:bodyPr vert="horz" lIns="91440" tIns="45720" rIns="91440" bIns="45720" rtlCol="0">
            <a:normAutofit fontScale="4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tx2"/>
              </a:buClr>
            </a:pPr>
            <a:r>
              <a:rPr lang="en-US" sz="4500" dirty="0">
                <a:solidFill>
                  <a:schemeClr val="tx2"/>
                </a:solidFill>
                <a:cs typeface="Calibri" panose="020F0502020204030204" pitchFamily="34" charset="0"/>
              </a:rPr>
              <a:t>2001 – 2020:  TPS delivered</a:t>
            </a:r>
            <a:r>
              <a:rPr lang="en-US" sz="4500" dirty="0">
                <a:cs typeface="Calibri" panose="020F0502020204030204" pitchFamily="34" charset="0"/>
              </a:rPr>
              <a:t> </a:t>
            </a:r>
            <a:r>
              <a:rPr lang="en-US" sz="4500" dirty="0">
                <a:solidFill>
                  <a:schemeClr val="tx2"/>
                </a:solidFill>
                <a:cs typeface="Calibri" panose="020F0502020204030204" pitchFamily="34" charset="0"/>
              </a:rPr>
              <a:t>36</a:t>
            </a:r>
            <a:r>
              <a:rPr lang="en-US" sz="4500" dirty="0">
                <a:cs typeface="Calibri" panose="020F0502020204030204" pitchFamily="34" charset="0"/>
              </a:rPr>
              <a:t> </a:t>
            </a:r>
            <a:r>
              <a:rPr lang="en-US" sz="4500" dirty="0">
                <a:solidFill>
                  <a:schemeClr val="tx2"/>
                </a:solidFill>
                <a:cs typeface="Calibri" panose="020F0502020204030204" pitchFamily="34" charset="0"/>
              </a:rPr>
              <a:t>large capital projects valued at nearly $1.5 billion  </a:t>
            </a:r>
          </a:p>
          <a:p>
            <a:pPr>
              <a:buClr>
                <a:schemeClr val="tx2"/>
              </a:buClr>
            </a:pPr>
            <a:endParaRPr lang="en-US" sz="4500" dirty="0">
              <a:solidFill>
                <a:schemeClr val="tx2"/>
              </a:solidFill>
              <a:cs typeface="Calibri" panose="020F0502020204030204" pitchFamily="34" charset="0"/>
            </a:endParaRPr>
          </a:p>
          <a:p>
            <a:pPr>
              <a:buClr>
                <a:schemeClr val="tx2"/>
              </a:buClr>
            </a:pPr>
            <a:r>
              <a:rPr lang="en-US" sz="4500" dirty="0">
                <a:solidFill>
                  <a:schemeClr val="tx2"/>
                </a:solidFill>
                <a:cs typeface="Calibri" panose="020F0502020204030204" pitchFamily="34" charset="0"/>
              </a:rPr>
              <a:t>Comprised of D/B/B (24), GC/CM (8), &amp; D/B (4) methods of project delivery</a:t>
            </a:r>
          </a:p>
          <a:p>
            <a:pPr marL="114300" indent="0">
              <a:buClr>
                <a:schemeClr val="tx2"/>
              </a:buClr>
              <a:buNone/>
            </a:pPr>
            <a:endParaRPr lang="en-US" sz="4500" dirty="0">
              <a:solidFill>
                <a:schemeClr val="tx2"/>
              </a:solidFill>
              <a:cs typeface="Calibri" panose="020F0502020204030204" pitchFamily="34" charset="0"/>
            </a:endParaRPr>
          </a:p>
          <a:p>
            <a:pPr>
              <a:buClr>
                <a:schemeClr val="tx2"/>
              </a:buClr>
            </a:pPr>
            <a:r>
              <a:rPr lang="en-US" sz="4500" dirty="0">
                <a:solidFill>
                  <a:schemeClr val="tx2"/>
                </a:solidFill>
                <a:cs typeface="Calibri" panose="020F0502020204030204" pitchFamily="34" charset="0"/>
              </a:rPr>
              <a:t>TPS DBIA Associate - Greg Stidham</a:t>
            </a:r>
          </a:p>
          <a:p>
            <a:pPr>
              <a:buClr>
                <a:schemeClr val="tx2"/>
              </a:buClr>
            </a:pPr>
            <a:endParaRPr lang="en-US" sz="4500" dirty="0">
              <a:solidFill>
                <a:schemeClr val="tx2"/>
              </a:solidFill>
              <a:cs typeface="Calibri" panose="020F0502020204030204" pitchFamily="34" charset="0"/>
            </a:endParaRPr>
          </a:p>
          <a:p>
            <a:pPr>
              <a:buClr>
                <a:schemeClr val="tx2"/>
              </a:buClr>
            </a:pPr>
            <a:r>
              <a:rPr lang="en-US" sz="4500" dirty="0">
                <a:solidFill>
                  <a:schemeClr val="tx2"/>
                </a:solidFill>
                <a:cs typeface="Calibri" panose="020F0502020204030204" pitchFamily="34" charset="0"/>
              </a:rPr>
              <a:t>TPS DBIA Professional – Kris Anderson</a:t>
            </a:r>
          </a:p>
          <a:p>
            <a:pPr marL="114300" indent="0">
              <a:buClr>
                <a:schemeClr val="tx2"/>
              </a:buClr>
              <a:buNone/>
            </a:pPr>
            <a:endParaRPr lang="en-US" sz="4500" dirty="0">
              <a:solidFill>
                <a:schemeClr val="tx2"/>
              </a:solidFill>
              <a:cs typeface="Calibri" panose="020F0502020204030204" pitchFamily="34" charset="0"/>
            </a:endParaRPr>
          </a:p>
          <a:p>
            <a:pPr>
              <a:buClr>
                <a:schemeClr val="tx2"/>
              </a:buClr>
            </a:pPr>
            <a:r>
              <a:rPr lang="en-US" sz="4500" dirty="0">
                <a:solidFill>
                  <a:schemeClr val="tx2"/>
                </a:solidFill>
                <a:cs typeface="Calibri" panose="020F0502020204030204" pitchFamily="34" charset="0"/>
              </a:rPr>
              <a:t>All staff have completed the AGC Design-Build Workshop </a:t>
            </a:r>
          </a:p>
          <a:p>
            <a:pPr marL="114300" indent="0">
              <a:buClr>
                <a:schemeClr val="tx2"/>
              </a:buClr>
              <a:buNone/>
            </a:pPr>
            <a:endParaRPr lang="en-US" sz="4500" dirty="0">
              <a:solidFill>
                <a:schemeClr val="tx2"/>
              </a:solidFill>
              <a:cs typeface="Calibri" panose="020F0502020204030204" pitchFamily="34" charset="0"/>
            </a:endParaRPr>
          </a:p>
          <a:p>
            <a:pPr>
              <a:buClr>
                <a:schemeClr val="tx2"/>
              </a:buClr>
            </a:pPr>
            <a:r>
              <a:rPr lang="en-US" sz="4500" dirty="0">
                <a:solidFill>
                  <a:schemeClr val="tx2"/>
                </a:solidFill>
                <a:cs typeface="Calibri" panose="020F0502020204030204" pitchFamily="34" charset="0"/>
              </a:rPr>
              <a:t>TPS is committed to providing continuing training opportunities for our staff</a:t>
            </a:r>
          </a:p>
          <a:p>
            <a:pPr>
              <a:buClr>
                <a:schemeClr val="tx2"/>
              </a:buClr>
            </a:pPr>
            <a:endParaRPr lang="en-US" sz="4500" dirty="0">
              <a:solidFill>
                <a:schemeClr val="tx2"/>
              </a:solidFill>
              <a:cs typeface="Calibri" panose="020F0502020204030204" pitchFamily="34" charset="0"/>
            </a:endParaRPr>
          </a:p>
          <a:p>
            <a:pPr>
              <a:buClr>
                <a:schemeClr val="tx2"/>
              </a:buClr>
            </a:pPr>
            <a:r>
              <a:rPr lang="en-US" sz="4500" dirty="0">
                <a:solidFill>
                  <a:schemeClr val="tx2"/>
                </a:solidFill>
                <a:cs typeface="Calibri" panose="020F0502020204030204" pitchFamily="34" charset="0"/>
              </a:rPr>
              <a:t>Morris Aldridge - President of the Western Washington Chapter of DBIA.</a:t>
            </a:r>
          </a:p>
          <a:p>
            <a:pPr marL="114300" indent="0">
              <a:buClr>
                <a:schemeClr val="tx2"/>
              </a:buClr>
              <a:buNone/>
            </a:pPr>
            <a:endParaRPr lang="en-US" sz="1800" dirty="0">
              <a:solidFill>
                <a:schemeClr val="tx2"/>
              </a:solidFill>
              <a:highlight>
                <a:srgbClr val="FFFF00"/>
              </a:highlight>
              <a:latin typeface="Calibri" panose="020F0502020204030204" pitchFamily="34" charset="0"/>
              <a:cs typeface="Calibri" panose="020F0502020204030204" pitchFamily="34" charset="0"/>
            </a:endParaRPr>
          </a:p>
          <a:p>
            <a:pPr>
              <a:buClr>
                <a:schemeClr val="tx2"/>
              </a:buClr>
            </a:pPr>
            <a:endParaRPr lang="en-US" sz="1800" dirty="0">
              <a:solidFill>
                <a:schemeClr val="tx2"/>
              </a:solidFill>
              <a:latin typeface="Calibri" panose="020F0502020204030204" pitchFamily="34" charset="0"/>
              <a:cs typeface="Calibri" panose="020F0502020204030204" pitchFamily="34" charset="0"/>
            </a:endParaRPr>
          </a:p>
          <a:p>
            <a:pPr marL="114300" indent="0">
              <a:buNone/>
            </a:pPr>
            <a:endParaRPr lang="en-US" dirty="0">
              <a:solidFill>
                <a:schemeClr val="tx2"/>
              </a:solidFill>
            </a:endParaRPr>
          </a:p>
        </p:txBody>
      </p:sp>
      <p:pic>
        <p:nvPicPr>
          <p:cNvPr id="5" name="Picture 4">
            <a:extLst>
              <a:ext uri="{FF2B5EF4-FFF2-40B4-BE49-F238E27FC236}">
                <a16:creationId xmlns:a16="http://schemas.microsoft.com/office/drawing/2014/main" id="{D11852A5-538A-48BE-87F3-ECAA9B7BB9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spTree>
    <p:extLst>
      <p:ext uri="{BB962C8B-B14F-4D97-AF65-F5344CB8AC3E}">
        <p14:creationId xmlns:p14="http://schemas.microsoft.com/office/powerpoint/2010/main" val="70565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5029200" cy="915832"/>
          </a:xfrm>
        </p:spPr>
        <p:txBody>
          <a:bodyPr>
            <a:noAutofit/>
          </a:bodyPr>
          <a:lstStyle/>
          <a:p>
            <a:r>
              <a:rPr lang="en-US" sz="3600" dirty="0">
                <a:solidFill>
                  <a:schemeClr val="tx2"/>
                </a:solidFill>
                <a:ea typeface="Cambria" panose="02040503050406030204" pitchFamily="18" charset="0"/>
                <a:cs typeface="Calibri" panose="020F0502020204030204" pitchFamily="34" charset="0"/>
              </a:rPr>
              <a:t>Business Equity:</a:t>
            </a:r>
            <a:br>
              <a:rPr lang="en-US" sz="3600" dirty="0">
                <a:solidFill>
                  <a:schemeClr val="tx2"/>
                </a:solidFill>
                <a:ea typeface="Cambria" panose="02040503050406030204" pitchFamily="18" charset="0"/>
                <a:cs typeface="Calibri" panose="020F0502020204030204" pitchFamily="34" charset="0"/>
              </a:rPr>
            </a:br>
            <a:r>
              <a:rPr lang="en-US" sz="3600" dirty="0">
                <a:solidFill>
                  <a:schemeClr val="tx2"/>
                </a:solidFill>
                <a:ea typeface="Cambria" panose="02040503050406030204" pitchFamily="18" charset="0"/>
                <a:cs typeface="Calibri" panose="020F0502020204030204" pitchFamily="34" charset="0"/>
              </a:rPr>
              <a:t>TPS Community Inclusion Plan</a:t>
            </a:r>
          </a:p>
        </p:txBody>
      </p:sp>
      <p:sp>
        <p:nvSpPr>
          <p:cNvPr id="4" name="Content Placeholder 2"/>
          <p:cNvSpPr>
            <a:spLocks noGrp="1"/>
          </p:cNvSpPr>
          <p:nvPr>
            <p:ph idx="1"/>
          </p:nvPr>
        </p:nvSpPr>
        <p:spPr>
          <a:xfrm>
            <a:off x="768096" y="2084832"/>
            <a:ext cx="7994904" cy="4011168"/>
          </a:xfrm>
        </p:spPr>
        <p:txBody>
          <a:bodyPr>
            <a:noAutofit/>
          </a:bodyPr>
          <a:lstStyle/>
          <a:p>
            <a:pPr marL="0" indent="0">
              <a:buNone/>
            </a:pPr>
            <a:r>
              <a:rPr lang="en-US" dirty="0">
                <a:solidFill>
                  <a:schemeClr val="tx2"/>
                </a:solidFill>
                <a:cs typeface="Calibri" panose="020F0502020204030204" pitchFamily="34" charset="0"/>
              </a:rPr>
              <a:t>Tacoma Public Schools is committed to Community Inclusion, as partnerships are critical to student education and community health and sustainability.</a:t>
            </a:r>
          </a:p>
          <a:p>
            <a:pPr marL="0" indent="0">
              <a:buNone/>
            </a:pPr>
            <a:r>
              <a:rPr lang="en-US" dirty="0">
                <a:solidFill>
                  <a:schemeClr val="tx2"/>
                </a:solidFill>
                <a:cs typeface="Calibri" panose="020F0502020204030204" pitchFamily="34" charset="0"/>
              </a:rPr>
              <a:t>In 2018, Tacoma Public Schools committed to maintain and increase contracts with local businesses by:</a:t>
            </a:r>
            <a:br>
              <a:rPr lang="en-US" dirty="0">
                <a:solidFill>
                  <a:schemeClr val="tx2"/>
                </a:solidFill>
                <a:cs typeface="Calibri" panose="020F0502020204030204" pitchFamily="34" charset="0"/>
              </a:rPr>
            </a:br>
            <a:endParaRPr lang="en-US" dirty="0">
              <a:solidFill>
                <a:schemeClr val="tx2"/>
              </a:solidFill>
              <a:cs typeface="Calibri" panose="020F0502020204030204" pitchFamily="34" charset="0"/>
            </a:endParaRPr>
          </a:p>
          <a:p>
            <a:pPr lvl="2">
              <a:buClr>
                <a:schemeClr val="tx2"/>
              </a:buClr>
              <a:buFont typeface="Arial" panose="020B0604020202020204" pitchFamily="34" charset="0"/>
              <a:buChar char="•"/>
            </a:pPr>
            <a:r>
              <a:rPr lang="en-US" sz="2000" dirty="0">
                <a:solidFill>
                  <a:schemeClr val="tx2"/>
                </a:solidFill>
                <a:cs typeface="Calibri" panose="020F0502020204030204" pitchFamily="34" charset="0"/>
              </a:rPr>
              <a:t>Increasing local share of total construction from 15% to 30%</a:t>
            </a:r>
          </a:p>
          <a:p>
            <a:pPr lvl="2">
              <a:buClr>
                <a:schemeClr val="tx2"/>
              </a:buClr>
              <a:buFont typeface="Arial" panose="020B0604020202020204" pitchFamily="34" charset="0"/>
              <a:buChar char="•"/>
            </a:pPr>
            <a:r>
              <a:rPr lang="en-US" sz="2000" dirty="0">
                <a:solidFill>
                  <a:schemeClr val="tx2"/>
                </a:solidFill>
                <a:cs typeface="Calibri" panose="020F0502020204030204" pitchFamily="34" charset="0"/>
              </a:rPr>
              <a:t>Adopt Governor’s diverse business goals, including:</a:t>
            </a:r>
          </a:p>
          <a:p>
            <a:pPr lvl="3">
              <a:buClr>
                <a:schemeClr val="tx2"/>
              </a:buClr>
              <a:buFont typeface="Courier New" panose="02070309020205020404" pitchFamily="49" charset="0"/>
              <a:buChar char="o"/>
            </a:pPr>
            <a:r>
              <a:rPr lang="en-US" sz="2000" dirty="0">
                <a:solidFill>
                  <a:schemeClr val="tx2"/>
                </a:solidFill>
                <a:cs typeface="Calibri" panose="020F0502020204030204" pitchFamily="34" charset="0"/>
              </a:rPr>
              <a:t>	10% Minority-Owned Business Enterprises</a:t>
            </a:r>
          </a:p>
          <a:p>
            <a:pPr lvl="3">
              <a:buClr>
                <a:schemeClr val="tx2"/>
              </a:buClr>
              <a:buFont typeface="Courier New" panose="02070309020205020404" pitchFamily="49" charset="0"/>
              <a:buChar char="o"/>
            </a:pPr>
            <a:r>
              <a:rPr lang="en-US" sz="2000" dirty="0">
                <a:solidFill>
                  <a:schemeClr val="tx2"/>
                </a:solidFill>
                <a:cs typeface="Calibri" panose="020F0502020204030204" pitchFamily="34" charset="0"/>
              </a:rPr>
              <a:t>	6%   Woman-Owner Business Enterprises</a:t>
            </a:r>
          </a:p>
          <a:p>
            <a:pPr lvl="3">
              <a:buClr>
                <a:schemeClr val="tx2"/>
              </a:buClr>
              <a:buFont typeface="Courier New" panose="02070309020205020404" pitchFamily="49" charset="0"/>
              <a:buChar char="o"/>
            </a:pPr>
            <a:r>
              <a:rPr lang="en-US" sz="2000" dirty="0">
                <a:solidFill>
                  <a:schemeClr val="tx2"/>
                </a:solidFill>
                <a:cs typeface="Calibri" panose="020F0502020204030204" pitchFamily="34" charset="0"/>
              </a:rPr>
              <a:t>	5%   Small Business Enterprises (SBE)</a:t>
            </a:r>
          </a:p>
        </p:txBody>
      </p:sp>
      <p:pic>
        <p:nvPicPr>
          <p:cNvPr id="5" name="Picture 4">
            <a:extLst>
              <a:ext uri="{FF2B5EF4-FFF2-40B4-BE49-F238E27FC236}">
                <a16:creationId xmlns:a16="http://schemas.microsoft.com/office/drawing/2014/main" id="{F514346A-C87A-4EC2-9756-892D08FFD2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794274" y="6371936"/>
            <a:ext cx="1197326" cy="409864"/>
          </a:xfrm>
          <a:prstGeom prst="rect">
            <a:avLst/>
          </a:prstGeom>
        </p:spPr>
      </p:pic>
    </p:spTree>
    <p:extLst>
      <p:ext uri="{BB962C8B-B14F-4D97-AF65-F5344CB8AC3E}">
        <p14:creationId xmlns:p14="http://schemas.microsoft.com/office/powerpoint/2010/main" val="405671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4B43-B38B-4D07-8BF7-8AA42E7847B8}"/>
              </a:ext>
            </a:extLst>
          </p:cNvPr>
          <p:cNvSpPr>
            <a:spLocks noGrp="1"/>
          </p:cNvSpPr>
          <p:nvPr>
            <p:ph type="title"/>
          </p:nvPr>
        </p:nvSpPr>
        <p:spPr>
          <a:xfrm>
            <a:off x="838200" y="833986"/>
            <a:ext cx="5486400" cy="994813"/>
          </a:xfrm>
        </p:spPr>
        <p:txBody>
          <a:bodyPr>
            <a:normAutofit/>
          </a:bodyPr>
          <a:lstStyle/>
          <a:p>
            <a:r>
              <a:rPr lang="en-US" sz="3600" dirty="0">
                <a:solidFill>
                  <a:schemeClr val="tx2"/>
                </a:solidFill>
                <a:ea typeface="Cambria" panose="02040503050406030204" pitchFamily="18" charset="0"/>
                <a:cs typeface="Calibri" panose="020F0502020204030204" pitchFamily="34" charset="0"/>
              </a:rPr>
              <a:t>Business Equity:</a:t>
            </a:r>
            <a:br>
              <a:rPr lang="en-US" sz="3600" dirty="0">
                <a:solidFill>
                  <a:schemeClr val="tx2"/>
                </a:solidFill>
                <a:ea typeface="Cambria" panose="02040503050406030204" pitchFamily="18" charset="0"/>
                <a:cs typeface="Calibri" panose="020F0502020204030204" pitchFamily="34" charset="0"/>
              </a:rPr>
            </a:br>
            <a:r>
              <a:rPr lang="en-US" sz="3600" dirty="0">
                <a:solidFill>
                  <a:schemeClr val="tx2"/>
                </a:solidFill>
                <a:ea typeface="Cambria" panose="02040503050406030204" pitchFamily="18" charset="0"/>
                <a:cs typeface="Calibri" panose="020F0502020204030204" pitchFamily="34" charset="0"/>
              </a:rPr>
              <a:t>TPS Community Inclusion Results</a:t>
            </a:r>
            <a:endParaRPr lang="en-US" sz="3600" dirty="0">
              <a:solidFill>
                <a:schemeClr val="tx2"/>
              </a:solidFill>
              <a:cs typeface="Calibri" panose="020F0502020204030204" pitchFamily="34" charset="0"/>
            </a:endParaRPr>
          </a:p>
        </p:txBody>
      </p:sp>
      <p:sp>
        <p:nvSpPr>
          <p:cNvPr id="3" name="Content Placeholder 2">
            <a:extLst>
              <a:ext uri="{FF2B5EF4-FFF2-40B4-BE49-F238E27FC236}">
                <a16:creationId xmlns:a16="http://schemas.microsoft.com/office/drawing/2014/main" id="{BD9B2A97-C136-44E9-AECD-C9CB4DEB4B92}"/>
              </a:ext>
            </a:extLst>
          </p:cNvPr>
          <p:cNvSpPr>
            <a:spLocks noGrp="1"/>
          </p:cNvSpPr>
          <p:nvPr>
            <p:ph idx="1"/>
          </p:nvPr>
        </p:nvSpPr>
        <p:spPr>
          <a:xfrm>
            <a:off x="609600" y="2061614"/>
            <a:ext cx="8001000" cy="4310322"/>
          </a:xfrm>
        </p:spPr>
        <p:txBody>
          <a:bodyPr>
            <a:normAutofit fontScale="55000" lnSpcReduction="20000"/>
          </a:bodyPr>
          <a:lstStyle/>
          <a:p>
            <a:pPr lvl="0"/>
            <a:r>
              <a:rPr lang="en-US" sz="3200" dirty="0">
                <a:solidFill>
                  <a:schemeClr val="tx2"/>
                </a:solidFill>
                <a:cs typeface="Calibri" panose="020F0502020204030204" pitchFamily="34" charset="0"/>
              </a:rPr>
              <a:t>The Tacoma Public Schools actual performance against goals beginning in 2017 and summarized as of EOY 2020 is as follows:</a:t>
            </a:r>
            <a:br>
              <a:rPr lang="en-US" sz="3200" dirty="0">
                <a:solidFill>
                  <a:schemeClr val="tx2"/>
                </a:solidFill>
                <a:cs typeface="Calibri" panose="020F0502020204030204" pitchFamily="34" charset="0"/>
              </a:rPr>
            </a:br>
            <a:endParaRPr lang="en-US" sz="3200" dirty="0">
              <a:solidFill>
                <a:schemeClr val="tx2"/>
              </a:solidFill>
              <a:cs typeface="Calibri" panose="020F0502020204030204" pitchFamily="34" charset="0"/>
            </a:endParaRPr>
          </a:p>
          <a:p>
            <a:pPr lvl="0"/>
            <a:r>
              <a:rPr lang="en-US" sz="3200" b="1" u="sng" dirty="0">
                <a:solidFill>
                  <a:schemeClr val="tx2"/>
                </a:solidFill>
                <a:cs typeface="Calibri" panose="020F0502020204030204" pitchFamily="34" charset="0"/>
              </a:rPr>
              <a:t>MBE:</a:t>
            </a:r>
            <a:r>
              <a:rPr lang="en-US" sz="3200" dirty="0">
                <a:solidFill>
                  <a:schemeClr val="tx2"/>
                </a:solidFill>
                <a:cs typeface="Calibri" panose="020F0502020204030204" pitchFamily="34" charset="0"/>
              </a:rPr>
              <a:t>	              Goal: 10%       Actual: 25.3%      Actual/Goal: 253%</a:t>
            </a:r>
          </a:p>
          <a:p>
            <a:pPr lvl="0"/>
            <a:r>
              <a:rPr lang="en-US" sz="3200" b="1" u="sng" dirty="0">
                <a:solidFill>
                  <a:schemeClr val="tx2"/>
                </a:solidFill>
                <a:cs typeface="Calibri" panose="020F0502020204030204" pitchFamily="34" charset="0"/>
              </a:rPr>
              <a:t>WBE:</a:t>
            </a:r>
            <a:r>
              <a:rPr lang="en-US" sz="3200" dirty="0">
                <a:solidFill>
                  <a:schemeClr val="tx2"/>
                </a:solidFill>
                <a:cs typeface="Calibri" panose="020F0502020204030204" pitchFamily="34" charset="0"/>
              </a:rPr>
              <a:t>	              Goal:   6%       Actual:   8.2%      Actual/Goal: 137%</a:t>
            </a:r>
          </a:p>
          <a:p>
            <a:pPr lvl="0"/>
            <a:r>
              <a:rPr lang="en-US" sz="3200" b="1" u="sng" dirty="0">
                <a:solidFill>
                  <a:schemeClr val="tx2"/>
                </a:solidFill>
                <a:cs typeface="Calibri" panose="020F0502020204030204" pitchFamily="34" charset="0"/>
              </a:rPr>
              <a:t>SBE:</a:t>
            </a:r>
            <a:r>
              <a:rPr lang="en-US" sz="3200" dirty="0">
                <a:solidFill>
                  <a:schemeClr val="tx2"/>
                </a:solidFill>
                <a:cs typeface="Calibri" panose="020F0502020204030204" pitchFamily="34" charset="0"/>
              </a:rPr>
              <a:t>                     Goal:   5%       Actual: 12.2%      Actual/Goal: 244%</a:t>
            </a:r>
          </a:p>
          <a:p>
            <a:pPr lvl="0"/>
            <a:r>
              <a:rPr lang="en-US" sz="3200" b="1" u="sng" dirty="0">
                <a:solidFill>
                  <a:schemeClr val="tx2"/>
                </a:solidFill>
                <a:cs typeface="Calibri" panose="020F0502020204030204" pitchFamily="34" charset="0"/>
              </a:rPr>
              <a:t>Local Share:</a:t>
            </a:r>
            <a:r>
              <a:rPr lang="en-US" sz="3200" b="1" dirty="0">
                <a:solidFill>
                  <a:schemeClr val="tx2"/>
                </a:solidFill>
                <a:cs typeface="Calibri" panose="020F0502020204030204" pitchFamily="34" charset="0"/>
              </a:rPr>
              <a:t>          </a:t>
            </a:r>
            <a:r>
              <a:rPr lang="en-US" sz="3200" dirty="0">
                <a:solidFill>
                  <a:schemeClr val="tx2"/>
                </a:solidFill>
                <a:cs typeface="Calibri" panose="020F0502020204030204" pitchFamily="34" charset="0"/>
              </a:rPr>
              <a:t>Goal: 30%       Actual:   64%      Actual/Goal:  213%	</a:t>
            </a:r>
          </a:p>
          <a:p>
            <a:pPr marL="0" lvl="0" indent="0">
              <a:buNone/>
            </a:pPr>
            <a:r>
              <a:rPr lang="en-US" sz="3200" b="1" dirty="0">
                <a:solidFill>
                  <a:schemeClr val="tx2"/>
                </a:solidFill>
                <a:cs typeface="Calibri" panose="020F0502020204030204" pitchFamily="34" charset="0"/>
              </a:rPr>
              <a:t> </a:t>
            </a:r>
            <a:br>
              <a:rPr lang="en-US" sz="3200" b="1" dirty="0">
                <a:solidFill>
                  <a:schemeClr val="tx2"/>
                </a:solidFill>
                <a:cs typeface="Calibri" panose="020F0502020204030204" pitchFamily="34" charset="0"/>
              </a:rPr>
            </a:br>
            <a:br>
              <a:rPr lang="en-US" sz="3200" b="1" dirty="0">
                <a:solidFill>
                  <a:schemeClr val="tx2"/>
                </a:solidFill>
                <a:cs typeface="Calibri" panose="020F0502020204030204" pitchFamily="34" charset="0"/>
              </a:rPr>
            </a:br>
            <a:r>
              <a:rPr lang="en-US" sz="3200" b="1" u="sng" dirty="0">
                <a:solidFill>
                  <a:schemeClr val="tx2"/>
                </a:solidFill>
                <a:cs typeface="Calibri" panose="020F0502020204030204" pitchFamily="34" charset="0"/>
              </a:rPr>
              <a:t>Apprenticeships</a:t>
            </a:r>
            <a:r>
              <a:rPr lang="en-US" sz="3200" b="1" dirty="0">
                <a:solidFill>
                  <a:schemeClr val="tx2"/>
                </a:solidFill>
                <a:cs typeface="Calibri" panose="020F0502020204030204" pitchFamily="34" charset="0"/>
              </a:rPr>
              <a:t>: </a:t>
            </a:r>
          </a:p>
          <a:p>
            <a:pPr marL="0" lvl="0" indent="0">
              <a:buNone/>
            </a:pPr>
            <a:r>
              <a:rPr lang="en-US" sz="3200" dirty="0">
                <a:solidFill>
                  <a:schemeClr val="tx2"/>
                </a:solidFill>
                <a:cs typeface="Calibri" panose="020F0502020204030204" pitchFamily="34" charset="0"/>
              </a:rPr>
              <a:t>All major construction projects are </a:t>
            </a:r>
            <a:r>
              <a:rPr lang="en-US" sz="3200" b="1" dirty="0">
                <a:solidFill>
                  <a:schemeClr val="tx2"/>
                </a:solidFill>
                <a:cs typeface="Calibri" panose="020F0502020204030204" pitchFamily="34" charset="0"/>
              </a:rPr>
              <a:t>exceeding</a:t>
            </a:r>
            <a:r>
              <a:rPr lang="en-US" sz="3200" dirty="0">
                <a:solidFill>
                  <a:schemeClr val="tx2"/>
                </a:solidFill>
                <a:cs typeface="Calibri" panose="020F0502020204030204" pitchFamily="34" charset="0"/>
              </a:rPr>
              <a:t> apprenticeship utilization requirements</a:t>
            </a:r>
          </a:p>
          <a:p>
            <a:pPr marL="0" lvl="0" indent="0">
              <a:buNone/>
            </a:pPr>
            <a:endParaRPr lang="en-US" sz="2000" dirty="0">
              <a:latin typeface="Calibri" panose="020F0502020204030204" pitchFamily="34" charset="0"/>
              <a:cs typeface="Calibri" panose="020F0502020204030204" pitchFamily="34" charset="0"/>
            </a:endParaRPr>
          </a:p>
          <a:p>
            <a:r>
              <a:rPr lang="en-US" dirty="0"/>
              <a:t> </a:t>
            </a:r>
          </a:p>
        </p:txBody>
      </p:sp>
      <p:pic>
        <p:nvPicPr>
          <p:cNvPr id="4" name="Picture 3">
            <a:extLst>
              <a:ext uri="{FF2B5EF4-FFF2-40B4-BE49-F238E27FC236}">
                <a16:creationId xmlns:a16="http://schemas.microsoft.com/office/drawing/2014/main" id="{85F6D25C-E397-4235-A3E3-B4EBEABB30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794274" y="6371936"/>
            <a:ext cx="1197326" cy="409864"/>
          </a:xfrm>
          <a:prstGeom prst="rect">
            <a:avLst/>
          </a:prstGeom>
        </p:spPr>
      </p:pic>
    </p:spTree>
    <p:extLst>
      <p:ext uri="{BB962C8B-B14F-4D97-AF65-F5344CB8AC3E}">
        <p14:creationId xmlns:p14="http://schemas.microsoft.com/office/powerpoint/2010/main" val="388393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347A-D1AF-44D0-AAD9-333298DFD617}"/>
              </a:ext>
            </a:extLst>
          </p:cNvPr>
          <p:cNvSpPr>
            <a:spLocks noGrp="1"/>
          </p:cNvSpPr>
          <p:nvPr>
            <p:ph type="title"/>
          </p:nvPr>
        </p:nvSpPr>
        <p:spPr>
          <a:xfrm>
            <a:off x="642385" y="813820"/>
            <a:ext cx="4550112" cy="1014982"/>
          </a:xfrm>
        </p:spPr>
        <p:txBody>
          <a:bodyPr>
            <a:normAutofit/>
          </a:bodyPr>
          <a:lstStyle/>
          <a:p>
            <a:r>
              <a:rPr lang="en-US" sz="3600" dirty="0">
                <a:solidFill>
                  <a:schemeClr val="tx2"/>
                </a:solidFill>
              </a:rPr>
              <a:t>Completed Design-Build project</a:t>
            </a:r>
          </a:p>
        </p:txBody>
      </p:sp>
      <p:sp>
        <p:nvSpPr>
          <p:cNvPr id="3" name="Content Placeholder 2">
            <a:extLst>
              <a:ext uri="{FF2B5EF4-FFF2-40B4-BE49-F238E27FC236}">
                <a16:creationId xmlns:a16="http://schemas.microsoft.com/office/drawing/2014/main" id="{8F2D5A14-1764-487D-80FF-94454F80CFB2}"/>
              </a:ext>
            </a:extLst>
          </p:cNvPr>
          <p:cNvSpPr>
            <a:spLocks noGrp="1"/>
          </p:cNvSpPr>
          <p:nvPr>
            <p:ph idx="1"/>
          </p:nvPr>
        </p:nvSpPr>
        <p:spPr>
          <a:xfrm>
            <a:off x="768096" y="2286000"/>
            <a:ext cx="4550113" cy="4023360"/>
          </a:xfrm>
        </p:spPr>
        <p:txBody>
          <a:bodyPr>
            <a:normAutofit/>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CEBDC110-2566-4AF4-9F3F-3A9154F00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3" r="11911" b="5"/>
          <a:stretch/>
        </p:blipFill>
        <p:spPr>
          <a:xfrm>
            <a:off x="5682487" y="156102"/>
            <a:ext cx="3232913" cy="2123802"/>
          </a:xfrm>
          <a:prstGeom prst="rect">
            <a:avLst/>
          </a:prstGeom>
        </p:spPr>
      </p:pic>
      <p:pic>
        <p:nvPicPr>
          <p:cNvPr id="8" name="Picture 7">
            <a:extLst>
              <a:ext uri="{FF2B5EF4-FFF2-40B4-BE49-F238E27FC236}">
                <a16:creationId xmlns:a16="http://schemas.microsoft.com/office/drawing/2014/main" id="{4ABC0F9B-3C7D-49BC-82DD-5DDF73F5FC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5" r="-4" b="-4"/>
          <a:stretch/>
        </p:blipFill>
        <p:spPr>
          <a:xfrm>
            <a:off x="5664199" y="2412258"/>
            <a:ext cx="3251201" cy="2135826"/>
          </a:xfrm>
          <a:prstGeom prst="rect">
            <a:avLst/>
          </a:prstGeom>
        </p:spPr>
      </p:pic>
      <p:pic>
        <p:nvPicPr>
          <p:cNvPr id="9" name="Picture 8">
            <a:extLst>
              <a:ext uri="{FF2B5EF4-FFF2-40B4-BE49-F238E27FC236}">
                <a16:creationId xmlns:a16="http://schemas.microsoft.com/office/drawing/2014/main" id="{77F45C03-DEDF-41AC-98D7-DAB9B78663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413" r="1722" b="-1"/>
          <a:stretch/>
        </p:blipFill>
        <p:spPr>
          <a:xfrm>
            <a:off x="5664200" y="4724400"/>
            <a:ext cx="3243994" cy="2033474"/>
          </a:xfrm>
          <a:prstGeom prst="rect">
            <a:avLst/>
          </a:prstGeom>
        </p:spPr>
      </p:pic>
      <p:sp>
        <p:nvSpPr>
          <p:cNvPr id="5" name="Content Placeholder 2">
            <a:extLst>
              <a:ext uri="{FF2B5EF4-FFF2-40B4-BE49-F238E27FC236}">
                <a16:creationId xmlns:a16="http://schemas.microsoft.com/office/drawing/2014/main" id="{B33D3A4E-8851-428E-8BF5-3D5DEA05F3D4}"/>
              </a:ext>
            </a:extLst>
          </p:cNvPr>
          <p:cNvSpPr txBox="1">
            <a:spLocks/>
          </p:cNvSpPr>
          <p:nvPr/>
        </p:nvSpPr>
        <p:spPr>
          <a:xfrm>
            <a:off x="344143" y="2122933"/>
            <a:ext cx="5137917" cy="38922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2"/>
                </a:solidFill>
                <a:cs typeface="Calibri" panose="020F0502020204030204" pitchFamily="34" charset="0"/>
              </a:rPr>
              <a:t>Boze Elementary School – Progressive D/B</a:t>
            </a:r>
          </a:p>
          <a:p>
            <a:pPr>
              <a:buClr>
                <a:schemeClr val="tx2"/>
              </a:buClr>
            </a:pPr>
            <a:r>
              <a:rPr lang="en-US" sz="1600" dirty="0">
                <a:solidFill>
                  <a:schemeClr val="tx2"/>
                </a:solidFill>
                <a:cs typeface="Calibri" panose="020F0502020204030204" pitchFamily="34" charset="0"/>
              </a:rPr>
              <a:t>PRC approved May 2017 </a:t>
            </a:r>
          </a:p>
          <a:p>
            <a:pPr>
              <a:buClr>
                <a:schemeClr val="tx2"/>
              </a:buClr>
            </a:pPr>
            <a:r>
              <a:rPr lang="en-US" sz="1600" dirty="0">
                <a:solidFill>
                  <a:schemeClr val="tx2"/>
                </a:solidFill>
                <a:cs typeface="Calibri" panose="020F0502020204030204" pitchFamily="34" charset="0"/>
              </a:rPr>
              <a:t>Construction Start: Q3 2018 Completed: Q1 2020</a:t>
            </a:r>
          </a:p>
          <a:p>
            <a:pPr>
              <a:buClr>
                <a:schemeClr val="tx2"/>
              </a:buClr>
            </a:pPr>
            <a:r>
              <a:rPr lang="en-US" sz="1600" dirty="0">
                <a:solidFill>
                  <a:schemeClr val="tx2"/>
                </a:solidFill>
                <a:cs typeface="Calibri" panose="020F0502020204030204" pitchFamily="34" charset="0"/>
              </a:rPr>
              <a:t>Design-Builder: BCRA Architecture / Korsmo Construction</a:t>
            </a:r>
          </a:p>
          <a:p>
            <a:pPr>
              <a:buClr>
                <a:schemeClr val="tx2"/>
              </a:buClr>
            </a:pPr>
            <a:r>
              <a:rPr lang="en-US" sz="1600" dirty="0">
                <a:solidFill>
                  <a:schemeClr val="tx2"/>
                </a:solidFill>
                <a:cs typeface="Calibri" panose="020F0502020204030204" pitchFamily="34" charset="0"/>
              </a:rPr>
              <a:t>7 RFI’s</a:t>
            </a:r>
          </a:p>
          <a:p>
            <a:pPr>
              <a:buClr>
                <a:schemeClr val="tx2"/>
              </a:buClr>
            </a:pPr>
            <a:r>
              <a:rPr lang="en-US" sz="1600" dirty="0">
                <a:solidFill>
                  <a:schemeClr val="tx2"/>
                </a:solidFill>
                <a:cs typeface="Calibri" panose="020F0502020204030204" pitchFamily="34" charset="0"/>
              </a:rPr>
              <a:t>No Change orders</a:t>
            </a:r>
          </a:p>
          <a:p>
            <a:pPr>
              <a:buClr>
                <a:schemeClr val="tx2"/>
              </a:buClr>
            </a:pPr>
            <a:r>
              <a:rPr lang="en-US" sz="1600" dirty="0">
                <a:solidFill>
                  <a:schemeClr val="tx2"/>
                </a:solidFill>
                <a:cs typeface="Calibri" panose="020F0502020204030204" pitchFamily="34" charset="0"/>
              </a:rPr>
              <a:t>Delivered Under Budget</a:t>
            </a:r>
          </a:p>
          <a:p>
            <a:pPr>
              <a:buClr>
                <a:schemeClr val="tx2"/>
              </a:buClr>
            </a:pPr>
            <a:r>
              <a:rPr lang="en-US" sz="1600" dirty="0">
                <a:solidFill>
                  <a:schemeClr val="tx2"/>
                </a:solidFill>
                <a:cs typeface="Calibri" panose="020F0502020204030204" pitchFamily="34" charset="0"/>
              </a:rPr>
              <a:t>Delivered 3 Months Early</a:t>
            </a:r>
          </a:p>
          <a:p>
            <a:pPr>
              <a:buClr>
                <a:schemeClr val="tx2"/>
              </a:buClr>
            </a:pPr>
            <a:r>
              <a:rPr lang="en-US" sz="1600" dirty="0">
                <a:solidFill>
                  <a:schemeClr val="tx2"/>
                </a:solidFill>
                <a:cs typeface="Calibri" panose="020F0502020204030204" pitchFamily="34" charset="0"/>
              </a:rPr>
              <a:t>Utilized $1.2 M in Unspent Contingency for Addition of Playground Amenities</a:t>
            </a:r>
          </a:p>
          <a:p>
            <a:pPr>
              <a:buClr>
                <a:schemeClr val="tx2"/>
              </a:buClr>
            </a:pPr>
            <a:r>
              <a:rPr lang="en-US" sz="1600" dirty="0">
                <a:solidFill>
                  <a:schemeClr val="tx2"/>
                </a:solidFill>
                <a:cs typeface="Calibri" panose="020F0502020204030204" pitchFamily="34" charset="0"/>
              </a:rPr>
              <a:t>D/B Success:  Innovation, Reduced Schedule and Cost Control</a:t>
            </a:r>
          </a:p>
          <a:p>
            <a:endParaRPr lang="en-US" sz="2400" dirty="0"/>
          </a:p>
          <a:p>
            <a:pPr marL="0" indent="0">
              <a:buNone/>
            </a:pPr>
            <a:endParaRPr lang="en-US" sz="2400" dirty="0"/>
          </a:p>
        </p:txBody>
      </p:sp>
      <p:pic>
        <p:nvPicPr>
          <p:cNvPr id="10" name="Picture 9">
            <a:extLst>
              <a:ext uri="{FF2B5EF4-FFF2-40B4-BE49-F238E27FC236}">
                <a16:creationId xmlns:a16="http://schemas.microsoft.com/office/drawing/2014/main" id="{3A8C44F4-1BBC-4CA8-8CE5-A1BCEF5B5B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506"/>
          <a:stretch/>
        </p:blipFill>
        <p:spPr>
          <a:xfrm>
            <a:off x="169433" y="6309360"/>
            <a:ext cx="1197326" cy="409864"/>
          </a:xfrm>
          <a:prstGeom prst="rect">
            <a:avLst/>
          </a:prstGeom>
        </p:spPr>
      </p:pic>
    </p:spTree>
    <p:extLst>
      <p:ext uri="{BB962C8B-B14F-4D97-AF65-F5344CB8AC3E}">
        <p14:creationId xmlns:p14="http://schemas.microsoft.com/office/powerpoint/2010/main" val="403324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F3CE-72DC-4789-BCF1-E4D8BB4064CC}"/>
              </a:ext>
            </a:extLst>
          </p:cNvPr>
          <p:cNvSpPr>
            <a:spLocks noGrp="1"/>
          </p:cNvSpPr>
          <p:nvPr>
            <p:ph type="title"/>
          </p:nvPr>
        </p:nvSpPr>
        <p:spPr>
          <a:xfrm>
            <a:off x="628650" y="1061880"/>
            <a:ext cx="7067550" cy="507206"/>
          </a:xfrm>
        </p:spPr>
        <p:txBody>
          <a:bodyPr>
            <a:noAutofit/>
          </a:bodyPr>
          <a:lstStyle/>
          <a:p>
            <a:r>
              <a:rPr lang="en-US" sz="3600" dirty="0">
                <a:solidFill>
                  <a:schemeClr val="tx2"/>
                </a:solidFill>
              </a:rPr>
              <a:t>current design build projects</a:t>
            </a:r>
          </a:p>
        </p:txBody>
      </p:sp>
      <p:sp>
        <p:nvSpPr>
          <p:cNvPr id="3" name="Content Placeholder 2">
            <a:extLst>
              <a:ext uri="{FF2B5EF4-FFF2-40B4-BE49-F238E27FC236}">
                <a16:creationId xmlns:a16="http://schemas.microsoft.com/office/drawing/2014/main" id="{EE660280-C105-4970-8864-92FCF99C8AF0}"/>
              </a:ext>
            </a:extLst>
          </p:cNvPr>
          <p:cNvSpPr>
            <a:spLocks noGrp="1"/>
          </p:cNvSpPr>
          <p:nvPr>
            <p:ph idx="1"/>
          </p:nvPr>
        </p:nvSpPr>
        <p:spPr>
          <a:xfrm>
            <a:off x="381000" y="1676400"/>
            <a:ext cx="4380251" cy="4648200"/>
          </a:xfrm>
        </p:spPr>
        <p:txBody>
          <a:bodyPr>
            <a:normAutofit fontScale="92500" lnSpcReduction="10000"/>
          </a:bodyPr>
          <a:lstStyle/>
          <a:p>
            <a:br>
              <a:rPr lang="en-US" sz="1700" b="1" u="sng" dirty="0">
                <a:solidFill>
                  <a:schemeClr val="tx2"/>
                </a:solidFill>
                <a:latin typeface="Calibri" panose="020F0502020204030204" pitchFamily="34" charset="0"/>
                <a:cs typeface="Calibri" panose="020F0502020204030204" pitchFamily="34" charset="0"/>
              </a:rPr>
            </a:br>
            <a:r>
              <a:rPr lang="en-US" sz="1900" b="1" u="sng" dirty="0">
                <a:solidFill>
                  <a:schemeClr val="tx2"/>
                </a:solidFill>
                <a:cs typeface="Calibri" panose="020F0502020204030204" pitchFamily="34" charset="0"/>
              </a:rPr>
              <a:t>Hunt Middle School (P/DB)</a:t>
            </a:r>
            <a:br>
              <a:rPr lang="en-US" sz="1900" b="1" u="sng" dirty="0">
                <a:solidFill>
                  <a:schemeClr val="tx2"/>
                </a:solidFill>
                <a:cs typeface="Calibri" panose="020F0502020204030204" pitchFamily="34" charset="0"/>
              </a:rPr>
            </a:br>
            <a:endParaRPr lang="en-US" sz="1900" b="1" u="sng" dirty="0">
              <a:solidFill>
                <a:schemeClr val="tx2"/>
              </a:solidFill>
              <a:cs typeface="Calibri" panose="020F0502020204030204" pitchFamily="34" charset="0"/>
            </a:endParaRP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PRC approved October 2017</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Project Budget: $58 M</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Status:  In Construction</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Occupancy:  Fall 2021</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Design-Builder:  Absher/BCRA</a:t>
            </a:r>
          </a:p>
          <a:p>
            <a:pPr marL="128016" lvl="1" indent="0">
              <a:buClr>
                <a:schemeClr val="tx2"/>
              </a:buClr>
              <a:buNone/>
            </a:pPr>
            <a:endParaRPr lang="en-US" sz="1900" b="1" u="sng" dirty="0">
              <a:solidFill>
                <a:schemeClr val="tx2"/>
              </a:solidFill>
              <a:cs typeface="Calibri" panose="020F0502020204030204" pitchFamily="34" charset="0"/>
            </a:endParaRPr>
          </a:p>
          <a:p>
            <a:pPr marL="128016" lvl="1" indent="0">
              <a:buClr>
                <a:schemeClr val="tx2"/>
              </a:buClr>
              <a:buNone/>
            </a:pPr>
            <a:r>
              <a:rPr lang="en-US" sz="1900" b="1" u="sng" dirty="0">
                <a:solidFill>
                  <a:schemeClr val="tx2"/>
                </a:solidFill>
                <a:cs typeface="Calibri" panose="020F0502020204030204" pitchFamily="34" charset="0"/>
              </a:rPr>
              <a:t>Downing Elementary School (P/DB)</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PRC approved February 2019</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Project Budget: $42.3 M  </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Status:  In Design</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Construction Start:  Q2 2021</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Occupancy:  Fall 2022</a:t>
            </a:r>
          </a:p>
          <a:p>
            <a:pPr lvl="1">
              <a:buClr>
                <a:schemeClr val="tx2"/>
              </a:buClr>
              <a:buFont typeface="Arial" panose="020B0604020202020204" pitchFamily="34" charset="0"/>
              <a:buChar char="•"/>
            </a:pPr>
            <a:r>
              <a:rPr lang="en-US" sz="1900" dirty="0">
                <a:solidFill>
                  <a:schemeClr val="tx2"/>
                </a:solidFill>
                <a:cs typeface="Calibri" panose="020F0502020204030204" pitchFamily="34" charset="0"/>
              </a:rPr>
              <a:t>Design-Builder:  Korsmo/TCF</a:t>
            </a:r>
          </a:p>
        </p:txBody>
      </p:sp>
      <p:pic>
        <p:nvPicPr>
          <p:cNvPr id="5" name="Picture 4">
            <a:extLst>
              <a:ext uri="{FF2B5EF4-FFF2-40B4-BE49-F238E27FC236}">
                <a16:creationId xmlns:a16="http://schemas.microsoft.com/office/drawing/2014/main" id="{5D97A796-9106-4D95-B761-1A36AB7AEB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5117" y="4145914"/>
            <a:ext cx="3657600" cy="1986701"/>
          </a:xfrm>
          <a:prstGeom prst="rect">
            <a:avLst/>
          </a:prstGeom>
        </p:spPr>
      </p:pic>
      <p:pic>
        <p:nvPicPr>
          <p:cNvPr id="6" name="Picture 5">
            <a:extLst>
              <a:ext uri="{FF2B5EF4-FFF2-40B4-BE49-F238E27FC236}">
                <a16:creationId xmlns:a16="http://schemas.microsoft.com/office/drawing/2014/main" id="{56ED03AA-66CF-418E-AB7B-D1810ED128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45117" y="1905000"/>
            <a:ext cx="3657600" cy="1905000"/>
          </a:xfrm>
          <a:prstGeom prst="rect">
            <a:avLst/>
          </a:prstGeom>
        </p:spPr>
      </p:pic>
      <p:pic>
        <p:nvPicPr>
          <p:cNvPr id="8" name="Picture 7">
            <a:extLst>
              <a:ext uri="{FF2B5EF4-FFF2-40B4-BE49-F238E27FC236}">
                <a16:creationId xmlns:a16="http://schemas.microsoft.com/office/drawing/2014/main" id="{8F0F3DD7-966F-4C03-AFBE-286A785265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spTree>
    <p:extLst>
      <p:ext uri="{BB962C8B-B14F-4D97-AF65-F5344CB8AC3E}">
        <p14:creationId xmlns:p14="http://schemas.microsoft.com/office/powerpoint/2010/main" val="343074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F3CE-72DC-4789-BCF1-E4D8BB4064CC}"/>
              </a:ext>
            </a:extLst>
          </p:cNvPr>
          <p:cNvSpPr>
            <a:spLocks noGrp="1"/>
          </p:cNvSpPr>
          <p:nvPr>
            <p:ph type="title"/>
          </p:nvPr>
        </p:nvSpPr>
        <p:spPr>
          <a:xfrm>
            <a:off x="628650" y="1061880"/>
            <a:ext cx="7067550" cy="507206"/>
          </a:xfrm>
        </p:spPr>
        <p:txBody>
          <a:bodyPr>
            <a:noAutofit/>
          </a:bodyPr>
          <a:lstStyle/>
          <a:p>
            <a:r>
              <a:rPr lang="en-US" sz="3600" dirty="0">
                <a:solidFill>
                  <a:schemeClr val="tx2"/>
                </a:solidFill>
              </a:rPr>
              <a:t>current design build projects</a:t>
            </a:r>
          </a:p>
        </p:txBody>
      </p:sp>
      <p:sp>
        <p:nvSpPr>
          <p:cNvPr id="3" name="Content Placeholder 2">
            <a:extLst>
              <a:ext uri="{FF2B5EF4-FFF2-40B4-BE49-F238E27FC236}">
                <a16:creationId xmlns:a16="http://schemas.microsoft.com/office/drawing/2014/main" id="{EE660280-C105-4970-8864-92FCF99C8AF0}"/>
              </a:ext>
            </a:extLst>
          </p:cNvPr>
          <p:cNvSpPr>
            <a:spLocks noGrp="1"/>
          </p:cNvSpPr>
          <p:nvPr>
            <p:ph idx="1"/>
          </p:nvPr>
        </p:nvSpPr>
        <p:spPr>
          <a:xfrm>
            <a:off x="420349" y="1905000"/>
            <a:ext cx="4380251" cy="4829464"/>
          </a:xfrm>
        </p:spPr>
        <p:txBody>
          <a:bodyPr>
            <a:normAutofit fontScale="62500" lnSpcReduction="20000"/>
          </a:bodyPr>
          <a:lstStyle/>
          <a:p>
            <a:br>
              <a:rPr lang="en-US" sz="1700" b="1" u="sng" dirty="0">
                <a:solidFill>
                  <a:schemeClr val="tx2"/>
                </a:solidFill>
                <a:cs typeface="Calibri" panose="020F0502020204030204" pitchFamily="34" charset="0"/>
              </a:rPr>
            </a:br>
            <a:r>
              <a:rPr lang="en-US" sz="2900" b="1" u="sng" dirty="0">
                <a:solidFill>
                  <a:schemeClr val="tx2"/>
                </a:solidFill>
                <a:cs typeface="Calibri" panose="020F0502020204030204" pitchFamily="34" charset="0"/>
              </a:rPr>
              <a:t>Skyline Elementary School (P/DB)</a:t>
            </a:r>
            <a:br>
              <a:rPr lang="en-US" sz="2900" b="1" u="sng" dirty="0">
                <a:solidFill>
                  <a:schemeClr val="tx2"/>
                </a:solidFill>
                <a:cs typeface="Calibri" panose="020F0502020204030204" pitchFamily="34" charset="0"/>
              </a:rPr>
            </a:br>
            <a:endParaRPr lang="en-US" sz="2900" b="1" u="sng" dirty="0">
              <a:solidFill>
                <a:schemeClr val="tx2"/>
              </a:solidFill>
              <a:cs typeface="Calibri" panose="020F0502020204030204" pitchFamily="34" charset="0"/>
            </a:endParaRP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PRC approved October 2019</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Project Budget: $48 M</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Status:  In Design</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Construction Start: Q2 2021</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Occupancy:  Fall 2022</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Design-Builder:  Turner/SRG</a:t>
            </a:r>
          </a:p>
          <a:p>
            <a:pPr marL="128016" lvl="1" indent="0">
              <a:buClr>
                <a:schemeClr val="tx2"/>
              </a:buClr>
              <a:buNone/>
            </a:pPr>
            <a:endParaRPr lang="en-US" sz="2900" b="1" u="sng" dirty="0">
              <a:solidFill>
                <a:schemeClr val="tx2"/>
              </a:solidFill>
              <a:cs typeface="Calibri" panose="020F0502020204030204" pitchFamily="34" charset="0"/>
            </a:endParaRPr>
          </a:p>
          <a:p>
            <a:pPr marL="128016" lvl="1" indent="0">
              <a:buClr>
                <a:schemeClr val="tx2"/>
              </a:buClr>
              <a:buNone/>
            </a:pPr>
            <a:endParaRPr lang="en-US" sz="2900" b="1" u="sng" dirty="0">
              <a:solidFill>
                <a:schemeClr val="tx2"/>
              </a:solidFill>
              <a:cs typeface="Calibri" panose="020F0502020204030204" pitchFamily="34" charset="0"/>
            </a:endParaRPr>
          </a:p>
          <a:p>
            <a:pPr marL="128016" lvl="1" indent="0">
              <a:buClr>
                <a:schemeClr val="tx2"/>
              </a:buClr>
              <a:buNone/>
            </a:pPr>
            <a:r>
              <a:rPr lang="en-US" sz="2900" b="1" u="sng" dirty="0">
                <a:solidFill>
                  <a:schemeClr val="tx2"/>
                </a:solidFill>
                <a:cs typeface="Calibri" panose="020F0502020204030204" pitchFamily="34" charset="0"/>
              </a:rPr>
              <a:t>Fawcett Elementary School (P/DB)</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PRC approved December 2020</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Project Budget: $36 M  </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Status:  In DB Procurement</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Construction Start:  Q2 2022</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Occupancy:  Fall 2023</a:t>
            </a:r>
          </a:p>
          <a:p>
            <a:pPr lvl="1">
              <a:buClr>
                <a:schemeClr val="tx2"/>
              </a:buClr>
              <a:buFont typeface="Arial" panose="020B0604020202020204" pitchFamily="34" charset="0"/>
              <a:buChar char="•"/>
            </a:pPr>
            <a:r>
              <a:rPr lang="en-US" sz="2900" dirty="0">
                <a:solidFill>
                  <a:schemeClr val="tx2"/>
                </a:solidFill>
                <a:cs typeface="Calibri" panose="020F0502020204030204" pitchFamily="34" charset="0"/>
              </a:rPr>
              <a:t>Design- Builder:  TBD</a:t>
            </a:r>
          </a:p>
        </p:txBody>
      </p:sp>
      <p:pic>
        <p:nvPicPr>
          <p:cNvPr id="8" name="Picture 7">
            <a:extLst>
              <a:ext uri="{FF2B5EF4-FFF2-40B4-BE49-F238E27FC236}">
                <a16:creationId xmlns:a16="http://schemas.microsoft.com/office/drawing/2014/main" id="{8F0F3DD7-966F-4C03-AFBE-286A78526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pic>
        <p:nvPicPr>
          <p:cNvPr id="5" name="Picture 4">
            <a:extLst>
              <a:ext uri="{FF2B5EF4-FFF2-40B4-BE49-F238E27FC236}">
                <a16:creationId xmlns:a16="http://schemas.microsoft.com/office/drawing/2014/main" id="{90D72483-D7D8-4823-8C7B-2C67372AF8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9200" y="1981200"/>
            <a:ext cx="3193623" cy="2004929"/>
          </a:xfrm>
          <a:prstGeom prst="rect">
            <a:avLst/>
          </a:prstGeom>
        </p:spPr>
      </p:pic>
    </p:spTree>
    <p:extLst>
      <p:ext uri="{BB962C8B-B14F-4D97-AF65-F5344CB8AC3E}">
        <p14:creationId xmlns:p14="http://schemas.microsoft.com/office/powerpoint/2010/main" val="204330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F3CE-72DC-4789-BCF1-E4D8BB4064CC}"/>
              </a:ext>
            </a:extLst>
          </p:cNvPr>
          <p:cNvSpPr>
            <a:spLocks noGrp="1"/>
          </p:cNvSpPr>
          <p:nvPr>
            <p:ph type="title"/>
          </p:nvPr>
        </p:nvSpPr>
        <p:spPr>
          <a:xfrm>
            <a:off x="628650" y="1066800"/>
            <a:ext cx="7067550" cy="507206"/>
          </a:xfrm>
        </p:spPr>
        <p:txBody>
          <a:bodyPr>
            <a:noAutofit/>
          </a:bodyPr>
          <a:lstStyle/>
          <a:p>
            <a:r>
              <a:rPr lang="en-US" sz="3600" dirty="0">
                <a:solidFill>
                  <a:schemeClr val="tx2"/>
                </a:solidFill>
              </a:rPr>
              <a:t>current design build projects</a:t>
            </a:r>
          </a:p>
        </p:txBody>
      </p:sp>
      <p:sp>
        <p:nvSpPr>
          <p:cNvPr id="3" name="Content Placeholder 2">
            <a:extLst>
              <a:ext uri="{FF2B5EF4-FFF2-40B4-BE49-F238E27FC236}">
                <a16:creationId xmlns:a16="http://schemas.microsoft.com/office/drawing/2014/main" id="{EE660280-C105-4970-8864-92FCF99C8AF0}"/>
              </a:ext>
            </a:extLst>
          </p:cNvPr>
          <p:cNvSpPr>
            <a:spLocks noGrp="1"/>
          </p:cNvSpPr>
          <p:nvPr>
            <p:ph idx="1"/>
          </p:nvPr>
        </p:nvSpPr>
        <p:spPr>
          <a:xfrm>
            <a:off x="420349" y="1905000"/>
            <a:ext cx="4380251" cy="4419600"/>
          </a:xfrm>
        </p:spPr>
        <p:txBody>
          <a:bodyPr>
            <a:normAutofit/>
          </a:bodyPr>
          <a:lstStyle/>
          <a:p>
            <a:br>
              <a:rPr lang="en-US" sz="1700" b="1" u="sng" dirty="0">
                <a:solidFill>
                  <a:schemeClr val="tx2"/>
                </a:solidFill>
                <a:latin typeface="Calibri" panose="020F0502020204030204" pitchFamily="34" charset="0"/>
                <a:cs typeface="Calibri" panose="020F0502020204030204" pitchFamily="34" charset="0"/>
              </a:rPr>
            </a:br>
            <a:r>
              <a:rPr lang="en-US" b="1" u="sng" dirty="0">
                <a:solidFill>
                  <a:schemeClr val="tx2"/>
                </a:solidFill>
                <a:cs typeface="Calibri" panose="020F0502020204030204" pitchFamily="34" charset="0"/>
              </a:rPr>
              <a:t>Synthetic Fields, Track and Tennis Courts Bundle (P/DB)</a:t>
            </a:r>
            <a:br>
              <a:rPr lang="en-US" b="1" u="sng" dirty="0">
                <a:solidFill>
                  <a:schemeClr val="tx2"/>
                </a:solidFill>
                <a:cs typeface="Calibri" panose="020F0502020204030204" pitchFamily="34" charset="0"/>
              </a:rPr>
            </a:br>
            <a:endParaRPr lang="en-US" b="1" u="sng" dirty="0">
              <a:solidFill>
                <a:schemeClr val="tx2"/>
              </a:solidFill>
              <a:cs typeface="Calibri" panose="020F0502020204030204" pitchFamily="34" charset="0"/>
            </a:endParaRPr>
          </a:p>
          <a:p>
            <a:pPr lvl="1">
              <a:buClr>
                <a:schemeClr val="tx2"/>
              </a:buClr>
              <a:buFont typeface="Arial" panose="020B0604020202020204" pitchFamily="34" charset="0"/>
              <a:buChar char="•"/>
            </a:pPr>
            <a:r>
              <a:rPr lang="en-US" sz="2000" dirty="0">
                <a:solidFill>
                  <a:schemeClr val="tx2"/>
                </a:solidFill>
                <a:cs typeface="Calibri" panose="020F0502020204030204" pitchFamily="34" charset="0"/>
              </a:rPr>
              <a:t>PRC approved December 2020</a:t>
            </a:r>
          </a:p>
          <a:p>
            <a:pPr lvl="1">
              <a:buClr>
                <a:schemeClr val="tx2"/>
              </a:buClr>
              <a:buFont typeface="Arial" panose="020B0604020202020204" pitchFamily="34" charset="0"/>
              <a:buChar char="•"/>
            </a:pPr>
            <a:r>
              <a:rPr lang="en-US" sz="2000" dirty="0">
                <a:solidFill>
                  <a:schemeClr val="tx2"/>
                </a:solidFill>
                <a:cs typeface="Calibri" panose="020F0502020204030204" pitchFamily="34" charset="0"/>
              </a:rPr>
              <a:t>Project Budget: $26M</a:t>
            </a:r>
          </a:p>
          <a:p>
            <a:pPr lvl="1">
              <a:buClr>
                <a:schemeClr val="tx2"/>
              </a:buClr>
              <a:buFont typeface="Arial" panose="020B0604020202020204" pitchFamily="34" charset="0"/>
              <a:buChar char="•"/>
            </a:pPr>
            <a:r>
              <a:rPr lang="en-US" sz="2000" dirty="0">
                <a:solidFill>
                  <a:schemeClr val="tx2"/>
                </a:solidFill>
                <a:cs typeface="Calibri" panose="020F0502020204030204" pitchFamily="34" charset="0"/>
              </a:rPr>
              <a:t>Status:  In D/B Procurement</a:t>
            </a:r>
          </a:p>
          <a:p>
            <a:pPr lvl="1">
              <a:buClr>
                <a:schemeClr val="tx2"/>
              </a:buClr>
              <a:buFont typeface="Arial" panose="020B0604020202020204" pitchFamily="34" charset="0"/>
              <a:buChar char="•"/>
            </a:pPr>
            <a:r>
              <a:rPr lang="en-US" sz="2000" dirty="0">
                <a:solidFill>
                  <a:schemeClr val="tx2"/>
                </a:solidFill>
                <a:cs typeface="Calibri" panose="020F0502020204030204" pitchFamily="34" charset="0"/>
              </a:rPr>
              <a:t>Construction Start: Summer 2021</a:t>
            </a:r>
          </a:p>
          <a:p>
            <a:pPr lvl="1">
              <a:buClr>
                <a:schemeClr val="tx2"/>
              </a:buClr>
              <a:buFont typeface="Arial" panose="020B0604020202020204" pitchFamily="34" charset="0"/>
              <a:buChar char="•"/>
            </a:pPr>
            <a:r>
              <a:rPr lang="en-US" sz="2000" dirty="0">
                <a:solidFill>
                  <a:schemeClr val="tx2"/>
                </a:solidFill>
                <a:cs typeface="Calibri" panose="020F0502020204030204" pitchFamily="34" charset="0"/>
              </a:rPr>
              <a:t>Completion:  Summer 2022</a:t>
            </a:r>
          </a:p>
          <a:p>
            <a:pPr lvl="1">
              <a:buClr>
                <a:schemeClr val="tx2"/>
              </a:buClr>
              <a:buFont typeface="Arial" panose="020B0604020202020204" pitchFamily="34" charset="0"/>
              <a:buChar char="•"/>
            </a:pPr>
            <a:r>
              <a:rPr lang="en-US" sz="2000" dirty="0">
                <a:solidFill>
                  <a:schemeClr val="tx2"/>
                </a:solidFill>
                <a:cs typeface="Calibri" panose="020F0502020204030204" pitchFamily="34" charset="0"/>
              </a:rPr>
              <a:t>Design-Builder:  TBD</a:t>
            </a:r>
          </a:p>
          <a:p>
            <a:pPr marL="128016" lvl="1" indent="0">
              <a:buClr>
                <a:schemeClr val="tx2"/>
              </a:buClr>
              <a:buNone/>
            </a:pPr>
            <a:endParaRPr lang="en-US" sz="1800" b="1" u="sng" dirty="0">
              <a:solidFill>
                <a:schemeClr val="tx2"/>
              </a:solidFill>
              <a:latin typeface="Calibri" panose="020F0502020204030204" pitchFamily="34" charset="0"/>
              <a:cs typeface="Calibri" panose="020F0502020204030204" pitchFamily="34" charset="0"/>
            </a:endParaRPr>
          </a:p>
          <a:p>
            <a:pPr marL="128016" lvl="1" indent="0">
              <a:buClr>
                <a:schemeClr val="tx2"/>
              </a:buClr>
              <a:buNone/>
            </a:pPr>
            <a:endParaRPr lang="en-US" sz="1800" b="1" u="sng" dirty="0">
              <a:solidFill>
                <a:schemeClr val="tx2"/>
              </a:solidFill>
              <a:latin typeface="Calibri" panose="020F0502020204030204" pitchFamily="34" charset="0"/>
              <a:cs typeface="Calibri" panose="020F0502020204030204" pitchFamily="34" charset="0"/>
            </a:endParaRPr>
          </a:p>
          <a:p>
            <a:pPr marL="128016" lvl="1" indent="0">
              <a:buClr>
                <a:schemeClr val="tx2"/>
              </a:buClr>
              <a:buNone/>
            </a:pPr>
            <a:endParaRPr lang="en-US" sz="1800" dirty="0">
              <a:solidFill>
                <a:schemeClr val="tx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F0F3DD7-966F-4C03-AFBE-286A78526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pic>
        <p:nvPicPr>
          <p:cNvPr id="7" name="Picture 6" descr="See the source image">
            <a:extLst>
              <a:ext uri="{FF2B5EF4-FFF2-40B4-BE49-F238E27FC236}">
                <a16:creationId xmlns:a16="http://schemas.microsoft.com/office/drawing/2014/main" id="{202A798F-AA65-408E-BD8B-C0F4699D5C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685" y="4343400"/>
            <a:ext cx="3804920" cy="1627017"/>
          </a:xfrm>
          <a:prstGeom prst="rect">
            <a:avLst/>
          </a:prstGeom>
          <a:noFill/>
          <a:ln>
            <a:noFill/>
          </a:ln>
        </p:spPr>
      </p:pic>
      <p:pic>
        <p:nvPicPr>
          <p:cNvPr id="9" name="Picture 8" descr="See the source image">
            <a:extLst>
              <a:ext uri="{FF2B5EF4-FFF2-40B4-BE49-F238E27FC236}">
                <a16:creationId xmlns:a16="http://schemas.microsoft.com/office/drawing/2014/main" id="{336043FF-BDEF-4F8A-A458-633C0A26C69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0685" y="1905001"/>
            <a:ext cx="3810000" cy="2362200"/>
          </a:xfrm>
          <a:prstGeom prst="rect">
            <a:avLst/>
          </a:prstGeom>
          <a:noFill/>
          <a:ln>
            <a:noFill/>
          </a:ln>
        </p:spPr>
      </p:pic>
    </p:spTree>
    <p:extLst>
      <p:ext uri="{BB962C8B-B14F-4D97-AF65-F5344CB8AC3E}">
        <p14:creationId xmlns:p14="http://schemas.microsoft.com/office/powerpoint/2010/main" val="406397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28601" y="630503"/>
            <a:ext cx="2666508" cy="3065200"/>
          </a:xfrm>
        </p:spPr>
        <p:txBody>
          <a:bodyPr vert="horz" lIns="91440" tIns="45720" rIns="91440" bIns="45720" rtlCol="0" anchor="b">
            <a:normAutofit/>
          </a:bodyPr>
          <a:lstStyle/>
          <a:p>
            <a:r>
              <a:rPr lang="en-US" sz="3200" kern="1200" cap="all" spc="200" baseline="0" dirty="0">
                <a:solidFill>
                  <a:schemeClr val="tx2"/>
                </a:solidFill>
                <a:latin typeface="+mj-lt"/>
                <a:ea typeface="+mj-ea"/>
                <a:cs typeface="+mj-cs"/>
              </a:rPr>
              <a:t>Planning &amp; construction</a:t>
            </a:r>
            <a:br>
              <a:rPr lang="en-US" sz="3200" kern="1200" cap="all" spc="200" baseline="0" dirty="0">
                <a:solidFill>
                  <a:schemeClr val="tx2"/>
                </a:solidFill>
                <a:latin typeface="+mj-lt"/>
                <a:ea typeface="+mj-ea"/>
                <a:cs typeface="+mj-cs"/>
              </a:rPr>
            </a:br>
            <a:r>
              <a:rPr lang="en-US" sz="3200" kern="1200" cap="all" spc="200" baseline="0" dirty="0">
                <a:solidFill>
                  <a:schemeClr val="tx2"/>
                </a:solidFill>
                <a:latin typeface="+mj-lt"/>
                <a:ea typeface="+mj-ea"/>
                <a:cs typeface="+mj-cs"/>
              </a:rPr>
              <a:t>departmental Organizational Chart</a:t>
            </a:r>
          </a:p>
        </p:txBody>
      </p:sp>
      <p:cxnSp>
        <p:nvCxnSpPr>
          <p:cNvPr id="21" name="Straight Connector 2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43202" y="1274746"/>
            <a:ext cx="6369424" cy="482125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47951" y="4014776"/>
            <a:ext cx="1627808" cy="557225"/>
          </a:xfrm>
          <a:prstGeom prst="rect">
            <a:avLst/>
          </a:prstGeom>
        </p:spPr>
      </p:pic>
    </p:spTree>
    <p:extLst>
      <p:ext uri="{BB962C8B-B14F-4D97-AF65-F5344CB8AC3E}">
        <p14:creationId xmlns:p14="http://schemas.microsoft.com/office/powerpoint/2010/main" val="28312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84220" y="693882"/>
            <a:ext cx="2722797" cy="3034857"/>
          </a:xfrm>
        </p:spPr>
        <p:txBody>
          <a:bodyPr vert="horz" lIns="91440" tIns="45720" rIns="91440" bIns="45720" rtlCol="0" anchor="b">
            <a:normAutofit/>
          </a:bodyPr>
          <a:lstStyle/>
          <a:p>
            <a:r>
              <a:rPr lang="en-US" sz="3200" kern="1200" cap="all" spc="200" baseline="0" dirty="0">
                <a:solidFill>
                  <a:schemeClr val="tx2"/>
                </a:solidFill>
                <a:latin typeface="+mj-lt"/>
                <a:ea typeface="+mj-ea"/>
                <a:cs typeface="+mj-cs"/>
              </a:rPr>
              <a:t>Agency</a:t>
            </a:r>
            <a:br>
              <a:rPr lang="en-US" sz="3200" kern="1200" cap="all" spc="200" baseline="0" dirty="0">
                <a:solidFill>
                  <a:schemeClr val="tx2"/>
                </a:solidFill>
                <a:latin typeface="+mj-lt"/>
                <a:ea typeface="+mj-ea"/>
                <a:cs typeface="+mj-cs"/>
              </a:rPr>
            </a:br>
            <a:r>
              <a:rPr lang="en-US" sz="3200" kern="1200" cap="all" spc="200" baseline="0" dirty="0">
                <a:solidFill>
                  <a:schemeClr val="tx2"/>
                </a:solidFill>
                <a:latin typeface="+mj-lt"/>
                <a:ea typeface="+mj-ea"/>
                <a:cs typeface="+mj-cs"/>
              </a:rPr>
              <a:t>Project delivery method determination Organizational Chart</a:t>
            </a:r>
          </a:p>
        </p:txBody>
      </p:sp>
      <p:cxnSp>
        <p:nvCxnSpPr>
          <p:cNvPr id="21" name="Straight Connector 2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98600" y="75253"/>
            <a:ext cx="5183063" cy="670749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893706" y="3931327"/>
            <a:ext cx="1663933" cy="569591"/>
          </a:xfrm>
          <a:prstGeom prst="rect">
            <a:avLst/>
          </a:prstGeom>
        </p:spPr>
      </p:pic>
    </p:spTree>
    <p:extLst>
      <p:ext uri="{BB962C8B-B14F-4D97-AF65-F5344CB8AC3E}">
        <p14:creationId xmlns:p14="http://schemas.microsoft.com/office/powerpoint/2010/main" val="260291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4592"/>
            <a:ext cx="1371600" cy="838200"/>
          </a:xfrm>
        </p:spPr>
        <p:txBody>
          <a:bodyPr>
            <a:normAutofit/>
          </a:bodyPr>
          <a:lstStyle/>
          <a:p>
            <a:r>
              <a:rPr lang="en-US" sz="3600" dirty="0">
                <a:solidFill>
                  <a:schemeClr val="tx2"/>
                </a:solidFill>
                <a:ea typeface="Cambria" panose="02040503050406030204" pitchFamily="18" charset="0"/>
                <a:cs typeface="Calibri" panose="020F0502020204030204" pitchFamily="34" charset="0"/>
              </a:rPr>
              <a:t>Agenda</a:t>
            </a:r>
          </a:p>
        </p:txBody>
      </p:sp>
      <p:sp>
        <p:nvSpPr>
          <p:cNvPr id="3" name="Content Placeholder 2"/>
          <p:cNvSpPr>
            <a:spLocks noGrp="1"/>
          </p:cNvSpPr>
          <p:nvPr>
            <p:ph idx="1"/>
          </p:nvPr>
        </p:nvSpPr>
        <p:spPr>
          <a:xfrm>
            <a:off x="762000" y="1828800"/>
            <a:ext cx="7826726" cy="4162136"/>
          </a:xfrm>
        </p:spPr>
        <p:txBody>
          <a:bodyPr>
            <a:normAutofit/>
          </a:bodyPr>
          <a:lstStyle/>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 Introductions</a:t>
            </a:r>
          </a:p>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 The School District </a:t>
            </a:r>
          </a:p>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 Capital Project History </a:t>
            </a:r>
          </a:p>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2020 – 2028 Capital Bond Program</a:t>
            </a:r>
          </a:p>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Why Agency D/B Certification?</a:t>
            </a:r>
          </a:p>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 Lessons Learned</a:t>
            </a:r>
          </a:p>
          <a:p>
            <a:pPr>
              <a:buClr>
                <a:schemeClr val="tx2"/>
              </a:buClr>
              <a:buFont typeface="Arial" panose="020B0604020202020204" pitchFamily="34" charset="0"/>
              <a:buChar char="•"/>
            </a:pPr>
            <a:r>
              <a:rPr lang="en-US" sz="1800" dirty="0">
                <a:solidFill>
                  <a:schemeClr val="tx2"/>
                </a:solidFill>
                <a:ea typeface="Cambria" panose="02040503050406030204" pitchFamily="18" charset="0"/>
                <a:cs typeface="Calibri" panose="020F0502020204030204" pitchFamily="34" charset="0"/>
              </a:rPr>
              <a:t> Summary</a:t>
            </a: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a:t>
            </a:r>
            <a:endParaRPr lang="en-US" dirty="0">
              <a:solidFill>
                <a:schemeClr val="tx2"/>
              </a:solidFill>
            </a:endParaRPr>
          </a:p>
        </p:txBody>
      </p:sp>
      <p:pic>
        <p:nvPicPr>
          <p:cNvPr id="4" name="Picture 3">
            <a:extLst>
              <a:ext uri="{FF2B5EF4-FFF2-40B4-BE49-F238E27FC236}">
                <a16:creationId xmlns:a16="http://schemas.microsoft.com/office/drawing/2014/main" id="{A61953AD-8F0B-42F4-A442-47F70A5C68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spTree>
    <p:extLst>
      <p:ext uri="{BB962C8B-B14F-4D97-AF65-F5344CB8AC3E}">
        <p14:creationId xmlns:p14="http://schemas.microsoft.com/office/powerpoint/2010/main" val="159680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8885" y="1981210"/>
            <a:ext cx="2533575" cy="1731492"/>
          </a:xfrm>
        </p:spPr>
        <p:txBody>
          <a:bodyPr vert="horz" lIns="91440" tIns="45720" rIns="91440" bIns="45720" rtlCol="0" anchor="b">
            <a:normAutofit/>
          </a:bodyPr>
          <a:lstStyle/>
          <a:p>
            <a:pPr algn="ctr"/>
            <a:r>
              <a:rPr lang="en-US" sz="3200" kern="1200" cap="all" spc="200" baseline="0" dirty="0">
                <a:solidFill>
                  <a:schemeClr val="tx2"/>
                </a:solidFill>
                <a:latin typeface="+mj-lt"/>
                <a:ea typeface="+mj-ea"/>
                <a:cs typeface="+mj-cs"/>
              </a:rPr>
              <a:t>Alternative Delivery method Options</a:t>
            </a:r>
          </a:p>
        </p:txBody>
      </p:sp>
      <p:cxnSp>
        <p:nvCxnSpPr>
          <p:cNvPr id="21" name="Straight Connector 2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25823" y="1565865"/>
            <a:ext cx="6141978" cy="372626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1004994" y="4021060"/>
            <a:ext cx="1441355" cy="493399"/>
          </a:xfrm>
          <a:prstGeom prst="rect">
            <a:avLst/>
          </a:prstGeom>
        </p:spPr>
      </p:pic>
    </p:spTree>
    <p:extLst>
      <p:ext uri="{BB962C8B-B14F-4D97-AF65-F5344CB8AC3E}">
        <p14:creationId xmlns:p14="http://schemas.microsoft.com/office/powerpoint/2010/main" val="117053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4073" y="2819404"/>
            <a:ext cx="2920071" cy="901379"/>
          </a:xfrm>
        </p:spPr>
        <p:txBody>
          <a:bodyPr vert="horz" lIns="91440" tIns="45720" rIns="91440" bIns="45720" rtlCol="0" anchor="b">
            <a:normAutofit/>
          </a:bodyPr>
          <a:lstStyle/>
          <a:p>
            <a:r>
              <a:rPr lang="en-US" sz="2900" kern="1200" cap="all" spc="200" baseline="0" dirty="0">
                <a:solidFill>
                  <a:schemeClr val="tx2"/>
                </a:solidFill>
                <a:latin typeface="+mj-lt"/>
                <a:ea typeface="+mj-ea"/>
                <a:cs typeface="+mj-cs"/>
              </a:rPr>
              <a:t> </a:t>
            </a:r>
            <a:r>
              <a:rPr lang="en-US" sz="3200" kern="1200" cap="all" spc="200" baseline="0" dirty="0">
                <a:solidFill>
                  <a:schemeClr val="tx2"/>
                </a:solidFill>
                <a:latin typeface="+mj-lt"/>
                <a:ea typeface="+mj-ea"/>
                <a:cs typeface="+mj-cs"/>
              </a:rPr>
              <a:t>Delivery method  Recommendations</a:t>
            </a:r>
          </a:p>
        </p:txBody>
      </p:sp>
      <p:cxnSp>
        <p:nvCxnSpPr>
          <p:cNvPr id="21" name="Straight Connector 2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42883" y="249540"/>
            <a:ext cx="5181600" cy="6550552"/>
          </a:xfrm>
          <a:prstGeom prst="rect">
            <a:avLst/>
          </a:prstGeom>
          <a:effectLst>
            <a:innerShdw blurRad="63500" dist="50800" dir="2700000">
              <a:prstClr val="black">
                <a:alpha val="70000"/>
              </a:prstClr>
            </a:inn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963673" y="4050311"/>
            <a:ext cx="1524000" cy="521690"/>
          </a:xfrm>
          <a:prstGeom prst="rect">
            <a:avLst/>
          </a:prstGeom>
        </p:spPr>
      </p:pic>
    </p:spTree>
    <p:extLst>
      <p:ext uri="{BB962C8B-B14F-4D97-AF65-F5344CB8AC3E}">
        <p14:creationId xmlns:p14="http://schemas.microsoft.com/office/powerpoint/2010/main" val="214701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8885" y="1981210"/>
            <a:ext cx="2533575" cy="1731492"/>
          </a:xfrm>
        </p:spPr>
        <p:txBody>
          <a:bodyPr vert="horz" lIns="91440" tIns="45720" rIns="91440" bIns="45720" rtlCol="0" anchor="b">
            <a:normAutofit/>
          </a:bodyPr>
          <a:lstStyle/>
          <a:p>
            <a:pPr algn="ctr"/>
            <a:r>
              <a:rPr lang="en-US" sz="3200" kern="1200" cap="all" spc="200" baseline="0" dirty="0">
                <a:solidFill>
                  <a:schemeClr val="tx2"/>
                </a:solidFill>
                <a:latin typeface="+mj-lt"/>
                <a:ea typeface="+mj-ea"/>
                <a:cs typeface="+mj-cs"/>
              </a:rPr>
              <a:t>Delivery method decision workflow</a:t>
            </a:r>
          </a:p>
        </p:txBody>
      </p:sp>
      <p:cxnSp>
        <p:nvCxnSpPr>
          <p:cNvPr id="21" name="Straight Connector 2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57856" y="969186"/>
            <a:ext cx="6366575" cy="491962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1004994" y="4021060"/>
            <a:ext cx="1441355" cy="493399"/>
          </a:xfrm>
          <a:prstGeom prst="rect">
            <a:avLst/>
          </a:prstGeom>
        </p:spPr>
      </p:pic>
    </p:spTree>
    <p:extLst>
      <p:ext uri="{BB962C8B-B14F-4D97-AF65-F5344CB8AC3E}">
        <p14:creationId xmlns:p14="http://schemas.microsoft.com/office/powerpoint/2010/main" val="93465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15840" y="640080"/>
            <a:ext cx="3156492" cy="3034857"/>
          </a:xfrm>
        </p:spPr>
        <p:txBody>
          <a:bodyPr vert="horz" lIns="91440" tIns="45720" rIns="91440" bIns="45720" rtlCol="0" anchor="b">
            <a:normAutofit/>
          </a:bodyPr>
          <a:lstStyle/>
          <a:p>
            <a:pPr algn="ctr"/>
            <a:r>
              <a:rPr lang="en-US" sz="3600" kern="1200" cap="all" spc="200" baseline="0" dirty="0">
                <a:solidFill>
                  <a:schemeClr val="bg1"/>
                </a:solidFill>
                <a:ea typeface="Cambria" panose="02040503050406030204" pitchFamily="18" charset="0"/>
              </a:rPr>
              <a:t>The 2020 – 2028 Capital Program</a:t>
            </a:r>
            <a:endParaRPr lang="en-US" sz="3600" kern="1200" cap="all" spc="200" baseline="0" dirty="0">
              <a:solidFill>
                <a:schemeClr val="bg1"/>
              </a:solidFill>
              <a:latin typeface="+mj-lt"/>
              <a:ea typeface="+mj-ea"/>
              <a:cs typeface="+mj-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976374" y="2618203"/>
            <a:ext cx="3087384" cy="1056734"/>
          </a:xfrm>
          <a:prstGeom prst="rect">
            <a:avLst/>
          </a:prstGeom>
        </p:spPr>
      </p:pic>
      <p:cxnSp>
        <p:nvCxnSpPr>
          <p:cNvPr id="43" name="Straight Connector 42">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2A9BF2A-E901-48B4-9D6A-A18D443EEE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971" y="3674937"/>
            <a:ext cx="2626190" cy="334839"/>
          </a:xfrm>
          <a:prstGeom prst="rect">
            <a:avLst/>
          </a:prstGeom>
        </p:spPr>
      </p:pic>
    </p:spTree>
    <p:extLst>
      <p:ext uri="{BB962C8B-B14F-4D97-AF65-F5344CB8AC3E}">
        <p14:creationId xmlns:p14="http://schemas.microsoft.com/office/powerpoint/2010/main" val="424553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6200"/>
            <a:ext cx="8077200" cy="609600"/>
          </a:xfrm>
        </p:spPr>
        <p:txBody>
          <a:bodyPr>
            <a:normAutofit/>
          </a:bodyPr>
          <a:lstStyle/>
          <a:p>
            <a:r>
              <a:rPr lang="en-US" sz="2800" dirty="0">
                <a:solidFill>
                  <a:schemeClr val="tx2"/>
                </a:solidFill>
              </a:rPr>
              <a:t>TPS 2020 Capital Bond Program - $535M Approved FEB 2020</a:t>
            </a:r>
          </a:p>
        </p:txBody>
      </p:sp>
      <p:pic>
        <p:nvPicPr>
          <p:cNvPr id="9" name="Picture 8">
            <a:extLst>
              <a:ext uri="{FF2B5EF4-FFF2-40B4-BE49-F238E27FC236}">
                <a16:creationId xmlns:a16="http://schemas.microsoft.com/office/drawing/2014/main" id="{1DD67E26-8ACF-4938-876E-32FEA3E458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71936"/>
            <a:ext cx="1197326" cy="409864"/>
          </a:xfrm>
          <a:prstGeom prst="rect">
            <a:avLst/>
          </a:prstGeom>
        </p:spPr>
      </p:pic>
      <p:pic>
        <p:nvPicPr>
          <p:cNvPr id="11" name="Picture 10">
            <a:extLst>
              <a:ext uri="{FF2B5EF4-FFF2-40B4-BE49-F238E27FC236}">
                <a16:creationId xmlns:a16="http://schemas.microsoft.com/office/drawing/2014/main" id="{44B21D0B-AE70-4163-B580-05FF68E110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0200" y="716280"/>
            <a:ext cx="5562600" cy="5799424"/>
          </a:xfrm>
          <a:prstGeom prst="rect">
            <a:avLst/>
          </a:prstGeom>
        </p:spPr>
      </p:pic>
    </p:spTree>
    <p:extLst>
      <p:ext uri="{BB962C8B-B14F-4D97-AF65-F5344CB8AC3E}">
        <p14:creationId xmlns:p14="http://schemas.microsoft.com/office/powerpoint/2010/main" val="313797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3" y="4960137"/>
            <a:ext cx="6019797" cy="1463040"/>
          </a:xfrm>
        </p:spPr>
        <p:txBody>
          <a:bodyPr vert="horz" lIns="91440" tIns="45720" rIns="91440" bIns="45720" rtlCol="0" anchor="ctr">
            <a:normAutofit/>
          </a:bodyPr>
          <a:lstStyle/>
          <a:p>
            <a:pPr algn="r"/>
            <a:br>
              <a:rPr lang="en-US" sz="3600" kern="1200" cap="all" spc="200" baseline="0" dirty="0">
                <a:solidFill>
                  <a:schemeClr val="tx2"/>
                </a:solidFill>
                <a:latin typeface="+mj-lt"/>
                <a:ea typeface="+mj-ea"/>
                <a:cs typeface="+mj-cs"/>
              </a:rPr>
            </a:br>
            <a:r>
              <a:rPr lang="en-US" sz="3600" kern="1200" cap="all" spc="200" baseline="0" dirty="0">
                <a:solidFill>
                  <a:schemeClr val="tx2"/>
                </a:solidFill>
                <a:latin typeface="+mj-lt"/>
                <a:ea typeface="+mj-ea"/>
                <a:cs typeface="+mj-cs"/>
              </a:rPr>
              <a:t>2020 Bond program </a:t>
            </a:r>
            <a:br>
              <a:rPr lang="en-US" sz="3600" kern="1200" cap="all" spc="200" baseline="0" dirty="0">
                <a:solidFill>
                  <a:schemeClr val="tx2"/>
                </a:solidFill>
                <a:latin typeface="+mj-lt"/>
                <a:ea typeface="+mj-ea"/>
                <a:cs typeface="+mj-cs"/>
              </a:rPr>
            </a:br>
            <a:endParaRPr lang="en-US" sz="3600" kern="1200" cap="all" spc="200" baseline="0" dirty="0">
              <a:solidFill>
                <a:schemeClr val="tx2"/>
              </a:solidFill>
              <a:latin typeface="+mj-lt"/>
              <a:ea typeface="+mj-ea"/>
              <a:cs typeface="+mj-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20" b="14286"/>
          <a:stretch/>
        </p:blipFill>
        <p:spPr>
          <a:xfrm>
            <a:off x="20" y="0"/>
            <a:ext cx="9143980" cy="4724400"/>
          </a:xfrm>
          <a:prstGeom prst="rect">
            <a:avLst/>
          </a:prstGeom>
        </p:spPr>
      </p:pic>
      <p:pic>
        <p:nvPicPr>
          <p:cNvPr id="7" name="Picture 6">
            <a:extLst>
              <a:ext uri="{FF2B5EF4-FFF2-40B4-BE49-F238E27FC236}">
                <a16:creationId xmlns:a16="http://schemas.microsoft.com/office/drawing/2014/main" id="{50F2E9FE-FC16-4E64-B234-A798F8F962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6477000" y="5264106"/>
            <a:ext cx="1909540" cy="653588"/>
          </a:xfrm>
          <a:prstGeom prst="rect">
            <a:avLst/>
          </a:prstGeom>
        </p:spPr>
      </p:pic>
      <p:pic>
        <p:nvPicPr>
          <p:cNvPr id="8" name="Picture 7">
            <a:extLst>
              <a:ext uri="{FF2B5EF4-FFF2-40B4-BE49-F238E27FC236}">
                <a16:creationId xmlns:a16="http://schemas.microsoft.com/office/drawing/2014/main" id="{998C59DA-6242-4038-8265-C7E5E6D38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4" y="5917694"/>
            <a:ext cx="1909536" cy="243466"/>
          </a:xfrm>
          <a:prstGeom prst="rect">
            <a:avLst/>
          </a:prstGeom>
        </p:spPr>
      </p:pic>
    </p:spTree>
    <p:extLst>
      <p:ext uri="{BB962C8B-B14F-4D97-AF65-F5344CB8AC3E}">
        <p14:creationId xmlns:p14="http://schemas.microsoft.com/office/powerpoint/2010/main" val="343818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F3CE-72DC-4789-BCF1-E4D8BB4064CC}"/>
              </a:ext>
            </a:extLst>
          </p:cNvPr>
          <p:cNvSpPr>
            <a:spLocks noGrp="1"/>
          </p:cNvSpPr>
          <p:nvPr>
            <p:ph type="title"/>
          </p:nvPr>
        </p:nvSpPr>
        <p:spPr>
          <a:xfrm>
            <a:off x="628650" y="1061880"/>
            <a:ext cx="7067550" cy="507206"/>
          </a:xfrm>
        </p:spPr>
        <p:txBody>
          <a:bodyPr>
            <a:noAutofit/>
          </a:bodyPr>
          <a:lstStyle/>
          <a:p>
            <a:r>
              <a:rPr lang="en-US" sz="3600" dirty="0">
                <a:solidFill>
                  <a:schemeClr val="tx2"/>
                </a:solidFill>
              </a:rPr>
              <a:t>Planned design build projects</a:t>
            </a:r>
          </a:p>
        </p:txBody>
      </p:sp>
      <p:sp>
        <p:nvSpPr>
          <p:cNvPr id="3" name="Content Placeholder 2">
            <a:extLst>
              <a:ext uri="{FF2B5EF4-FFF2-40B4-BE49-F238E27FC236}">
                <a16:creationId xmlns:a16="http://schemas.microsoft.com/office/drawing/2014/main" id="{EE660280-C105-4970-8864-92FCF99C8AF0}"/>
              </a:ext>
            </a:extLst>
          </p:cNvPr>
          <p:cNvSpPr>
            <a:spLocks noGrp="1"/>
          </p:cNvSpPr>
          <p:nvPr>
            <p:ph idx="1"/>
          </p:nvPr>
        </p:nvSpPr>
        <p:spPr>
          <a:xfrm>
            <a:off x="420349" y="1905000"/>
            <a:ext cx="7733051" cy="4419600"/>
          </a:xfrm>
        </p:spPr>
        <p:txBody>
          <a:bodyPr>
            <a:normAutofit/>
          </a:bodyPr>
          <a:lstStyle/>
          <a:p>
            <a:br>
              <a:rPr lang="en-US" b="1" u="sng" dirty="0">
                <a:solidFill>
                  <a:schemeClr val="tx2"/>
                </a:solidFill>
                <a:cs typeface="Calibri" panose="020F0502020204030204" pitchFamily="34" charset="0"/>
              </a:rPr>
            </a:br>
            <a:r>
              <a:rPr lang="en-US" b="1" u="sng" dirty="0">
                <a:solidFill>
                  <a:schemeClr val="tx2"/>
                </a:solidFill>
                <a:cs typeface="Calibri" panose="020F0502020204030204" pitchFamily="34" charset="0"/>
              </a:rPr>
              <a:t>Project</a:t>
            </a:r>
            <a:r>
              <a:rPr lang="en-US" b="1" dirty="0">
                <a:solidFill>
                  <a:schemeClr val="tx2"/>
                </a:solidFill>
                <a:cs typeface="Calibri" panose="020F0502020204030204" pitchFamily="34" charset="0"/>
              </a:rPr>
              <a:t>				</a:t>
            </a:r>
            <a:r>
              <a:rPr lang="en-US" b="1" u="sng" dirty="0">
                <a:solidFill>
                  <a:schemeClr val="tx2"/>
                </a:solidFill>
                <a:cs typeface="Calibri" panose="020F0502020204030204" pitchFamily="34" charset="0"/>
              </a:rPr>
              <a:t>Occupancy Year</a:t>
            </a:r>
            <a:r>
              <a:rPr lang="en-US" b="1" dirty="0">
                <a:solidFill>
                  <a:schemeClr val="tx2"/>
                </a:solidFill>
                <a:cs typeface="Calibri" panose="020F0502020204030204" pitchFamily="34" charset="0"/>
              </a:rPr>
              <a:t>	</a:t>
            </a:r>
            <a:r>
              <a:rPr lang="en-US" b="1" u="sng" dirty="0">
                <a:solidFill>
                  <a:schemeClr val="tx2"/>
                </a:solidFill>
                <a:cs typeface="Calibri" panose="020F0502020204030204" pitchFamily="34" charset="0"/>
              </a:rPr>
              <a:t>Budget</a:t>
            </a:r>
            <a:br>
              <a:rPr lang="en-US" b="1" u="sng" dirty="0">
                <a:solidFill>
                  <a:schemeClr val="tx2"/>
                </a:solidFill>
                <a:cs typeface="Calibri" panose="020F0502020204030204" pitchFamily="34" charset="0"/>
              </a:rPr>
            </a:br>
            <a:endParaRPr lang="en-US" b="1" u="sng" dirty="0">
              <a:solidFill>
                <a:schemeClr val="tx2"/>
              </a:solidFill>
              <a:cs typeface="Calibri" panose="020F0502020204030204" pitchFamily="34" charset="0"/>
            </a:endParaRPr>
          </a:p>
          <a:p>
            <a:pPr marL="128016" lvl="1" indent="0">
              <a:buClr>
                <a:schemeClr val="tx2"/>
              </a:buClr>
              <a:buNone/>
            </a:pPr>
            <a:r>
              <a:rPr lang="en-US" sz="2000" dirty="0">
                <a:solidFill>
                  <a:schemeClr val="tx2"/>
                </a:solidFill>
                <a:cs typeface="Calibri" panose="020F0502020204030204" pitchFamily="34" charset="0"/>
              </a:rPr>
              <a:t>Bryant Montessori		         2024	$48 M</a:t>
            </a:r>
          </a:p>
          <a:p>
            <a:pPr marL="128016" lvl="1" indent="0">
              <a:buClr>
                <a:schemeClr val="tx2"/>
              </a:buClr>
              <a:buNone/>
            </a:pPr>
            <a:endParaRPr lang="en-US" sz="2000" dirty="0">
              <a:solidFill>
                <a:schemeClr val="tx2"/>
              </a:solidFill>
              <a:cs typeface="Calibri" panose="020F0502020204030204" pitchFamily="34" charset="0"/>
            </a:endParaRPr>
          </a:p>
          <a:p>
            <a:pPr marL="128016" lvl="1" indent="0">
              <a:buClr>
                <a:schemeClr val="tx2"/>
              </a:buClr>
              <a:buNone/>
            </a:pPr>
            <a:r>
              <a:rPr lang="en-US" sz="2000" dirty="0">
                <a:solidFill>
                  <a:schemeClr val="tx2"/>
                </a:solidFill>
                <a:cs typeface="Calibri" panose="020F0502020204030204" pitchFamily="34" charset="0"/>
              </a:rPr>
              <a:t>Oakland High School		         2025	$30 M</a:t>
            </a:r>
          </a:p>
          <a:p>
            <a:pPr marL="128016" lvl="1" indent="0">
              <a:buClr>
                <a:schemeClr val="tx2"/>
              </a:buClr>
              <a:buNone/>
            </a:pPr>
            <a:endParaRPr lang="en-US" sz="2000" dirty="0">
              <a:solidFill>
                <a:schemeClr val="tx2"/>
              </a:solidFill>
              <a:cs typeface="Calibri" panose="020F0502020204030204" pitchFamily="34" charset="0"/>
            </a:endParaRPr>
          </a:p>
          <a:p>
            <a:pPr marL="128016" lvl="1" indent="0">
              <a:buClr>
                <a:schemeClr val="tx2"/>
              </a:buClr>
              <a:buNone/>
            </a:pPr>
            <a:r>
              <a:rPr lang="en-US" sz="2000" dirty="0">
                <a:solidFill>
                  <a:schemeClr val="tx2"/>
                </a:solidFill>
                <a:cs typeface="Calibri" panose="020F0502020204030204" pitchFamily="34" charset="0"/>
              </a:rPr>
              <a:t>Lowell Elementary School		         2026	$47 M</a:t>
            </a:r>
          </a:p>
          <a:p>
            <a:pPr marL="128016" lvl="1" indent="0">
              <a:buClr>
                <a:schemeClr val="tx2"/>
              </a:buClr>
              <a:buNone/>
            </a:pPr>
            <a:endParaRPr lang="en-US" sz="2000" dirty="0">
              <a:solidFill>
                <a:schemeClr val="tx2"/>
              </a:solidFill>
              <a:cs typeface="Calibri" panose="020F0502020204030204" pitchFamily="34" charset="0"/>
            </a:endParaRPr>
          </a:p>
          <a:p>
            <a:pPr marL="128016" lvl="1" indent="0">
              <a:buClr>
                <a:schemeClr val="tx2"/>
              </a:buClr>
              <a:buNone/>
            </a:pPr>
            <a:r>
              <a:rPr lang="en-US" sz="2000" dirty="0">
                <a:solidFill>
                  <a:schemeClr val="tx2"/>
                </a:solidFill>
                <a:cs typeface="Calibri" panose="020F0502020204030204" pitchFamily="34" charset="0"/>
              </a:rPr>
              <a:t>Whittier Elementary School	         2027	$48 M</a:t>
            </a:r>
          </a:p>
          <a:p>
            <a:pPr marL="128016" lvl="1" indent="0">
              <a:buClr>
                <a:schemeClr val="tx2"/>
              </a:buClr>
              <a:buNone/>
            </a:pPr>
            <a:endParaRPr lang="en-US" sz="1800" dirty="0">
              <a:solidFill>
                <a:schemeClr val="tx2"/>
              </a:solidFill>
              <a:latin typeface="Calibri" panose="020F0502020204030204" pitchFamily="34" charset="0"/>
              <a:cs typeface="Calibri" panose="020F0502020204030204" pitchFamily="34" charset="0"/>
            </a:endParaRPr>
          </a:p>
          <a:p>
            <a:pPr marL="128016" lvl="1" indent="0">
              <a:buClr>
                <a:schemeClr val="tx2"/>
              </a:buClr>
              <a:buNone/>
            </a:pPr>
            <a:endParaRPr lang="en-US" sz="1800" dirty="0">
              <a:solidFill>
                <a:schemeClr val="tx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F0F3DD7-966F-4C03-AFBE-286A78526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spTree>
    <p:extLst>
      <p:ext uri="{BB962C8B-B14F-4D97-AF65-F5344CB8AC3E}">
        <p14:creationId xmlns:p14="http://schemas.microsoft.com/office/powerpoint/2010/main" val="175718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59719" y="2209800"/>
            <a:ext cx="2971800" cy="1518939"/>
          </a:xfrm>
        </p:spPr>
        <p:txBody>
          <a:bodyPr vert="horz" lIns="91440" tIns="45720" rIns="91440" bIns="45720" rtlCol="0" anchor="b">
            <a:normAutofit/>
          </a:bodyPr>
          <a:lstStyle/>
          <a:p>
            <a:pPr algn="ctr"/>
            <a:r>
              <a:rPr lang="en-US" sz="3600" kern="1200" cap="all" spc="200" baseline="0" dirty="0">
                <a:solidFill>
                  <a:schemeClr val="tx2"/>
                </a:solidFill>
                <a:latin typeface="+mj-lt"/>
                <a:ea typeface="+mj-ea"/>
                <a:cs typeface="+mj-cs"/>
              </a:rPr>
              <a:t>Program Organizational Chart</a:t>
            </a:r>
          </a:p>
        </p:txBody>
      </p:sp>
      <p:cxnSp>
        <p:nvCxnSpPr>
          <p:cNvPr id="21" name="Straight Connector 2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40073" y="245449"/>
            <a:ext cx="5300117" cy="653634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1066800" y="3962401"/>
            <a:ext cx="1314154" cy="449856"/>
          </a:xfrm>
          <a:prstGeom prst="rect">
            <a:avLst/>
          </a:prstGeom>
        </p:spPr>
      </p:pic>
    </p:spTree>
    <p:extLst>
      <p:ext uri="{BB962C8B-B14F-4D97-AF65-F5344CB8AC3E}">
        <p14:creationId xmlns:p14="http://schemas.microsoft.com/office/powerpoint/2010/main" val="152482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26366" y="768571"/>
            <a:ext cx="3156492" cy="3034857"/>
          </a:xfrm>
        </p:spPr>
        <p:txBody>
          <a:bodyPr vert="horz" lIns="91440" tIns="45720" rIns="91440" bIns="45720" rtlCol="0" anchor="b">
            <a:normAutofit/>
          </a:bodyPr>
          <a:lstStyle/>
          <a:p>
            <a:pPr algn="ctr"/>
            <a:r>
              <a:rPr lang="en-US" sz="3600" kern="1200" cap="all" spc="200" baseline="0" dirty="0">
                <a:solidFill>
                  <a:schemeClr val="bg1"/>
                </a:solidFill>
                <a:ea typeface="Cambria" panose="02040503050406030204" pitchFamily="18" charset="0"/>
              </a:rPr>
              <a:t>Why D/B Agency Certification?</a:t>
            </a:r>
            <a:endParaRPr lang="en-US" sz="3600" kern="1200" cap="all" spc="200" baseline="0" dirty="0">
              <a:solidFill>
                <a:schemeClr val="bg1"/>
              </a:solidFill>
              <a:latin typeface="+mj-lt"/>
              <a:ea typeface="+mj-ea"/>
              <a:cs typeface="+mj-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992177" y="2586041"/>
            <a:ext cx="2923318" cy="1000579"/>
          </a:xfrm>
          <a:prstGeom prst="rect">
            <a:avLst/>
          </a:prstGeom>
        </p:spPr>
      </p:pic>
      <p:cxnSp>
        <p:nvCxnSpPr>
          <p:cNvPr id="43" name="Straight Connector 42">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2A313A-A69E-49D7-BE42-2C80ABE632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312" y="3568332"/>
            <a:ext cx="2803048" cy="357388"/>
          </a:xfrm>
          <a:prstGeom prst="rect">
            <a:avLst/>
          </a:prstGeom>
        </p:spPr>
      </p:pic>
    </p:spTree>
    <p:extLst>
      <p:ext uri="{BB962C8B-B14F-4D97-AF65-F5344CB8AC3E}">
        <p14:creationId xmlns:p14="http://schemas.microsoft.com/office/powerpoint/2010/main" val="301647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4086" y="804333"/>
            <a:ext cx="2543925" cy="5249334"/>
          </a:xfrm>
        </p:spPr>
        <p:txBody>
          <a:bodyPr>
            <a:normAutofit/>
          </a:bodyPr>
          <a:lstStyle/>
          <a:p>
            <a:pPr algn="ctr"/>
            <a:r>
              <a:rPr lang="en-US" sz="4000" dirty="0">
                <a:solidFill>
                  <a:srgbClr val="FFFFFF"/>
                </a:solidFill>
                <a:ea typeface="Cambria" panose="02040503050406030204" pitchFamily="18" charset="0"/>
                <a:cs typeface="Calibri" panose="020F0502020204030204" pitchFamily="34" charset="0"/>
              </a:rPr>
              <a:t>Multiple funded capital projects</a:t>
            </a:r>
          </a:p>
        </p:txBody>
      </p:sp>
      <p:sp>
        <p:nvSpPr>
          <p:cNvPr id="3" name="Content Placeholder 2"/>
          <p:cNvSpPr>
            <a:spLocks noGrp="1"/>
          </p:cNvSpPr>
          <p:nvPr>
            <p:ph idx="1"/>
          </p:nvPr>
        </p:nvSpPr>
        <p:spPr>
          <a:xfrm>
            <a:off x="3581400" y="477820"/>
            <a:ext cx="5388326" cy="5875828"/>
          </a:xfrm>
        </p:spPr>
        <p:txBody>
          <a:bodyPr anchor="ctr">
            <a:normAutofit fontScale="62500" lnSpcReduction="20000"/>
          </a:bodyPr>
          <a:lstStyle/>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Demonstrated success using design-build</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Funded program </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Multiple large and small capital projects</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Capital Bond Program spanning multiple years</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defTabSz="182880">
              <a:buClr>
                <a:schemeClr val="tx2"/>
              </a:buClr>
              <a:buFont typeface="Arial" panose="020B0604020202020204" pitchFamily="34" charset="0"/>
              <a:buChar char="•"/>
            </a:pPr>
            <a:r>
              <a:rPr lang="en-US" sz="3300" dirty="0">
                <a:solidFill>
                  <a:schemeClr val="tx2"/>
                </a:solidFill>
                <a:cs typeface="Calibri" panose="020F0502020204030204" pitchFamily="34" charset="0"/>
              </a:rPr>
              <a:t>  Continuing focus on improved local share</a:t>
            </a:r>
            <a:br>
              <a:rPr lang="en-US" sz="3300" dirty="0">
                <a:solidFill>
                  <a:schemeClr val="tx2"/>
                </a:solidFill>
                <a:cs typeface="Calibri" panose="020F0502020204030204" pitchFamily="34" charset="0"/>
              </a:rPr>
            </a:br>
            <a:r>
              <a:rPr lang="en-US" sz="3300" dirty="0">
                <a:solidFill>
                  <a:schemeClr val="tx2"/>
                </a:solidFill>
                <a:cs typeface="Calibri" panose="020F0502020204030204" pitchFamily="34" charset="0"/>
              </a:rPr>
              <a:t>	 and Inclusion	performance</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defTabSz="91440">
              <a:buClr>
                <a:schemeClr val="tx2"/>
              </a:buClr>
              <a:buFont typeface="Arial" panose="020B0604020202020204" pitchFamily="34" charset="0"/>
              <a:buChar char="•"/>
            </a:pPr>
            <a:r>
              <a:rPr lang="en-US" sz="3300" dirty="0">
                <a:solidFill>
                  <a:schemeClr val="tx2"/>
                </a:solidFill>
                <a:cs typeface="Calibri" panose="020F0502020204030204" pitchFamily="34" charset="0"/>
              </a:rPr>
              <a:t>  Emerging focus on energy conservation &amp; 	 					 	 sustainable design</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2020 – Time of incredible change</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2021 and on - Time for innovation</a:t>
            </a:r>
            <a:br>
              <a:rPr lang="en-US" sz="3300" dirty="0">
                <a:solidFill>
                  <a:schemeClr val="tx2"/>
                </a:solidFill>
                <a:cs typeface="Calibri" panose="020F0502020204030204" pitchFamily="34" charset="0"/>
              </a:rPr>
            </a:br>
            <a:endParaRPr lang="en-US" sz="33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3300" dirty="0">
                <a:solidFill>
                  <a:schemeClr val="tx2"/>
                </a:solidFill>
                <a:cs typeface="Calibri" panose="020F0502020204030204" pitchFamily="34" charset="0"/>
              </a:rPr>
              <a:t>  Time to prepare for the 2028 capital bond</a:t>
            </a:r>
            <a:endParaRPr lang="en-US" dirty="0"/>
          </a:p>
        </p:txBody>
      </p:sp>
      <p:pic>
        <p:nvPicPr>
          <p:cNvPr id="4" name="Picture 3">
            <a:extLst>
              <a:ext uri="{FF2B5EF4-FFF2-40B4-BE49-F238E27FC236}">
                <a16:creationId xmlns:a16="http://schemas.microsoft.com/office/drawing/2014/main" id="{204FA4A4-0F16-4236-9A31-7F3B884C1B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772400" y="6371936"/>
            <a:ext cx="1197326" cy="409864"/>
          </a:xfrm>
          <a:prstGeom prst="rect">
            <a:avLst/>
          </a:prstGeom>
        </p:spPr>
      </p:pic>
    </p:spTree>
    <p:extLst>
      <p:ext uri="{BB962C8B-B14F-4D97-AF65-F5344CB8AC3E}">
        <p14:creationId xmlns:p14="http://schemas.microsoft.com/office/powerpoint/2010/main" val="448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9560"/>
            <a:ext cx="2895600" cy="609600"/>
          </a:xfrm>
        </p:spPr>
        <p:txBody>
          <a:bodyPr>
            <a:normAutofit/>
          </a:bodyPr>
          <a:lstStyle/>
          <a:p>
            <a:r>
              <a:rPr lang="en-US" sz="3600" dirty="0">
                <a:solidFill>
                  <a:schemeClr val="tx2"/>
                </a:solidFill>
                <a:ea typeface="Cambria" panose="02040503050406030204" pitchFamily="18" charset="0"/>
                <a:cs typeface="Calibri" panose="020F0502020204030204" pitchFamily="34" charset="0"/>
              </a:rPr>
              <a:t>Presenting Team</a:t>
            </a:r>
          </a:p>
        </p:txBody>
      </p:sp>
      <p:sp>
        <p:nvSpPr>
          <p:cNvPr id="3" name="Content Placeholder 2"/>
          <p:cNvSpPr>
            <a:spLocks noGrp="1"/>
          </p:cNvSpPr>
          <p:nvPr>
            <p:ph idx="1"/>
          </p:nvPr>
        </p:nvSpPr>
        <p:spPr>
          <a:xfrm>
            <a:off x="600075" y="1752600"/>
            <a:ext cx="7696200" cy="4162136"/>
          </a:xfrm>
        </p:spPr>
        <p:txBody>
          <a:bodyPr>
            <a:normAutofit fontScale="85000" lnSpcReduction="20000"/>
          </a:bodyPr>
          <a:lstStyle/>
          <a:p>
            <a:pPr marL="114300" indent="0">
              <a:spcBef>
                <a:spcPct val="0"/>
              </a:spcBef>
              <a:buNone/>
            </a:pPr>
            <a:br>
              <a:rPr lang="en-US" sz="2200" u="sng" spc="-100" dirty="0">
                <a:solidFill>
                  <a:schemeClr val="tx2"/>
                </a:solidFill>
                <a:ea typeface="Cambria" panose="02040503050406030204" pitchFamily="18" charset="0"/>
                <a:cs typeface="Calibri" panose="020F0502020204030204" pitchFamily="34" charset="0"/>
              </a:rPr>
            </a:br>
            <a:r>
              <a:rPr lang="en-US" sz="2400" u="sng" spc="-100" dirty="0">
                <a:solidFill>
                  <a:schemeClr val="tx2"/>
                </a:solidFill>
                <a:ea typeface="Cambria" panose="02040503050406030204" pitchFamily="18" charset="0"/>
                <a:cs typeface="Calibri" panose="020F0502020204030204" pitchFamily="34" charset="0"/>
              </a:rPr>
              <a:t>Tacoma Public Schools:</a:t>
            </a:r>
            <a:br>
              <a:rPr lang="en-US" sz="2200" u="sng" spc="-100" dirty="0">
                <a:solidFill>
                  <a:schemeClr val="tx2"/>
                </a:solidFill>
                <a:ea typeface="Cambria" panose="02040503050406030204" pitchFamily="18" charset="0"/>
                <a:cs typeface="Calibri" panose="020F0502020204030204" pitchFamily="34" charset="0"/>
              </a:rPr>
            </a:br>
            <a:endParaRPr lang="en-US" sz="2200" u="sng" spc="-100" dirty="0">
              <a:solidFill>
                <a:schemeClr val="tx2"/>
              </a:solidFill>
              <a:ea typeface="Cambria" panose="02040503050406030204" pitchFamily="18" charset="0"/>
              <a:cs typeface="Calibri" panose="020F0502020204030204" pitchFamily="34" charset="0"/>
            </a:endParaRPr>
          </a:p>
          <a:p>
            <a:pPr>
              <a:buClr>
                <a:schemeClr val="tx2"/>
              </a:buClr>
              <a:buFont typeface="Arial" panose="020B0604020202020204" pitchFamily="34" charset="0"/>
              <a:buChar char="•"/>
            </a:pPr>
            <a:r>
              <a:rPr lang="en-US" sz="2200" dirty="0">
                <a:solidFill>
                  <a:schemeClr val="tx2"/>
                </a:solidFill>
                <a:ea typeface="Cambria" panose="02040503050406030204" pitchFamily="18" charset="0"/>
                <a:cs typeface="Calibri" panose="020F0502020204030204" pitchFamily="34" charset="0"/>
              </a:rPr>
              <a:t> Morris Aldridge – Executive Director of Planning and Construction</a:t>
            </a:r>
          </a:p>
          <a:p>
            <a:pPr>
              <a:buClr>
                <a:schemeClr val="tx2"/>
              </a:buClr>
              <a:buFont typeface="Arial" panose="020B0604020202020204" pitchFamily="34" charset="0"/>
              <a:buChar char="•"/>
            </a:pPr>
            <a:r>
              <a:rPr lang="en-US" sz="2200" dirty="0">
                <a:solidFill>
                  <a:schemeClr val="tx2"/>
                </a:solidFill>
                <a:ea typeface="Cambria" panose="02040503050406030204" pitchFamily="18" charset="0"/>
                <a:cs typeface="Calibri" panose="020F0502020204030204" pitchFamily="34" charset="0"/>
              </a:rPr>
              <a:t> Kristine Anderson, AIA LEED AP BD+C DBIA - Capital Projects Supervisor</a:t>
            </a:r>
          </a:p>
          <a:p>
            <a:pPr>
              <a:buClr>
                <a:schemeClr val="tx2"/>
              </a:buClr>
              <a:buFont typeface="Arial" panose="020B0604020202020204" pitchFamily="34" charset="0"/>
              <a:buChar char="•"/>
            </a:pPr>
            <a:r>
              <a:rPr lang="en-US" sz="2200" dirty="0">
                <a:solidFill>
                  <a:schemeClr val="tx2"/>
                </a:solidFill>
                <a:ea typeface="Cambria" panose="02040503050406030204" pitchFamily="18" charset="0"/>
                <a:cs typeface="Calibri" panose="020F0502020204030204" pitchFamily="34" charset="0"/>
              </a:rPr>
              <a:t> Julius Pallotta- Capital Projects Supervisor</a:t>
            </a:r>
          </a:p>
          <a:p>
            <a:pPr>
              <a:buClr>
                <a:schemeClr val="tx2"/>
              </a:buClr>
              <a:buFont typeface="Arial" panose="020B0604020202020204" pitchFamily="34" charset="0"/>
              <a:buChar char="•"/>
            </a:pPr>
            <a:endParaRPr lang="en-US" sz="1800" dirty="0">
              <a:solidFill>
                <a:schemeClr val="tx2"/>
              </a:solidFill>
              <a:ea typeface="Cambria" panose="02040503050406030204" pitchFamily="18" charset="0"/>
              <a:cs typeface="Calibri" panose="020F0502020204030204" pitchFamily="34" charset="0"/>
            </a:endParaRPr>
          </a:p>
          <a:p>
            <a:r>
              <a:rPr lang="en-US" sz="2400" u="sng" dirty="0">
                <a:solidFill>
                  <a:schemeClr val="tx2"/>
                </a:solidFill>
                <a:ea typeface="Cambria" panose="02040503050406030204" pitchFamily="18" charset="0"/>
                <a:cs typeface="Calibri" panose="020F0502020204030204" pitchFamily="34" charset="0"/>
              </a:rPr>
              <a:t>Parametrix:</a:t>
            </a:r>
          </a:p>
          <a:p>
            <a:pPr>
              <a:buClr>
                <a:schemeClr val="tx2"/>
              </a:buClr>
              <a:buFont typeface="Arial" panose="020B0604020202020204" pitchFamily="34" charset="0"/>
              <a:buChar char="•"/>
            </a:pPr>
            <a:r>
              <a:rPr lang="en-US" sz="2200" dirty="0">
                <a:solidFill>
                  <a:schemeClr val="tx2"/>
                </a:solidFill>
                <a:ea typeface="Cambria" panose="02040503050406030204" pitchFamily="18" charset="0"/>
                <a:cs typeface="Calibri" panose="020F0502020204030204" pitchFamily="34" charset="0"/>
              </a:rPr>
              <a:t> Jim Dugan – APD Advisor / Capital Program Manager</a:t>
            </a:r>
          </a:p>
          <a:p>
            <a:pPr>
              <a:buClr>
                <a:schemeClr val="tx2"/>
              </a:buClr>
              <a:buFont typeface="Arial" panose="020B0604020202020204" pitchFamily="34" charset="0"/>
              <a:buChar char="•"/>
            </a:pPr>
            <a:endParaRPr lang="en-US" sz="1800" dirty="0">
              <a:solidFill>
                <a:schemeClr val="tx2"/>
              </a:solidFill>
              <a:ea typeface="Cambria" panose="02040503050406030204" pitchFamily="18" charset="0"/>
              <a:cs typeface="Calibri" panose="020F0502020204030204" pitchFamily="34" charset="0"/>
            </a:endParaRPr>
          </a:p>
          <a:p>
            <a:endPar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endParaRPr>
          </a:p>
          <a:p>
            <a:r>
              <a:rPr lang="en-US" sz="2200" dirty="0">
                <a:solidFill>
                  <a:schemeClr val="tx2"/>
                </a:solidFill>
                <a:latin typeface="Calibri" panose="020F0502020204030204" pitchFamily="34" charset="0"/>
                <a:ea typeface="Cambria" panose="02040503050406030204" pitchFamily="18" charset="0"/>
                <a:cs typeface="Calibri" panose="020F0502020204030204" pitchFamily="34" charset="0"/>
              </a:rPr>
              <a:t> </a:t>
            </a:r>
            <a:endParaRPr lang="en-US" dirty="0">
              <a:solidFill>
                <a:schemeClr val="tx2"/>
              </a:solidFill>
            </a:endParaRPr>
          </a:p>
        </p:txBody>
      </p:sp>
      <p:pic>
        <p:nvPicPr>
          <p:cNvPr id="4" name="Picture 3">
            <a:extLst>
              <a:ext uri="{FF2B5EF4-FFF2-40B4-BE49-F238E27FC236}">
                <a16:creationId xmlns:a16="http://schemas.microsoft.com/office/drawing/2014/main" id="{A61953AD-8F0B-42F4-A442-47F70A5C68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7612" y="6324600"/>
            <a:ext cx="1197326" cy="409864"/>
          </a:xfrm>
          <a:prstGeom prst="rect">
            <a:avLst/>
          </a:prstGeom>
        </p:spPr>
      </p:pic>
    </p:spTree>
    <p:extLst>
      <p:ext uri="{BB962C8B-B14F-4D97-AF65-F5344CB8AC3E}">
        <p14:creationId xmlns:p14="http://schemas.microsoft.com/office/powerpoint/2010/main" val="3964310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0070" y="639498"/>
            <a:ext cx="2561709" cy="5571066"/>
          </a:xfrm>
        </p:spPr>
        <p:txBody>
          <a:bodyPr>
            <a:normAutofit/>
          </a:bodyPr>
          <a:lstStyle/>
          <a:p>
            <a:pPr algn="ctr"/>
            <a:r>
              <a:rPr lang="en-US" sz="4000" dirty="0">
                <a:solidFill>
                  <a:srgbClr val="FFFFFF"/>
                </a:solidFill>
                <a:ea typeface="Cambria" panose="02040503050406030204" pitchFamily="18" charset="0"/>
              </a:rPr>
              <a:t>Cost and schedule</a:t>
            </a:r>
            <a:br>
              <a:rPr lang="en-US" sz="4000" dirty="0">
                <a:solidFill>
                  <a:srgbClr val="FFFFFF"/>
                </a:solidFill>
                <a:ea typeface="Cambria" panose="02040503050406030204" pitchFamily="18" charset="0"/>
              </a:rPr>
            </a:br>
            <a:r>
              <a:rPr lang="en-US" sz="4000" dirty="0">
                <a:solidFill>
                  <a:srgbClr val="FFFFFF"/>
                </a:solidFill>
                <a:ea typeface="Cambria" panose="02040503050406030204" pitchFamily="18" charset="0"/>
              </a:rPr>
              <a:t>controls</a:t>
            </a:r>
          </a:p>
        </p:txBody>
      </p:sp>
      <p:pic>
        <p:nvPicPr>
          <p:cNvPr id="4" name="Picture 3">
            <a:extLst>
              <a:ext uri="{FF2B5EF4-FFF2-40B4-BE49-F238E27FC236}">
                <a16:creationId xmlns:a16="http://schemas.microsoft.com/office/drawing/2014/main" id="{9A1F6A41-BACE-4DEE-822D-98D8710884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304800" y="6241044"/>
            <a:ext cx="1197326" cy="409864"/>
          </a:xfrm>
          <a:prstGeom prst="rect">
            <a:avLst/>
          </a:prstGeom>
        </p:spPr>
      </p:pic>
      <p:sp>
        <p:nvSpPr>
          <p:cNvPr id="5" name="Content Placeholder 4">
            <a:extLst>
              <a:ext uri="{FF2B5EF4-FFF2-40B4-BE49-F238E27FC236}">
                <a16:creationId xmlns:a16="http://schemas.microsoft.com/office/drawing/2014/main" id="{9CD07D90-DB66-41A7-A668-5FC45320A6DE}"/>
              </a:ext>
            </a:extLst>
          </p:cNvPr>
          <p:cNvSpPr>
            <a:spLocks noGrp="1"/>
          </p:cNvSpPr>
          <p:nvPr>
            <p:ph idx="1"/>
          </p:nvPr>
        </p:nvSpPr>
        <p:spPr>
          <a:xfrm>
            <a:off x="304800" y="1676400"/>
            <a:ext cx="5181600" cy="3352800"/>
          </a:xfrm>
        </p:spPr>
        <p:txBody>
          <a:bodyPr>
            <a:noAutofit/>
          </a:bodyPr>
          <a:lstStyle/>
          <a:p>
            <a:pPr marL="91440" marR="0" lvl="0" indent="-91440" algn="l" defTabSz="914400" rtl="0" eaLnBrk="1" fontAlgn="auto" latinLnBrk="0" hangingPunct="1">
              <a:lnSpc>
                <a:spcPct val="90000"/>
              </a:lnSpc>
              <a:spcBef>
                <a:spcPts val="1200"/>
              </a:spcBef>
              <a:spcAft>
                <a:spcPts val="200"/>
              </a:spcAft>
              <a:buClr>
                <a:srgbClr val="335B7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t> Increased Innovation</a:t>
            </a:r>
            <a:b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br>
            <a:endPar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rgbClr val="335B7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t> Cost Modeling versus Cost Estimating</a:t>
            </a:r>
            <a:b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br>
            <a:endPar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rgbClr val="335B7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t> Early Cost Certainty</a:t>
            </a:r>
            <a:b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br>
            <a:endPar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rgbClr val="335B7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t> Schedule Compression/Decrease in Time</a:t>
            </a:r>
            <a:b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br>
            <a:endPar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rgbClr val="335B7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335B74"/>
                </a:solidFill>
                <a:effectLst/>
                <a:uLnTx/>
                <a:uFillTx/>
                <a:ea typeface="+mn-ea"/>
                <a:cs typeface="Calibri" panose="020F0502020204030204" pitchFamily="34" charset="0"/>
              </a:rPr>
              <a:t> Risk Shift </a:t>
            </a:r>
            <a:r>
              <a:rPr lang="en-US" dirty="0">
                <a:solidFill>
                  <a:srgbClr val="335B74"/>
                </a:solidFill>
                <a:cs typeface="Calibri" panose="020F0502020204030204" pitchFamily="34" charset="0"/>
              </a:rPr>
              <a:t>from Owner to DB</a:t>
            </a:r>
          </a:p>
        </p:txBody>
      </p:sp>
    </p:spTree>
    <p:extLst>
      <p:ext uri="{BB962C8B-B14F-4D97-AF65-F5344CB8AC3E}">
        <p14:creationId xmlns:p14="http://schemas.microsoft.com/office/powerpoint/2010/main" val="3578468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2219" y="643467"/>
            <a:ext cx="2561709" cy="5571066"/>
          </a:xfrm>
        </p:spPr>
        <p:txBody>
          <a:bodyPr>
            <a:normAutofit/>
          </a:bodyPr>
          <a:lstStyle/>
          <a:p>
            <a:pPr algn="ctr"/>
            <a:r>
              <a:rPr lang="en-US" sz="4000" dirty="0">
                <a:solidFill>
                  <a:srgbClr val="FFFFFF"/>
                </a:solidFill>
                <a:ea typeface="Cambria" panose="02040503050406030204" pitchFamily="18" charset="0"/>
              </a:rPr>
              <a:t>Lessons learned</a:t>
            </a:r>
          </a:p>
        </p:txBody>
      </p:sp>
      <p:pic>
        <p:nvPicPr>
          <p:cNvPr id="4" name="Picture 3">
            <a:extLst>
              <a:ext uri="{FF2B5EF4-FFF2-40B4-BE49-F238E27FC236}">
                <a16:creationId xmlns:a16="http://schemas.microsoft.com/office/drawing/2014/main" id="{9A1F6A41-BACE-4DEE-822D-98D8710884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794274" y="6371936"/>
            <a:ext cx="1197326" cy="409864"/>
          </a:xfrm>
          <a:prstGeom prst="rect">
            <a:avLst/>
          </a:prstGeom>
        </p:spPr>
      </p:pic>
      <p:sp>
        <p:nvSpPr>
          <p:cNvPr id="5" name="Content Placeholder 4">
            <a:extLst>
              <a:ext uri="{FF2B5EF4-FFF2-40B4-BE49-F238E27FC236}">
                <a16:creationId xmlns:a16="http://schemas.microsoft.com/office/drawing/2014/main" id="{9FA35664-663E-4127-AE7E-DFE56CCFD0CE}"/>
              </a:ext>
            </a:extLst>
          </p:cNvPr>
          <p:cNvSpPr>
            <a:spLocks noGrp="1"/>
          </p:cNvSpPr>
          <p:nvPr>
            <p:ph idx="1"/>
          </p:nvPr>
        </p:nvSpPr>
        <p:spPr>
          <a:xfrm>
            <a:off x="3926070" y="629180"/>
            <a:ext cx="4913130" cy="5571066"/>
          </a:xfrm>
        </p:spPr>
        <p:txBody>
          <a:bodyPr>
            <a:normAutofit/>
          </a:bodyPr>
          <a:lstStyle/>
          <a:p>
            <a:pPr>
              <a:buClr>
                <a:schemeClr val="tx2"/>
              </a:buClr>
              <a:buFont typeface="Arial" panose="020B0604020202020204" pitchFamily="34" charset="0"/>
              <a:buChar char="•"/>
            </a:pPr>
            <a:endParaRPr lang="en-US" sz="1700" dirty="0">
              <a:solidFill>
                <a:schemeClr val="tx2"/>
              </a:solidFill>
              <a:latin typeface="Calibri" panose="020F0502020204030204" pitchFamily="34" charset="0"/>
              <a:cs typeface="Calibri" panose="020F0502020204030204" pitchFamily="34" charset="0"/>
            </a:endParaRPr>
          </a:p>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Choose your design build contractor carefully</a:t>
            </a:r>
          </a:p>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Trust the design build team you choose  </a:t>
            </a:r>
          </a:p>
          <a:p>
            <a:pPr marL="0"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a:t>
            </a:r>
            <a:r>
              <a:rPr lang="en-US" sz="1700" dirty="0">
                <a:solidFill>
                  <a:schemeClr val="tx2"/>
                </a:solidFill>
                <a:ea typeface="Times New Roman" panose="02020603050405020304" pitchFamily="18" charset="0"/>
                <a:cs typeface="Calibri" panose="020F0502020204030204" pitchFamily="34" charset="0"/>
              </a:rPr>
              <a:t>A good general contractor does not always make 	for 	a good design-build general contractor – the latter 	must have more of a developer approach to scope 	within budget.</a:t>
            </a:r>
            <a:endParaRPr lang="en-US" sz="1700" dirty="0">
              <a:solidFill>
                <a:schemeClr val="tx2"/>
              </a:solidFill>
              <a:cs typeface="Calibri" panose="020F0502020204030204" pitchFamily="34" charset="0"/>
            </a:endParaRPr>
          </a:p>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The Design-Build Project Manager is a crucial role</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Not every design team understands the 	subordinate role within the design-build team</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Fast Tracking of projects saves significant time and 	money; better accountability for the public dollar</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Bundling projects keeps contractor pool engaged 	and interested </a:t>
            </a:r>
            <a:br>
              <a:rPr lang="en-US" sz="1700" dirty="0">
                <a:solidFill>
                  <a:schemeClr val="tx2"/>
                </a:solidFill>
                <a:cs typeface="Calibri" panose="020F0502020204030204" pitchFamily="34" charset="0"/>
              </a:rPr>
            </a:br>
            <a:endParaRPr lang="en-US" sz="1700" dirty="0">
              <a:solidFill>
                <a:schemeClr val="tx2"/>
              </a:solidFill>
              <a:cs typeface="Calibri" panose="020F0502020204030204" pitchFamily="34" charset="0"/>
            </a:endParaRPr>
          </a:p>
          <a:p>
            <a:pPr marR="0" lvl="0" defTabSz="182880">
              <a:spcBef>
                <a:spcPts val="0"/>
              </a:spcBef>
              <a:spcAft>
                <a:spcPts val="0"/>
              </a:spcAft>
              <a:buClr>
                <a:schemeClr val="tx2"/>
              </a:buClr>
              <a:buFont typeface="Arial" panose="020B0604020202020204" pitchFamily="34" charset="0"/>
              <a:buChar char="•"/>
            </a:pPr>
            <a:r>
              <a:rPr lang="en-US" sz="1700" dirty="0">
                <a:solidFill>
                  <a:schemeClr val="tx2"/>
                </a:solidFill>
                <a:effectLst/>
                <a:ea typeface="Times New Roman" panose="02020603050405020304" pitchFamily="18" charset="0"/>
                <a:cs typeface="Calibri" panose="020F0502020204030204" pitchFamily="34" charset="0"/>
              </a:rPr>
              <a:t>  The D/B delivery method allowed us to 	substantially 	exceed the District’s inclusion goals.</a:t>
            </a:r>
          </a:p>
          <a:p>
            <a:pPr>
              <a:buClr>
                <a:schemeClr val="tx2"/>
              </a:buClr>
              <a:buFont typeface="Arial" panose="020B0604020202020204" pitchFamily="34" charset="0"/>
              <a:buChar char="•"/>
            </a:pPr>
            <a:endParaRPr lang="en-US" sz="1800" dirty="0">
              <a:solidFill>
                <a:schemeClr val="tx2"/>
              </a:solidFill>
              <a:latin typeface="Calibri" panose="020F0502020204030204" pitchFamily="34" charset="0"/>
              <a:cs typeface="Calibri" panose="020F0502020204030204" pitchFamily="34" charset="0"/>
            </a:endParaRPr>
          </a:p>
          <a:p>
            <a:pPr>
              <a:buClr>
                <a:schemeClr val="tx2"/>
              </a:buClr>
              <a:buFont typeface="Arial" panose="020B0604020202020204" pitchFamily="34" charset="0"/>
              <a:buChar char="•"/>
            </a:pPr>
            <a:endParaRPr lang="en-US" sz="1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701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7161" y="804333"/>
            <a:ext cx="1676400" cy="5249334"/>
          </a:xfrm>
        </p:spPr>
        <p:txBody>
          <a:bodyPr>
            <a:normAutofit/>
          </a:bodyPr>
          <a:lstStyle/>
          <a:p>
            <a:pPr algn="ctr"/>
            <a:r>
              <a:rPr lang="en-US" sz="3600" dirty="0">
                <a:solidFill>
                  <a:srgbClr val="FFFFFF"/>
                </a:solidFill>
                <a:ea typeface="Cambria" panose="02040503050406030204" pitchFamily="18" charset="0"/>
                <a:cs typeface="Calibri" panose="020F0502020204030204" pitchFamily="34" charset="0"/>
              </a:rPr>
              <a:t>Summary</a:t>
            </a:r>
          </a:p>
        </p:txBody>
      </p:sp>
      <p:sp>
        <p:nvSpPr>
          <p:cNvPr id="20" name="Content Placeholder 2"/>
          <p:cNvSpPr>
            <a:spLocks noGrp="1"/>
          </p:cNvSpPr>
          <p:nvPr>
            <p:ph idx="1"/>
          </p:nvPr>
        </p:nvSpPr>
        <p:spPr>
          <a:xfrm>
            <a:off x="3581400" y="457200"/>
            <a:ext cx="5410200" cy="5714999"/>
          </a:xfrm>
        </p:spPr>
        <p:txBody>
          <a:bodyPr anchor="ctr">
            <a:normAutofit/>
          </a:bodyPr>
          <a:lstStyle/>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Agency has successfully completed a DB project, and</a:t>
            </a:r>
          </a:p>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Agency has multiple DB projects in progress, and</a:t>
            </a:r>
          </a:p>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Agency has multiple DB projects planned</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Our Program Management Plans are developed with   	clear and logical and proven lines of authority</a:t>
            </a:r>
          </a:p>
          <a:p>
            <a:pPr>
              <a:buClr>
                <a:schemeClr val="tx2"/>
              </a:buClr>
              <a:buFont typeface="Arial" panose="020B0604020202020204" pitchFamily="34" charset="0"/>
              <a:buChar char="•"/>
            </a:pPr>
            <a:r>
              <a:rPr lang="en-US" sz="1700" dirty="0">
                <a:solidFill>
                  <a:schemeClr val="tx2"/>
                </a:solidFill>
                <a:cs typeface="Calibri" panose="020F0502020204030204" pitchFamily="34" charset="0"/>
              </a:rPr>
              <a:t>  Funding is in place for current AND future projects</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Project Schedules allow for appropriate time to manage 	and complete each project</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Agency team has the required and necessary 	experience and enhanced added bench strength with 	experienced consultant partners </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Team has the workload capacity to manage Bond Program  	– well planned out</a:t>
            </a:r>
          </a:p>
          <a:p>
            <a:pPr defTabSz="182880">
              <a:buClr>
                <a:schemeClr val="tx2"/>
              </a:buClr>
              <a:buFont typeface="Arial" panose="020B0604020202020204" pitchFamily="34" charset="0"/>
              <a:buChar char="•"/>
            </a:pPr>
            <a:r>
              <a:rPr lang="en-US" sz="1700" dirty="0">
                <a:solidFill>
                  <a:schemeClr val="tx2"/>
                </a:solidFill>
                <a:cs typeface="Calibri" panose="020F0502020204030204" pitchFamily="34" charset="0"/>
              </a:rPr>
              <a:t>  TPS Business Equity Performance – increasing with 	every project</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794274" y="6371936"/>
            <a:ext cx="1197326" cy="409864"/>
          </a:xfrm>
          <a:prstGeom prst="rect">
            <a:avLst/>
          </a:prstGeom>
        </p:spPr>
      </p:pic>
    </p:spTree>
    <p:extLst>
      <p:ext uri="{BB962C8B-B14F-4D97-AF65-F5344CB8AC3E}">
        <p14:creationId xmlns:p14="http://schemas.microsoft.com/office/powerpoint/2010/main" val="93147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447797" y="2933700"/>
            <a:ext cx="6096000" cy="990600"/>
          </a:xfrm>
        </p:spPr>
        <p:txBody>
          <a:bodyPr>
            <a:normAutofit/>
          </a:bodyPr>
          <a:lstStyle/>
          <a:p>
            <a:pPr algn="ctr"/>
            <a:r>
              <a:rPr lang="en-US" sz="6000" dirty="0">
                <a:solidFill>
                  <a:schemeClr val="tx2"/>
                </a:solidFill>
                <a:ea typeface="Cambria" panose="02040503050406030204" pitchFamily="18" charset="0"/>
              </a:rPr>
              <a:t>Thank you</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201" y="196476"/>
            <a:ext cx="2277194" cy="9642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6731" y="1160741"/>
            <a:ext cx="2598133" cy="329921"/>
          </a:xfrm>
          <a:prstGeom prst="rect">
            <a:avLst/>
          </a:prstGeom>
        </p:spPr>
      </p:pic>
    </p:spTree>
    <p:extLst>
      <p:ext uri="{BB962C8B-B14F-4D97-AF65-F5344CB8AC3E}">
        <p14:creationId xmlns:p14="http://schemas.microsoft.com/office/powerpoint/2010/main" val="40467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69264"/>
            <a:ext cx="4419600" cy="685800"/>
          </a:xfrm>
        </p:spPr>
        <p:txBody>
          <a:bodyPr>
            <a:normAutofit/>
          </a:bodyPr>
          <a:lstStyle/>
          <a:p>
            <a:r>
              <a:rPr lang="en-US" sz="3600" dirty="0">
                <a:solidFill>
                  <a:schemeClr val="tx2"/>
                </a:solidFill>
                <a:ea typeface="Cambria" panose="02040503050406030204" pitchFamily="18" charset="0"/>
                <a:cs typeface="Calibri" panose="020F0502020204030204" pitchFamily="34" charset="0"/>
              </a:rPr>
              <a:t> Additional Team Members</a:t>
            </a:r>
          </a:p>
        </p:txBody>
      </p:sp>
      <p:sp>
        <p:nvSpPr>
          <p:cNvPr id="3" name="Content Placeholder 2"/>
          <p:cNvSpPr>
            <a:spLocks noGrp="1"/>
          </p:cNvSpPr>
          <p:nvPr>
            <p:ph idx="1"/>
          </p:nvPr>
        </p:nvSpPr>
        <p:spPr>
          <a:xfrm>
            <a:off x="685800" y="1685544"/>
            <a:ext cx="7620000" cy="4572000"/>
          </a:xfrm>
        </p:spPr>
        <p:txBody>
          <a:bodyPr>
            <a:normAutofit/>
          </a:bodyPr>
          <a:lstStyle/>
          <a:p>
            <a:pPr marL="114300" indent="0">
              <a:buNone/>
            </a:pPr>
            <a:br>
              <a:rPr lang="en-US" u="sng" spc="-100" dirty="0">
                <a:solidFill>
                  <a:schemeClr val="tx2"/>
                </a:solidFill>
              </a:rPr>
            </a:br>
            <a:r>
              <a:rPr lang="en-US" u="sng" spc="-100" dirty="0">
                <a:solidFill>
                  <a:schemeClr val="tx2"/>
                </a:solidFill>
              </a:rPr>
              <a:t>Tacoma Public Schools</a:t>
            </a:r>
            <a:endParaRPr lang="en-US" dirty="0">
              <a:solidFill>
                <a:schemeClr val="tx2"/>
              </a:solidFill>
            </a:endParaRPr>
          </a:p>
          <a:p>
            <a:pPr>
              <a:buClr>
                <a:schemeClr val="tx2"/>
              </a:buClr>
              <a:buFont typeface="Arial" panose="020B0604020202020204" pitchFamily="34" charset="0"/>
              <a:buChar char="•"/>
            </a:pPr>
            <a:r>
              <a:rPr lang="en-US" dirty="0">
                <a:solidFill>
                  <a:schemeClr val="tx2"/>
                </a:solidFill>
              </a:rPr>
              <a:t> Carla Santorno- Superintendent</a:t>
            </a:r>
          </a:p>
          <a:p>
            <a:pPr>
              <a:buClr>
                <a:schemeClr val="tx2"/>
              </a:buClr>
              <a:buFont typeface="Arial" panose="020B0604020202020204" pitchFamily="34" charset="0"/>
              <a:buChar char="•"/>
            </a:pPr>
            <a:r>
              <a:rPr lang="en-US" dirty="0">
                <a:solidFill>
                  <a:schemeClr val="tx2"/>
                </a:solidFill>
              </a:rPr>
              <a:t> Chris Williams – Chief Operating Officer</a:t>
            </a:r>
          </a:p>
          <a:p>
            <a:pPr>
              <a:buClr>
                <a:schemeClr val="tx2"/>
              </a:buClr>
              <a:buFont typeface="Arial" panose="020B0604020202020204" pitchFamily="34" charset="0"/>
              <a:buChar char="•"/>
            </a:pPr>
            <a:r>
              <a:rPr lang="en-US" dirty="0">
                <a:solidFill>
                  <a:schemeClr val="tx2"/>
                </a:solidFill>
                <a:ea typeface="Cambria" panose="02040503050406030204" pitchFamily="18" charset="0"/>
                <a:cs typeface="Calibri" panose="020F0502020204030204" pitchFamily="34" charset="0"/>
              </a:rPr>
              <a:t> Anne Cumings- Senior Financial Analyst</a:t>
            </a:r>
          </a:p>
          <a:p>
            <a:endParaRPr lang="en-US" dirty="0">
              <a:solidFill>
                <a:schemeClr val="tx2"/>
              </a:solidFill>
            </a:endParaRPr>
          </a:p>
          <a:p>
            <a:pPr marL="114300" indent="0">
              <a:buNone/>
            </a:pPr>
            <a:r>
              <a:rPr lang="en-US" u="sng" dirty="0">
                <a:solidFill>
                  <a:schemeClr val="tx2"/>
                </a:solidFill>
              </a:rPr>
              <a:t>Perkins Coie</a:t>
            </a:r>
          </a:p>
          <a:p>
            <a:pPr>
              <a:buClr>
                <a:schemeClr val="tx2"/>
              </a:buClr>
              <a:buFont typeface="Arial" panose="020B0604020202020204" pitchFamily="34" charset="0"/>
              <a:buChar char="•"/>
            </a:pPr>
            <a:r>
              <a:rPr lang="en-US" dirty="0">
                <a:solidFill>
                  <a:schemeClr val="tx2"/>
                </a:solidFill>
              </a:rPr>
              <a:t> Graehm Wallace – External D/B Legal Counsel</a:t>
            </a:r>
          </a:p>
          <a:p>
            <a:pPr marL="114300" indent="0">
              <a:buNone/>
            </a:pPr>
            <a:endParaRPr lang="en-US" dirty="0">
              <a:solidFill>
                <a:schemeClr val="tx2"/>
              </a:solidFill>
            </a:endParaRPr>
          </a:p>
        </p:txBody>
      </p:sp>
      <p:pic>
        <p:nvPicPr>
          <p:cNvPr id="4" name="Picture 3">
            <a:extLst>
              <a:ext uri="{FF2B5EF4-FFF2-40B4-BE49-F238E27FC236}">
                <a16:creationId xmlns:a16="http://schemas.microsoft.com/office/drawing/2014/main" id="{C1B003B5-452D-41CA-BC8A-15DB623FB4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707137" y="6324600"/>
            <a:ext cx="1197326" cy="409864"/>
          </a:xfrm>
          <a:prstGeom prst="rect">
            <a:avLst/>
          </a:prstGeom>
        </p:spPr>
      </p:pic>
    </p:spTree>
    <p:extLst>
      <p:ext uri="{BB962C8B-B14F-4D97-AF65-F5344CB8AC3E}">
        <p14:creationId xmlns:p14="http://schemas.microsoft.com/office/powerpoint/2010/main" val="345920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15840" y="640080"/>
            <a:ext cx="3156492" cy="3034857"/>
          </a:xfrm>
        </p:spPr>
        <p:txBody>
          <a:bodyPr vert="horz" lIns="91440" tIns="45720" rIns="91440" bIns="45720" rtlCol="0" anchor="b">
            <a:normAutofit/>
          </a:bodyPr>
          <a:lstStyle/>
          <a:p>
            <a:pPr algn="ctr"/>
            <a:r>
              <a:rPr lang="en-US" sz="3600" kern="1200" cap="all" spc="200" baseline="0" dirty="0">
                <a:solidFill>
                  <a:srgbClr val="FFFFFF"/>
                </a:solidFill>
                <a:latin typeface="+mj-lt"/>
                <a:ea typeface="+mj-ea"/>
                <a:cs typeface="+mj-cs"/>
              </a:rPr>
              <a:t>The school district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963560" y="2636636"/>
            <a:ext cx="3033532" cy="1038301"/>
          </a:xfrm>
          <a:prstGeom prst="rect">
            <a:avLst/>
          </a:prstGeom>
        </p:spPr>
      </p:pic>
      <p:cxnSp>
        <p:nvCxnSpPr>
          <p:cNvPr id="20" name="Straight Connector 19">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FDB2A0-5ADD-4C18-B1A0-E81D8D268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802" y="3674937"/>
            <a:ext cx="2803048" cy="357388"/>
          </a:xfrm>
          <a:prstGeom prst="rect">
            <a:avLst/>
          </a:prstGeom>
        </p:spPr>
      </p:pic>
    </p:spTree>
    <p:extLst>
      <p:ext uri="{BB962C8B-B14F-4D97-AF65-F5344CB8AC3E}">
        <p14:creationId xmlns:p14="http://schemas.microsoft.com/office/powerpoint/2010/main" val="393915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4038600" cy="609600"/>
          </a:xfrm>
        </p:spPr>
        <p:txBody>
          <a:bodyPr>
            <a:normAutofit/>
          </a:bodyPr>
          <a:lstStyle/>
          <a:p>
            <a:r>
              <a:rPr lang="en-US" sz="3600" dirty="0">
                <a:solidFill>
                  <a:schemeClr val="tx2"/>
                </a:solidFill>
                <a:ea typeface="Cambria" panose="02040503050406030204" pitchFamily="18" charset="0"/>
                <a:cs typeface="Calibri" panose="020F0502020204030204" pitchFamily="34" charset="0"/>
              </a:rPr>
              <a:t>Tacoma Public Schools</a:t>
            </a:r>
          </a:p>
        </p:txBody>
      </p:sp>
      <p:sp>
        <p:nvSpPr>
          <p:cNvPr id="3" name="Content Placeholder 2"/>
          <p:cNvSpPr>
            <a:spLocks noGrp="1"/>
          </p:cNvSpPr>
          <p:nvPr>
            <p:ph idx="1"/>
          </p:nvPr>
        </p:nvSpPr>
        <p:spPr>
          <a:xfrm>
            <a:off x="774192" y="2005584"/>
            <a:ext cx="7290055" cy="4404360"/>
          </a:xfrm>
        </p:spPr>
        <p:txBody>
          <a:bodyPr>
            <a:normAutofit/>
          </a:bodyPr>
          <a:lstStyle/>
          <a:p>
            <a:pPr>
              <a:buClr>
                <a:schemeClr val="tx2"/>
              </a:buClr>
              <a:buFont typeface="Arial" panose="020B0604020202020204" pitchFamily="34" charset="0"/>
              <a:buChar char="•"/>
            </a:pPr>
            <a:r>
              <a:rPr lang="en-US" sz="1800" dirty="0">
                <a:solidFill>
                  <a:schemeClr val="tx2"/>
                </a:solidFill>
                <a:cs typeface="Calibri" panose="020F0502020204030204" pitchFamily="34" charset="0"/>
              </a:rPr>
              <a:t>  Founded in 1869</a:t>
            </a:r>
          </a:p>
          <a:p>
            <a:pPr>
              <a:buClr>
                <a:schemeClr val="tx2"/>
              </a:buClr>
              <a:buFont typeface="Arial" panose="020B0604020202020204" pitchFamily="34" charset="0"/>
              <a:buChar char="•"/>
            </a:pPr>
            <a:r>
              <a:rPr lang="en-US" sz="1800" dirty="0">
                <a:solidFill>
                  <a:schemeClr val="tx2"/>
                </a:solidFill>
                <a:cs typeface="Calibri" panose="020F0502020204030204" pitchFamily="34" charset="0"/>
              </a:rPr>
              <a:t>  Comprised of:  </a:t>
            </a:r>
          </a:p>
          <a:p>
            <a:pPr marL="310896" lvl="2" indent="0">
              <a:buClr>
                <a:schemeClr val="tx2"/>
              </a:buClr>
              <a:buSzPct val="33000"/>
              <a:buNone/>
            </a:pPr>
            <a:r>
              <a:rPr lang="en-US" sz="1800" dirty="0">
                <a:solidFill>
                  <a:schemeClr val="tx2"/>
                </a:solidFill>
                <a:cs typeface="Calibri" panose="020F0502020204030204" pitchFamily="34" charset="0"/>
              </a:rPr>
              <a:t>-  36 Elementary Schools</a:t>
            </a:r>
          </a:p>
          <a:p>
            <a:pPr marL="310896" lvl="2" indent="0">
              <a:buClr>
                <a:schemeClr val="tx2"/>
              </a:buClr>
              <a:buSzPct val="33000"/>
              <a:buNone/>
            </a:pPr>
            <a:r>
              <a:rPr lang="en-US" sz="1800" dirty="0">
                <a:solidFill>
                  <a:schemeClr val="tx2"/>
                </a:solidFill>
                <a:cs typeface="Calibri" panose="020F0502020204030204" pitchFamily="34" charset="0"/>
              </a:rPr>
              <a:t>-  11 Middle Schools</a:t>
            </a:r>
          </a:p>
          <a:p>
            <a:pPr marL="310896" lvl="2" indent="0">
              <a:buClr>
                <a:schemeClr val="tx2"/>
              </a:buClr>
              <a:buSzPct val="33000"/>
              <a:buNone/>
            </a:pPr>
            <a:r>
              <a:rPr lang="en-US" sz="1800" dirty="0">
                <a:solidFill>
                  <a:schemeClr val="tx2"/>
                </a:solidFill>
                <a:cs typeface="Calibri" panose="020F0502020204030204" pitchFamily="34" charset="0"/>
              </a:rPr>
              <a:t>-  10 High Schools</a:t>
            </a:r>
          </a:p>
          <a:p>
            <a:pPr marL="310896" lvl="2" indent="0">
              <a:buClr>
                <a:schemeClr val="tx2"/>
              </a:buClr>
              <a:buSzPct val="33000"/>
              <a:buNone/>
            </a:pPr>
            <a:r>
              <a:rPr lang="en-US" sz="1800" dirty="0">
                <a:solidFill>
                  <a:schemeClr val="tx2"/>
                </a:solidFill>
                <a:cs typeface="Calibri" panose="020F0502020204030204" pitchFamily="34" charset="0"/>
              </a:rPr>
              <a:t>-  Numerous Special Programs</a:t>
            </a:r>
            <a:br>
              <a:rPr lang="en-US" sz="1800" dirty="0">
                <a:solidFill>
                  <a:schemeClr val="tx2"/>
                </a:solidFill>
                <a:cs typeface="Calibri" panose="020F0502020204030204" pitchFamily="34" charset="0"/>
              </a:rPr>
            </a:br>
            <a:endParaRPr lang="en-US" sz="1800" dirty="0">
              <a:solidFill>
                <a:schemeClr val="tx2"/>
              </a:solidFill>
              <a:cs typeface="Calibri" panose="020F0502020204030204" pitchFamily="34" charset="0"/>
            </a:endParaRPr>
          </a:p>
          <a:p>
            <a:pPr marL="205740" lvl="2" indent="-342900">
              <a:buClr>
                <a:schemeClr val="tx2"/>
              </a:buClr>
              <a:buFont typeface="Arial" panose="020B0604020202020204" pitchFamily="34" charset="0"/>
              <a:buChar char="•"/>
            </a:pPr>
            <a:r>
              <a:rPr lang="en-US" sz="1800" dirty="0">
                <a:solidFill>
                  <a:schemeClr val="tx2"/>
                </a:solidFill>
                <a:cs typeface="Calibri" panose="020F0502020204030204" pitchFamily="34" charset="0"/>
              </a:rPr>
              <a:t>4</a:t>
            </a:r>
            <a:r>
              <a:rPr lang="en-US" sz="1800" baseline="30000" dirty="0">
                <a:solidFill>
                  <a:schemeClr val="tx2"/>
                </a:solidFill>
                <a:cs typeface="Calibri" panose="020F0502020204030204" pitchFamily="34" charset="0"/>
              </a:rPr>
              <a:t>th</a:t>
            </a:r>
            <a:r>
              <a:rPr lang="en-US" sz="1800" dirty="0">
                <a:solidFill>
                  <a:schemeClr val="tx2"/>
                </a:solidFill>
                <a:cs typeface="Calibri" panose="020F0502020204030204" pitchFamily="34" charset="0"/>
              </a:rPr>
              <a:t> largest school district in the State of Washington</a:t>
            </a:r>
          </a:p>
          <a:p>
            <a:pPr marL="205740" lvl="2" indent="-342900">
              <a:buClr>
                <a:schemeClr val="tx2"/>
              </a:buClr>
              <a:buFont typeface="Arial" panose="020B0604020202020204" pitchFamily="34" charset="0"/>
              <a:buChar char="•"/>
            </a:pPr>
            <a:r>
              <a:rPr lang="en-US" sz="1800" dirty="0">
                <a:solidFill>
                  <a:schemeClr val="tx2"/>
                </a:solidFill>
                <a:cs typeface="Calibri" panose="020F0502020204030204" pitchFamily="34" charset="0"/>
              </a:rPr>
              <a:t>Approximately 30,000 students</a:t>
            </a:r>
          </a:p>
          <a:p>
            <a:pPr marL="205740" lvl="2" indent="-342900">
              <a:buClr>
                <a:schemeClr val="tx2"/>
              </a:buClr>
              <a:buFont typeface="Arial" panose="020B0604020202020204" pitchFamily="34" charset="0"/>
              <a:buChar char="•"/>
            </a:pPr>
            <a:r>
              <a:rPr lang="en-US" sz="1800" dirty="0">
                <a:solidFill>
                  <a:schemeClr val="tx2"/>
                </a:solidFill>
                <a:cs typeface="Calibri" panose="020F0502020204030204" pitchFamily="34" charset="0"/>
              </a:rPr>
              <a:t>Over 5,000 employees</a:t>
            </a:r>
          </a:p>
          <a:p>
            <a:pPr marL="205740" lvl="2" indent="-342900">
              <a:buClr>
                <a:schemeClr val="tx2"/>
              </a:buClr>
              <a:buFont typeface="Arial" panose="020B0604020202020204" pitchFamily="34" charset="0"/>
              <a:buChar char="•"/>
            </a:pPr>
            <a:r>
              <a:rPr lang="en-US" sz="1800" dirty="0">
                <a:solidFill>
                  <a:schemeClr val="tx2"/>
                </a:solidFill>
                <a:cs typeface="Calibri" panose="020F0502020204030204" pitchFamily="34" charset="0"/>
              </a:rPr>
              <a:t>Serving Pre-K thru 12</a:t>
            </a:r>
            <a:r>
              <a:rPr lang="en-US" sz="1800" baseline="30000" dirty="0">
                <a:solidFill>
                  <a:schemeClr val="tx2"/>
                </a:solidFill>
                <a:cs typeface="Calibri" panose="020F0502020204030204" pitchFamily="34" charset="0"/>
              </a:rPr>
              <a:t>th</a:t>
            </a:r>
            <a:r>
              <a:rPr lang="en-US" sz="1800" dirty="0">
                <a:solidFill>
                  <a:schemeClr val="tx2"/>
                </a:solidFill>
                <a:cs typeface="Calibri" panose="020F0502020204030204" pitchFamily="34" charset="0"/>
              </a:rPr>
              <a:t> grade</a:t>
            </a:r>
          </a:p>
          <a:p>
            <a:pPr marL="205740" lvl="2" indent="-342900">
              <a:buClr>
                <a:schemeClr val="tx2"/>
              </a:buClr>
              <a:buFont typeface="Arial" panose="020B0604020202020204" pitchFamily="34" charset="0"/>
              <a:buChar char="•"/>
            </a:pPr>
            <a:r>
              <a:rPr lang="en-US" sz="1800" dirty="0">
                <a:solidFill>
                  <a:schemeClr val="tx2"/>
                </a:solidFill>
                <a:cs typeface="Calibri" panose="020F0502020204030204" pitchFamily="34" charset="0"/>
              </a:rPr>
              <a:t>One of the largest employers in Tacoma</a:t>
            </a:r>
            <a:endParaRPr lang="en-US" sz="1800"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1470966-D42D-4D3B-8C9A-28916C57B6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spTree>
    <p:extLst>
      <p:ext uri="{BB962C8B-B14F-4D97-AF65-F5344CB8AC3E}">
        <p14:creationId xmlns:p14="http://schemas.microsoft.com/office/powerpoint/2010/main" val="244032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1" y="630503"/>
            <a:ext cx="2666508" cy="3065200"/>
          </a:xfrm>
        </p:spPr>
        <p:txBody>
          <a:bodyPr vert="horz" lIns="91440" tIns="45720" rIns="91440" bIns="45720" rtlCol="0" anchor="b">
            <a:normAutofit/>
          </a:bodyPr>
          <a:lstStyle/>
          <a:p>
            <a:r>
              <a:rPr lang="en-US" sz="3200" kern="1200" cap="all" spc="200" baseline="0" dirty="0">
                <a:solidFill>
                  <a:schemeClr val="tx2"/>
                </a:solidFill>
                <a:latin typeface="+mj-lt"/>
                <a:ea typeface="+mj-ea"/>
                <a:cs typeface="+mj-cs"/>
              </a:rPr>
              <a:t>Planning &amp; construction</a:t>
            </a:r>
            <a:br>
              <a:rPr lang="en-US" sz="3200" kern="1200" cap="all" spc="200" baseline="0" dirty="0">
                <a:solidFill>
                  <a:schemeClr val="tx2"/>
                </a:solidFill>
                <a:latin typeface="+mj-lt"/>
                <a:ea typeface="+mj-ea"/>
                <a:cs typeface="+mj-cs"/>
              </a:rPr>
            </a:br>
            <a:r>
              <a:rPr lang="en-US" sz="3200" kern="1200" cap="all" spc="200" baseline="0" dirty="0">
                <a:solidFill>
                  <a:schemeClr val="tx2"/>
                </a:solidFill>
                <a:latin typeface="+mj-lt"/>
                <a:ea typeface="+mj-ea"/>
                <a:cs typeface="+mj-cs"/>
              </a:rPr>
              <a:t>departmental Organizational Chart</a:t>
            </a:r>
          </a:p>
        </p:txBody>
      </p:sp>
      <p:pic>
        <p:nvPicPr>
          <p:cNvPr id="4" name="Picture 3">
            <a:extLst>
              <a:ext uri="{FF2B5EF4-FFF2-40B4-BE49-F238E27FC236}">
                <a16:creationId xmlns:a16="http://schemas.microsoft.com/office/drawing/2014/main" id="{BDC80C60-8E7B-4E29-967E-203B2F71F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43202" y="1274746"/>
            <a:ext cx="6369424" cy="482125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747951" y="4014776"/>
            <a:ext cx="1627808" cy="557225"/>
          </a:xfrm>
          <a:prstGeom prst="rect">
            <a:avLst/>
          </a:prstGeom>
        </p:spPr>
      </p:pic>
    </p:spTree>
    <p:extLst>
      <p:ext uri="{BB962C8B-B14F-4D97-AF65-F5344CB8AC3E}">
        <p14:creationId xmlns:p14="http://schemas.microsoft.com/office/powerpoint/2010/main" val="39921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96" y="990600"/>
            <a:ext cx="6623304" cy="609600"/>
          </a:xfrm>
        </p:spPr>
        <p:txBody>
          <a:bodyPr>
            <a:normAutofit/>
          </a:bodyPr>
          <a:lstStyle/>
          <a:p>
            <a:r>
              <a:rPr lang="en-US" sz="3600" dirty="0">
                <a:solidFill>
                  <a:schemeClr val="tx2"/>
                </a:solidFill>
                <a:ea typeface="Cambria" panose="02040503050406030204" pitchFamily="18" charset="0"/>
              </a:rPr>
              <a:t>Planning &amp; construction Team</a:t>
            </a:r>
          </a:p>
        </p:txBody>
      </p:sp>
      <p:sp>
        <p:nvSpPr>
          <p:cNvPr id="3" name="Content Placeholder 2"/>
          <p:cNvSpPr>
            <a:spLocks noGrp="1"/>
          </p:cNvSpPr>
          <p:nvPr>
            <p:ph idx="1"/>
          </p:nvPr>
        </p:nvSpPr>
        <p:spPr>
          <a:xfrm>
            <a:off x="498348" y="2033732"/>
            <a:ext cx="8264652" cy="4267200"/>
          </a:xfrm>
        </p:spPr>
        <p:txBody>
          <a:bodyPr>
            <a:normAutofit lnSpcReduction="10000"/>
          </a:bodyPr>
          <a:lstStyle/>
          <a:p>
            <a:pPr marL="128016" lvl="1" indent="0">
              <a:buClr>
                <a:schemeClr val="tx2"/>
              </a:buClr>
              <a:buNone/>
            </a:pPr>
            <a:r>
              <a:rPr lang="en-US" sz="1900" dirty="0">
                <a:solidFill>
                  <a:schemeClr val="tx2"/>
                </a:solidFill>
                <a:cs typeface="Calibri" panose="020F0502020204030204" pitchFamily="34" charset="0"/>
              </a:rPr>
              <a:t>   </a:t>
            </a:r>
            <a:r>
              <a:rPr lang="en-US" sz="1900" u="sng" dirty="0">
                <a:solidFill>
                  <a:schemeClr val="tx2"/>
                </a:solidFill>
                <a:cs typeface="Calibri" panose="020F0502020204030204" pitchFamily="34" charset="0"/>
              </a:rPr>
              <a:t>Morris Aldridge, Executive Director of Planning and Construction</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34 Years of K-12 Experience</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3 Years D/B Experience</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4 Years CM/AR &amp; GC/CM Experience</a:t>
            </a:r>
          </a:p>
          <a:p>
            <a:pPr lvl="2">
              <a:buClr>
                <a:schemeClr val="tx2"/>
              </a:buClr>
              <a:buFont typeface="Arial" panose="020B0604020202020204" pitchFamily="34" charset="0"/>
              <a:buChar char="•"/>
            </a:pPr>
            <a:r>
              <a:rPr lang="en-US" sz="1900" dirty="0">
                <a:solidFill>
                  <a:schemeClr val="tx2"/>
                </a:solidFill>
                <a:effectLst/>
                <a:ea typeface="Calibri" panose="020F0502020204030204" pitchFamily="34" charset="0"/>
              </a:rPr>
              <a:t>President of the Western Washington Chapter of DBIA</a:t>
            </a:r>
          </a:p>
          <a:p>
            <a:pPr marL="310896" lvl="2" indent="0">
              <a:buClr>
                <a:schemeClr val="tx2"/>
              </a:buClr>
              <a:buNone/>
            </a:pPr>
            <a:endParaRPr lang="en-US" sz="1900" dirty="0">
              <a:solidFill>
                <a:schemeClr val="tx2"/>
              </a:solidFill>
              <a:cs typeface="Calibri" panose="020F0502020204030204" pitchFamily="34" charset="0"/>
            </a:endParaRPr>
          </a:p>
          <a:p>
            <a:pPr marL="310896" lvl="2" indent="0">
              <a:buClr>
                <a:schemeClr val="tx2"/>
              </a:buClr>
              <a:buNone/>
            </a:pPr>
            <a:r>
              <a:rPr lang="en-US" sz="1900" u="sng" dirty="0">
                <a:solidFill>
                  <a:schemeClr val="tx2"/>
                </a:solidFill>
                <a:cs typeface="Calibri" panose="020F0502020204030204" pitchFamily="34" charset="0"/>
              </a:rPr>
              <a:t>Tacoma Public Schools Capital Project Supervisors</a:t>
            </a:r>
            <a:br>
              <a:rPr lang="en-US" sz="1900" u="sng" dirty="0">
                <a:solidFill>
                  <a:schemeClr val="tx2"/>
                </a:solidFill>
                <a:cs typeface="Calibri" panose="020F0502020204030204" pitchFamily="34" charset="0"/>
              </a:rPr>
            </a:br>
            <a:endParaRPr lang="en-US" sz="1900" u="sng" dirty="0">
              <a:solidFill>
                <a:schemeClr val="tx2"/>
              </a:solidFill>
              <a:cs typeface="Calibri" panose="020F0502020204030204" pitchFamily="34" charset="0"/>
            </a:endParaRP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Julius Pallotta</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Kris Anderson</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Michelle Jones</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Greg Stidham</a:t>
            </a:r>
          </a:p>
          <a:p>
            <a:pPr lvl="2">
              <a:buClr>
                <a:schemeClr val="tx2"/>
              </a:buClr>
              <a:buFont typeface="Arial" panose="020B0604020202020204" pitchFamily="34" charset="0"/>
              <a:buChar char="•"/>
            </a:pPr>
            <a:r>
              <a:rPr lang="en-US" sz="1900" dirty="0">
                <a:solidFill>
                  <a:schemeClr val="tx2"/>
                </a:solidFill>
                <a:cs typeface="Calibri" panose="020F0502020204030204" pitchFamily="34" charset="0"/>
              </a:rPr>
              <a:t>Laura Barnes</a:t>
            </a:r>
          </a:p>
          <a:p>
            <a:pPr marL="310896" lvl="2" indent="0">
              <a:buClr>
                <a:schemeClr val="tx2"/>
              </a:buClr>
              <a:buNone/>
            </a:pPr>
            <a:endParaRPr lang="en-US" sz="2100" dirty="0">
              <a:solidFill>
                <a:schemeClr val="tx2"/>
              </a:solidFill>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B069C061-7560-4F87-B6F0-19FBAEB794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06"/>
          <a:stretch/>
        </p:blipFill>
        <p:spPr>
          <a:xfrm>
            <a:off x="7696200" y="6324600"/>
            <a:ext cx="1197326" cy="409864"/>
          </a:xfrm>
          <a:prstGeom prst="rect">
            <a:avLst/>
          </a:prstGeom>
        </p:spPr>
      </p:pic>
    </p:spTree>
    <p:extLst>
      <p:ext uri="{BB962C8B-B14F-4D97-AF65-F5344CB8AC3E}">
        <p14:creationId xmlns:p14="http://schemas.microsoft.com/office/powerpoint/2010/main" val="206587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15840" y="640080"/>
            <a:ext cx="3156492" cy="3034857"/>
          </a:xfrm>
        </p:spPr>
        <p:txBody>
          <a:bodyPr vert="horz" lIns="91440" tIns="45720" rIns="91440" bIns="45720" rtlCol="0" anchor="b">
            <a:normAutofit/>
          </a:bodyPr>
          <a:lstStyle/>
          <a:p>
            <a:pPr algn="ctr"/>
            <a:r>
              <a:rPr lang="en-US" sz="3600" kern="1200" cap="all" spc="200" baseline="0" dirty="0">
                <a:solidFill>
                  <a:srgbClr val="FFFFFF"/>
                </a:solidFill>
                <a:latin typeface="+mj-lt"/>
                <a:ea typeface="+mj-ea"/>
                <a:cs typeface="+mj-cs"/>
              </a:rPr>
              <a:t>Capital Project History</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8506"/>
          <a:stretch/>
        </p:blipFill>
        <p:spPr>
          <a:xfrm>
            <a:off x="838200" y="2592710"/>
            <a:ext cx="3161866" cy="1082227"/>
          </a:xfrm>
          <a:prstGeom prst="rect">
            <a:avLst/>
          </a:prstGeom>
        </p:spPr>
      </p:pic>
      <p:cxnSp>
        <p:nvCxnSpPr>
          <p:cNvPr id="43" name="Straight Connector 42">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2DAE2E7-402A-4EFB-B38C-14ECD6D59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609" y="3765314"/>
            <a:ext cx="2803048" cy="357388"/>
          </a:xfrm>
          <a:prstGeom prst="rect">
            <a:avLst/>
          </a:prstGeom>
        </p:spPr>
      </p:pic>
    </p:spTree>
    <p:extLst>
      <p:ext uri="{BB962C8B-B14F-4D97-AF65-F5344CB8AC3E}">
        <p14:creationId xmlns:p14="http://schemas.microsoft.com/office/powerpoint/2010/main" val="3538481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9270</TotalTime>
  <Words>2041</Words>
  <Application>Microsoft Office PowerPoint</Application>
  <PresentationFormat>On-screen Show (4:3)</PresentationFormat>
  <Paragraphs>298</Paragraphs>
  <Slides>33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Tw Cen MT</vt:lpstr>
      <vt:lpstr>Tw Cen MT Condensed</vt:lpstr>
      <vt:lpstr>Wingdings 3</vt:lpstr>
      <vt:lpstr>Integral</vt:lpstr>
      <vt:lpstr>Application for certification of a public body Agency using the design-build method</vt:lpstr>
      <vt:lpstr>Agenda</vt:lpstr>
      <vt:lpstr>Presenting Team</vt:lpstr>
      <vt:lpstr> Additional Team Members</vt:lpstr>
      <vt:lpstr>The school district</vt:lpstr>
      <vt:lpstr>Tacoma Public Schools</vt:lpstr>
      <vt:lpstr>Planning &amp; construction departmental Organizational Chart</vt:lpstr>
      <vt:lpstr>Planning &amp; construction Team</vt:lpstr>
      <vt:lpstr>Capital Project History</vt:lpstr>
      <vt:lpstr>TPS Public Body Experience: 2001 - 2020</vt:lpstr>
      <vt:lpstr>APD Experience &amp; Qualifications</vt:lpstr>
      <vt:lpstr>Business Equity: TPS Community Inclusion Plan</vt:lpstr>
      <vt:lpstr>Business Equity: TPS Community Inclusion Results</vt:lpstr>
      <vt:lpstr>Completed Design-Build project</vt:lpstr>
      <vt:lpstr>current design build projects</vt:lpstr>
      <vt:lpstr>current design build projects</vt:lpstr>
      <vt:lpstr>current design build projects</vt:lpstr>
      <vt:lpstr>Planning &amp; construction departmental Organizational Chart</vt:lpstr>
      <vt:lpstr>Agency Project delivery method determination Organizational Chart</vt:lpstr>
      <vt:lpstr>Alternative Delivery method Options</vt:lpstr>
      <vt:lpstr> Delivery method  Recommendations</vt:lpstr>
      <vt:lpstr>Delivery method decision workflow</vt:lpstr>
      <vt:lpstr>The 2020 – 2028 Capital Program</vt:lpstr>
      <vt:lpstr>TPS 2020 Capital Bond Program - $535M Approved FEB 2020</vt:lpstr>
      <vt:lpstr> 2020 Bond program  </vt:lpstr>
      <vt:lpstr>Planned design build projects</vt:lpstr>
      <vt:lpstr>Program Organizational Chart</vt:lpstr>
      <vt:lpstr>Why D/B Agency Certification?</vt:lpstr>
      <vt:lpstr>Multiple funded capital projects</vt:lpstr>
      <vt:lpstr>Cost and schedule controls</vt:lpstr>
      <vt:lpstr>Lessons learned</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for certification of a public body using the design-build method</dc:title>
  <dc:creator>Jesse Noga</dc:creator>
  <cp:lastModifiedBy>James Dugan</cp:lastModifiedBy>
  <cp:revision>25</cp:revision>
  <cp:lastPrinted>2021-01-27T23:44:56Z</cp:lastPrinted>
  <dcterms:created xsi:type="dcterms:W3CDTF">2020-12-23T23:16:32Z</dcterms:created>
  <dcterms:modified xsi:type="dcterms:W3CDTF">2021-01-27T23:45:12Z</dcterms:modified>
</cp:coreProperties>
</file>