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sldIdLst>
    <p:sldId id="308" r:id="rId5"/>
    <p:sldId id="302" r:id="rId6"/>
    <p:sldId id="266" r:id="rId7"/>
    <p:sldId id="281" r:id="rId8"/>
    <p:sldId id="282" r:id="rId9"/>
    <p:sldId id="283" r:id="rId10"/>
    <p:sldId id="307" r:id="rId11"/>
    <p:sldId id="287" r:id="rId12"/>
    <p:sldId id="288" r:id="rId13"/>
    <p:sldId id="291" r:id="rId14"/>
    <p:sldId id="290" r:id="rId15"/>
    <p:sldId id="293" r:id="rId16"/>
    <p:sldId id="296" r:id="rId17"/>
    <p:sldId id="295" r:id="rId18"/>
    <p:sldId id="306" r:id="rId19"/>
    <p:sldId id="305" r:id="rId20"/>
    <p:sldId id="294" r:id="rId21"/>
    <p:sldId id="298" r:id="rId22"/>
    <p:sldId id="303" r:id="rId23"/>
    <p:sldId id="299" r:id="rId24"/>
    <p:sldId id="267"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82AD25D-C4DE-C762-B9EF-B7684932F09E}" name="Carmony, Kelli (DES)" initials="CK(" userId="S::kelli.carmony@des.wa.gov::b2bca394-6e67-4402-9928-ae87ee0bcde0" providerId="AD"/>
  <p188:author id="{BFF1AE8F-A896-E811-EC41-0471E992640C}" name="Loots, Gage (DES)" initials="LG(" userId="S::gage.loots@des.wa.gov::515f400b-feca-46fb-a91f-845ae330906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ombrowsky, Mike (DES)" initials="DM(" lastIdx="1" clrIdx="0">
    <p:extLst>
      <p:ext uri="{19B8F6BF-5375-455C-9EA6-DF929625EA0E}">
        <p15:presenceInfo xmlns:p15="http://schemas.microsoft.com/office/powerpoint/2012/main" userId="S::mike.dombrowsky@des.wa.gov::996fa801-e172-43db-a4a2-274f0d73a6b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5E4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32" autoAdjust="0"/>
    <p:restoredTop sz="68927" autoAdjust="0"/>
  </p:normalViewPr>
  <p:slideViewPr>
    <p:cSldViewPr snapToGrid="0">
      <p:cViewPr varScale="1">
        <p:scale>
          <a:sx n="65" d="100"/>
          <a:sy n="65" d="100"/>
        </p:scale>
        <p:origin x="1092" y="7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9" d="100"/>
          <a:sy n="89" d="100"/>
        </p:scale>
        <p:origin x="2540" y="6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5BC6EC-D389-42A1-A9DD-1422F3DCA056}" type="datetimeFigureOut">
              <a:rPr lang="en-US" smtClean="0"/>
              <a:t>11/13/2024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4A5330-2D34-42EB-9FC3-2EC56082484E}" type="slidenum">
              <a:rPr lang="en-US" smtClean="0"/>
              <a:t>‹#›</a:t>
            </a:fld>
            <a:endParaRPr lang="en-US" dirty="0"/>
          </a:p>
        </p:txBody>
      </p:sp>
    </p:spTree>
    <p:extLst>
      <p:ext uri="{BB962C8B-B14F-4D97-AF65-F5344CB8AC3E}">
        <p14:creationId xmlns:p14="http://schemas.microsoft.com/office/powerpoint/2010/main" val="4216210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8" Type="http://schemas.openxmlformats.org/officeDocument/2006/relationships/hyperlink" Target="https://dor.wa.gov/" TargetMode="External"/><Relationship Id="rId3" Type="http://schemas.openxmlformats.org/officeDocument/2006/relationships/hyperlink" Target="https://pr-webs-customer.des.wa.gov/" TargetMode="External"/><Relationship Id="rId7" Type="http://schemas.openxmlformats.org/officeDocument/2006/relationships/hyperlink" Target="https://www.dva.wa.gov/" TargetMode="External"/><Relationship Id="rId2" Type="http://schemas.openxmlformats.org/officeDocument/2006/relationships/slide" Target="../slides/slide20.xml"/><Relationship Id="rId1" Type="http://schemas.openxmlformats.org/officeDocument/2006/relationships/notesMaster" Target="../notesMasters/notesMaster1.xml"/><Relationship Id="rId6" Type="http://schemas.openxmlformats.org/officeDocument/2006/relationships/hyperlink" Target="https://omwbe.wa.gov/" TargetMode="External"/><Relationship Id="rId5" Type="http://schemas.openxmlformats.org/officeDocument/2006/relationships/hyperlink" Target="https://washingtonptac.org/" TargetMode="External"/><Relationship Id="rId4" Type="http://schemas.openxmlformats.org/officeDocument/2006/relationships/hyperlink" Target="https://ofm.wa.gov/it-systems/statewide-vendorpayee-services" TargetMode="External"/><Relationship Id="rId9" Type="http://schemas.openxmlformats.org/officeDocument/2006/relationships/hyperlink" Target="https://www.sos.wa.gov/" TargetMode="Externa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baseline="0" dirty="0"/>
              <a:t>Welcome to Enterprise Services.  Thank you for taking time to participate in the pre-bid conference.</a:t>
            </a:r>
          </a:p>
          <a:p>
            <a:endParaRPr lang="en-US" dirty="0"/>
          </a:p>
        </p:txBody>
      </p:sp>
      <p:sp>
        <p:nvSpPr>
          <p:cNvPr id="4" name="Slide Number Placeholder 3"/>
          <p:cNvSpPr>
            <a:spLocks noGrp="1"/>
          </p:cNvSpPr>
          <p:nvPr>
            <p:ph type="sldNum" sz="quarter" idx="5"/>
          </p:nvPr>
        </p:nvSpPr>
        <p:spPr/>
        <p:txBody>
          <a:bodyPr/>
          <a:lstStyle/>
          <a:p>
            <a:pPr>
              <a:defRPr/>
            </a:pPr>
            <a:fld id="{B8BF6D57-F0F8-489D-A697-0783E6D93652}" type="slidenum">
              <a:rPr lang="en-US" smtClean="0"/>
              <a:pPr>
                <a:defRPr/>
              </a:pPr>
              <a:t>2</a:t>
            </a:fld>
            <a:endParaRPr lang="en-US" dirty="0"/>
          </a:p>
        </p:txBody>
      </p:sp>
    </p:spTree>
    <p:extLst>
      <p:ext uri="{BB962C8B-B14F-4D97-AF65-F5344CB8AC3E}">
        <p14:creationId xmlns:p14="http://schemas.microsoft.com/office/powerpoint/2010/main" val="34125065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baseline="0" dirty="0"/>
              <a:t>To Do</a:t>
            </a:r>
            <a:r>
              <a:rPr lang="en-US" baseline="0" dirty="0"/>
              <a:t>:</a:t>
            </a:r>
          </a:p>
          <a:p>
            <a:pPr marL="628650" lvl="1" indent="-171450" hangingPunct="0">
              <a:buFont typeface="Arial" panose="020B0604020202020204" pitchFamily="34" charset="0"/>
              <a:buChar char="•"/>
            </a:pPr>
            <a:r>
              <a:rPr lang="en-US" dirty="0"/>
              <a:t>Cover any important minimum qualifications/requirements/specifications</a:t>
            </a:r>
            <a:r>
              <a:rPr lang="en-US" baseline="0" dirty="0"/>
              <a:t> from solicitation</a:t>
            </a:r>
            <a:endParaRPr lang="en-US" dirty="0"/>
          </a:p>
          <a:p>
            <a:pPr marL="628650" lvl="1" indent="-171450">
              <a:buFont typeface="Arial" panose="020B0604020202020204" pitchFamily="34" charset="0"/>
              <a:buChar char="•"/>
            </a:pPr>
            <a:r>
              <a:rPr lang="en-US" dirty="0"/>
              <a:t>Best Practice: Pull up the</a:t>
            </a:r>
            <a:r>
              <a:rPr lang="en-US" baseline="0" dirty="0"/>
              <a:t> </a:t>
            </a:r>
            <a:r>
              <a:rPr lang="en-US" dirty="0"/>
              <a:t>Exhibit to walk though the document itself and explain/show bidders how they need to fill out the document. </a:t>
            </a:r>
          </a:p>
          <a:p>
            <a:endParaRPr lang="en-US" dirty="0"/>
          </a:p>
        </p:txBody>
      </p:sp>
      <p:sp>
        <p:nvSpPr>
          <p:cNvPr id="4" name="Slide Number Placeholder 3"/>
          <p:cNvSpPr>
            <a:spLocks noGrp="1"/>
          </p:cNvSpPr>
          <p:nvPr>
            <p:ph type="sldNum" sz="quarter" idx="5"/>
          </p:nvPr>
        </p:nvSpPr>
        <p:spPr/>
        <p:txBody>
          <a:bodyPr/>
          <a:lstStyle/>
          <a:p>
            <a:fld id="{B44A5330-2D34-42EB-9FC3-2EC56082484E}" type="slidenum">
              <a:rPr lang="en-US" smtClean="0"/>
              <a:t>11</a:t>
            </a:fld>
            <a:endParaRPr lang="en-US" dirty="0"/>
          </a:p>
        </p:txBody>
      </p:sp>
    </p:spTree>
    <p:extLst>
      <p:ext uri="{BB962C8B-B14F-4D97-AF65-F5344CB8AC3E}">
        <p14:creationId xmlns:p14="http://schemas.microsoft.com/office/powerpoint/2010/main" val="6160158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To Do</a:t>
            </a:r>
            <a:r>
              <a:rPr lang="en-US" dirty="0"/>
              <a:t>: </a:t>
            </a:r>
          </a:p>
          <a:p>
            <a:pPr marL="628650" lvl="1" indent="-171450">
              <a:buFont typeface="Arial" panose="020B0604020202020204" pitchFamily="34" charset="0"/>
              <a:buChar char="•"/>
            </a:pPr>
            <a:r>
              <a:rPr lang="en-US" dirty="0"/>
              <a:t>Summarize</a:t>
            </a:r>
            <a:r>
              <a:rPr lang="en-US" baseline="0" dirty="0"/>
              <a:t> key points on </a:t>
            </a:r>
            <a:r>
              <a:rPr lang="en-US" dirty="0"/>
              <a:t>Exhibit C and</a:t>
            </a:r>
            <a:r>
              <a:rPr lang="en-US" baseline="0" dirty="0"/>
              <a:t> explain pricing model for the resulting contract (e.g. cost plus, prevailing wage plus, etc.)</a:t>
            </a:r>
          </a:p>
          <a:p>
            <a:pPr marL="628650" lvl="1" indent="-171450">
              <a:buFont typeface="Arial" panose="020B0604020202020204" pitchFamily="34" charset="0"/>
              <a:buChar char="•"/>
            </a:pPr>
            <a:r>
              <a:rPr lang="en-US" dirty="0"/>
              <a:t>Best Practice: Pull up the</a:t>
            </a:r>
            <a:r>
              <a:rPr lang="en-US" baseline="0" dirty="0"/>
              <a:t> </a:t>
            </a:r>
            <a:r>
              <a:rPr lang="en-US" dirty="0"/>
              <a:t>Exhibit to walk though the document itself and explain/show bidders how they need to fill out the document. </a:t>
            </a:r>
          </a:p>
          <a:p>
            <a:endParaRPr lang="en-US" dirty="0"/>
          </a:p>
        </p:txBody>
      </p:sp>
      <p:sp>
        <p:nvSpPr>
          <p:cNvPr id="4" name="Slide Number Placeholder 3"/>
          <p:cNvSpPr>
            <a:spLocks noGrp="1"/>
          </p:cNvSpPr>
          <p:nvPr>
            <p:ph type="sldNum" sz="quarter" idx="5"/>
          </p:nvPr>
        </p:nvSpPr>
        <p:spPr/>
        <p:txBody>
          <a:bodyPr/>
          <a:lstStyle/>
          <a:p>
            <a:fld id="{B44A5330-2D34-42EB-9FC3-2EC56082484E}" type="slidenum">
              <a:rPr lang="en-US" smtClean="0"/>
              <a:t>12</a:t>
            </a:fld>
            <a:endParaRPr lang="en-US" dirty="0"/>
          </a:p>
        </p:txBody>
      </p:sp>
    </p:spTree>
    <p:extLst>
      <p:ext uri="{BB962C8B-B14F-4D97-AF65-F5344CB8AC3E}">
        <p14:creationId xmlns:p14="http://schemas.microsoft.com/office/powerpoint/2010/main" val="4048437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To Do</a:t>
            </a:r>
            <a:r>
              <a:rPr lang="en-US" dirty="0"/>
              <a:t>: </a:t>
            </a:r>
          </a:p>
          <a:p>
            <a:pPr marL="628650" lvl="1" indent="-171450">
              <a:buFont typeface="Arial" panose="020B0604020202020204" pitchFamily="34" charset="0"/>
              <a:buChar char="•"/>
            </a:pPr>
            <a:r>
              <a:rPr lang="en-US" dirty="0"/>
              <a:t>Update the preferences/priorities as applicable</a:t>
            </a:r>
            <a:r>
              <a:rPr lang="en-US" baseline="0" dirty="0"/>
              <a:t> to your solicitation.  </a:t>
            </a:r>
          </a:p>
          <a:p>
            <a:pPr marL="628650" lvl="1" indent="-171450">
              <a:buFont typeface="Arial" panose="020B0604020202020204" pitchFamily="34" charset="0"/>
              <a:buChar char="•"/>
            </a:pPr>
            <a:r>
              <a:rPr lang="en-US" baseline="0" dirty="0"/>
              <a:t>Briefly explain each preference/priority during pre-bid.</a:t>
            </a:r>
            <a:endParaRPr lang="en-US" dirty="0"/>
          </a:p>
          <a:p>
            <a:endParaRPr lang="en-US" dirty="0"/>
          </a:p>
        </p:txBody>
      </p:sp>
      <p:sp>
        <p:nvSpPr>
          <p:cNvPr id="4" name="Slide Number Placeholder 3"/>
          <p:cNvSpPr>
            <a:spLocks noGrp="1"/>
          </p:cNvSpPr>
          <p:nvPr>
            <p:ph type="sldNum" sz="quarter" idx="5"/>
          </p:nvPr>
        </p:nvSpPr>
        <p:spPr/>
        <p:txBody>
          <a:bodyPr/>
          <a:lstStyle/>
          <a:p>
            <a:fld id="{B44A5330-2D34-42EB-9FC3-2EC56082484E}" type="slidenum">
              <a:rPr lang="en-US" smtClean="0"/>
              <a:t>13</a:t>
            </a:fld>
            <a:endParaRPr lang="en-US" dirty="0"/>
          </a:p>
        </p:txBody>
      </p:sp>
    </p:spTree>
    <p:extLst>
      <p:ext uri="{BB962C8B-B14F-4D97-AF65-F5344CB8AC3E}">
        <p14:creationId xmlns:p14="http://schemas.microsoft.com/office/powerpoint/2010/main" val="11318515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To Do</a:t>
            </a:r>
            <a:r>
              <a:rPr lang="en-US" dirty="0"/>
              <a:t>: </a:t>
            </a:r>
          </a:p>
          <a:p>
            <a:endParaRPr lang="en-US" dirty="0"/>
          </a:p>
          <a:p>
            <a:pPr marL="171450" indent="-171450">
              <a:buFont typeface="Arial" panose="020B0604020202020204" pitchFamily="34" charset="0"/>
              <a:buChar char="•"/>
            </a:pPr>
            <a:r>
              <a:rPr lang="en-US" dirty="0"/>
              <a:t>Address</a:t>
            </a:r>
            <a:r>
              <a:rPr lang="en-US" baseline="0" dirty="0"/>
              <a:t> any</a:t>
            </a:r>
            <a:r>
              <a:rPr lang="en-US" dirty="0"/>
              <a:t> key terms from the form contract in your solicitation.</a:t>
            </a:r>
          </a:p>
          <a:p>
            <a:pPr marL="171450" indent="-171450">
              <a:buFont typeface="Arial" panose="020B0604020202020204" pitchFamily="34" charset="0"/>
              <a:buChar char="•"/>
            </a:pPr>
            <a:r>
              <a:rPr lang="en-US" dirty="0"/>
              <a:t>If</a:t>
            </a:r>
            <a:r>
              <a:rPr lang="en-US" baseline="0" dirty="0"/>
              <a:t> using Contract Issues List, remind bidders that:</a:t>
            </a:r>
          </a:p>
          <a:p>
            <a:pPr marL="628650" lvl="1" indent="-171450" fontAlgn="auto" hangingPunct="1">
              <a:buFont typeface="Arial" panose="020B0604020202020204" pitchFamily="34" charset="0"/>
              <a:buChar char="•"/>
            </a:pPr>
            <a:r>
              <a:rPr lang="en-US" sz="1200" kern="1200" dirty="0">
                <a:solidFill>
                  <a:schemeClr val="tx1"/>
                </a:solidFill>
                <a:effectLst/>
                <a:latin typeface="+mn-lt"/>
                <a:ea typeface="+mn-ea"/>
                <a:cs typeface="+mn-cs"/>
              </a:rPr>
              <a:t>Redlined Documents Will Not Be Reviewed. </a:t>
            </a:r>
          </a:p>
          <a:p>
            <a:pPr marL="628650" lvl="1" indent="-171450" fontAlgn="auto" hangingPunct="1">
              <a:buFont typeface="Arial" panose="020B0604020202020204" pitchFamily="34" charset="0"/>
              <a:buChar char="•"/>
            </a:pPr>
            <a:r>
              <a:rPr lang="en-US" sz="1200" kern="1200" dirty="0">
                <a:solidFill>
                  <a:schemeClr val="tx1"/>
                </a:solidFill>
                <a:effectLst/>
                <a:latin typeface="+mn-lt"/>
                <a:ea typeface="+mn-ea"/>
                <a:cs typeface="+mn-cs"/>
              </a:rPr>
              <a:t>Do not provide a copy of bidder's standard contract.</a:t>
            </a:r>
          </a:p>
          <a:p>
            <a:pPr marL="628650" lvl="1" indent="-171450">
              <a:buFont typeface="Arial" panose="020B0604020202020204" pitchFamily="34" charset="0"/>
              <a:buChar char="•"/>
            </a:pPr>
            <a:r>
              <a:rPr lang="en-US" sz="1200" b="0" kern="1200" dirty="0">
                <a:solidFill>
                  <a:schemeClr val="tx1"/>
                </a:solidFill>
                <a:effectLst/>
                <a:latin typeface="+mn-lt"/>
                <a:ea typeface="+mn-ea"/>
                <a:cs typeface="+mn-cs"/>
              </a:rPr>
              <a:t>Agency cannot and will not accept a bid or enter into a Contract that substantially changes the material terms and conditions set forth in this Competitive Solicitation.</a:t>
            </a:r>
            <a:endParaRPr lang="en-US" dirty="0"/>
          </a:p>
        </p:txBody>
      </p:sp>
      <p:sp>
        <p:nvSpPr>
          <p:cNvPr id="4" name="Slide Number Placeholder 3"/>
          <p:cNvSpPr>
            <a:spLocks noGrp="1"/>
          </p:cNvSpPr>
          <p:nvPr>
            <p:ph type="sldNum" sz="quarter" idx="5"/>
          </p:nvPr>
        </p:nvSpPr>
        <p:spPr/>
        <p:txBody>
          <a:bodyPr/>
          <a:lstStyle/>
          <a:p>
            <a:fld id="{B44A5330-2D34-42EB-9FC3-2EC56082484E}" type="slidenum">
              <a:rPr lang="en-US" smtClean="0"/>
              <a:t>14</a:t>
            </a:fld>
            <a:endParaRPr lang="en-US" dirty="0"/>
          </a:p>
        </p:txBody>
      </p:sp>
    </p:spTree>
    <p:extLst>
      <p:ext uri="{BB962C8B-B14F-4D97-AF65-F5344CB8AC3E}">
        <p14:creationId xmlns:p14="http://schemas.microsoft.com/office/powerpoint/2010/main" val="11871342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Do: </a:t>
            </a:r>
          </a:p>
          <a:p>
            <a:r>
              <a:rPr lang="en-US" dirty="0"/>
              <a:t>Summarize key points on the Economic Price Adjustment (EPA) clause in the contract such as applicable indices, frequency, timeframes to request and review adjustments, etc.</a:t>
            </a:r>
          </a:p>
          <a:p>
            <a:r>
              <a:rPr lang="en-US" dirty="0"/>
              <a:t>Explain applicability to the pricing model. For example, if the contract will contain both hourly rates and % markup/discount from cost/list price, explain that the EPA only applies to the hourly rates.</a:t>
            </a:r>
          </a:p>
          <a:p>
            <a:r>
              <a:rPr lang="en-US" dirty="0"/>
              <a:t>Recommendation to pull up the contract EPA section and talk though the clause itself.</a:t>
            </a:r>
          </a:p>
          <a:p>
            <a:br>
              <a:rPr lang="en-US" dirty="0"/>
            </a:br>
            <a:r>
              <a:rPr lang="en-US" dirty="0"/>
              <a:t>Note: </a:t>
            </a:r>
          </a:p>
          <a:p>
            <a:endParaRPr lang="en-US" dirty="0"/>
          </a:p>
          <a:p>
            <a:r>
              <a:rPr lang="en-US" dirty="0"/>
              <a:t>Overall purpose of this slide is to highlight that there is an EPA in the contract. As bidders are determining their prices to bid, understanding the ability to adjust those prices based on the associated contractual requirements that govern allows them to adequately account for future market conditions. This is important for both bid preparation, and during the term of the resulting contract, reducing risk and increasing transparency. </a:t>
            </a:r>
          </a:p>
          <a:p>
            <a:endParaRPr lang="en-US" dirty="0"/>
          </a:p>
        </p:txBody>
      </p:sp>
      <p:sp>
        <p:nvSpPr>
          <p:cNvPr id="4" name="Slide Number Placeholder 3"/>
          <p:cNvSpPr>
            <a:spLocks noGrp="1"/>
          </p:cNvSpPr>
          <p:nvPr>
            <p:ph type="sldNum" sz="quarter" idx="5"/>
          </p:nvPr>
        </p:nvSpPr>
        <p:spPr/>
        <p:txBody>
          <a:bodyPr/>
          <a:lstStyle/>
          <a:p>
            <a:fld id="{B44A5330-2D34-42EB-9FC3-2EC56082484E}" type="slidenum">
              <a:rPr lang="en-US" smtClean="0"/>
              <a:t>15</a:t>
            </a:fld>
            <a:endParaRPr lang="en-US" dirty="0"/>
          </a:p>
        </p:txBody>
      </p:sp>
    </p:spTree>
    <p:extLst>
      <p:ext uri="{BB962C8B-B14F-4D97-AF65-F5344CB8AC3E}">
        <p14:creationId xmlns:p14="http://schemas.microsoft.com/office/powerpoint/2010/main" val="17545619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To Do</a:t>
            </a:r>
            <a:r>
              <a:rPr lang="en-US" dirty="0"/>
              <a:t>: </a:t>
            </a:r>
          </a:p>
          <a:p>
            <a:pPr marL="628650" lvl="1" indent="-171450">
              <a:buFont typeface="Arial" panose="020B0604020202020204" pitchFamily="34" charset="0"/>
              <a:buChar char="•"/>
            </a:pPr>
            <a:r>
              <a:rPr lang="en-US" dirty="0"/>
              <a:t>Specify the insurance coverages and limits that are required per the resulting contract. (Expectation is to include them on this slide).</a:t>
            </a:r>
          </a:p>
          <a:p>
            <a:pPr marL="628650" lvl="1" indent="-171450">
              <a:buFont typeface="Arial" panose="020B0604020202020204" pitchFamily="34" charset="0"/>
              <a:buChar char="•"/>
            </a:pPr>
            <a:r>
              <a:rPr lang="en-US" dirty="0"/>
              <a:t>Specify that the insurance requirements will not be negotiated after the bid due date.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Recommendation to pull up the</a:t>
            </a:r>
            <a:r>
              <a:rPr lang="en-US" baseline="0" dirty="0"/>
              <a:t> contract insurance section and talk </a:t>
            </a:r>
            <a:r>
              <a:rPr lang="en-US" dirty="0"/>
              <a:t>though the clause itself.</a:t>
            </a:r>
          </a:p>
          <a:p>
            <a:pPr marL="628650" lvl="1" indent="-171450">
              <a:buFont typeface="Arial" panose="020B0604020202020204" pitchFamily="34" charset="0"/>
              <a:buChar char="•"/>
            </a:pPr>
            <a:r>
              <a:rPr lang="en-US" baseline="0" dirty="0"/>
              <a:t>Voice over the State’s reason for requiring insurance as follows: </a:t>
            </a:r>
          </a:p>
          <a:p>
            <a:pPr marL="1085850" lvl="2" indent="-171450">
              <a:buFont typeface="Arial" panose="020B0604020202020204" pitchFamily="34" charset="0"/>
              <a:buChar char="•"/>
            </a:pPr>
            <a:r>
              <a:rPr lang="en-US" baseline="0" dirty="0"/>
              <a:t>The State reviews the scope of the goods and/or services to determine the potential risk, and associated insurance requirements that are applicable to this contract.</a:t>
            </a:r>
          </a:p>
          <a:p>
            <a:pPr marL="1085850" lvl="2" indent="-171450">
              <a:buFont typeface="Arial" panose="020B0604020202020204" pitchFamily="34" charset="0"/>
              <a:buChar char="•"/>
            </a:pPr>
            <a:r>
              <a:rPr lang="en-US" baseline="0" dirty="0"/>
              <a:t>Insurance is important to this business relationship as it provides the State, our customers, and our taxpayers with an established source of financial recovery against exposure to insurable losses and liabilities associated with the contractor’s performance. </a:t>
            </a:r>
          </a:p>
          <a:p>
            <a:endParaRPr lang="en-US" dirty="0"/>
          </a:p>
        </p:txBody>
      </p:sp>
      <p:sp>
        <p:nvSpPr>
          <p:cNvPr id="4" name="Slide Number Placeholder 3"/>
          <p:cNvSpPr>
            <a:spLocks noGrp="1"/>
          </p:cNvSpPr>
          <p:nvPr>
            <p:ph type="sldNum" sz="quarter" idx="5"/>
          </p:nvPr>
        </p:nvSpPr>
        <p:spPr/>
        <p:txBody>
          <a:bodyPr/>
          <a:lstStyle/>
          <a:p>
            <a:fld id="{B44A5330-2D34-42EB-9FC3-2EC56082484E}" type="slidenum">
              <a:rPr lang="en-US" smtClean="0"/>
              <a:t>16</a:t>
            </a:fld>
            <a:endParaRPr lang="en-US" dirty="0"/>
          </a:p>
        </p:txBody>
      </p:sp>
    </p:spTree>
    <p:extLst>
      <p:ext uri="{BB962C8B-B14F-4D97-AF65-F5344CB8AC3E}">
        <p14:creationId xmlns:p14="http://schemas.microsoft.com/office/powerpoint/2010/main" val="4141276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To</a:t>
            </a:r>
            <a:r>
              <a:rPr lang="en-US" u="sng" baseline="0" dirty="0"/>
              <a:t> Do</a:t>
            </a:r>
            <a:r>
              <a:rPr lang="en-US" baseline="0" dirty="0"/>
              <a:t>:</a:t>
            </a:r>
          </a:p>
          <a:p>
            <a:pPr marL="171450" indent="-171450">
              <a:buFont typeface="Arial" panose="020B0604020202020204" pitchFamily="34" charset="0"/>
              <a:buChar char="•"/>
            </a:pPr>
            <a:r>
              <a:rPr lang="en-US" dirty="0"/>
              <a:t>Insert team email inbox</a:t>
            </a:r>
          </a:p>
          <a:p>
            <a:pPr marL="171450" indent="-171450">
              <a:buFont typeface="Arial" panose="020B0604020202020204" pitchFamily="34" charset="0"/>
              <a:buChar char="•"/>
            </a:pPr>
            <a:r>
              <a:rPr lang="en-US" dirty="0"/>
              <a:t>Update the list of required</a:t>
            </a:r>
            <a:r>
              <a:rPr lang="en-US" baseline="0" dirty="0"/>
              <a:t> exhibits to be submitted for your solicitation</a:t>
            </a:r>
            <a:endParaRPr lang="en-US" dirty="0"/>
          </a:p>
          <a:p>
            <a:endParaRPr lang="en-US" dirty="0"/>
          </a:p>
        </p:txBody>
      </p:sp>
      <p:sp>
        <p:nvSpPr>
          <p:cNvPr id="4" name="Slide Number Placeholder 3"/>
          <p:cNvSpPr>
            <a:spLocks noGrp="1"/>
          </p:cNvSpPr>
          <p:nvPr>
            <p:ph type="sldNum" sz="quarter" idx="5"/>
          </p:nvPr>
        </p:nvSpPr>
        <p:spPr/>
        <p:txBody>
          <a:bodyPr/>
          <a:lstStyle/>
          <a:p>
            <a:fld id="{B44A5330-2D34-42EB-9FC3-2EC56082484E}" type="slidenum">
              <a:rPr lang="en-US" smtClean="0"/>
              <a:t>17</a:t>
            </a:fld>
            <a:endParaRPr lang="en-US" dirty="0"/>
          </a:p>
        </p:txBody>
      </p:sp>
    </p:spTree>
    <p:extLst>
      <p:ext uri="{BB962C8B-B14F-4D97-AF65-F5344CB8AC3E}">
        <p14:creationId xmlns:p14="http://schemas.microsoft.com/office/powerpoint/2010/main" val="14427781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a:t>Speaking Notes</a:t>
            </a:r>
            <a:r>
              <a:rPr lang="en-US" dirty="0"/>
              <a:t>:</a:t>
            </a:r>
            <a:endParaRPr lang="en-US" baseline="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Q&amp;A</a:t>
            </a:r>
            <a:r>
              <a:rPr lang="en-US" baseline="0" dirty="0"/>
              <a:t> period a</a:t>
            </a:r>
            <a:r>
              <a:rPr lang="en-US" dirty="0"/>
              <a:t>llows bidders to raise questions to the Procurement Coordinator outside of the pre-bid conference</a:t>
            </a:r>
          </a:p>
          <a:p>
            <a:pPr marL="171450" indent="-171450">
              <a:buFont typeface="Arial" panose="020B0604020202020204" pitchFamily="34" charset="0"/>
              <a:buChar char="•"/>
            </a:pPr>
            <a:r>
              <a:rPr lang="en-US" dirty="0"/>
              <a:t>Q&amp;A</a:t>
            </a:r>
            <a:r>
              <a:rPr lang="en-US" baseline="0" dirty="0"/>
              <a:t> period typically runs until about 10 days before bid closing, allowing the bidders time to adjust proposals accordingly depending on the answers to the questions.</a:t>
            </a:r>
          </a:p>
          <a:p>
            <a:pPr marL="171450" indent="-171450">
              <a:buFont typeface="Arial" panose="020B0604020202020204" pitchFamily="34" charset="0"/>
              <a:buChar char="•"/>
            </a:pPr>
            <a:r>
              <a:rPr lang="en-US" dirty="0"/>
              <a:t>Bidders are encouraged</a:t>
            </a:r>
            <a:r>
              <a:rPr lang="en-US" baseline="0" dirty="0"/>
              <a:t> to ask </a:t>
            </a:r>
            <a:r>
              <a:rPr lang="en-US" dirty="0"/>
              <a:t>questions - questions help improve the solicitation and the resulting contract.</a:t>
            </a:r>
          </a:p>
          <a:p>
            <a:pPr marL="171450" indent="-171450">
              <a:buFont typeface="Arial" panose="020B0604020202020204" pitchFamily="34" charset="0"/>
              <a:buChar char="•"/>
            </a:pPr>
            <a:r>
              <a:rPr lang="en-US" dirty="0"/>
              <a:t>Bidders are responsible for providing questions in writing to the Procurement Coordinator. The Procurement Coordinator may request additional information or clarifications before providing an official answer to any questions raised.</a:t>
            </a:r>
          </a:p>
          <a:p>
            <a:pPr marL="171450" indent="-171450">
              <a:buFont typeface="Arial" panose="020B0604020202020204" pitchFamily="34" charset="0"/>
              <a:buChar char="•"/>
            </a:pPr>
            <a:r>
              <a:rPr lang="en-US" baseline="0" dirty="0"/>
              <a:t>Questions received and the official answers will be posted throughout the Q&amp;A period to WEBS. If bidders are registered in WEBS they should receive the notice that a new document is posted. But it is recommended that potential bidders also proactively check WEBS regularly.</a:t>
            </a:r>
          </a:p>
          <a:p>
            <a:pPr marL="171450" indent="-171450">
              <a:buFont typeface="Arial" panose="020B0604020202020204" pitchFamily="34" charset="0"/>
              <a:buChar char="•"/>
            </a:pPr>
            <a:r>
              <a:rPr lang="en-US" baseline="0" dirty="0"/>
              <a:t>Amendments- Some Q&amp;A may lead to solicitation amendments. It is the bidders responsibility to use the most recent form of the required exhibits if they get amended. The details of any change will be listed in an amendment document posted in WEBS.</a:t>
            </a:r>
            <a:endParaRPr lang="en-US" dirty="0"/>
          </a:p>
          <a:p>
            <a:endParaRPr lang="en-US" dirty="0"/>
          </a:p>
        </p:txBody>
      </p:sp>
      <p:sp>
        <p:nvSpPr>
          <p:cNvPr id="4" name="Slide Number Placeholder 3"/>
          <p:cNvSpPr>
            <a:spLocks noGrp="1"/>
          </p:cNvSpPr>
          <p:nvPr>
            <p:ph type="sldNum" sz="quarter" idx="5"/>
          </p:nvPr>
        </p:nvSpPr>
        <p:spPr/>
        <p:txBody>
          <a:bodyPr/>
          <a:lstStyle/>
          <a:p>
            <a:fld id="{B44A5330-2D34-42EB-9FC3-2EC56082484E}" type="slidenum">
              <a:rPr lang="en-US" smtClean="0"/>
              <a:t>18</a:t>
            </a:fld>
            <a:endParaRPr lang="en-US" dirty="0"/>
          </a:p>
        </p:txBody>
      </p:sp>
    </p:spTree>
    <p:extLst>
      <p:ext uri="{BB962C8B-B14F-4D97-AF65-F5344CB8AC3E}">
        <p14:creationId xmlns:p14="http://schemas.microsoft.com/office/powerpoint/2010/main" val="18418468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a:t>To</a:t>
            </a:r>
            <a:r>
              <a:rPr lang="en-US" u="sng" baseline="0" dirty="0"/>
              <a:t> Do</a:t>
            </a:r>
            <a:r>
              <a:rPr lang="en-US" baseline="0" dirty="0"/>
              <a:t>:  List additional resources and remind bidders that these slides will be posted in WEBS so they can access these provided links.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a:lnSpc>
                <a:spcPct val="107000"/>
              </a:lnSpc>
              <a:spcBef>
                <a:spcPts val="0"/>
              </a:spcBef>
              <a:spcAft>
                <a:spcPts val="800"/>
              </a:spcAft>
              <a:tabLst>
                <a:tab pos="1605915" algn="l"/>
              </a:tabLst>
            </a:pPr>
            <a:r>
              <a:rPr lang="en-US" sz="1200" u="sng" dirty="0">
                <a:effectLst/>
                <a:latin typeface="Calibri" panose="020F0502020204030204" pitchFamily="34" charset="0"/>
                <a:ea typeface="Calibri" panose="020F0502020204030204" pitchFamily="34" charset="0"/>
                <a:cs typeface="Calibri" panose="020F0502020204030204" pitchFamily="34" charset="0"/>
              </a:rPr>
              <a:t>Speaking Notes</a:t>
            </a:r>
            <a:r>
              <a:rPr lang="en-US" sz="1200" dirty="0">
                <a:effectLst/>
                <a:latin typeface="Calibri" panose="020F0502020204030204" pitchFamily="34" charset="0"/>
                <a:ea typeface="Calibri" panose="020F0502020204030204" pitchFamily="34" charset="0"/>
                <a:cs typeface="Calibri" panose="020F0502020204030204" pitchFamily="34"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Wingdings" panose="05000000000000000000" pitchFamily="2" charset="2"/>
              <a:buChar char=""/>
              <a:tabLst>
                <a:tab pos="1605915" algn="l"/>
              </a:tabLst>
            </a:pPr>
            <a:r>
              <a:rPr lang="en-US" sz="12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3"/>
              </a:rPr>
              <a:t>WEBS</a:t>
            </a:r>
            <a:r>
              <a:rPr lang="en-US" sz="1200" dirty="0">
                <a:effectLst/>
                <a:latin typeface="Calibri" panose="020F0502020204030204" pitchFamily="34" charset="0"/>
                <a:ea typeface="Calibri" panose="020F0502020204030204" pitchFamily="34" charset="0"/>
                <a:cs typeface="Calibri" panose="020F0502020204030204" pitchFamily="34" charset="0"/>
              </a:rPr>
              <a:t> Enterprise Services official communications are posted, always check webs for updates.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Wingdings" panose="05000000000000000000" pitchFamily="2" charset="2"/>
              <a:buChar char=""/>
              <a:tabLst>
                <a:tab pos="457200" algn="l"/>
                <a:tab pos="1605915" algn="l"/>
              </a:tabLst>
            </a:pPr>
            <a:r>
              <a:rPr lang="en-US" sz="12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4"/>
              </a:rPr>
              <a:t>Statewide Payee Desk</a:t>
            </a:r>
            <a:r>
              <a:rPr lang="en-US" sz="1200" dirty="0">
                <a:effectLst/>
                <a:latin typeface="Calibri" panose="020F0502020204030204" pitchFamily="34" charset="0"/>
                <a:ea typeface="Calibri" panose="020F0502020204030204" pitchFamily="34" charset="0"/>
                <a:cs typeface="Calibri" panose="020F0502020204030204" pitchFamily="34" charset="0"/>
              </a:rPr>
              <a:t>- </a:t>
            </a:r>
            <a:r>
              <a:rPr lang="en-US" sz="1200" dirty="0">
                <a:effectLst/>
                <a:latin typeface="Calibri" panose="020F0502020204030204" pitchFamily="34" charset="0"/>
                <a:ea typeface="Calibri" panose="020F0502020204030204" pitchFamily="34" charset="0"/>
              </a:rPr>
              <a:t>The statewide payee desk allows a contractor to receive payments from all participating state agencies. This also allows them to receive payments by direct deposit, the state's preferred method of payment. I</a:t>
            </a:r>
            <a:r>
              <a:rPr lang="en-US" sz="1200" dirty="0">
                <a:effectLst/>
                <a:latin typeface="Calibri" panose="020F0502020204030204" pitchFamily="34" charset="0"/>
                <a:ea typeface="Calibri" panose="020F0502020204030204" pitchFamily="34" charset="0"/>
                <a:cs typeface="Calibri" panose="020F0502020204030204" pitchFamily="34" charset="0"/>
              </a:rPr>
              <a:t>f you intend to be an awarded vendor and want to get paid, please register your company. If you are not registered, registration takes time (around 30-60 days).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Wingdings" panose="05000000000000000000" pitchFamily="2" charset="2"/>
              <a:buChar char=""/>
              <a:tabLst>
                <a:tab pos="457200" algn="l"/>
                <a:tab pos="1605915" algn="l"/>
              </a:tabLst>
            </a:pPr>
            <a:r>
              <a:rPr lang="en-US" sz="12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5"/>
              </a:rPr>
              <a:t>Washington APEX Accelerator, formerly (PTAC)</a:t>
            </a:r>
            <a:r>
              <a:rPr lang="en-US" sz="1200" dirty="0">
                <a:effectLst/>
                <a:latin typeface="Calibri" panose="020F0502020204030204" pitchFamily="34" charset="0"/>
                <a:ea typeface="Calibri" panose="020F0502020204030204" pitchFamily="34" charset="0"/>
                <a:cs typeface="Calibri" panose="020F0502020204030204" pitchFamily="34" charset="0"/>
              </a:rPr>
              <a:t> - if you need assistance filling out your bid, reach out to APEX.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Wingdings" panose="05000000000000000000" pitchFamily="2" charset="2"/>
              <a:buChar char=""/>
              <a:tabLst>
                <a:tab pos="457200" algn="l"/>
                <a:tab pos="1605915" algn="l"/>
              </a:tabLst>
            </a:pPr>
            <a:r>
              <a:rPr lang="en-US" sz="12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6"/>
              </a:rPr>
              <a:t>OMWBE</a:t>
            </a:r>
            <a:r>
              <a:rPr lang="en-US" sz="1200" dirty="0">
                <a:effectLst/>
                <a:latin typeface="Calibri" panose="020F0502020204030204" pitchFamily="34" charset="0"/>
                <a:ea typeface="Calibri" panose="020F0502020204030204" pitchFamily="34" charset="0"/>
                <a:cs typeface="Calibri" panose="020F0502020204030204" pitchFamily="34" charset="0"/>
              </a:rPr>
              <a:t>-  if you are a minority-and women-owned business and need assistance with registration and assistance with bids, reach out to OMWBE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Wingdings" panose="05000000000000000000" pitchFamily="2" charset="2"/>
              <a:buChar char=""/>
              <a:tabLst>
                <a:tab pos="457200" algn="l"/>
                <a:tab pos="1605915" algn="l"/>
              </a:tabLst>
            </a:pPr>
            <a:r>
              <a:rPr lang="en-US" sz="12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7"/>
              </a:rPr>
              <a:t>WA Department of Veteran’s Affairs</a:t>
            </a:r>
            <a:r>
              <a:rPr lang="en-US" sz="1200" dirty="0">
                <a:effectLst/>
                <a:latin typeface="Calibri" panose="020F0502020204030204" pitchFamily="34" charset="0"/>
                <a:ea typeface="Calibri" panose="020F0502020204030204" pitchFamily="34" charset="0"/>
                <a:cs typeface="Calibri" panose="020F0502020204030204" pitchFamily="34" charset="0"/>
              </a:rPr>
              <a:t>- if you are a veteran and need assistance filling out a bid, reach out to WA Department of Veteran’s Affairs.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hangingPunct="0">
              <a:lnSpc>
                <a:spcPct val="107000"/>
              </a:lnSpc>
              <a:spcBef>
                <a:spcPts val="800"/>
              </a:spcBef>
              <a:spcAft>
                <a:spcPts val="0"/>
              </a:spcAft>
              <a:buFont typeface="Wingdings" panose="05000000000000000000" pitchFamily="2" charset="2"/>
              <a:buChar char=""/>
              <a:tabLst>
                <a:tab pos="457200" algn="l"/>
                <a:tab pos="1605915" algn="l"/>
              </a:tabLst>
            </a:pPr>
            <a:r>
              <a:rPr lang="en-US" sz="12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8"/>
              </a:rPr>
              <a:t>Washington Department of Revenue</a:t>
            </a:r>
            <a:r>
              <a:rPr lang="en-US" sz="1200" dirty="0">
                <a:effectLst/>
                <a:latin typeface="Calibri" panose="020F0502020204030204" pitchFamily="34" charset="0"/>
                <a:ea typeface="Calibri" panose="020F0502020204030204" pitchFamily="34" charset="0"/>
                <a:cs typeface="Calibri" panose="020F0502020204030204" pitchFamily="34" charset="0"/>
              </a:rPr>
              <a:t>. Bidder must be registered with the Washington State Department of Revenue and has a business license to do business in Washington. If bidder does not have business license, reach out to Washington Department of Revenue to obtain the UBI number.</a:t>
            </a:r>
            <a:r>
              <a:rPr lang="en-US" sz="12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hangingPunct="0">
              <a:lnSpc>
                <a:spcPct val="107000"/>
              </a:lnSpc>
              <a:spcBef>
                <a:spcPts val="800"/>
              </a:spcBef>
              <a:spcAft>
                <a:spcPts val="0"/>
              </a:spcAft>
              <a:buFont typeface="Wingdings" panose="05000000000000000000" pitchFamily="2" charset="2"/>
              <a:buChar char=""/>
              <a:tabLst>
                <a:tab pos="457200" algn="l"/>
                <a:tab pos="1605915" algn="l"/>
              </a:tabLst>
            </a:pPr>
            <a:r>
              <a:rPr lang="en-US" sz="12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9"/>
              </a:rPr>
              <a:t>Washington State Secretary of State</a:t>
            </a:r>
            <a:r>
              <a:rPr lang="en-US" sz="12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rPr>
              <a:t> Bidder must be registered with the Washington Secretary of State, in</a:t>
            </a:r>
            <a:r>
              <a:rPr lang="en-US" sz="1200" dirty="0">
                <a:effectLst/>
                <a:latin typeface="Calibri" panose="020F0502020204030204" pitchFamily="34" charset="0"/>
                <a:ea typeface="Calibri" panose="020F0502020204030204" pitchFamily="34" charset="0"/>
                <a:cs typeface="Calibri" panose="020F0502020204030204" pitchFamily="34" charset="0"/>
              </a:rPr>
              <a:t> good standing, and have a Unified Business Identifier (UBI) number. If bidder does not have business license, reach out to Washington State Secretary of State to obtain the UBI number.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457200">
              <a:lnSpc>
                <a:spcPct val="107000"/>
              </a:lnSpc>
              <a:spcBef>
                <a:spcPts val="400"/>
              </a:spcBef>
              <a:spcAft>
                <a:spcPts val="800"/>
              </a:spcAft>
              <a:tabLst>
                <a:tab pos="1605915" algn="l"/>
              </a:tabLst>
            </a:pPr>
            <a:r>
              <a:rPr lang="en-US" sz="1200" i="1" cap="small" dirty="0">
                <a:effectLst/>
                <a:latin typeface="Calibri" panose="020F0502020204030204" pitchFamily="34" charset="0"/>
                <a:ea typeface="Calibri" panose="020F0502020204030204" pitchFamily="34" charset="0"/>
                <a:cs typeface="Calibri" panose="020F0502020204030204" pitchFamily="34" charset="0"/>
              </a:rPr>
              <a:t>Note</a:t>
            </a:r>
            <a:r>
              <a:rPr lang="en-US" sz="1200" i="1" dirty="0">
                <a:effectLst/>
                <a:latin typeface="Calibri" panose="020F0502020204030204" pitchFamily="34" charset="0"/>
                <a:ea typeface="Calibri" panose="020F0502020204030204" pitchFamily="34" charset="0"/>
                <a:cs typeface="Calibri" panose="020F0502020204030204" pitchFamily="34" charset="0"/>
              </a:rPr>
              <a:t>  UBI numbers only applies </a:t>
            </a:r>
            <a:r>
              <a:rPr lang="en-US" sz="1200" dirty="0">
                <a:effectLst/>
                <a:latin typeface="Calibri" panose="020F0502020204030204" pitchFamily="34" charset="0"/>
                <a:ea typeface="Calibri" panose="020F0502020204030204" pitchFamily="34" charset="0"/>
                <a:cs typeface="Calibri" panose="020F0502020204030204" pitchFamily="34" charset="0"/>
              </a:rPr>
              <a:t>to bidders that are organized as separate legal entities (e.g., a corporation, partnership, limited liability company).  If bidder is a sole proprietor, you may not have a UBI number.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B44A5330-2D34-42EB-9FC3-2EC56082484E}" type="slidenum">
              <a:rPr lang="en-US" smtClean="0"/>
              <a:t>20</a:t>
            </a:fld>
            <a:endParaRPr lang="en-US" dirty="0"/>
          </a:p>
        </p:txBody>
      </p:sp>
    </p:spTree>
    <p:extLst>
      <p:ext uri="{BB962C8B-B14F-4D97-AF65-F5344CB8AC3E}">
        <p14:creationId xmlns:p14="http://schemas.microsoft.com/office/powerpoint/2010/main" val="20039281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To Do</a:t>
            </a:r>
            <a:r>
              <a:rPr lang="en-US" dirty="0"/>
              <a:t>:  Add Procurement</a:t>
            </a:r>
            <a:r>
              <a:rPr lang="en-US" baseline="0" dirty="0"/>
              <a:t> Coordinator contact information.</a:t>
            </a:r>
            <a:endParaRPr lang="en-US" dirty="0"/>
          </a:p>
        </p:txBody>
      </p:sp>
      <p:sp>
        <p:nvSpPr>
          <p:cNvPr id="4" name="Slide Number Placeholder 3"/>
          <p:cNvSpPr>
            <a:spLocks noGrp="1"/>
          </p:cNvSpPr>
          <p:nvPr>
            <p:ph type="sldNum" sz="quarter" idx="10"/>
          </p:nvPr>
        </p:nvSpPr>
        <p:spPr/>
        <p:txBody>
          <a:bodyPr/>
          <a:lstStyle/>
          <a:p>
            <a:fld id="{B44A5330-2D34-42EB-9FC3-2EC56082484E}" type="slidenum">
              <a:rPr lang="en-US" smtClean="0"/>
              <a:t>21</a:t>
            </a:fld>
            <a:endParaRPr lang="en-US" dirty="0"/>
          </a:p>
        </p:txBody>
      </p:sp>
    </p:spTree>
    <p:extLst>
      <p:ext uri="{BB962C8B-B14F-4D97-AF65-F5344CB8AC3E}">
        <p14:creationId xmlns:p14="http://schemas.microsoft.com/office/powerpoint/2010/main" val="3715185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ct val="20000"/>
              </a:spcBef>
              <a:spcAft>
                <a:spcPts val="0"/>
              </a:spcAft>
              <a:buClr>
                <a:srgbClr val="629DD1"/>
              </a:buClr>
              <a:buSzPct val="85000"/>
              <a:buFont typeface="Arial" panose="020B0604020202020204" pitchFamily="34" charset="0"/>
              <a:buNone/>
              <a:tabLst/>
              <a:defRPr/>
            </a:pPr>
            <a:r>
              <a:rPr lang="en-US" u="sng" dirty="0"/>
              <a:t>Speaking</a:t>
            </a:r>
            <a:r>
              <a:rPr lang="en-US" u="sng" baseline="0" dirty="0"/>
              <a:t> Notes</a:t>
            </a:r>
            <a:r>
              <a:rPr lang="en-US" baseline="0" dirty="0"/>
              <a:t>:</a:t>
            </a:r>
            <a:endParaRPr lang="en-US" dirty="0"/>
          </a:p>
          <a:p>
            <a:pPr marL="80001" marR="0" lvl="0" indent="-171450" algn="l" defTabSz="1219170" rtl="0" eaLnBrk="1" fontAlgn="auto" latinLnBrk="0" hangingPunct="1">
              <a:lnSpc>
                <a:spcPct val="100000"/>
              </a:lnSpc>
              <a:spcBef>
                <a:spcPct val="20000"/>
              </a:spcBef>
              <a:spcAft>
                <a:spcPts val="0"/>
              </a:spcAft>
              <a:buClr>
                <a:srgbClr val="629DD1"/>
              </a:buClr>
              <a:buSzPct val="85000"/>
              <a:buFont typeface="Arial" panose="020B0604020202020204" pitchFamily="34" charset="0"/>
              <a:buChar char="•"/>
              <a:tabLst/>
              <a:defRPr/>
            </a:pPr>
            <a:r>
              <a:rPr lang="en-US" dirty="0"/>
              <a:t>Safety</a:t>
            </a:r>
            <a:r>
              <a:rPr lang="en-US" baseline="0" dirty="0"/>
              <a:t> and Comfort – </a:t>
            </a:r>
            <a:r>
              <a:rPr kumimoji="0" lang="en-US" sz="3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Building Evacuation Protocol, Earthquakes, Restrooms, Silence Cell Phones [Delete for Virtual Pre-Bids]</a:t>
            </a:r>
          </a:p>
          <a:p>
            <a:pPr marL="171450" indent="-171450">
              <a:buFont typeface="Arial" panose="020B0604020202020204" pitchFamily="34" charset="0"/>
              <a:buChar char="•"/>
            </a:pPr>
            <a:r>
              <a:rPr lang="en-US" dirty="0"/>
              <a:t>Teams – </a:t>
            </a:r>
            <a:r>
              <a:rPr lang="en-US" baseline="0" dirty="0"/>
              <a:t>Using Teams; ask to mute; if disconnected: re-join; </a:t>
            </a:r>
            <a:r>
              <a:rPr kumimoji="0" lang="en-US" sz="27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if you have a question, please state your name at the beginning; </a:t>
            </a:r>
          </a:p>
          <a:p>
            <a:pPr marL="171450" indent="-171450">
              <a:buFont typeface="Arial" panose="020B0604020202020204" pitchFamily="34" charset="0"/>
              <a:buChar char="•"/>
            </a:pPr>
            <a:r>
              <a:rPr lang="en-US" dirty="0"/>
              <a:t>WEBS - Interested bidders need to sign up on WEBS to make sure that they receive information, including potential procurement changes.</a:t>
            </a:r>
            <a:r>
              <a:rPr lang="en-US" baseline="0" dirty="0"/>
              <a:t> copy of Pre-Bid slides will be posted in WEBS.</a:t>
            </a:r>
            <a:endParaRPr lang="en-US" dirty="0"/>
          </a:p>
        </p:txBody>
      </p:sp>
      <p:sp>
        <p:nvSpPr>
          <p:cNvPr id="4" name="Slide Number Placeholder 3"/>
          <p:cNvSpPr>
            <a:spLocks noGrp="1"/>
          </p:cNvSpPr>
          <p:nvPr>
            <p:ph type="sldNum" sz="quarter" idx="5"/>
          </p:nvPr>
        </p:nvSpPr>
        <p:spPr/>
        <p:txBody>
          <a:bodyPr/>
          <a:lstStyle/>
          <a:p>
            <a:fld id="{B44A5330-2D34-42EB-9FC3-2EC56082484E}" type="slidenum">
              <a:rPr lang="en-US" smtClean="0"/>
              <a:t>3</a:t>
            </a:fld>
            <a:endParaRPr lang="en-US" dirty="0"/>
          </a:p>
        </p:txBody>
      </p:sp>
    </p:spTree>
    <p:extLst>
      <p:ext uri="{BB962C8B-B14F-4D97-AF65-F5344CB8AC3E}">
        <p14:creationId xmlns:p14="http://schemas.microsoft.com/office/powerpoint/2010/main" val="8107484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a:t>To Do</a:t>
            </a:r>
            <a:r>
              <a:rPr lang="en-US" dirty="0"/>
              <a:t>:  Read</a:t>
            </a:r>
            <a:r>
              <a:rPr lang="en-US" baseline="0" dirty="0"/>
              <a:t> the Disclaimer.</a:t>
            </a:r>
            <a:endParaRPr lang="en-US" dirty="0"/>
          </a:p>
          <a:p>
            <a:endParaRPr lang="en-US" dirty="0"/>
          </a:p>
        </p:txBody>
      </p:sp>
      <p:sp>
        <p:nvSpPr>
          <p:cNvPr id="4" name="Slide Number Placeholder 3"/>
          <p:cNvSpPr>
            <a:spLocks noGrp="1"/>
          </p:cNvSpPr>
          <p:nvPr>
            <p:ph type="sldNum" sz="quarter" idx="5"/>
          </p:nvPr>
        </p:nvSpPr>
        <p:spPr/>
        <p:txBody>
          <a:bodyPr/>
          <a:lstStyle/>
          <a:p>
            <a:fld id="{B44A5330-2D34-42EB-9FC3-2EC56082484E}" type="slidenum">
              <a:rPr lang="en-US" smtClean="0"/>
              <a:t>4</a:t>
            </a:fld>
            <a:endParaRPr lang="en-US" dirty="0"/>
          </a:p>
        </p:txBody>
      </p:sp>
    </p:spTree>
    <p:extLst>
      <p:ext uri="{BB962C8B-B14F-4D97-AF65-F5344CB8AC3E}">
        <p14:creationId xmlns:p14="http://schemas.microsoft.com/office/powerpoint/2010/main" val="3815203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Speaking Notes</a:t>
            </a:r>
            <a:r>
              <a:rPr lang="en-US" dirty="0"/>
              <a:t>:  Go</a:t>
            </a:r>
            <a:r>
              <a:rPr lang="en-US" baseline="0" dirty="0"/>
              <a:t> over the agenda.</a:t>
            </a:r>
            <a:endParaRPr lang="en-US" dirty="0"/>
          </a:p>
          <a:p>
            <a:endParaRPr lang="en-US" dirty="0"/>
          </a:p>
          <a:p>
            <a:r>
              <a:rPr lang="en-US" u="sng" dirty="0"/>
              <a:t>To Do</a:t>
            </a:r>
            <a:r>
              <a:rPr lang="en-US" dirty="0"/>
              <a:t>:</a:t>
            </a:r>
            <a:r>
              <a:rPr lang="en-US" baseline="0" dirty="0"/>
              <a:t> </a:t>
            </a:r>
            <a:r>
              <a:rPr lang="en-US" dirty="0"/>
              <a:t>Designate</a:t>
            </a:r>
            <a:r>
              <a:rPr lang="en-US" baseline="0" dirty="0"/>
              <a:t> time for questions (at the end of pre-bid, end of each section, etc.)</a:t>
            </a:r>
            <a:r>
              <a:rPr lang="en-US" dirty="0"/>
              <a:t> or state</a:t>
            </a:r>
            <a:r>
              <a:rPr lang="en-US" baseline="0" dirty="0"/>
              <a:t> that questions are allowed throughout the presentation.</a:t>
            </a:r>
          </a:p>
          <a:p>
            <a:endParaRPr lang="en-US" baseline="0" dirty="0"/>
          </a:p>
          <a:p>
            <a:r>
              <a:rPr lang="en-US" baseline="0" dirty="0"/>
              <a:t>Update this agenda based on the content and order of your slides.</a:t>
            </a:r>
          </a:p>
          <a:p>
            <a:endParaRPr lang="en-US" baseline="0" dirty="0"/>
          </a:p>
          <a:p>
            <a:r>
              <a:rPr lang="en-US" baseline="0" dirty="0"/>
              <a:t>Update [Agency] based </a:t>
            </a: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B44A5330-2D34-42EB-9FC3-2EC56082484E}" type="slidenum">
              <a:rPr lang="en-US" smtClean="0"/>
              <a:t>5</a:t>
            </a:fld>
            <a:endParaRPr lang="en-US" dirty="0"/>
          </a:p>
        </p:txBody>
      </p:sp>
    </p:spTree>
    <p:extLst>
      <p:ext uri="{BB962C8B-B14F-4D97-AF65-F5344CB8AC3E}">
        <p14:creationId xmlns:p14="http://schemas.microsoft.com/office/powerpoint/2010/main" val="2581993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kumimoji="0" lang="en-US" sz="1200" b="0" i="0" u="sng" strike="noStrike" kern="1200" cap="none" spc="0" normalizeH="0" baseline="0" noProof="0" dirty="0">
                <a:ln>
                  <a:noFill/>
                </a:ln>
                <a:solidFill>
                  <a:schemeClr val="tx1"/>
                </a:solidFill>
                <a:effectLst/>
                <a:uLnTx/>
                <a:uFillTx/>
                <a:latin typeface="+mn-lt"/>
                <a:ea typeface="+mn-ea"/>
                <a:cs typeface="+mn-cs"/>
              </a:rPr>
              <a:t>To Do</a:t>
            </a:r>
            <a:r>
              <a:rPr kumimoji="0" lang="en-US" sz="1200" b="0" i="0" u="none" strike="noStrike" kern="1200" cap="none" spc="0" normalizeH="0" baseline="0" noProof="0" dirty="0">
                <a:ln>
                  <a:noFill/>
                </a:ln>
                <a:solidFill>
                  <a:schemeClr val="tx1"/>
                </a:solidFill>
                <a:effectLst/>
                <a:uLnTx/>
                <a:uFillTx/>
                <a:latin typeface="+mn-lt"/>
                <a:ea typeface="+mn-ea"/>
                <a:cs typeface="+mn-cs"/>
              </a:rPr>
              <a:t>:</a:t>
            </a:r>
          </a:p>
          <a:p>
            <a:pPr marL="171450" indent="-171450">
              <a:buFont typeface="Arial" panose="020B0604020202020204" pitchFamily="34" charset="0"/>
              <a:buChar char="•"/>
            </a:pPr>
            <a:r>
              <a:rPr kumimoji="0" lang="en-US" sz="1200" b="0" i="0" u="none" strike="noStrike" kern="1200" cap="none" spc="0" normalizeH="0" baseline="0" noProof="0" dirty="0">
                <a:ln>
                  <a:noFill/>
                </a:ln>
                <a:solidFill>
                  <a:schemeClr val="tx1"/>
                </a:solidFill>
                <a:effectLst/>
                <a:uLnTx/>
                <a:uFillTx/>
                <a:latin typeface="+mn-lt"/>
                <a:ea typeface="+mn-ea"/>
                <a:cs typeface="+mn-cs"/>
              </a:rPr>
              <a:t>For in-person pre-bids – ask attendees to sign-in using a sign-in sheet, this is for emergency purposes to do a check if there is an building evacuation.</a:t>
            </a:r>
          </a:p>
          <a:p>
            <a:pPr marL="171450" indent="-171450">
              <a:buFont typeface="Arial" panose="020B0604020202020204" pitchFamily="34" charset="0"/>
              <a:buChar char="•"/>
            </a:pPr>
            <a:r>
              <a:rPr kumimoji="0" lang="en-US" sz="1200" b="0" i="0" u="none" strike="noStrike" kern="1200" cap="none" spc="0" normalizeH="0" baseline="0" noProof="0" dirty="0">
                <a:ln>
                  <a:noFill/>
                </a:ln>
                <a:solidFill>
                  <a:schemeClr val="tx1"/>
                </a:solidFill>
                <a:effectLst/>
                <a:uLnTx/>
                <a:uFillTx/>
                <a:latin typeface="+mn-lt"/>
                <a:ea typeface="+mn-ea"/>
                <a:cs typeface="+mn-cs"/>
              </a:rPr>
              <a:t>For virtual pre-bids – consider the necessity of introductions, introductions take time and are ancillary to the goal of the pre-bid conference, if necessary ask attendees to state their business’ name in the teams chat (the attendee list can be saved after the meeting so going over introductions would be redundant if you are just looking for the list of names). </a:t>
            </a:r>
          </a:p>
          <a:p>
            <a:pPr marL="171450" indent="-171450">
              <a:buFont typeface="Arial" panose="020B0604020202020204" pitchFamily="34" charset="0"/>
              <a:buChar char="•"/>
            </a:pPr>
            <a:r>
              <a:rPr kumimoji="0" lang="en-US" sz="1200" b="0" i="0" u="none" strike="noStrike" kern="1200" cap="none" spc="0" normalizeH="0" baseline="0" noProof="0" dirty="0">
                <a:ln>
                  <a:noFill/>
                </a:ln>
                <a:solidFill>
                  <a:schemeClr val="tx1"/>
                </a:solidFill>
                <a:effectLst/>
                <a:uLnTx/>
                <a:uFillTx/>
                <a:latin typeface="+mn-lt"/>
                <a:ea typeface="+mn-ea"/>
                <a:cs typeface="+mn-cs"/>
              </a:rPr>
              <a:t>Suggestion, if you have more than 10 bidders attending, only introduce relevant staff. Another option for introductions with a large group are to have people introduce themselves when they speak/ask a question.</a:t>
            </a:r>
          </a:p>
          <a:p>
            <a:endParaRPr kumimoji="0" lang="en-US" sz="3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endParaRPr lang="en-US" dirty="0"/>
          </a:p>
          <a:p>
            <a:endParaRPr lang="en-US" dirty="0"/>
          </a:p>
        </p:txBody>
      </p:sp>
      <p:sp>
        <p:nvSpPr>
          <p:cNvPr id="4" name="Slide Number Placeholder 3"/>
          <p:cNvSpPr>
            <a:spLocks noGrp="1"/>
          </p:cNvSpPr>
          <p:nvPr>
            <p:ph type="sldNum" sz="quarter" idx="5"/>
          </p:nvPr>
        </p:nvSpPr>
        <p:spPr/>
        <p:txBody>
          <a:bodyPr/>
          <a:lstStyle/>
          <a:p>
            <a:fld id="{B44A5330-2D34-42EB-9FC3-2EC56082484E}" type="slidenum">
              <a:rPr lang="en-US" smtClean="0"/>
              <a:t>6</a:t>
            </a:fld>
            <a:endParaRPr lang="en-US" dirty="0"/>
          </a:p>
        </p:txBody>
      </p:sp>
    </p:spTree>
    <p:extLst>
      <p:ext uri="{BB962C8B-B14F-4D97-AF65-F5344CB8AC3E}">
        <p14:creationId xmlns:p14="http://schemas.microsoft.com/office/powerpoint/2010/main" val="114565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Do:  Provide an overview of [Agency].  </a:t>
            </a:r>
          </a:p>
          <a:p>
            <a:endParaRPr lang="en-US" dirty="0"/>
          </a:p>
        </p:txBody>
      </p:sp>
      <p:sp>
        <p:nvSpPr>
          <p:cNvPr id="4" name="Slide Number Placeholder 3"/>
          <p:cNvSpPr>
            <a:spLocks noGrp="1"/>
          </p:cNvSpPr>
          <p:nvPr>
            <p:ph type="sldNum" sz="quarter" idx="5"/>
          </p:nvPr>
        </p:nvSpPr>
        <p:spPr/>
        <p:txBody>
          <a:bodyPr/>
          <a:lstStyle/>
          <a:p>
            <a:fld id="{B44A5330-2D34-42EB-9FC3-2EC56082484E}" type="slidenum">
              <a:rPr lang="en-US" smtClean="0"/>
              <a:t>7</a:t>
            </a:fld>
            <a:endParaRPr lang="en-US" dirty="0"/>
          </a:p>
        </p:txBody>
      </p:sp>
    </p:spTree>
    <p:extLst>
      <p:ext uri="{BB962C8B-B14F-4D97-AF65-F5344CB8AC3E}">
        <p14:creationId xmlns:p14="http://schemas.microsoft.com/office/powerpoint/2010/main" val="40869822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a:t>To</a:t>
            </a:r>
            <a:r>
              <a:rPr lang="en-US" u="sng" baseline="0" dirty="0"/>
              <a:t> Do</a:t>
            </a:r>
            <a:r>
              <a:rPr lang="en-US" baseline="0" dirty="0"/>
              <a:t>:  Insert brief description of goods/services subject of this competitive solicitation. Introduction from Competitive Solicitation should be useful here.</a:t>
            </a:r>
            <a:endParaRPr lang="en-US" dirty="0"/>
          </a:p>
          <a:p>
            <a:endParaRPr lang="en-US" dirty="0"/>
          </a:p>
        </p:txBody>
      </p:sp>
      <p:sp>
        <p:nvSpPr>
          <p:cNvPr id="4" name="Slide Number Placeholder 3"/>
          <p:cNvSpPr>
            <a:spLocks noGrp="1"/>
          </p:cNvSpPr>
          <p:nvPr>
            <p:ph type="sldNum" sz="quarter" idx="5"/>
          </p:nvPr>
        </p:nvSpPr>
        <p:spPr/>
        <p:txBody>
          <a:bodyPr/>
          <a:lstStyle/>
          <a:p>
            <a:fld id="{B44A5330-2D34-42EB-9FC3-2EC56082484E}" type="slidenum">
              <a:rPr lang="en-US" smtClean="0"/>
              <a:t>8</a:t>
            </a:fld>
            <a:endParaRPr lang="en-US" dirty="0"/>
          </a:p>
        </p:txBody>
      </p:sp>
    </p:spTree>
    <p:extLst>
      <p:ext uri="{BB962C8B-B14F-4D97-AF65-F5344CB8AC3E}">
        <p14:creationId xmlns:p14="http://schemas.microsoft.com/office/powerpoint/2010/main" val="25410143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To Do</a:t>
            </a:r>
            <a:r>
              <a:rPr lang="en-US" dirty="0"/>
              <a:t>: Update as appropriate for your solicitation award structure,</a:t>
            </a:r>
            <a:r>
              <a:rPr lang="en-US" baseline="0" dirty="0"/>
              <a:t> consider breaking up into multiple slides if needed.</a:t>
            </a:r>
            <a:endParaRPr lang="en-US" dirty="0"/>
          </a:p>
          <a:p>
            <a:pPr marL="1028700" lvl="1" indent="-571500">
              <a:spcBef>
                <a:spcPts val="1600"/>
              </a:spcBef>
              <a:buFont typeface="Arial" panose="020B0604020202020204" pitchFamily="34" charset="0"/>
              <a:buChar char="•"/>
            </a:pPr>
            <a:r>
              <a:rPr lang="en-US" sz="4267" dirty="0"/>
              <a:t>Single Award,</a:t>
            </a:r>
            <a:r>
              <a:rPr lang="en-US" sz="4267" baseline="0" dirty="0"/>
              <a:t> </a:t>
            </a:r>
            <a:r>
              <a:rPr lang="en-US" sz="4267" dirty="0"/>
              <a:t>Multiple Award,</a:t>
            </a:r>
            <a:r>
              <a:rPr lang="en-US" sz="4267" baseline="0" dirty="0"/>
              <a:t> Reserved Award</a:t>
            </a:r>
            <a:endParaRPr lang="en-US" sz="3733" dirty="0"/>
          </a:p>
          <a:p>
            <a:pPr marL="1028700" lvl="1" indent="-571500">
              <a:spcBef>
                <a:spcPts val="800"/>
              </a:spcBef>
              <a:buFont typeface="Arial" panose="020B0604020202020204" pitchFamily="34" charset="0"/>
              <a:buChar char="•"/>
            </a:pPr>
            <a:r>
              <a:rPr lang="en-US" sz="4266" dirty="0"/>
              <a:t>By Category</a:t>
            </a:r>
            <a:r>
              <a:rPr lang="en-US" sz="4266" baseline="0" dirty="0"/>
              <a:t> – define categories</a:t>
            </a:r>
            <a:endParaRPr lang="en-US" sz="4266" dirty="0"/>
          </a:p>
          <a:p>
            <a:pPr marL="1028700" lvl="1" indent="-571500">
              <a:spcBef>
                <a:spcPts val="800"/>
              </a:spcBef>
              <a:buFont typeface="Arial" panose="020B0604020202020204" pitchFamily="34" charset="0"/>
              <a:buChar char="•"/>
            </a:pPr>
            <a:r>
              <a:rPr lang="en-US" sz="4799" dirty="0"/>
              <a:t>By Region</a:t>
            </a:r>
            <a:r>
              <a:rPr lang="en-US" sz="4799" baseline="0" dirty="0"/>
              <a:t> - </a:t>
            </a:r>
            <a:r>
              <a:rPr lang="en-US" sz="3733" dirty="0"/>
              <a:t>define the regions, i.e. counties, western v eastern, add a map</a:t>
            </a:r>
          </a:p>
          <a:p>
            <a:endParaRPr lang="en-US" dirty="0"/>
          </a:p>
        </p:txBody>
      </p:sp>
      <p:sp>
        <p:nvSpPr>
          <p:cNvPr id="4" name="Slide Number Placeholder 3"/>
          <p:cNvSpPr>
            <a:spLocks noGrp="1"/>
          </p:cNvSpPr>
          <p:nvPr>
            <p:ph type="sldNum" sz="quarter" idx="5"/>
          </p:nvPr>
        </p:nvSpPr>
        <p:spPr/>
        <p:txBody>
          <a:bodyPr/>
          <a:lstStyle/>
          <a:p>
            <a:fld id="{B44A5330-2D34-42EB-9FC3-2EC56082484E}" type="slidenum">
              <a:rPr lang="en-US" smtClean="0"/>
              <a:t>9</a:t>
            </a:fld>
            <a:endParaRPr lang="en-US" dirty="0"/>
          </a:p>
        </p:txBody>
      </p:sp>
    </p:spTree>
    <p:extLst>
      <p:ext uri="{BB962C8B-B14F-4D97-AF65-F5344CB8AC3E}">
        <p14:creationId xmlns:p14="http://schemas.microsoft.com/office/powerpoint/2010/main" val="22063951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To Do</a:t>
            </a:r>
            <a:r>
              <a:rPr lang="en-US" dirty="0"/>
              <a:t>: </a:t>
            </a:r>
          </a:p>
          <a:p>
            <a:pPr marL="171450" indent="-171450">
              <a:buFont typeface="Arial" panose="020B0604020202020204" pitchFamily="34" charset="0"/>
              <a:buChar char="•"/>
            </a:pPr>
            <a:r>
              <a:rPr lang="en-US" dirty="0"/>
              <a:t>Insert the evaluation summary table from the</a:t>
            </a:r>
            <a:r>
              <a:rPr lang="en-US" baseline="0" dirty="0"/>
              <a:t> Competitive S</a:t>
            </a:r>
            <a:r>
              <a:rPr lang="en-US" dirty="0"/>
              <a:t>olicitation here.</a:t>
            </a:r>
          </a:p>
          <a:p>
            <a:endParaRPr lang="en-US" dirty="0"/>
          </a:p>
        </p:txBody>
      </p:sp>
      <p:sp>
        <p:nvSpPr>
          <p:cNvPr id="4" name="Slide Number Placeholder 3"/>
          <p:cNvSpPr>
            <a:spLocks noGrp="1"/>
          </p:cNvSpPr>
          <p:nvPr>
            <p:ph type="sldNum" sz="quarter" idx="5"/>
          </p:nvPr>
        </p:nvSpPr>
        <p:spPr/>
        <p:txBody>
          <a:bodyPr/>
          <a:lstStyle/>
          <a:p>
            <a:fld id="{B44A5330-2D34-42EB-9FC3-2EC56082484E}" type="slidenum">
              <a:rPr lang="en-US" smtClean="0"/>
              <a:t>10</a:t>
            </a:fld>
            <a:endParaRPr lang="en-US" dirty="0"/>
          </a:p>
        </p:txBody>
      </p:sp>
    </p:spTree>
    <p:extLst>
      <p:ext uri="{BB962C8B-B14F-4D97-AF65-F5344CB8AC3E}">
        <p14:creationId xmlns:p14="http://schemas.microsoft.com/office/powerpoint/2010/main" val="33067563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Blue decorative background box" title="Blue decorative background box"/>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4514"/>
            <a:ext cx="12191998" cy="5515901"/>
          </a:xfrm>
          <a:prstGeom prst="rect">
            <a:avLst/>
          </a:prstGeom>
          <a:effectLst>
            <a:outerShdw blurRad="190500" dist="88900" dir="5400000" algn="t" rotWithShape="0">
              <a:srgbClr val="5F5F5F">
                <a:alpha val="40000"/>
              </a:srgbClr>
            </a:outerShdw>
          </a:effectLst>
        </p:spPr>
      </p:pic>
      <p:pic>
        <p:nvPicPr>
          <p:cNvPr id="8" name="Picture 7" descr="Washington State Department of Enterprise Services logo" title="Washington State Department of Enterprise Services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497501" y="5907790"/>
            <a:ext cx="3044952" cy="509002"/>
          </a:xfrm>
          <a:prstGeom prst="rect">
            <a:avLst/>
          </a:prstGeom>
        </p:spPr>
      </p:pic>
      <p:sp>
        <p:nvSpPr>
          <p:cNvPr id="14" name="Title 1"/>
          <p:cNvSpPr>
            <a:spLocks noGrp="1"/>
          </p:cNvSpPr>
          <p:nvPr>
            <p:ph type="title" hasCustomPrompt="1"/>
          </p:nvPr>
        </p:nvSpPr>
        <p:spPr>
          <a:xfrm>
            <a:off x="1104899" y="916585"/>
            <a:ext cx="9925051" cy="2049354"/>
          </a:xfrm>
        </p:spPr>
        <p:txBody>
          <a:bodyPr>
            <a:normAutofit/>
          </a:bodyPr>
          <a:lstStyle>
            <a:lvl1pPr algn="ctr">
              <a:lnSpc>
                <a:spcPct val="100000"/>
              </a:lnSpc>
              <a:defRPr sz="5400" b="1" cap="all" baseline="0">
                <a:solidFill>
                  <a:schemeClr val="bg1"/>
                </a:solidFill>
                <a:latin typeface="Segoe UI" panose="020B0502040204020203" pitchFamily="34" charset="0"/>
                <a:cs typeface="Segoe UI" panose="020B0502040204020203" pitchFamily="34" charset="0"/>
              </a:defRPr>
            </a:lvl1pPr>
          </a:lstStyle>
          <a:p>
            <a:r>
              <a:rPr lang="en-US" dirty="0"/>
              <a:t>PRESENTATION</a:t>
            </a:r>
            <a:br>
              <a:rPr lang="en-US" dirty="0"/>
            </a:br>
            <a:r>
              <a:rPr lang="en-US" dirty="0"/>
              <a:t>TITLE</a:t>
            </a:r>
          </a:p>
        </p:txBody>
      </p:sp>
      <p:sp>
        <p:nvSpPr>
          <p:cNvPr id="16" name="Text Placeholder 2"/>
          <p:cNvSpPr>
            <a:spLocks noGrp="1"/>
          </p:cNvSpPr>
          <p:nvPr>
            <p:ph type="body" sz="quarter" idx="10"/>
          </p:nvPr>
        </p:nvSpPr>
        <p:spPr>
          <a:xfrm>
            <a:off x="1104900" y="3067025"/>
            <a:ext cx="9925050" cy="761367"/>
          </a:xfrm>
        </p:spPr>
        <p:txBody>
          <a:bodyPr>
            <a:normAutofit/>
          </a:bodyPr>
          <a:lstStyle>
            <a:lvl1pPr marL="0" indent="0" algn="ctr">
              <a:buNone/>
              <a:defRPr sz="4400">
                <a:solidFill>
                  <a:schemeClr val="bg1"/>
                </a:solidFill>
              </a:defRPr>
            </a:lvl1pPr>
          </a:lstStyle>
          <a:p>
            <a:pPr lvl="0"/>
            <a:r>
              <a:rPr lang="en-US"/>
              <a:t>Edit Master text styles</a:t>
            </a:r>
          </a:p>
        </p:txBody>
      </p:sp>
      <p:sp>
        <p:nvSpPr>
          <p:cNvPr id="17" name="Text Placeholder 3"/>
          <p:cNvSpPr>
            <a:spLocks noGrp="1"/>
          </p:cNvSpPr>
          <p:nvPr>
            <p:ph type="body" sz="quarter" idx="11"/>
          </p:nvPr>
        </p:nvSpPr>
        <p:spPr>
          <a:xfrm>
            <a:off x="1104900" y="3874376"/>
            <a:ext cx="9925050" cy="1295502"/>
          </a:xfrm>
        </p:spPr>
        <p:txBody>
          <a:bodyPr>
            <a:normAutofit/>
          </a:bodyPr>
          <a:lstStyle>
            <a:lvl1pPr marL="0" indent="0" algn="ctr">
              <a:buNone/>
              <a:defRPr sz="3500">
                <a:solidFill>
                  <a:schemeClr val="bg1"/>
                </a:solidFill>
              </a:defRPr>
            </a:lvl1pPr>
          </a:lstStyle>
          <a:p>
            <a:pPr lvl="0"/>
            <a:r>
              <a:rPr lang="en-US"/>
              <a:t>Edit Master text styles</a:t>
            </a:r>
          </a:p>
        </p:txBody>
      </p:sp>
    </p:spTree>
    <p:extLst>
      <p:ext uri="{BB962C8B-B14F-4D97-AF65-F5344CB8AC3E}">
        <p14:creationId xmlns:p14="http://schemas.microsoft.com/office/powerpoint/2010/main" val="2920420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8" name="Text Placeholder 2"/>
          <p:cNvSpPr>
            <a:spLocks noGrp="1"/>
          </p:cNvSpPr>
          <p:nvPr>
            <p:ph type="body" sz="quarter" idx="10" hasCustomPrompt="1"/>
          </p:nvPr>
        </p:nvSpPr>
        <p:spPr>
          <a:xfrm>
            <a:off x="1167412" y="5666576"/>
            <a:ext cx="3056084" cy="762000"/>
          </a:xfrm>
        </p:spPr>
        <p:txBody>
          <a:bodyPr>
            <a:noAutofit/>
          </a:bodyPr>
          <a:lstStyle>
            <a:lvl1pPr marL="0" indent="0" algn="ctr">
              <a:buNone/>
              <a:defRPr sz="1800" baseline="0">
                <a:solidFill>
                  <a:schemeClr val="tx1"/>
                </a:solidFill>
                <a:latin typeface="Segoe UI" panose="020B0502040204020203" pitchFamily="34" charset="0"/>
                <a:cs typeface="Segoe UI" panose="020B0502040204020203" pitchFamily="34" charset="0"/>
              </a:defRPr>
            </a:lvl1pPr>
            <a:lvl2pPr marL="457200" indent="0">
              <a:buNone/>
              <a:defRPr sz="1800">
                <a:solidFill>
                  <a:srgbClr val="1B355E"/>
                </a:solidFill>
                <a:latin typeface="Ubuntu" panose="020B0804030602030204" pitchFamily="34" charset="0"/>
              </a:defRPr>
            </a:lvl2pPr>
            <a:lvl3pPr marL="914400" indent="0">
              <a:buNone/>
              <a:defRPr sz="1800">
                <a:solidFill>
                  <a:srgbClr val="1B355E"/>
                </a:solidFill>
                <a:latin typeface="Ubuntu" panose="020B0804030602030204" pitchFamily="34" charset="0"/>
              </a:defRPr>
            </a:lvl3pPr>
            <a:lvl4pPr marL="1371600" indent="0">
              <a:buNone/>
              <a:defRPr sz="1800">
                <a:solidFill>
                  <a:srgbClr val="1B355E"/>
                </a:solidFill>
                <a:latin typeface="Ubuntu" panose="020B0804030602030204" pitchFamily="34" charset="0"/>
              </a:defRPr>
            </a:lvl4pPr>
            <a:lvl5pPr marL="1828800" indent="0">
              <a:buNone/>
              <a:defRPr sz="1800">
                <a:solidFill>
                  <a:srgbClr val="1B355E"/>
                </a:solidFill>
                <a:latin typeface="Ubuntu" panose="020B0804030602030204" pitchFamily="34" charset="0"/>
              </a:defRPr>
            </a:lvl5pPr>
          </a:lstStyle>
          <a:p>
            <a:pPr lvl="0"/>
            <a:r>
              <a:rPr lang="en-US" dirty="0"/>
              <a:t>Enter email here</a:t>
            </a:r>
          </a:p>
        </p:txBody>
      </p:sp>
      <p:sp>
        <p:nvSpPr>
          <p:cNvPr id="9" name="Text Placeholder 2"/>
          <p:cNvSpPr>
            <a:spLocks noGrp="1"/>
          </p:cNvSpPr>
          <p:nvPr>
            <p:ph type="body" sz="quarter" idx="11" hasCustomPrompt="1"/>
          </p:nvPr>
        </p:nvSpPr>
        <p:spPr>
          <a:xfrm>
            <a:off x="4632300" y="5666576"/>
            <a:ext cx="2891448" cy="762000"/>
          </a:xfrm>
        </p:spPr>
        <p:txBody>
          <a:bodyPr>
            <a:noAutofit/>
          </a:bodyPr>
          <a:lstStyle>
            <a:lvl1pPr marL="0" indent="0" algn="ctr">
              <a:buNone/>
              <a:defRPr sz="1800">
                <a:solidFill>
                  <a:schemeClr val="tx1"/>
                </a:solidFill>
                <a:latin typeface="Segoe UI" panose="020B0502040204020203" pitchFamily="34" charset="0"/>
                <a:cs typeface="Segoe UI" panose="020B0502040204020203" pitchFamily="34" charset="0"/>
              </a:defRPr>
            </a:lvl1pPr>
            <a:lvl2pPr marL="457200" indent="0">
              <a:buNone/>
              <a:defRPr sz="1800">
                <a:solidFill>
                  <a:srgbClr val="1B355E"/>
                </a:solidFill>
                <a:latin typeface="Ubuntu" panose="020B0804030602030204" pitchFamily="34" charset="0"/>
              </a:defRPr>
            </a:lvl2pPr>
            <a:lvl3pPr marL="914400" indent="0">
              <a:buNone/>
              <a:defRPr sz="1800">
                <a:solidFill>
                  <a:srgbClr val="1B355E"/>
                </a:solidFill>
                <a:latin typeface="Ubuntu" panose="020B0804030602030204" pitchFamily="34" charset="0"/>
              </a:defRPr>
            </a:lvl3pPr>
            <a:lvl4pPr marL="1371600" indent="0">
              <a:buNone/>
              <a:defRPr sz="1800">
                <a:solidFill>
                  <a:srgbClr val="1B355E"/>
                </a:solidFill>
                <a:latin typeface="Ubuntu" panose="020B0804030602030204" pitchFamily="34" charset="0"/>
              </a:defRPr>
            </a:lvl4pPr>
            <a:lvl5pPr marL="1828800" indent="0">
              <a:buNone/>
              <a:defRPr sz="1800">
                <a:solidFill>
                  <a:srgbClr val="1B355E"/>
                </a:solidFill>
                <a:latin typeface="Ubuntu" panose="020B0804030602030204" pitchFamily="34" charset="0"/>
              </a:defRPr>
            </a:lvl5pPr>
          </a:lstStyle>
          <a:p>
            <a:pPr lvl="0"/>
            <a:r>
              <a:rPr lang="en-US" dirty="0"/>
              <a:t>Enter phone number here</a:t>
            </a:r>
          </a:p>
        </p:txBody>
      </p:sp>
      <p:sp>
        <p:nvSpPr>
          <p:cNvPr id="10" name="Text Placeholder 2"/>
          <p:cNvSpPr>
            <a:spLocks noGrp="1"/>
          </p:cNvSpPr>
          <p:nvPr>
            <p:ph type="body" sz="quarter" idx="12" hasCustomPrompt="1"/>
          </p:nvPr>
        </p:nvSpPr>
        <p:spPr>
          <a:xfrm>
            <a:off x="7949895" y="5666576"/>
            <a:ext cx="3056084" cy="762000"/>
          </a:xfrm>
        </p:spPr>
        <p:txBody>
          <a:bodyPr>
            <a:noAutofit/>
          </a:bodyPr>
          <a:lstStyle>
            <a:lvl1pPr marL="0" indent="0" algn="ctr">
              <a:buNone/>
              <a:defRPr sz="1800">
                <a:solidFill>
                  <a:schemeClr val="tx1"/>
                </a:solidFill>
                <a:latin typeface="Segoe UI" panose="020B0502040204020203" pitchFamily="34" charset="0"/>
                <a:cs typeface="Segoe UI" panose="020B0502040204020203" pitchFamily="34" charset="0"/>
              </a:defRPr>
            </a:lvl1pPr>
            <a:lvl2pPr marL="457200" indent="0">
              <a:buNone/>
              <a:defRPr sz="1800">
                <a:solidFill>
                  <a:srgbClr val="1B355E"/>
                </a:solidFill>
                <a:latin typeface="Ubuntu" panose="020B0804030602030204" pitchFamily="34" charset="0"/>
              </a:defRPr>
            </a:lvl2pPr>
            <a:lvl3pPr marL="914400" indent="0">
              <a:buNone/>
              <a:defRPr sz="1800">
                <a:solidFill>
                  <a:srgbClr val="1B355E"/>
                </a:solidFill>
                <a:latin typeface="Ubuntu" panose="020B0804030602030204" pitchFamily="34" charset="0"/>
              </a:defRPr>
            </a:lvl3pPr>
            <a:lvl4pPr marL="1371600" indent="0">
              <a:buNone/>
              <a:defRPr sz="1800">
                <a:solidFill>
                  <a:srgbClr val="1B355E"/>
                </a:solidFill>
                <a:latin typeface="Ubuntu" panose="020B0804030602030204" pitchFamily="34" charset="0"/>
              </a:defRPr>
            </a:lvl4pPr>
            <a:lvl5pPr marL="1828800" indent="0">
              <a:buNone/>
              <a:defRPr sz="1800">
                <a:solidFill>
                  <a:srgbClr val="1B355E"/>
                </a:solidFill>
                <a:latin typeface="Ubuntu" panose="020B0804030602030204" pitchFamily="34" charset="0"/>
              </a:defRPr>
            </a:lvl5pPr>
          </a:lstStyle>
          <a:p>
            <a:pPr lvl="0"/>
            <a:r>
              <a:rPr lang="en-US" dirty="0"/>
              <a:t>Enter web address here</a:t>
            </a:r>
          </a:p>
        </p:txBody>
      </p:sp>
      <p:sp>
        <p:nvSpPr>
          <p:cNvPr id="7" name="Rectangle 6" descr="Decorative blue box as background" title="Decorative blue box as background"/>
          <p:cNvSpPr/>
          <p:nvPr userDrawn="1"/>
        </p:nvSpPr>
        <p:spPr>
          <a:xfrm>
            <a:off x="-9614" y="-1538"/>
            <a:ext cx="12201613" cy="3545623"/>
          </a:xfrm>
          <a:prstGeom prst="rect">
            <a:avLst/>
          </a:prstGeom>
          <a:solidFill>
            <a:srgbClr val="1B35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descr="Email icon" title="Email icon"/>
          <p:cNvGrpSpPr/>
          <p:nvPr userDrawn="1"/>
        </p:nvGrpSpPr>
        <p:grpSpPr>
          <a:xfrm>
            <a:off x="2039828" y="4063813"/>
            <a:ext cx="1322321" cy="1278261"/>
            <a:chOff x="2039828" y="656220"/>
            <a:chExt cx="1322321" cy="1278261"/>
          </a:xfrm>
        </p:grpSpPr>
        <p:sp>
          <p:nvSpPr>
            <p:cNvPr id="13" name="Oval 12"/>
            <p:cNvSpPr/>
            <p:nvPr userDrawn="1"/>
          </p:nvSpPr>
          <p:spPr>
            <a:xfrm>
              <a:off x="2039828" y="656220"/>
              <a:ext cx="1322321" cy="1278261"/>
            </a:xfrm>
            <a:prstGeom prst="ellipse">
              <a:avLst/>
            </a:prstGeom>
            <a:solidFill>
              <a:srgbClr val="1995BA"/>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04415" y="1084088"/>
              <a:ext cx="582080" cy="436696"/>
            </a:xfrm>
            <a:prstGeom prst="rect">
              <a:avLst/>
            </a:prstGeom>
          </p:spPr>
        </p:pic>
      </p:grpSp>
      <p:sp>
        <p:nvSpPr>
          <p:cNvPr id="16" name="Oval 15"/>
          <p:cNvSpPr/>
          <p:nvPr/>
        </p:nvSpPr>
        <p:spPr>
          <a:xfrm>
            <a:off x="8821804" y="4063813"/>
            <a:ext cx="1322321" cy="1278261"/>
          </a:xfrm>
          <a:prstGeom prst="ellipse">
            <a:avLst/>
          </a:prstGeom>
          <a:solidFill>
            <a:srgbClr val="1995BA"/>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8" name="Group 17" descr="Call icon" title="Call icon"/>
          <p:cNvGrpSpPr/>
          <p:nvPr userDrawn="1"/>
        </p:nvGrpSpPr>
        <p:grpSpPr>
          <a:xfrm>
            <a:off x="5426574" y="4063812"/>
            <a:ext cx="1322321" cy="1278261"/>
            <a:chOff x="5426574" y="656219"/>
            <a:chExt cx="1322321" cy="1278261"/>
          </a:xfrm>
        </p:grpSpPr>
        <p:sp>
          <p:nvSpPr>
            <p:cNvPr id="19" name="Oval 18"/>
            <p:cNvSpPr/>
            <p:nvPr userDrawn="1"/>
          </p:nvSpPr>
          <p:spPr>
            <a:xfrm>
              <a:off x="5426574" y="656219"/>
              <a:ext cx="1322321" cy="1278261"/>
            </a:xfrm>
            <a:prstGeom prst="ellipse">
              <a:avLst/>
            </a:prstGeom>
            <a:solidFill>
              <a:srgbClr val="1995BA"/>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rot="11065308" flipH="1" flipV="1">
              <a:off x="5802992" y="992641"/>
              <a:ext cx="566789" cy="565911"/>
            </a:xfrm>
            <a:prstGeom prst="rect">
              <a:avLst/>
            </a:prstGeom>
          </p:spPr>
        </p:pic>
      </p:grpSp>
      <p:sp>
        <p:nvSpPr>
          <p:cNvPr id="21" name="Title 11"/>
          <p:cNvSpPr>
            <a:spLocks noGrp="1"/>
          </p:cNvSpPr>
          <p:nvPr>
            <p:ph type="title" hasCustomPrompt="1"/>
          </p:nvPr>
        </p:nvSpPr>
        <p:spPr>
          <a:xfrm>
            <a:off x="1148453" y="1447620"/>
            <a:ext cx="9744075" cy="606225"/>
          </a:xfrm>
        </p:spPr>
        <p:txBody>
          <a:bodyPr>
            <a:noAutofit/>
          </a:bodyPr>
          <a:lstStyle>
            <a:lvl1pPr algn="ctr">
              <a:defRPr sz="5400" b="1" cap="all" baseline="0">
                <a:solidFill>
                  <a:schemeClr val="bg1"/>
                </a:solidFill>
                <a:latin typeface="Segoe UI" panose="020B0502040204020203" pitchFamily="34" charset="0"/>
                <a:cs typeface="Segoe UI" panose="020B0502040204020203" pitchFamily="34" charset="0"/>
              </a:defRPr>
            </a:lvl1pPr>
          </a:lstStyle>
          <a:p>
            <a:r>
              <a:rPr lang="en-US" dirty="0"/>
              <a:t>thank you</a:t>
            </a:r>
          </a:p>
        </p:txBody>
      </p:sp>
      <p:pic>
        <p:nvPicPr>
          <p:cNvPr id="22" name="Picture 21" descr="Web icon" title="Web icon"/>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08486" y="4313738"/>
            <a:ext cx="738902" cy="738902"/>
          </a:xfrm>
          <a:prstGeom prst="rect">
            <a:avLst/>
          </a:prstGeom>
          <a:ln>
            <a:noFill/>
          </a:ln>
        </p:spPr>
      </p:pic>
    </p:spTree>
    <p:extLst>
      <p:ext uri="{BB962C8B-B14F-4D97-AF65-F5344CB8AC3E}">
        <p14:creationId xmlns:p14="http://schemas.microsoft.com/office/powerpoint/2010/main" val="418027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 Slide 1">
    <p:spTree>
      <p:nvGrpSpPr>
        <p:cNvPr id="1" name=""/>
        <p:cNvGrpSpPr/>
        <p:nvPr/>
      </p:nvGrpSpPr>
      <p:grpSpPr>
        <a:xfrm>
          <a:off x="0" y="0"/>
          <a:ext cx="0" cy="0"/>
          <a:chOff x="0" y="0"/>
          <a:chExt cx="0" cy="0"/>
        </a:xfrm>
      </p:grpSpPr>
      <p:pic>
        <p:nvPicPr>
          <p:cNvPr id="2" name="Picture 3" descr="Chart, histogram&#10;&#10;Description automatically generated">
            <a:extLst>
              <a:ext uri="{FF2B5EF4-FFF2-40B4-BE49-F238E27FC236}">
                <a16:creationId xmlns:a16="http://schemas.microsoft.com/office/drawing/2014/main" id="{474C6438-B567-776E-CFE6-E92BE23C77C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l="8887" r="51984"/>
          <a:stretch>
            <a:fillRect/>
          </a:stretch>
        </p:blipFill>
        <p:spPr bwMode="auto">
          <a:xfrm>
            <a:off x="2054225" y="0"/>
            <a:ext cx="10137775" cy="6199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4" descr="Text&#10;&#10;Description automatically generated">
            <a:extLst>
              <a:ext uri="{FF2B5EF4-FFF2-40B4-BE49-F238E27FC236}">
                <a16:creationId xmlns:a16="http://schemas.microsoft.com/office/drawing/2014/main" id="{7B22E4EE-0609-5450-BB21-E8D08CB895B6}"/>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7138" y="955675"/>
            <a:ext cx="3265487"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 Placeholder 10"/>
          <p:cNvSpPr>
            <a:spLocks noGrp="1"/>
          </p:cNvSpPr>
          <p:nvPr>
            <p:ph type="body" sz="quarter" idx="13"/>
          </p:nvPr>
        </p:nvSpPr>
        <p:spPr>
          <a:xfrm>
            <a:off x="1101774" y="2147972"/>
            <a:ext cx="5356225" cy="1839198"/>
          </a:xfrm>
        </p:spPr>
        <p:txBody>
          <a:bodyPr>
            <a:normAutofit/>
          </a:bodyPr>
          <a:lstStyle>
            <a:lvl1pPr marL="0" indent="0">
              <a:buNone/>
              <a:defRPr sz="5400" b="1"/>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23" name="Text Placeholder 21"/>
          <p:cNvSpPr>
            <a:spLocks noGrp="1"/>
          </p:cNvSpPr>
          <p:nvPr>
            <p:ph type="body" sz="quarter" idx="14"/>
          </p:nvPr>
        </p:nvSpPr>
        <p:spPr>
          <a:xfrm>
            <a:off x="1101775" y="4167345"/>
            <a:ext cx="8664058" cy="761367"/>
          </a:xfrm>
        </p:spPr>
        <p:txBody>
          <a:bodyPr>
            <a:normAutofit/>
          </a:bodyPr>
          <a:lstStyle>
            <a:lvl1pPr marL="0" indent="0">
              <a:buNone/>
              <a:defRPr sz="3600"/>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26" name="Text Placeholder 24"/>
          <p:cNvSpPr>
            <a:spLocks noGrp="1"/>
          </p:cNvSpPr>
          <p:nvPr>
            <p:ph type="body" sz="quarter" idx="15"/>
          </p:nvPr>
        </p:nvSpPr>
        <p:spPr>
          <a:xfrm>
            <a:off x="1109220" y="4735890"/>
            <a:ext cx="8664058" cy="798513"/>
          </a:xfrm>
        </p:spPr>
        <p:txBody>
          <a:bodyPr>
            <a:normAutofit/>
          </a:bodyPr>
          <a:lstStyle>
            <a:lvl1pPr marL="0" indent="0">
              <a:buNone/>
              <a:defRPr sz="3600"/>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
        <p:nvSpPr>
          <p:cNvPr id="29" name="Text Placeholder 27"/>
          <p:cNvSpPr>
            <a:spLocks noGrp="1"/>
          </p:cNvSpPr>
          <p:nvPr>
            <p:ph type="body" sz="quarter" idx="16"/>
          </p:nvPr>
        </p:nvSpPr>
        <p:spPr>
          <a:xfrm>
            <a:off x="1109196" y="5579009"/>
            <a:ext cx="3661588" cy="869950"/>
          </a:xfrm>
        </p:spPr>
        <p:txBody>
          <a:bodyPr/>
          <a:lstStyle>
            <a:lvl1pPr marL="0" indent="0">
              <a:buNone/>
              <a:defRPr i="1" cap="all" baseline="0"/>
            </a:lvl1pPr>
            <a:lvl2pPr marL="457200" indent="0">
              <a:buNone/>
              <a:defRPr/>
            </a:lvl2pPr>
            <a:lvl3pPr marL="914400" indent="0">
              <a:buNone/>
              <a:defRPr/>
            </a:lvl3pPr>
            <a:lvl4pPr marL="1371600" indent="0">
              <a:buNone/>
              <a:defRPr/>
            </a:lvl4pPr>
            <a:lvl5pPr marL="1828800" indent="0">
              <a:buNone/>
              <a:defRPr/>
            </a:lvl5pPr>
          </a:lstStyle>
          <a:p>
            <a:pPr lvl="0"/>
            <a:r>
              <a:rPr lang="en-US"/>
              <a:t>Click to edit Master text styles</a:t>
            </a:r>
          </a:p>
        </p:txBody>
      </p:sp>
    </p:spTree>
    <p:extLst>
      <p:ext uri="{BB962C8B-B14F-4D97-AF65-F5344CB8AC3E}">
        <p14:creationId xmlns:p14="http://schemas.microsoft.com/office/powerpoint/2010/main" val="429964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11"/>
          <p:cNvSpPr>
            <a:spLocks noGrp="1"/>
          </p:cNvSpPr>
          <p:nvPr>
            <p:ph type="title" hasCustomPrompt="1"/>
          </p:nvPr>
        </p:nvSpPr>
        <p:spPr>
          <a:xfrm>
            <a:off x="1228724" y="831086"/>
            <a:ext cx="9744075" cy="733533"/>
          </a:xfrm>
        </p:spPr>
        <p:txBody>
          <a:bodyPr>
            <a:normAutofit/>
          </a:bodyPr>
          <a:lstStyle>
            <a:lvl1pPr algn="ctr">
              <a:defRPr sz="4400" cap="all" baseline="0">
                <a:solidFill>
                  <a:schemeClr val="accent2"/>
                </a:solidFill>
                <a:latin typeface="Segoe UI" panose="020B0502040204020203" pitchFamily="34" charset="0"/>
                <a:cs typeface="Segoe UI" panose="020B0502040204020203" pitchFamily="34" charset="0"/>
              </a:defRPr>
            </a:lvl1pPr>
          </a:lstStyle>
          <a:p>
            <a:r>
              <a:rPr lang="en-US" dirty="0"/>
              <a:t>Basic TITLE and CONTENT page</a:t>
            </a:r>
          </a:p>
        </p:txBody>
      </p:sp>
      <p:sp>
        <p:nvSpPr>
          <p:cNvPr id="8" name="Text Placeholder 3"/>
          <p:cNvSpPr>
            <a:spLocks noGrp="1"/>
          </p:cNvSpPr>
          <p:nvPr>
            <p:ph type="body" sz="quarter" idx="10" hasCustomPrompt="1"/>
          </p:nvPr>
        </p:nvSpPr>
        <p:spPr>
          <a:xfrm>
            <a:off x="1264583" y="1971675"/>
            <a:ext cx="9744075" cy="4052888"/>
          </a:xfrm>
        </p:spPr>
        <p:txBody>
          <a:bodyPr/>
          <a:lstStyle>
            <a:lvl1pPr marL="0" indent="0">
              <a:lnSpc>
                <a:spcPct val="100000"/>
              </a:lnSpc>
              <a:spcBef>
                <a:spcPts val="1800"/>
              </a:spcBef>
              <a:buFont typeface="Arial" panose="020B0604020202020204" pitchFamily="34" charset="0"/>
              <a:buNone/>
              <a:defRPr sz="2400" b="0" baseline="0"/>
            </a:lvl1pPr>
            <a:lvl2pPr marL="800100" marR="0" indent="-342900"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lvl2pPr>
          </a:lstStyle>
          <a:p>
            <a:pPr lvl="0"/>
            <a:r>
              <a:rPr lang="en-US" dirty="0"/>
              <a:t>Text Segoe UI 24 </a:t>
            </a:r>
            <a:r>
              <a:rPr lang="en-US" dirty="0" err="1"/>
              <a:t>pt</a:t>
            </a:r>
            <a:r>
              <a:rPr lang="en-US" dirty="0"/>
              <a:t> (no less than 18 pts).</a:t>
            </a:r>
          </a:p>
          <a:p>
            <a:pPr lvl="0"/>
            <a:r>
              <a:rPr lang="en-US" dirty="0"/>
              <a:t>Stay at/under 4-5 bullets per slide.</a:t>
            </a:r>
          </a:p>
          <a:p>
            <a:pPr lvl="0"/>
            <a:endParaRPr lang="en-US" dirty="0"/>
          </a:p>
        </p:txBody>
      </p:sp>
    </p:spTree>
    <p:extLst>
      <p:ext uri="{BB962C8B-B14F-4D97-AF65-F5344CB8AC3E}">
        <p14:creationId xmlns:p14="http://schemas.microsoft.com/office/powerpoint/2010/main" val="3799087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descr="Decorative blue box as background" title="Decorative blue box as background"/>
          <p:cNvSpPr/>
          <p:nvPr userDrawn="1"/>
        </p:nvSpPr>
        <p:spPr>
          <a:xfrm>
            <a:off x="0" y="3312377"/>
            <a:ext cx="12192000" cy="3545623"/>
          </a:xfrm>
          <a:prstGeom prst="rect">
            <a:avLst/>
          </a:prstGeom>
          <a:solidFill>
            <a:srgbClr val="1B35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1"/>
          <p:cNvSpPr>
            <a:spLocks noGrp="1"/>
          </p:cNvSpPr>
          <p:nvPr>
            <p:ph type="title" hasCustomPrompt="1"/>
          </p:nvPr>
        </p:nvSpPr>
        <p:spPr>
          <a:xfrm>
            <a:off x="1223962" y="1347607"/>
            <a:ext cx="9744075" cy="606225"/>
          </a:xfrm>
        </p:spPr>
        <p:txBody>
          <a:bodyPr>
            <a:noAutofit/>
          </a:bodyPr>
          <a:lstStyle>
            <a:lvl1pPr algn="ctr">
              <a:lnSpc>
                <a:spcPct val="100000"/>
              </a:lnSpc>
              <a:defRPr sz="5400" b="1" cap="all" baseline="0">
                <a:solidFill>
                  <a:schemeClr val="accent2"/>
                </a:solidFill>
                <a:latin typeface="Segoe UI" panose="020B0502040204020203" pitchFamily="34" charset="0"/>
                <a:cs typeface="Segoe UI" panose="020B0502040204020203" pitchFamily="34" charset="0"/>
              </a:defRPr>
            </a:lvl1pPr>
          </a:lstStyle>
          <a:p>
            <a:r>
              <a:rPr lang="en-US" dirty="0"/>
              <a:t>Section Header</a:t>
            </a:r>
          </a:p>
        </p:txBody>
      </p:sp>
    </p:spTree>
    <p:extLst>
      <p:ext uri="{BB962C8B-B14F-4D97-AF65-F5344CB8AC3E}">
        <p14:creationId xmlns:p14="http://schemas.microsoft.com/office/powerpoint/2010/main" val="1657890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10" name="Title 11"/>
          <p:cNvSpPr>
            <a:spLocks noGrp="1"/>
          </p:cNvSpPr>
          <p:nvPr>
            <p:ph type="title" hasCustomPrompt="1"/>
          </p:nvPr>
        </p:nvSpPr>
        <p:spPr>
          <a:xfrm>
            <a:off x="1228724" y="831086"/>
            <a:ext cx="9744075" cy="733533"/>
          </a:xfrm>
        </p:spPr>
        <p:txBody>
          <a:bodyPr>
            <a:normAutofit/>
          </a:bodyPr>
          <a:lstStyle>
            <a:lvl1pPr algn="ctr">
              <a:defRPr sz="4400" cap="all" baseline="0">
                <a:solidFill>
                  <a:srgbClr val="1995BA"/>
                </a:solidFill>
                <a:latin typeface="Segoe UI" panose="020B0502040204020203" pitchFamily="34" charset="0"/>
                <a:cs typeface="Segoe UI" panose="020B0502040204020203" pitchFamily="34" charset="0"/>
              </a:defRPr>
            </a:lvl1pPr>
          </a:lstStyle>
          <a:p>
            <a:r>
              <a:rPr lang="en-US" dirty="0"/>
              <a:t>3 columns</a:t>
            </a:r>
          </a:p>
        </p:txBody>
      </p:sp>
      <p:sp>
        <p:nvSpPr>
          <p:cNvPr id="11" name="Content Placeholder 2"/>
          <p:cNvSpPr>
            <a:spLocks noGrp="1"/>
          </p:cNvSpPr>
          <p:nvPr>
            <p:ph sz="half" idx="2" hasCustomPrompt="1"/>
          </p:nvPr>
        </p:nvSpPr>
        <p:spPr>
          <a:xfrm>
            <a:off x="1043756" y="3183867"/>
            <a:ext cx="3180374" cy="2831167"/>
          </a:xfrm>
        </p:spPr>
        <p:txBody>
          <a:bodyPr>
            <a:normAutofit/>
          </a:bodyPr>
          <a:lstStyle>
            <a:lvl1pPr marL="0" indent="0">
              <a:buNone/>
              <a:defRPr sz="2000" baseline="0"/>
            </a:lvl1pPr>
          </a:lstStyle>
          <a:p>
            <a:r>
              <a:rPr lang="en-US" dirty="0"/>
              <a:t>Click on appropriate icon for desired content</a:t>
            </a:r>
          </a:p>
        </p:txBody>
      </p:sp>
      <p:sp>
        <p:nvSpPr>
          <p:cNvPr id="13" name="Content Placeholder 2"/>
          <p:cNvSpPr>
            <a:spLocks noGrp="1"/>
          </p:cNvSpPr>
          <p:nvPr>
            <p:ph sz="half" idx="17" hasCustomPrompt="1"/>
          </p:nvPr>
        </p:nvSpPr>
        <p:spPr>
          <a:xfrm>
            <a:off x="7944030" y="3183867"/>
            <a:ext cx="3180374" cy="2831167"/>
          </a:xfr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on appropriate icon for desired content</a:t>
            </a:r>
          </a:p>
          <a:p>
            <a:endParaRPr lang="en-US" dirty="0"/>
          </a:p>
        </p:txBody>
      </p:sp>
      <p:sp>
        <p:nvSpPr>
          <p:cNvPr id="15" name="Content Placeholder 2"/>
          <p:cNvSpPr>
            <a:spLocks noGrp="1"/>
          </p:cNvSpPr>
          <p:nvPr>
            <p:ph sz="half" idx="19" hasCustomPrompt="1"/>
          </p:nvPr>
        </p:nvSpPr>
        <p:spPr>
          <a:xfrm>
            <a:off x="4493893" y="3183867"/>
            <a:ext cx="3180374" cy="2831167"/>
          </a:xfr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on appropriate icon for desired content</a:t>
            </a:r>
          </a:p>
          <a:p>
            <a:endParaRPr lang="en-US" dirty="0"/>
          </a:p>
        </p:txBody>
      </p:sp>
      <p:sp>
        <p:nvSpPr>
          <p:cNvPr id="9" name="Content Placeholder 7"/>
          <p:cNvSpPr>
            <a:spLocks noGrp="1"/>
          </p:cNvSpPr>
          <p:nvPr>
            <p:ph sz="quarter" idx="14" hasCustomPrompt="1"/>
          </p:nvPr>
        </p:nvSpPr>
        <p:spPr>
          <a:xfrm>
            <a:off x="1043756" y="1927711"/>
            <a:ext cx="3180374" cy="1000125"/>
          </a:xfrm>
        </p:spPr>
        <p:txBody>
          <a:bodyPr/>
          <a:lstStyle>
            <a:lvl1pPr marL="0" indent="0">
              <a:buNone/>
              <a:defRPr b="1"/>
            </a:lvl1pPr>
          </a:lstStyle>
          <a:p>
            <a:r>
              <a:rPr lang="en-US" dirty="0"/>
              <a:t>Heading here</a:t>
            </a:r>
          </a:p>
        </p:txBody>
      </p:sp>
      <p:sp>
        <p:nvSpPr>
          <p:cNvPr id="12" name="Content Placeholder 7"/>
          <p:cNvSpPr>
            <a:spLocks noGrp="1"/>
          </p:cNvSpPr>
          <p:nvPr>
            <p:ph sz="quarter" idx="18" hasCustomPrompt="1"/>
          </p:nvPr>
        </p:nvSpPr>
        <p:spPr>
          <a:xfrm>
            <a:off x="7944030" y="1927711"/>
            <a:ext cx="3180374" cy="1000125"/>
          </a:xfr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b="1"/>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Heading here</a:t>
            </a:r>
          </a:p>
          <a:p>
            <a:endParaRPr lang="en-US" dirty="0"/>
          </a:p>
        </p:txBody>
      </p:sp>
      <p:sp>
        <p:nvSpPr>
          <p:cNvPr id="14" name="Content Placeholder 7"/>
          <p:cNvSpPr>
            <a:spLocks noGrp="1"/>
          </p:cNvSpPr>
          <p:nvPr>
            <p:ph sz="quarter" idx="20" hasCustomPrompt="1"/>
          </p:nvPr>
        </p:nvSpPr>
        <p:spPr>
          <a:xfrm>
            <a:off x="4493893" y="1927711"/>
            <a:ext cx="3180374" cy="1000125"/>
          </a:xfr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b="1"/>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Heading here</a:t>
            </a:r>
          </a:p>
          <a:p>
            <a:endParaRPr lang="en-US" dirty="0"/>
          </a:p>
        </p:txBody>
      </p:sp>
    </p:spTree>
    <p:extLst>
      <p:ext uri="{BB962C8B-B14F-4D97-AF65-F5344CB8AC3E}">
        <p14:creationId xmlns:p14="http://schemas.microsoft.com/office/powerpoint/2010/main" val="3806914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1"/>
          <p:cNvSpPr>
            <a:spLocks noGrp="1"/>
          </p:cNvSpPr>
          <p:nvPr>
            <p:ph type="title" hasCustomPrompt="1"/>
          </p:nvPr>
        </p:nvSpPr>
        <p:spPr>
          <a:xfrm>
            <a:off x="1228724" y="831086"/>
            <a:ext cx="9744075" cy="733533"/>
          </a:xfrm>
        </p:spPr>
        <p:txBody>
          <a:bodyPr>
            <a:normAutofit/>
          </a:bodyPr>
          <a:lstStyle>
            <a:lvl1pPr algn="ctr">
              <a:defRPr sz="4400" cap="all" baseline="0">
                <a:solidFill>
                  <a:srgbClr val="1995BA"/>
                </a:solidFill>
                <a:latin typeface="Segoe UI" panose="020B0502040204020203" pitchFamily="34" charset="0"/>
                <a:cs typeface="Segoe UI" panose="020B0502040204020203" pitchFamily="34" charset="0"/>
              </a:defRPr>
            </a:lvl1pPr>
          </a:lstStyle>
          <a:p>
            <a:r>
              <a:rPr lang="en-US" dirty="0"/>
              <a:t>Title only</a:t>
            </a:r>
          </a:p>
        </p:txBody>
      </p:sp>
    </p:spTree>
    <p:extLst>
      <p:ext uri="{BB962C8B-B14F-4D97-AF65-F5344CB8AC3E}">
        <p14:creationId xmlns:p14="http://schemas.microsoft.com/office/powerpoint/2010/main" val="670689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5" name="Title 11"/>
          <p:cNvSpPr>
            <a:spLocks noGrp="1"/>
          </p:cNvSpPr>
          <p:nvPr>
            <p:ph type="title" hasCustomPrompt="1"/>
          </p:nvPr>
        </p:nvSpPr>
        <p:spPr>
          <a:xfrm>
            <a:off x="1228724" y="831086"/>
            <a:ext cx="9744075" cy="733533"/>
          </a:xfrm>
        </p:spPr>
        <p:txBody>
          <a:bodyPr>
            <a:normAutofit/>
          </a:bodyPr>
          <a:lstStyle>
            <a:lvl1pPr algn="ctr">
              <a:defRPr sz="4400" cap="all" baseline="0">
                <a:solidFill>
                  <a:srgbClr val="1995BA"/>
                </a:solidFill>
                <a:latin typeface="Segoe UI" panose="020B0502040204020203" pitchFamily="34" charset="0"/>
                <a:cs typeface="Segoe UI" panose="020B0502040204020203" pitchFamily="34" charset="0"/>
              </a:defRPr>
            </a:lvl1pPr>
          </a:lstStyle>
          <a:p>
            <a:r>
              <a:rPr lang="en-US" dirty="0"/>
              <a:t>Timeline</a:t>
            </a:r>
          </a:p>
        </p:txBody>
      </p:sp>
      <p:cxnSp>
        <p:nvCxnSpPr>
          <p:cNvPr id="7" name="Straight Connector 6"/>
          <p:cNvCxnSpPr/>
          <p:nvPr userDrawn="1"/>
        </p:nvCxnSpPr>
        <p:spPr>
          <a:xfrm>
            <a:off x="1021976" y="3358399"/>
            <a:ext cx="10201836" cy="0"/>
          </a:xfrm>
          <a:prstGeom prst="line">
            <a:avLst/>
          </a:prstGeom>
          <a:ln w="34925" cap="rnd">
            <a:solidFill>
              <a:srgbClr val="1B355E"/>
            </a:solidFill>
            <a:prstDash val="dash"/>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9479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Image 1">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96223" y="956020"/>
            <a:ext cx="4526472" cy="1080821"/>
          </a:xfrm>
        </p:spPr>
        <p:txBody>
          <a:bodyPr>
            <a:normAutofit/>
          </a:bodyPr>
          <a:lstStyle>
            <a:lvl1pPr>
              <a:defRPr sz="3400" baseline="0">
                <a:solidFill>
                  <a:srgbClr val="1995BA"/>
                </a:solidFill>
                <a:latin typeface="Segoe UI" panose="020B0502040204020203" pitchFamily="34" charset="0"/>
                <a:cs typeface="Segoe UI" panose="020B0502040204020203" pitchFamily="34" charset="0"/>
              </a:defRPr>
            </a:lvl1pPr>
          </a:lstStyle>
          <a:p>
            <a:r>
              <a:rPr lang="en-US" dirty="0"/>
              <a:t>Content with image</a:t>
            </a:r>
          </a:p>
        </p:txBody>
      </p:sp>
      <p:sp>
        <p:nvSpPr>
          <p:cNvPr id="9" name="Text Placeholder 3"/>
          <p:cNvSpPr>
            <a:spLocks noGrp="1"/>
          </p:cNvSpPr>
          <p:nvPr>
            <p:ph type="body" sz="quarter" idx="10" hasCustomPrompt="1"/>
          </p:nvPr>
        </p:nvSpPr>
        <p:spPr>
          <a:xfrm>
            <a:off x="915274" y="2544763"/>
            <a:ext cx="4526472" cy="2047547"/>
          </a:xfrm>
        </p:spPr>
        <p:txBody>
          <a:bodyPr>
            <a:normAutofit/>
          </a:bodyPr>
          <a:lstStyle>
            <a:lvl1pPr marL="0" indent="0">
              <a:spcBef>
                <a:spcPts val="1200"/>
              </a:spcBef>
              <a:buNone/>
              <a:defRPr sz="2400">
                <a:latin typeface="Segoe UI" panose="020B0502040204020203" pitchFamily="34" charset="0"/>
                <a:cs typeface="Segoe UI" panose="020B0502040204020203" pitchFamily="34" charset="0"/>
              </a:defRPr>
            </a:lvl1pPr>
            <a:lvl2pPr marL="457200" indent="0">
              <a:buNone/>
              <a:defRPr sz="1800">
                <a:latin typeface="Segoe UI" panose="020B0502040204020203" pitchFamily="34" charset="0"/>
                <a:cs typeface="Segoe UI" panose="020B0502040204020203" pitchFamily="34" charset="0"/>
              </a:defRPr>
            </a:lvl2pPr>
            <a:lvl3pPr marL="914400" indent="0">
              <a:buNone/>
              <a:defRPr sz="1800">
                <a:latin typeface="Segoe UI" panose="020B0502040204020203" pitchFamily="34" charset="0"/>
                <a:cs typeface="Segoe UI" panose="020B0502040204020203" pitchFamily="34" charset="0"/>
              </a:defRPr>
            </a:lvl3pPr>
            <a:lvl4pPr marL="1371600" indent="0">
              <a:buNone/>
              <a:defRPr sz="1800">
                <a:latin typeface="Segoe UI" panose="020B0502040204020203" pitchFamily="34" charset="0"/>
                <a:cs typeface="Segoe UI" panose="020B0502040204020203" pitchFamily="34" charset="0"/>
              </a:defRPr>
            </a:lvl4pPr>
            <a:lvl5pPr marL="1828800" indent="0">
              <a:buNone/>
              <a:defRPr sz="1800">
                <a:latin typeface="Segoe UI" panose="020B0502040204020203" pitchFamily="34" charset="0"/>
                <a:cs typeface="Segoe UI" panose="020B0502040204020203" pitchFamily="34" charset="0"/>
              </a:defRPr>
            </a:lvl5pPr>
          </a:lstStyle>
          <a:p>
            <a:pPr lvl="0"/>
            <a:r>
              <a:rPr lang="en-US" dirty="0"/>
              <a:t>Enter text here</a:t>
            </a:r>
          </a:p>
          <a:p>
            <a:pPr lvl="0"/>
            <a:endParaRPr lang="en-US" dirty="0"/>
          </a:p>
        </p:txBody>
      </p:sp>
      <p:sp>
        <p:nvSpPr>
          <p:cNvPr id="10" name="Text Placeholder 5"/>
          <p:cNvSpPr>
            <a:spLocks noGrp="1"/>
          </p:cNvSpPr>
          <p:nvPr>
            <p:ph type="body" sz="quarter" idx="11" hasCustomPrompt="1"/>
          </p:nvPr>
        </p:nvSpPr>
        <p:spPr>
          <a:xfrm>
            <a:off x="915272" y="4744710"/>
            <a:ext cx="4526474" cy="1322715"/>
          </a:xfrm>
        </p:spPr>
        <p:txBody>
          <a:bodyPr>
            <a:noAutofit/>
          </a:bodyPr>
          <a:lstStyle>
            <a:lvl1pPr marL="0" indent="0">
              <a:spcBef>
                <a:spcPts val="1200"/>
              </a:spcBef>
              <a:buFont typeface="Arial" panose="020B0604020202020204" pitchFamily="34" charset="0"/>
              <a:buNone/>
              <a:defRPr sz="2000" b="1" i="1">
                <a:solidFill>
                  <a:srgbClr val="1995BA"/>
                </a:solidFill>
                <a:latin typeface="Segoe UI" panose="020B0502040204020203" pitchFamily="34" charset="0"/>
                <a:cs typeface="Segoe UI" panose="020B0502040204020203" pitchFamily="34" charset="0"/>
              </a:defRPr>
            </a:lvl1pPr>
            <a:lvl2pPr marL="457200" indent="0">
              <a:buFont typeface="Arial" panose="020B0604020202020204" pitchFamily="34" charset="0"/>
              <a:buNone/>
              <a:defRPr sz="1800" b="1" i="1">
                <a:solidFill>
                  <a:srgbClr val="1B355E"/>
                </a:solidFill>
                <a:latin typeface="Segoe UI" panose="020B0502040204020203" pitchFamily="34" charset="0"/>
                <a:cs typeface="Segoe UI" panose="020B0502040204020203" pitchFamily="34" charset="0"/>
              </a:defRPr>
            </a:lvl2pPr>
            <a:lvl3pPr marL="914400" indent="0">
              <a:buFont typeface="Arial" panose="020B0604020202020204" pitchFamily="34" charset="0"/>
              <a:buNone/>
              <a:defRPr sz="1800" b="1" i="1">
                <a:solidFill>
                  <a:srgbClr val="1B355E"/>
                </a:solidFill>
                <a:latin typeface="Segoe UI" panose="020B0502040204020203" pitchFamily="34" charset="0"/>
                <a:cs typeface="Segoe UI" panose="020B0502040204020203" pitchFamily="34" charset="0"/>
              </a:defRPr>
            </a:lvl3pPr>
            <a:lvl4pPr marL="1371600" indent="0">
              <a:buFont typeface="Arial" panose="020B0604020202020204" pitchFamily="34" charset="0"/>
              <a:buNone/>
              <a:defRPr sz="1800" b="1" i="1">
                <a:solidFill>
                  <a:srgbClr val="1B355E"/>
                </a:solidFill>
                <a:latin typeface="Segoe UI" panose="020B0502040204020203" pitchFamily="34" charset="0"/>
                <a:cs typeface="Segoe UI" panose="020B0502040204020203" pitchFamily="34" charset="0"/>
              </a:defRPr>
            </a:lvl4pPr>
            <a:lvl5pPr marL="1828800" indent="0">
              <a:buFont typeface="Arial" panose="020B0604020202020204" pitchFamily="34" charset="0"/>
              <a:buNone/>
              <a:defRPr sz="1800" b="1" i="1">
                <a:solidFill>
                  <a:srgbClr val="1B355E"/>
                </a:solidFill>
                <a:latin typeface="Segoe UI" panose="020B0502040204020203" pitchFamily="34" charset="0"/>
                <a:cs typeface="Segoe UI" panose="020B0502040204020203" pitchFamily="34" charset="0"/>
              </a:defRPr>
            </a:lvl5pPr>
          </a:lstStyle>
          <a:p>
            <a:pPr lvl="0"/>
            <a:r>
              <a:rPr lang="en-US" dirty="0"/>
              <a:t>Enter text here</a:t>
            </a:r>
          </a:p>
        </p:txBody>
      </p:sp>
      <p:sp>
        <p:nvSpPr>
          <p:cNvPr id="11" name="Picture Placeholder 7"/>
          <p:cNvSpPr>
            <a:spLocks noGrp="1"/>
          </p:cNvSpPr>
          <p:nvPr>
            <p:ph type="pic" sz="quarter" idx="12" hasCustomPrompt="1"/>
          </p:nvPr>
        </p:nvSpPr>
        <p:spPr>
          <a:xfrm>
            <a:off x="6099175" y="0"/>
            <a:ext cx="4816475" cy="6867525"/>
          </a:xfrm>
        </p:spPr>
        <p:txBody>
          <a:bodyPr>
            <a:normAutofit/>
          </a:bodyPr>
          <a:lstStyle>
            <a:lvl1pPr marL="0" indent="0">
              <a:buNone/>
              <a:defRPr sz="2000" baseline="0">
                <a:solidFill>
                  <a:srgbClr val="000000"/>
                </a:solidFill>
                <a:latin typeface="Segoe UI" panose="020B0502040204020203" pitchFamily="34" charset="0"/>
                <a:cs typeface="Segoe UI" panose="020B0502040204020203" pitchFamily="34" charset="0"/>
              </a:defRPr>
            </a:lvl1pPr>
          </a:lstStyle>
          <a:p>
            <a:r>
              <a:rPr lang="en-US" dirty="0"/>
              <a:t>Click on icon to add image</a:t>
            </a:r>
          </a:p>
        </p:txBody>
      </p:sp>
    </p:spTree>
    <p:extLst>
      <p:ext uri="{BB962C8B-B14F-4D97-AF65-F5344CB8AC3E}">
        <p14:creationId xmlns:p14="http://schemas.microsoft.com/office/powerpoint/2010/main" val="2951249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Image 2">
    <p:spTree>
      <p:nvGrpSpPr>
        <p:cNvPr id="1" name=""/>
        <p:cNvGrpSpPr/>
        <p:nvPr/>
      </p:nvGrpSpPr>
      <p:grpSpPr>
        <a:xfrm>
          <a:off x="0" y="0"/>
          <a:ext cx="0" cy="0"/>
          <a:chOff x="0" y="0"/>
          <a:chExt cx="0" cy="0"/>
        </a:xfrm>
      </p:grpSpPr>
      <p:sp>
        <p:nvSpPr>
          <p:cNvPr id="8" name="Title 17"/>
          <p:cNvSpPr>
            <a:spLocks noGrp="1"/>
          </p:cNvSpPr>
          <p:nvPr>
            <p:ph type="title" hasCustomPrompt="1"/>
          </p:nvPr>
        </p:nvSpPr>
        <p:spPr>
          <a:xfrm>
            <a:off x="893612" y="1360341"/>
            <a:ext cx="3356915" cy="1015663"/>
          </a:xfrm>
        </p:spPr>
        <p:txBody>
          <a:bodyPr>
            <a:noAutofit/>
          </a:bodyPr>
          <a:lstStyle>
            <a:lvl1pPr>
              <a:defRPr sz="3400">
                <a:solidFill>
                  <a:srgbClr val="1995BA"/>
                </a:solidFill>
                <a:latin typeface="Segoe UI" panose="020B0502040204020203" pitchFamily="34" charset="0"/>
                <a:cs typeface="Segoe UI" panose="020B0502040204020203" pitchFamily="34" charset="0"/>
              </a:defRPr>
            </a:lvl1pPr>
          </a:lstStyle>
          <a:p>
            <a:r>
              <a:rPr lang="en-US" dirty="0"/>
              <a:t>Content with images</a:t>
            </a:r>
          </a:p>
        </p:txBody>
      </p:sp>
      <p:sp>
        <p:nvSpPr>
          <p:cNvPr id="9" name="Text Placeholder 20"/>
          <p:cNvSpPr>
            <a:spLocks noGrp="1"/>
          </p:cNvSpPr>
          <p:nvPr>
            <p:ph type="body" sz="quarter" idx="10" hasCustomPrompt="1"/>
          </p:nvPr>
        </p:nvSpPr>
        <p:spPr>
          <a:xfrm>
            <a:off x="1676401" y="2889580"/>
            <a:ext cx="2695574" cy="1381761"/>
          </a:xfrm>
        </p:spPr>
        <p:txBody>
          <a:bodyPr>
            <a:noAutofit/>
          </a:bodyPr>
          <a:lstStyle>
            <a:lvl1pPr marL="0" indent="0">
              <a:buNone/>
              <a:defRPr sz="2400">
                <a:latin typeface="Segoe UI" panose="020B0502040204020203" pitchFamily="34" charset="0"/>
                <a:cs typeface="Segoe UI" panose="020B0502040204020203" pitchFamily="34" charset="0"/>
              </a:defRPr>
            </a:lvl1pPr>
            <a:lvl2pPr marL="457200" indent="0">
              <a:buNone/>
              <a:defRPr sz="1800">
                <a:latin typeface="Segoe UI" panose="020B0502040204020203" pitchFamily="34" charset="0"/>
                <a:cs typeface="Segoe UI" panose="020B0502040204020203" pitchFamily="34" charset="0"/>
              </a:defRPr>
            </a:lvl2pPr>
            <a:lvl3pPr marL="914400" indent="0">
              <a:buNone/>
              <a:defRPr sz="1800">
                <a:latin typeface="Segoe UI" panose="020B0502040204020203" pitchFamily="34" charset="0"/>
                <a:cs typeface="Segoe UI" panose="020B0502040204020203" pitchFamily="34" charset="0"/>
              </a:defRPr>
            </a:lvl3pPr>
            <a:lvl4pPr marL="1371600" indent="0">
              <a:buNone/>
              <a:defRPr sz="1800">
                <a:latin typeface="Segoe UI" panose="020B0502040204020203" pitchFamily="34" charset="0"/>
                <a:cs typeface="Segoe UI" panose="020B0502040204020203" pitchFamily="34" charset="0"/>
              </a:defRPr>
            </a:lvl4pPr>
            <a:lvl5pPr marL="1828800" indent="0">
              <a:buNone/>
              <a:defRPr sz="1800">
                <a:latin typeface="Segoe UI" panose="020B0502040204020203" pitchFamily="34" charset="0"/>
                <a:cs typeface="Segoe UI" panose="020B0502040204020203" pitchFamily="34" charset="0"/>
              </a:defRPr>
            </a:lvl5pPr>
          </a:lstStyle>
          <a:p>
            <a:pPr lvl="0"/>
            <a:r>
              <a:rPr lang="en-US" dirty="0"/>
              <a:t>Enter text here</a:t>
            </a:r>
          </a:p>
        </p:txBody>
      </p:sp>
      <p:sp>
        <p:nvSpPr>
          <p:cNvPr id="10" name="Text Placeholder 20"/>
          <p:cNvSpPr>
            <a:spLocks noGrp="1"/>
          </p:cNvSpPr>
          <p:nvPr>
            <p:ph type="body" sz="quarter" idx="11" hasCustomPrompt="1"/>
          </p:nvPr>
        </p:nvSpPr>
        <p:spPr>
          <a:xfrm>
            <a:off x="1663757" y="4512176"/>
            <a:ext cx="2695574" cy="1381761"/>
          </a:xfrm>
        </p:spPr>
        <p:txBody>
          <a:bodyPr>
            <a:noAutofit/>
          </a:bodyPr>
          <a:lstStyle>
            <a:lvl1pPr marL="0" indent="0">
              <a:buNone/>
              <a:defRPr sz="2400">
                <a:latin typeface="Segoe UI" panose="020B0502040204020203" pitchFamily="34" charset="0"/>
                <a:cs typeface="Segoe UI" panose="020B0502040204020203" pitchFamily="34" charset="0"/>
              </a:defRPr>
            </a:lvl1pPr>
            <a:lvl2pPr marL="457200" indent="0">
              <a:buNone/>
              <a:defRPr sz="1800">
                <a:latin typeface="Segoe UI" panose="020B0502040204020203" pitchFamily="34" charset="0"/>
                <a:cs typeface="Segoe UI" panose="020B0502040204020203" pitchFamily="34" charset="0"/>
              </a:defRPr>
            </a:lvl2pPr>
            <a:lvl3pPr marL="914400" indent="0">
              <a:buNone/>
              <a:defRPr sz="1800">
                <a:latin typeface="Segoe UI" panose="020B0502040204020203" pitchFamily="34" charset="0"/>
                <a:cs typeface="Segoe UI" panose="020B0502040204020203" pitchFamily="34" charset="0"/>
              </a:defRPr>
            </a:lvl3pPr>
            <a:lvl4pPr marL="1371600" indent="0">
              <a:buNone/>
              <a:defRPr sz="1800">
                <a:latin typeface="Segoe UI" panose="020B0502040204020203" pitchFamily="34" charset="0"/>
                <a:cs typeface="Segoe UI" panose="020B0502040204020203" pitchFamily="34" charset="0"/>
              </a:defRPr>
            </a:lvl4pPr>
            <a:lvl5pPr marL="1828800" indent="0">
              <a:buNone/>
              <a:defRPr sz="1800">
                <a:latin typeface="Segoe UI" panose="020B0502040204020203" pitchFamily="34" charset="0"/>
                <a:cs typeface="Segoe UI" panose="020B0502040204020203" pitchFamily="34" charset="0"/>
              </a:defRPr>
            </a:lvl5pPr>
          </a:lstStyle>
          <a:p>
            <a:pPr lvl="0"/>
            <a:r>
              <a:rPr lang="en-US" dirty="0"/>
              <a:t>Enter text here</a:t>
            </a:r>
          </a:p>
        </p:txBody>
      </p:sp>
      <p:sp>
        <p:nvSpPr>
          <p:cNvPr id="11" name="Picture Placeholder 24"/>
          <p:cNvSpPr>
            <a:spLocks noGrp="1"/>
          </p:cNvSpPr>
          <p:nvPr>
            <p:ph type="pic" sz="quarter" idx="12" hasCustomPrompt="1"/>
          </p:nvPr>
        </p:nvSpPr>
        <p:spPr>
          <a:xfrm>
            <a:off x="4772025" y="1014413"/>
            <a:ext cx="3124200" cy="5045075"/>
          </a:xfrm>
        </p:spPr>
        <p:txBody>
          <a:bodyPr>
            <a:normAutofit/>
          </a:bodyPr>
          <a:lstStyle>
            <a:lvl1pPr marL="0" indent="0">
              <a:buNone/>
              <a:defRPr sz="2000">
                <a:solidFill>
                  <a:srgbClr val="000000"/>
                </a:solidFill>
                <a:latin typeface="Segoe UI" panose="020B0502040204020203" pitchFamily="34" charset="0"/>
                <a:cs typeface="Segoe UI" panose="020B0502040204020203" pitchFamily="34" charset="0"/>
              </a:defRPr>
            </a:lvl1pPr>
          </a:lstStyle>
          <a:p>
            <a:r>
              <a:rPr lang="en-US" dirty="0"/>
              <a:t>Click on icon to add image</a:t>
            </a:r>
          </a:p>
        </p:txBody>
      </p:sp>
      <p:sp>
        <p:nvSpPr>
          <p:cNvPr id="12" name="Picture Placeholder 26"/>
          <p:cNvSpPr>
            <a:spLocks noGrp="1"/>
          </p:cNvSpPr>
          <p:nvPr>
            <p:ph type="pic" sz="quarter" idx="13" hasCustomPrompt="1"/>
          </p:nvPr>
        </p:nvSpPr>
        <p:spPr>
          <a:xfrm>
            <a:off x="8049621" y="1014413"/>
            <a:ext cx="3123203" cy="2462213"/>
          </a:xfrm>
        </p:spPr>
        <p:txBody>
          <a:bodyPr>
            <a:normAutofit/>
          </a:bodyPr>
          <a:lstStyle>
            <a:lvl1pPr marL="0" indent="0">
              <a:buNone/>
              <a:defRPr sz="2000">
                <a:solidFill>
                  <a:srgbClr val="000000"/>
                </a:solidFill>
                <a:latin typeface="Segoe UI" panose="020B0502040204020203" pitchFamily="34" charset="0"/>
                <a:cs typeface="Segoe UI" panose="020B0502040204020203" pitchFamily="34" charset="0"/>
              </a:defRPr>
            </a:lvl1pPr>
          </a:lstStyle>
          <a:p>
            <a:r>
              <a:rPr lang="en-US" dirty="0"/>
              <a:t>Click on icon to add image</a:t>
            </a:r>
          </a:p>
        </p:txBody>
      </p:sp>
      <p:sp>
        <p:nvSpPr>
          <p:cNvPr id="13" name="Picture Placeholder 26"/>
          <p:cNvSpPr>
            <a:spLocks noGrp="1"/>
          </p:cNvSpPr>
          <p:nvPr>
            <p:ph type="pic" sz="quarter" idx="14" hasCustomPrompt="1"/>
          </p:nvPr>
        </p:nvSpPr>
        <p:spPr>
          <a:xfrm>
            <a:off x="8049621" y="3605861"/>
            <a:ext cx="3123203" cy="2453310"/>
          </a:xfrm>
        </p:spPr>
        <p:txBody>
          <a:bodyPr>
            <a:normAutofit/>
          </a:bodyPr>
          <a:lstStyle>
            <a:lvl1pPr marL="0" indent="0">
              <a:buNone/>
              <a:defRPr sz="2000">
                <a:solidFill>
                  <a:srgbClr val="000000"/>
                </a:solidFill>
                <a:latin typeface="Segoe UI" panose="020B0502040204020203" pitchFamily="34" charset="0"/>
                <a:cs typeface="Segoe UI" panose="020B0502040204020203" pitchFamily="34" charset="0"/>
              </a:defRPr>
            </a:lvl1pPr>
          </a:lstStyle>
          <a:p>
            <a:r>
              <a:rPr lang="en-US" dirty="0"/>
              <a:t>Click on icon to add image</a:t>
            </a:r>
          </a:p>
        </p:txBody>
      </p:sp>
      <p:pic>
        <p:nvPicPr>
          <p:cNvPr id="14" name="Picture 13" descr="Bullet check mark" title="Bullet check mark"/>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3347" y="2889580"/>
            <a:ext cx="494619" cy="495300"/>
          </a:xfrm>
          <a:prstGeom prst="rect">
            <a:avLst/>
          </a:prstGeom>
        </p:spPr>
      </p:pic>
      <p:pic>
        <p:nvPicPr>
          <p:cNvPr id="15" name="Picture 14" descr="Bullet check mark" title="Bullet check mark"/>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3347" y="4464393"/>
            <a:ext cx="494619" cy="495300"/>
          </a:xfrm>
          <a:prstGeom prst="rect">
            <a:avLst/>
          </a:prstGeom>
        </p:spPr>
      </p:pic>
    </p:spTree>
    <p:extLst>
      <p:ext uri="{BB962C8B-B14F-4D97-AF65-F5344CB8AC3E}">
        <p14:creationId xmlns:p14="http://schemas.microsoft.com/office/powerpoint/2010/main" val="3922172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ext Placeholder 2"/>
          <p:cNvSpPr>
            <a:spLocks noGrp="1"/>
          </p:cNvSpPr>
          <p:nvPr>
            <p:ph type="body" sz="quarter" idx="10" hasCustomPrompt="1"/>
          </p:nvPr>
        </p:nvSpPr>
        <p:spPr>
          <a:xfrm>
            <a:off x="1985963" y="1828800"/>
            <a:ext cx="8007350" cy="2814638"/>
          </a:xfrm>
        </p:spPr>
        <p:txBody>
          <a:bodyPr>
            <a:normAutofit/>
          </a:bodyPr>
          <a:lstStyle>
            <a:lvl1pPr marL="0" indent="0" algn="ctr">
              <a:buNone/>
              <a:defRPr sz="2400"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a:t>Blank slide for you to do your own thing</a:t>
            </a:r>
          </a:p>
        </p:txBody>
      </p:sp>
    </p:spTree>
    <p:extLst>
      <p:ext uri="{BB962C8B-B14F-4D97-AF65-F5344CB8AC3E}">
        <p14:creationId xmlns:p14="http://schemas.microsoft.com/office/powerpoint/2010/main" val="1734002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70137230"/>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defTabSz="914400" rtl="0" eaLnBrk="1" latinLnBrk="0" hangingPunct="1">
        <a:lnSpc>
          <a:spcPct val="100000"/>
        </a:lnSpc>
        <a:spcBef>
          <a:spcPct val="0"/>
        </a:spcBef>
        <a:buNone/>
        <a:defRPr sz="4400" kern="1200" cap="all" baseline="0">
          <a:solidFill>
            <a:schemeClr val="accent2"/>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100000"/>
        </a:lnSpc>
        <a:spcBef>
          <a:spcPts val="1800"/>
        </a:spcBef>
        <a:buFont typeface="Arial" panose="020B0604020202020204" pitchFamily="34" charset="0"/>
        <a:buChar char="•"/>
        <a:defRPr sz="22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100000"/>
        </a:lnSpc>
        <a:spcBef>
          <a:spcPts val="18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100000"/>
        </a:lnSpc>
        <a:spcBef>
          <a:spcPts val="18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100000"/>
        </a:lnSpc>
        <a:spcBef>
          <a:spcPts val="18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8" Type="http://schemas.openxmlformats.org/officeDocument/2006/relationships/hyperlink" Target="https://dor.wa.gov/" TargetMode="External"/><Relationship Id="rId3" Type="http://schemas.openxmlformats.org/officeDocument/2006/relationships/hyperlink" Target="https://pr-webs-customer.des.wa.gov/" TargetMode="External"/><Relationship Id="rId7" Type="http://schemas.openxmlformats.org/officeDocument/2006/relationships/hyperlink" Target="https://www.dva.wa.gov/" TargetMode="External"/><Relationship Id="rId2" Type="http://schemas.openxmlformats.org/officeDocument/2006/relationships/notesSlide" Target="../notesSlides/notesSlide18.xml"/><Relationship Id="rId1" Type="http://schemas.openxmlformats.org/officeDocument/2006/relationships/slideLayout" Target="../slideLayouts/slideLayout9.xml"/><Relationship Id="rId6" Type="http://schemas.openxmlformats.org/officeDocument/2006/relationships/hyperlink" Target="https://omwbe.wa.gov/" TargetMode="External"/><Relationship Id="rId5" Type="http://schemas.openxmlformats.org/officeDocument/2006/relationships/hyperlink" Target="https://washingtonapex.org/" TargetMode="External"/><Relationship Id="rId4" Type="http://schemas.openxmlformats.org/officeDocument/2006/relationships/hyperlink" Target="https://ofm.wa.gov/it-systems/statewide-vendorpayee-services" TargetMode="External"/><Relationship Id="rId9" Type="http://schemas.openxmlformats.org/officeDocument/2006/relationships/hyperlink" Target="https://www.sos.wa.gov/"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hyperlink" Target="https://pr-webs-vendor.des.wa.gov/" TargetMode="External"/><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6FCFB-0145-2D62-6A00-386A994D2BBD}"/>
              </a:ext>
            </a:extLst>
          </p:cNvPr>
          <p:cNvSpPr>
            <a:spLocks noGrp="1"/>
          </p:cNvSpPr>
          <p:nvPr>
            <p:ph type="title"/>
          </p:nvPr>
        </p:nvSpPr>
        <p:spPr/>
        <p:txBody>
          <a:bodyPr>
            <a:noAutofit/>
          </a:bodyPr>
          <a:lstStyle/>
          <a:p>
            <a:r>
              <a:rPr lang="en-US" sz="4000" dirty="0">
                <a:latin typeface="Segoe UI" panose="020B0502040204020203" pitchFamily="34" charset="0"/>
                <a:cs typeface="Segoe UI" panose="020B0502040204020203" pitchFamily="34" charset="0"/>
              </a:rPr>
              <a:t>Purpose of this template…</a:t>
            </a:r>
            <a:br>
              <a:rPr lang="en-US" sz="1800" dirty="0">
                <a:latin typeface="Segoe UI" panose="020B0502040204020203" pitchFamily="34" charset="0"/>
                <a:cs typeface="Segoe UI" panose="020B0502040204020203" pitchFamily="34" charset="0"/>
              </a:rPr>
            </a:br>
            <a:r>
              <a:rPr lang="en-US" sz="1200" dirty="0">
                <a:latin typeface="Segoe UI" panose="020B0502040204020203" pitchFamily="34" charset="0"/>
                <a:cs typeface="Segoe UI" panose="020B0502040204020203" pitchFamily="34" charset="0"/>
              </a:rPr>
              <a:t>(this slide is for informational purposes only and should be deleted)</a:t>
            </a:r>
            <a:endParaRPr lang="en-US" sz="1800" dirty="0"/>
          </a:p>
        </p:txBody>
      </p:sp>
      <p:sp>
        <p:nvSpPr>
          <p:cNvPr id="3" name="Text Placeholder 2">
            <a:extLst>
              <a:ext uri="{FF2B5EF4-FFF2-40B4-BE49-F238E27FC236}">
                <a16:creationId xmlns:a16="http://schemas.microsoft.com/office/drawing/2014/main" id="{D8AA6DCC-57E2-7FEF-E577-477C4C1AE0A5}"/>
              </a:ext>
            </a:extLst>
          </p:cNvPr>
          <p:cNvSpPr>
            <a:spLocks noGrp="1"/>
          </p:cNvSpPr>
          <p:nvPr>
            <p:ph type="body" sz="quarter" idx="10"/>
          </p:nvPr>
        </p:nvSpPr>
        <p:spPr/>
        <p:txBody>
          <a:bodyPr>
            <a:normAutofit fontScale="92500" lnSpcReduction="10000"/>
          </a:bodyPr>
          <a:lstStyle/>
          <a:p>
            <a:pPr marL="342900" indent="-342900">
              <a:buFont typeface="Arial" panose="020B0604020202020204" pitchFamily="34" charset="0"/>
              <a:buChar char="•"/>
            </a:pPr>
            <a:r>
              <a:rPr lang="en-US" dirty="0"/>
              <a:t>This template can be used as a guide for how to conduct the Pre-Bid meeting.</a:t>
            </a:r>
          </a:p>
          <a:p>
            <a:pPr marL="342900" indent="-342900">
              <a:buFont typeface="Arial" panose="020B0604020202020204" pitchFamily="34" charset="0"/>
              <a:buChar char="•"/>
            </a:pPr>
            <a:r>
              <a:rPr lang="en-US" dirty="0"/>
              <a:t>This template offers suggested talking points</a:t>
            </a:r>
            <a:r>
              <a:rPr lang="en-US" b="1" dirty="0"/>
              <a:t>. </a:t>
            </a:r>
            <a:r>
              <a:rPr lang="en-US" dirty="0"/>
              <a:t>Edit this as applicable, adding relevant sections and key points or removing unnecessary slides for your style. Also, replace all </a:t>
            </a:r>
            <a:r>
              <a:rPr lang="en-US" dirty="0">
                <a:highlight>
                  <a:srgbClr val="FFFF00"/>
                </a:highlight>
              </a:rPr>
              <a:t>highlighted sections </a:t>
            </a:r>
            <a:r>
              <a:rPr lang="en-US" dirty="0"/>
              <a:t>with the information applicable to your solicitation.</a:t>
            </a:r>
          </a:p>
          <a:p>
            <a:pPr marL="342900" indent="-342900">
              <a:buFont typeface="Arial" panose="020B0604020202020204" pitchFamily="34" charset="0"/>
              <a:buChar char="•"/>
            </a:pPr>
            <a:r>
              <a:rPr lang="en-US" dirty="0"/>
              <a:t>Everyone has a different style. Make the meeting your own, this is only intended to be a starting point.</a:t>
            </a:r>
          </a:p>
          <a:p>
            <a:pPr marL="342900" indent="-342900">
              <a:buFont typeface="Arial" panose="020B0604020202020204" pitchFamily="34" charset="0"/>
              <a:buChar char="•"/>
            </a:pPr>
            <a:r>
              <a:rPr lang="en-US" dirty="0"/>
              <a:t>Best Practice: keep content on each slide minimal and font no smaller than 18 points.</a:t>
            </a:r>
          </a:p>
          <a:p>
            <a:endParaRPr lang="en-US" dirty="0"/>
          </a:p>
        </p:txBody>
      </p:sp>
    </p:spTree>
    <p:extLst>
      <p:ext uri="{BB962C8B-B14F-4D97-AF65-F5344CB8AC3E}">
        <p14:creationId xmlns:p14="http://schemas.microsoft.com/office/powerpoint/2010/main" val="19203784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title" idx="4294967295"/>
          </p:nvPr>
        </p:nvSpPr>
        <p:spPr>
          <a:xfrm>
            <a:off x="2092325" y="404813"/>
            <a:ext cx="8007350" cy="6604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chemeClr val="accent2"/>
                </a:solidFill>
                <a:effectLst/>
                <a:uLnTx/>
                <a:uFillTx/>
                <a:latin typeface="Segoe UI" panose="020B0502040204020203" pitchFamily="34" charset="0"/>
                <a:ea typeface="+mn-ea"/>
                <a:cs typeface="Segoe UI" panose="020B0502040204020203" pitchFamily="34" charset="0"/>
              </a:rPr>
              <a:t>BID EVALUATION SUMMARY</a:t>
            </a:r>
            <a:endParaRPr kumimoji="0" lang="en-US" sz="4000" b="1" i="0" u="none" strike="noStrike" kern="1200" cap="none" spc="0" normalizeH="0" baseline="0" noProof="0" dirty="0">
              <a:ln>
                <a:noFill/>
              </a:ln>
              <a:solidFill>
                <a:schemeClr val="accent2"/>
              </a:solidFill>
              <a:effectLst/>
              <a:uLnTx/>
              <a:uFillTx/>
              <a:latin typeface="Segoe UI" panose="020B0502040204020203" pitchFamily="34" charset="0"/>
              <a:ea typeface="+mn-ea"/>
              <a:cs typeface="Segoe UI" panose="020B0502040204020203" pitchFamily="34" charset="0"/>
            </a:endParaRPr>
          </a:p>
        </p:txBody>
      </p:sp>
      <p:sp>
        <p:nvSpPr>
          <p:cNvPr id="4" name="TextBox 3">
            <a:extLst>
              <a:ext uri="{FF2B5EF4-FFF2-40B4-BE49-F238E27FC236}">
                <a16:creationId xmlns:a16="http://schemas.microsoft.com/office/drawing/2014/main" id="{F40F5E3B-EF17-49BE-89C7-3E6F9C9F1D8B}"/>
              </a:ext>
            </a:extLst>
          </p:cNvPr>
          <p:cNvSpPr txBox="1"/>
          <p:nvPr/>
        </p:nvSpPr>
        <p:spPr>
          <a:xfrm>
            <a:off x="1751713" y="1909127"/>
            <a:ext cx="8007350" cy="3801041"/>
          </a:xfrm>
          <a:prstGeom prst="rect">
            <a:avLst/>
          </a:prstGeom>
          <a:noFill/>
        </p:spPr>
        <p:txBody>
          <a:bodyPr wrap="square">
            <a:spAutoFit/>
          </a:bodyPr>
          <a:lstStyle/>
          <a:p>
            <a:r>
              <a:rPr kumimoji="0" lang="en-US" sz="2800" b="1"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Heading Segoe UI 28pt</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Bullet points are in Segoe UI 24 pt.</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Do not let the bullet font size shrink to less than 18 pt.</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If the font gets too small, people can’t read it</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And it won’t be accessible</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5 bullets max per slide (4 are better)</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175907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title" idx="4294967295"/>
          </p:nvPr>
        </p:nvSpPr>
        <p:spPr>
          <a:xfrm>
            <a:off x="1001713" y="355600"/>
            <a:ext cx="9658350" cy="59055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chemeClr val="accent2"/>
                </a:solidFill>
                <a:effectLst/>
                <a:uLnTx/>
                <a:uFillTx/>
                <a:latin typeface="Segoe UI" panose="020B0502040204020203" pitchFamily="34" charset="0"/>
                <a:ea typeface="+mn-ea"/>
                <a:cs typeface="Segoe UI" panose="020B0502040204020203" pitchFamily="34" charset="0"/>
              </a:rPr>
              <a:t>EXHIBIT </a:t>
            </a:r>
            <a:r>
              <a:rPr lang="en-US" sz="4000" cap="none" dirty="0">
                <a:ea typeface="+mn-ea"/>
              </a:rPr>
              <a:t>B</a:t>
            </a:r>
            <a:r>
              <a:rPr kumimoji="0" lang="en-US" sz="4000" b="0" i="0" u="none" strike="noStrike" kern="1200" cap="none" spc="0" normalizeH="0" baseline="0" noProof="0" dirty="0">
                <a:ln>
                  <a:noFill/>
                </a:ln>
                <a:solidFill>
                  <a:schemeClr val="accent2"/>
                </a:solidFill>
                <a:effectLst/>
                <a:uLnTx/>
                <a:uFillTx/>
                <a:latin typeface="Segoe UI" panose="020B0502040204020203" pitchFamily="34" charset="0"/>
                <a:ea typeface="+mn-ea"/>
                <a:cs typeface="Segoe UI" panose="020B0502040204020203" pitchFamily="34" charset="0"/>
              </a:rPr>
              <a:t> – PERFORMANCE REQUIREMENTS</a:t>
            </a:r>
            <a:endParaRPr kumimoji="0" lang="en-US" sz="4000" b="1" i="0" u="none" strike="noStrike" kern="1200" cap="none" spc="0" normalizeH="0" baseline="0" noProof="0" dirty="0">
              <a:ln>
                <a:noFill/>
              </a:ln>
              <a:solidFill>
                <a:schemeClr val="accent2"/>
              </a:solidFill>
              <a:effectLst/>
              <a:uLnTx/>
              <a:uFillTx/>
              <a:latin typeface="Segoe UI" panose="020B0502040204020203" pitchFamily="34" charset="0"/>
              <a:ea typeface="+mn-ea"/>
              <a:cs typeface="Segoe UI" panose="020B0502040204020203" pitchFamily="34" charset="0"/>
            </a:endParaRPr>
          </a:p>
        </p:txBody>
      </p:sp>
      <p:sp>
        <p:nvSpPr>
          <p:cNvPr id="4" name="TextBox 3">
            <a:extLst>
              <a:ext uri="{FF2B5EF4-FFF2-40B4-BE49-F238E27FC236}">
                <a16:creationId xmlns:a16="http://schemas.microsoft.com/office/drawing/2014/main" id="{1DDFB4D0-FEE7-4927-848B-24376738D053}"/>
              </a:ext>
            </a:extLst>
          </p:cNvPr>
          <p:cNvSpPr txBox="1"/>
          <p:nvPr/>
        </p:nvSpPr>
        <p:spPr>
          <a:xfrm>
            <a:off x="1656021" y="1909127"/>
            <a:ext cx="8349216" cy="3524042"/>
          </a:xfrm>
          <a:prstGeom prst="rect">
            <a:avLst/>
          </a:prstGeom>
          <a:noFill/>
        </p:spPr>
        <p:txBody>
          <a:bodyPr wrap="square">
            <a:spAutoFit/>
          </a:bodyPr>
          <a:lstStyle/>
          <a:p>
            <a:pPr marL="0" marR="0" lvl="0" indent="0" algn="l" defTabSz="914400" rtl="0" eaLnBrk="1" fontAlgn="auto" latinLnBrk="0" hangingPunct="1">
              <a:lnSpc>
                <a:spcPct val="100000"/>
              </a:lnSpc>
              <a:spcBef>
                <a:spcPts val="18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Heading Segoe UI 28pt</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Bullet points are in Segoe UI 24 pt.</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Do not let the bullet font size shrink to less than 18 pt.</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If the font gets too small, people can’t read it</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And it won’t be accessible</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5 bullets max per slide (4 are better)</a:t>
            </a:r>
          </a:p>
        </p:txBody>
      </p:sp>
    </p:spTree>
    <p:extLst>
      <p:ext uri="{BB962C8B-B14F-4D97-AF65-F5344CB8AC3E}">
        <p14:creationId xmlns:p14="http://schemas.microsoft.com/office/powerpoint/2010/main" val="3406128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title" idx="4294967295"/>
          </p:nvPr>
        </p:nvSpPr>
        <p:spPr>
          <a:xfrm>
            <a:off x="2092325" y="431800"/>
            <a:ext cx="8007350" cy="40005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chemeClr val="accent2"/>
                </a:solidFill>
                <a:effectLst/>
                <a:uLnTx/>
                <a:uFillTx/>
                <a:latin typeface="Segoe UI" panose="020B0502040204020203" pitchFamily="34" charset="0"/>
                <a:ea typeface="+mn-ea"/>
                <a:cs typeface="Segoe UI" panose="020B0502040204020203" pitchFamily="34" charset="0"/>
              </a:rPr>
              <a:t>EXHIBIT C – PRICE</a:t>
            </a:r>
            <a:endParaRPr kumimoji="0" lang="en-US" sz="4000" b="1" i="0" u="none" strike="noStrike" kern="1200" cap="none" spc="0" normalizeH="0" baseline="0" noProof="0" dirty="0">
              <a:ln>
                <a:noFill/>
              </a:ln>
              <a:solidFill>
                <a:schemeClr val="accent2"/>
              </a:solidFill>
              <a:effectLst/>
              <a:uLnTx/>
              <a:uFillTx/>
              <a:latin typeface="Segoe UI" panose="020B0502040204020203" pitchFamily="34" charset="0"/>
              <a:ea typeface="+mn-ea"/>
              <a:cs typeface="Segoe UI" panose="020B0502040204020203" pitchFamily="34" charset="0"/>
            </a:endParaRPr>
          </a:p>
        </p:txBody>
      </p:sp>
      <p:sp>
        <p:nvSpPr>
          <p:cNvPr id="4" name="TextBox 3">
            <a:extLst>
              <a:ext uri="{FF2B5EF4-FFF2-40B4-BE49-F238E27FC236}">
                <a16:creationId xmlns:a16="http://schemas.microsoft.com/office/drawing/2014/main" id="{694D600D-7959-412B-8507-1B4CF7216683}"/>
              </a:ext>
            </a:extLst>
          </p:cNvPr>
          <p:cNvSpPr txBox="1"/>
          <p:nvPr/>
        </p:nvSpPr>
        <p:spPr>
          <a:xfrm>
            <a:off x="2262076" y="1898494"/>
            <a:ext cx="8007349" cy="3524042"/>
          </a:xfrm>
          <a:prstGeom prst="rect">
            <a:avLst/>
          </a:prstGeom>
          <a:noFill/>
        </p:spPr>
        <p:txBody>
          <a:bodyPr wrap="square">
            <a:spAutoFit/>
          </a:bodyPr>
          <a:lstStyle/>
          <a:p>
            <a:pPr marL="0" marR="0" lvl="0" indent="0" algn="l" defTabSz="914400" rtl="0" eaLnBrk="1" fontAlgn="auto" latinLnBrk="0" hangingPunct="1">
              <a:lnSpc>
                <a:spcPct val="100000"/>
              </a:lnSpc>
              <a:spcBef>
                <a:spcPts val="18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Heading Segoe UI 28pt</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Bullet points are in Segoe UI 24 pt.</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Do not let the bullet font size shrink to less than 18 pt.</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If the font gets too small, people can’t read it</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And it won’t be accessible</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5 bullets max per slide (4 are better)</a:t>
            </a:r>
          </a:p>
        </p:txBody>
      </p:sp>
    </p:spTree>
    <p:extLst>
      <p:ext uri="{BB962C8B-B14F-4D97-AF65-F5344CB8AC3E}">
        <p14:creationId xmlns:p14="http://schemas.microsoft.com/office/powerpoint/2010/main" val="42739903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title" idx="4294967295"/>
          </p:nvPr>
        </p:nvSpPr>
        <p:spPr>
          <a:xfrm>
            <a:off x="2092325" y="215900"/>
            <a:ext cx="8007350" cy="6223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chemeClr val="accent2"/>
                </a:solidFill>
                <a:effectLst/>
                <a:uLnTx/>
                <a:uFillTx/>
                <a:latin typeface="Segoe UI" panose="020B0502040204020203" pitchFamily="34" charset="0"/>
                <a:ea typeface="+mn-ea"/>
                <a:cs typeface="Segoe UI" panose="020B0502040204020203" pitchFamily="34" charset="0"/>
              </a:rPr>
              <a:t>STATE PROCUREMENT PRIORITIES</a:t>
            </a:r>
            <a:endParaRPr kumimoji="0" lang="en-US" sz="4000" b="1" i="0" u="none" strike="noStrike" kern="1200" cap="none" spc="0" normalizeH="0" baseline="0" noProof="0" dirty="0">
              <a:ln>
                <a:noFill/>
              </a:ln>
              <a:solidFill>
                <a:schemeClr val="accent2"/>
              </a:solidFill>
              <a:effectLst/>
              <a:uLnTx/>
              <a:uFillTx/>
              <a:latin typeface="Segoe UI" panose="020B0502040204020203" pitchFamily="34" charset="0"/>
              <a:ea typeface="+mn-ea"/>
              <a:cs typeface="Segoe UI" panose="020B0502040204020203" pitchFamily="34" charset="0"/>
            </a:endParaRPr>
          </a:p>
        </p:txBody>
      </p:sp>
      <p:sp>
        <p:nvSpPr>
          <p:cNvPr id="4" name="TextBox 3">
            <a:extLst>
              <a:ext uri="{FF2B5EF4-FFF2-40B4-BE49-F238E27FC236}">
                <a16:creationId xmlns:a16="http://schemas.microsoft.com/office/drawing/2014/main" id="{B9213184-D571-4567-8B74-E5C5385BC86C}"/>
              </a:ext>
            </a:extLst>
          </p:cNvPr>
          <p:cNvSpPr txBox="1"/>
          <p:nvPr/>
        </p:nvSpPr>
        <p:spPr>
          <a:xfrm>
            <a:off x="797155" y="1655340"/>
            <a:ext cx="9688947" cy="2554545"/>
          </a:xfrm>
          <a:prstGeom prst="rect">
            <a:avLst/>
          </a:prstGeom>
          <a:noFill/>
        </p:spPr>
        <p:txBody>
          <a:bodyPr wrap="square">
            <a:spAutoFit/>
          </a:bodyPr>
          <a:lstStyle/>
          <a:p>
            <a:pPr marL="342900" indent="-342900">
              <a:spcBef>
                <a:spcPts val="1600"/>
              </a:spcBef>
              <a:buFont typeface="Arial" panose="020B0604020202020204" pitchFamily="34" charset="0"/>
              <a:buChar char="•"/>
            </a:pPr>
            <a:r>
              <a:rPr lang="en-US" sz="2400" dirty="0"/>
              <a:t>Small businesses</a:t>
            </a:r>
          </a:p>
          <a:p>
            <a:pPr marL="342900" indent="-342900">
              <a:spcBef>
                <a:spcPts val="1600"/>
              </a:spcBef>
              <a:buFont typeface="Arial" panose="020B0604020202020204" pitchFamily="34" charset="0"/>
              <a:buChar char="•"/>
            </a:pPr>
            <a:r>
              <a:rPr lang="en-US" sz="2400" dirty="0"/>
              <a:t>Certified Veteran-owned businesses</a:t>
            </a:r>
          </a:p>
          <a:p>
            <a:pPr marL="342900" indent="-342900">
              <a:spcBef>
                <a:spcPts val="1600"/>
              </a:spcBef>
              <a:buFont typeface="Arial" panose="020B0604020202020204" pitchFamily="34" charset="0"/>
              <a:buChar char="•"/>
            </a:pPr>
            <a:r>
              <a:rPr lang="en-US" sz="2400" dirty="0"/>
              <a:t>Firms without Mandatory Individual Arbitration for Employees (Executive Order 18-03)</a:t>
            </a:r>
          </a:p>
          <a:p>
            <a:pPr marL="342900" indent="-342900">
              <a:spcBef>
                <a:spcPts val="1600"/>
              </a:spcBef>
              <a:buFont typeface="Arial" panose="020B0604020202020204" pitchFamily="34" charset="0"/>
              <a:buChar char="•"/>
            </a:pPr>
            <a:r>
              <a:rPr lang="en-US" sz="2400" dirty="0"/>
              <a:t>State Efficiency and Environmental Performance (SEEP)</a:t>
            </a:r>
          </a:p>
        </p:txBody>
      </p:sp>
    </p:spTree>
    <p:extLst>
      <p:ext uri="{BB962C8B-B14F-4D97-AF65-F5344CB8AC3E}">
        <p14:creationId xmlns:p14="http://schemas.microsoft.com/office/powerpoint/2010/main" val="25785678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title" idx="4294967295"/>
          </p:nvPr>
        </p:nvSpPr>
        <p:spPr>
          <a:xfrm>
            <a:off x="2092325" y="317500"/>
            <a:ext cx="8007350" cy="64135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chemeClr val="accent2"/>
                </a:solidFill>
                <a:effectLst/>
                <a:uLnTx/>
                <a:uFillTx/>
                <a:latin typeface="Segoe UI" panose="020B0502040204020203" pitchFamily="34" charset="0"/>
                <a:ea typeface="+mn-ea"/>
                <a:cs typeface="Segoe UI" panose="020B0502040204020203" pitchFamily="34" charset="0"/>
              </a:rPr>
              <a:t>CONTRACT</a:t>
            </a:r>
            <a:endParaRPr kumimoji="0" lang="en-US" sz="4000" b="1" i="0" u="none" strike="noStrike" kern="1200" cap="none" spc="0" normalizeH="0" baseline="0" noProof="0" dirty="0">
              <a:ln>
                <a:noFill/>
              </a:ln>
              <a:solidFill>
                <a:schemeClr val="accent2"/>
              </a:solidFill>
              <a:effectLst/>
              <a:uLnTx/>
              <a:uFillTx/>
              <a:latin typeface="Segoe UI" panose="020B0502040204020203" pitchFamily="34" charset="0"/>
              <a:ea typeface="+mn-ea"/>
              <a:cs typeface="Segoe UI" panose="020B0502040204020203" pitchFamily="34" charset="0"/>
            </a:endParaRPr>
          </a:p>
        </p:txBody>
      </p:sp>
      <p:sp>
        <p:nvSpPr>
          <p:cNvPr id="4" name="TextBox 3">
            <a:extLst>
              <a:ext uri="{FF2B5EF4-FFF2-40B4-BE49-F238E27FC236}">
                <a16:creationId xmlns:a16="http://schemas.microsoft.com/office/drawing/2014/main" id="{67F1262F-AEC0-496B-8A99-1A2238E5B665}"/>
              </a:ext>
            </a:extLst>
          </p:cNvPr>
          <p:cNvSpPr txBox="1"/>
          <p:nvPr/>
        </p:nvSpPr>
        <p:spPr>
          <a:xfrm>
            <a:off x="563563" y="1157427"/>
            <a:ext cx="7418902" cy="1610697"/>
          </a:xfrm>
          <a:prstGeom prst="rect">
            <a:avLst/>
          </a:prstGeom>
          <a:noFill/>
        </p:spPr>
        <p:txBody>
          <a:bodyPr wrap="square">
            <a:spAutoFit/>
          </a:bodyPr>
          <a:lstStyle/>
          <a:p>
            <a:pPr marL="342900" indent="-342900">
              <a:buFont typeface="Arial" panose="020B0604020202020204" pitchFamily="34" charset="0"/>
              <a:buChar char="•"/>
            </a:pPr>
            <a:r>
              <a:rPr lang="en-US" sz="2400" dirty="0"/>
              <a:t>Contract term:  ___ Years</a:t>
            </a:r>
          </a:p>
          <a:p>
            <a:pPr marL="342900" indent="-342900">
              <a:spcBef>
                <a:spcPts val="1600"/>
              </a:spcBef>
              <a:buFont typeface="Arial" panose="020B0604020202020204" pitchFamily="34" charset="0"/>
              <a:buChar char="•"/>
            </a:pPr>
            <a:r>
              <a:rPr lang="en-US" sz="2400" dirty="0"/>
              <a:t>Performance Based Renewal Requirements</a:t>
            </a:r>
            <a:endParaRPr lang="en-US" sz="2400" dirty="0">
              <a:highlight>
                <a:srgbClr val="FFFF00"/>
              </a:highlight>
            </a:endParaRPr>
          </a:p>
          <a:p>
            <a:pPr marL="342900" indent="-342900">
              <a:spcBef>
                <a:spcPts val="1600"/>
              </a:spcBef>
              <a:buFont typeface="Arial" panose="020B0604020202020204" pitchFamily="34" charset="0"/>
              <a:buChar char="•"/>
            </a:pPr>
            <a:r>
              <a:rPr lang="en-US" sz="2400" dirty="0"/>
              <a:t>Insert other applicable terms</a:t>
            </a:r>
          </a:p>
        </p:txBody>
      </p:sp>
    </p:spTree>
    <p:extLst>
      <p:ext uri="{BB962C8B-B14F-4D97-AF65-F5344CB8AC3E}">
        <p14:creationId xmlns:p14="http://schemas.microsoft.com/office/powerpoint/2010/main" val="3724682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9C985-2724-4F31-09B2-1C7C828B782C}"/>
              </a:ext>
            </a:extLst>
          </p:cNvPr>
          <p:cNvSpPr>
            <a:spLocks noGrp="1"/>
          </p:cNvSpPr>
          <p:nvPr>
            <p:ph type="title"/>
          </p:nvPr>
        </p:nvSpPr>
        <p:spPr/>
        <p:txBody>
          <a:bodyPr>
            <a:normAutofit fontScale="90000"/>
          </a:bodyPr>
          <a:lstStyle/>
          <a:p>
            <a:r>
              <a:rPr lang="en-US" dirty="0"/>
              <a:t>Economic Price Adjustment</a:t>
            </a:r>
          </a:p>
        </p:txBody>
      </p:sp>
      <p:sp>
        <p:nvSpPr>
          <p:cNvPr id="3" name="Text Placeholder 2">
            <a:extLst>
              <a:ext uri="{FF2B5EF4-FFF2-40B4-BE49-F238E27FC236}">
                <a16:creationId xmlns:a16="http://schemas.microsoft.com/office/drawing/2014/main" id="{CE1ED1BE-2265-AE47-4752-F633C54C096C}"/>
              </a:ext>
            </a:extLst>
          </p:cNvPr>
          <p:cNvSpPr>
            <a:spLocks noGrp="1"/>
          </p:cNvSpPr>
          <p:nvPr>
            <p:ph type="body" sz="quarter" idx="10"/>
          </p:nvPr>
        </p:nvSpPr>
        <p:spPr/>
        <p:txBody>
          <a:bodyPr/>
          <a:lstStyle/>
          <a:p>
            <a:pPr marL="0" marR="0" lvl="0" indent="0" algn="l" defTabSz="914400" rtl="0" eaLnBrk="1" fontAlgn="auto" latinLnBrk="0" hangingPunct="1">
              <a:lnSpc>
                <a:spcPct val="100000"/>
              </a:lnSpc>
              <a:spcBef>
                <a:spcPts val="18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Heading Segoe UI 28pt</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Bullet points are in Segoe UI 24 pt.</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Do not let the bullet font size shrink to less than 18 pt.</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If the font gets too small, people can’t read it</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And it won’t be accessible</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5 bullets max per slide (4 are better)</a:t>
            </a:r>
          </a:p>
          <a:p>
            <a:endParaRPr lang="en-US" dirty="0"/>
          </a:p>
        </p:txBody>
      </p:sp>
    </p:spTree>
    <p:extLst>
      <p:ext uri="{BB962C8B-B14F-4D97-AF65-F5344CB8AC3E}">
        <p14:creationId xmlns:p14="http://schemas.microsoft.com/office/powerpoint/2010/main" val="7945142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title" idx="4294967295"/>
          </p:nvPr>
        </p:nvSpPr>
        <p:spPr>
          <a:xfrm>
            <a:off x="2092325" y="431800"/>
            <a:ext cx="8007350" cy="40005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chemeClr val="accent2"/>
                </a:solidFill>
                <a:effectLst/>
                <a:uLnTx/>
                <a:uFillTx/>
                <a:latin typeface="Segoe UI" panose="020B0502040204020203" pitchFamily="34" charset="0"/>
                <a:ea typeface="+mn-ea"/>
                <a:cs typeface="Segoe UI" panose="020B0502040204020203" pitchFamily="34" charset="0"/>
              </a:rPr>
              <a:t>Insurance Requirements</a:t>
            </a:r>
            <a:endParaRPr kumimoji="0" lang="en-US" sz="4000" b="1" i="0" u="none" strike="noStrike" kern="1200" cap="none" spc="0" normalizeH="0" baseline="0" noProof="0" dirty="0">
              <a:ln>
                <a:noFill/>
              </a:ln>
              <a:solidFill>
                <a:schemeClr val="accent2"/>
              </a:solidFill>
              <a:effectLst/>
              <a:uLnTx/>
              <a:uFillTx/>
              <a:latin typeface="Segoe UI" panose="020B0502040204020203" pitchFamily="34" charset="0"/>
              <a:ea typeface="+mn-ea"/>
              <a:cs typeface="Segoe UI" panose="020B0502040204020203" pitchFamily="34" charset="0"/>
            </a:endParaRPr>
          </a:p>
        </p:txBody>
      </p:sp>
      <p:sp>
        <p:nvSpPr>
          <p:cNvPr id="4" name="TextBox 3">
            <a:extLst>
              <a:ext uri="{FF2B5EF4-FFF2-40B4-BE49-F238E27FC236}">
                <a16:creationId xmlns:a16="http://schemas.microsoft.com/office/drawing/2014/main" id="{694D600D-7959-412B-8507-1B4CF7216683}"/>
              </a:ext>
            </a:extLst>
          </p:cNvPr>
          <p:cNvSpPr txBox="1"/>
          <p:nvPr/>
        </p:nvSpPr>
        <p:spPr>
          <a:xfrm>
            <a:off x="2262076" y="1898494"/>
            <a:ext cx="8007349" cy="1661993"/>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Commercial General Liability</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Workers’ Compensation Insurance</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lang="en-US" sz="2400" dirty="0">
                <a:solidFill>
                  <a:srgbClr val="000000"/>
                </a:solidFill>
                <a:latin typeface="Segoe UI" panose="020B0502040204020203" pitchFamily="34" charset="0"/>
                <a:cs typeface="Segoe UI" panose="020B0502040204020203" pitchFamily="34" charset="0"/>
              </a:rPr>
              <a:t>Employers’ Liability (stop gap) insurance</a:t>
            </a:r>
            <a:endPar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p:txBody>
      </p:sp>
    </p:spTree>
    <p:extLst>
      <p:ext uri="{BB962C8B-B14F-4D97-AF65-F5344CB8AC3E}">
        <p14:creationId xmlns:p14="http://schemas.microsoft.com/office/powerpoint/2010/main" val="24769446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title" idx="4294967295"/>
          </p:nvPr>
        </p:nvSpPr>
        <p:spPr>
          <a:xfrm>
            <a:off x="2092325" y="268288"/>
            <a:ext cx="8007350" cy="6477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chemeClr val="accent2"/>
                </a:solidFill>
                <a:effectLst/>
                <a:uLnTx/>
                <a:uFillTx/>
                <a:latin typeface="Segoe UI" panose="020B0502040204020203" pitchFamily="34" charset="0"/>
                <a:ea typeface="+mn-ea"/>
                <a:cs typeface="Segoe UI" panose="020B0502040204020203" pitchFamily="34" charset="0"/>
              </a:rPr>
              <a:t>HOW TO SUBMIT A BID</a:t>
            </a:r>
            <a:endParaRPr kumimoji="0" lang="en-US" sz="4000" b="1" i="0" u="none" strike="noStrike" kern="1200" cap="none" spc="0" normalizeH="0" baseline="0" noProof="0" dirty="0">
              <a:ln>
                <a:noFill/>
              </a:ln>
              <a:solidFill>
                <a:schemeClr val="accent2"/>
              </a:solidFill>
              <a:effectLst/>
              <a:uLnTx/>
              <a:uFillTx/>
              <a:latin typeface="Segoe UI" panose="020B0502040204020203" pitchFamily="34" charset="0"/>
              <a:ea typeface="+mn-ea"/>
              <a:cs typeface="Segoe UI" panose="020B0502040204020203" pitchFamily="34" charset="0"/>
            </a:endParaRPr>
          </a:p>
        </p:txBody>
      </p:sp>
      <p:sp>
        <p:nvSpPr>
          <p:cNvPr id="4" name="TextBox 3">
            <a:extLst>
              <a:ext uri="{FF2B5EF4-FFF2-40B4-BE49-F238E27FC236}">
                <a16:creationId xmlns:a16="http://schemas.microsoft.com/office/drawing/2014/main" id="{E763CAF1-CAA9-41AD-A02B-0E32B7A6883C}"/>
              </a:ext>
            </a:extLst>
          </p:cNvPr>
          <p:cNvSpPr txBox="1"/>
          <p:nvPr/>
        </p:nvSpPr>
        <p:spPr>
          <a:xfrm>
            <a:off x="628649" y="1152536"/>
            <a:ext cx="9936378" cy="4062651"/>
          </a:xfrm>
          <a:prstGeom prst="rect">
            <a:avLst/>
          </a:prstGeom>
          <a:noFill/>
        </p:spPr>
        <p:txBody>
          <a:bodyPr wrap="square">
            <a:spAutoFit/>
          </a:bodyPr>
          <a:lstStyle/>
          <a:p>
            <a:pPr marL="342900" indent="-342900">
              <a:spcBef>
                <a:spcPts val="1800"/>
              </a:spcBef>
              <a:buFont typeface="Arial" panose="020B0604020202020204" pitchFamily="34" charset="0"/>
              <a:buChar char="•"/>
            </a:pPr>
            <a:r>
              <a:rPr lang="en-US" sz="2400" dirty="0"/>
              <a:t>Review all solicitation and contract terms</a:t>
            </a:r>
          </a:p>
          <a:p>
            <a:pPr marL="342900" indent="-342900">
              <a:spcBef>
                <a:spcPts val="1800"/>
              </a:spcBef>
              <a:buFont typeface="Arial" panose="020B0604020202020204" pitchFamily="34" charset="0"/>
              <a:buChar char="•"/>
            </a:pPr>
            <a:r>
              <a:rPr lang="en-US" sz="2400" dirty="0"/>
              <a:t>Submit a bid before the due date and time</a:t>
            </a:r>
          </a:p>
          <a:p>
            <a:pPr marL="342900" indent="-342900">
              <a:spcBef>
                <a:spcPts val="1800"/>
              </a:spcBef>
              <a:buFont typeface="Arial" panose="020B0604020202020204" pitchFamily="34" charset="0"/>
              <a:buChar char="•"/>
            </a:pPr>
            <a:r>
              <a:rPr lang="en-US" sz="2400" dirty="0"/>
              <a:t>Email bid submittals to: </a:t>
            </a:r>
            <a:r>
              <a:rPr lang="en-US" sz="2400" dirty="0">
                <a:highlight>
                  <a:srgbClr val="FFFF00"/>
                </a:highlight>
              </a:rPr>
              <a:t>_________</a:t>
            </a:r>
            <a:r>
              <a:rPr lang="en-US" sz="2400" dirty="0"/>
              <a:t>@</a:t>
            </a:r>
            <a:r>
              <a:rPr lang="en-US" sz="2400" dirty="0">
                <a:highlight>
                  <a:srgbClr val="FFFF00"/>
                </a:highlight>
              </a:rPr>
              <a:t>___</a:t>
            </a:r>
            <a:r>
              <a:rPr lang="en-US" sz="2400" dirty="0"/>
              <a:t>.wa.gov </a:t>
            </a:r>
          </a:p>
          <a:p>
            <a:pPr marL="342900" indent="-342900">
              <a:spcBef>
                <a:spcPts val="1800"/>
              </a:spcBef>
              <a:buFont typeface="Arial" panose="020B0604020202020204" pitchFamily="34" charset="0"/>
              <a:buChar char="•"/>
            </a:pPr>
            <a:r>
              <a:rPr lang="en-US" sz="2400" dirty="0"/>
              <a:t>Provide all completed Exhibits:</a:t>
            </a:r>
          </a:p>
          <a:p>
            <a:pPr marL="342900" indent="-342900">
              <a:spcBef>
                <a:spcPts val="1800"/>
              </a:spcBef>
              <a:buFont typeface="Arial" panose="020B0604020202020204" pitchFamily="34" charset="0"/>
              <a:buChar char="•"/>
            </a:pPr>
            <a:r>
              <a:rPr lang="en-US" sz="2400" dirty="0"/>
              <a:t>5 bullets max per slide (4 are better)</a:t>
            </a:r>
          </a:p>
          <a:p>
            <a:pPr marL="342900" indent="-342900">
              <a:spcBef>
                <a:spcPts val="1800"/>
              </a:spcBef>
              <a:buFont typeface="Arial" panose="020B0604020202020204" pitchFamily="34" charset="0"/>
              <a:buChar char="•"/>
            </a:pPr>
            <a:endParaRPr lang="en-US" sz="2400" dirty="0"/>
          </a:p>
          <a:p>
            <a:pPr marL="342900" indent="-342900">
              <a:spcBef>
                <a:spcPts val="1800"/>
              </a:spcBef>
              <a:buFont typeface="Arial" panose="020B0604020202020204" pitchFamily="34" charset="0"/>
              <a:buChar char="•"/>
            </a:pPr>
            <a:endParaRPr lang="en-US" sz="2400" dirty="0"/>
          </a:p>
        </p:txBody>
      </p:sp>
    </p:spTree>
    <p:extLst>
      <p:ext uri="{BB962C8B-B14F-4D97-AF65-F5344CB8AC3E}">
        <p14:creationId xmlns:p14="http://schemas.microsoft.com/office/powerpoint/2010/main" val="30955147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title" idx="4294967295"/>
          </p:nvPr>
        </p:nvSpPr>
        <p:spPr>
          <a:xfrm>
            <a:off x="2092325" y="106363"/>
            <a:ext cx="8007350" cy="6223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chemeClr val="accent2"/>
                </a:solidFill>
                <a:effectLst/>
                <a:uLnTx/>
                <a:uFillTx/>
                <a:latin typeface="Segoe UI" panose="020B0502040204020203" pitchFamily="34" charset="0"/>
                <a:ea typeface="+mn-ea"/>
                <a:cs typeface="Segoe UI" panose="020B0502040204020203" pitchFamily="34" charset="0"/>
              </a:rPr>
              <a:t>QUESTION AND ANSWER PERIOD</a:t>
            </a:r>
            <a:endParaRPr kumimoji="0" lang="en-US" sz="4000" b="1" i="0" u="none" strike="noStrike" kern="1200" cap="none" spc="0" normalizeH="0" baseline="0" noProof="0" dirty="0">
              <a:ln>
                <a:noFill/>
              </a:ln>
              <a:solidFill>
                <a:schemeClr val="accent2"/>
              </a:solidFill>
              <a:effectLst/>
              <a:uLnTx/>
              <a:uFillTx/>
              <a:latin typeface="Segoe UI" panose="020B0502040204020203" pitchFamily="34" charset="0"/>
              <a:ea typeface="+mn-ea"/>
              <a:cs typeface="Segoe UI" panose="020B0502040204020203" pitchFamily="34" charset="0"/>
            </a:endParaRPr>
          </a:p>
        </p:txBody>
      </p:sp>
      <p:sp>
        <p:nvSpPr>
          <p:cNvPr id="4" name="TextBox 3">
            <a:extLst>
              <a:ext uri="{FF2B5EF4-FFF2-40B4-BE49-F238E27FC236}">
                <a16:creationId xmlns:a16="http://schemas.microsoft.com/office/drawing/2014/main" id="{36E48445-C793-4C47-89E0-BFBC4D2A0C72}"/>
              </a:ext>
            </a:extLst>
          </p:cNvPr>
          <p:cNvSpPr txBox="1"/>
          <p:nvPr/>
        </p:nvSpPr>
        <p:spPr>
          <a:xfrm>
            <a:off x="569912" y="1271885"/>
            <a:ext cx="7399338" cy="2308324"/>
          </a:xfrm>
          <a:prstGeom prst="rect">
            <a:avLst/>
          </a:prstGeom>
          <a:noFill/>
        </p:spPr>
        <p:txBody>
          <a:bodyPr wrap="square">
            <a:spAutoFit/>
          </a:bodyPr>
          <a:lstStyle/>
          <a:p>
            <a:pPr marL="342900" indent="-342900">
              <a:buFont typeface="Arial" panose="020B0604020202020204" pitchFamily="34" charset="0"/>
              <a:buChar char="•"/>
            </a:pPr>
            <a:r>
              <a:rPr lang="en-US" sz="2400" dirty="0"/>
              <a:t>Bidders are encouraged to ask questions</a:t>
            </a:r>
            <a:br>
              <a:rPr lang="en-US" sz="2400" dirty="0"/>
            </a:br>
            <a:endParaRPr lang="en-US" sz="2400" dirty="0"/>
          </a:p>
          <a:p>
            <a:pPr marL="342900" indent="-342900">
              <a:buFont typeface="Arial" panose="020B0604020202020204" pitchFamily="34" charset="0"/>
              <a:buChar char="•"/>
            </a:pPr>
            <a:r>
              <a:rPr lang="en-US" sz="2400" dirty="0"/>
              <a:t>Q&amp;A are posted in WEBS</a:t>
            </a:r>
            <a:br>
              <a:rPr lang="en-US" sz="2400" dirty="0"/>
            </a:br>
            <a:endParaRPr lang="en-US" sz="2400" dirty="0"/>
          </a:p>
          <a:p>
            <a:pPr marL="342900" indent="-342900">
              <a:buFont typeface="Arial" panose="020B0604020202020204" pitchFamily="34" charset="0"/>
              <a:buChar char="•"/>
            </a:pPr>
            <a:r>
              <a:rPr lang="en-US" sz="2400" dirty="0"/>
              <a:t>Some Q&amp;A may lead to solicitation amendments.  Review all solicitation and contract terms</a:t>
            </a:r>
          </a:p>
        </p:txBody>
      </p:sp>
    </p:spTree>
    <p:extLst>
      <p:ext uri="{BB962C8B-B14F-4D97-AF65-F5344CB8AC3E}">
        <p14:creationId xmlns:p14="http://schemas.microsoft.com/office/powerpoint/2010/main" val="1057125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292A6-A0A0-72B0-71F5-225362DF1054}"/>
              </a:ext>
            </a:extLst>
          </p:cNvPr>
          <p:cNvSpPr>
            <a:spLocks noGrp="1"/>
          </p:cNvSpPr>
          <p:nvPr>
            <p:ph type="title"/>
          </p:nvPr>
        </p:nvSpPr>
        <p:spPr/>
        <p:txBody>
          <a:bodyPr>
            <a:normAutofit fontScale="90000"/>
          </a:bodyPr>
          <a:lstStyle/>
          <a:p>
            <a:r>
              <a:rPr lang="en-US" dirty="0"/>
              <a:t>Timeline and next steps</a:t>
            </a:r>
          </a:p>
        </p:txBody>
      </p:sp>
      <p:sp>
        <p:nvSpPr>
          <p:cNvPr id="3" name="Text Placeholder 2">
            <a:extLst>
              <a:ext uri="{FF2B5EF4-FFF2-40B4-BE49-F238E27FC236}">
                <a16:creationId xmlns:a16="http://schemas.microsoft.com/office/drawing/2014/main" id="{CED49736-5910-25E6-AB10-4DD73E90DD5F}"/>
              </a:ext>
            </a:extLst>
          </p:cNvPr>
          <p:cNvSpPr>
            <a:spLocks noGrp="1"/>
          </p:cNvSpPr>
          <p:nvPr>
            <p:ph type="body" sz="quarter" idx="10"/>
          </p:nvPr>
        </p:nvSpPr>
        <p:spPr/>
        <p:txBody>
          <a:bodyPr/>
          <a:lstStyle/>
          <a:p>
            <a:pPr marL="342900" indent="-342900">
              <a:buFont typeface="Arial" panose="020B0604020202020204" pitchFamily="34" charset="0"/>
              <a:buChar char="•"/>
            </a:pPr>
            <a:r>
              <a:rPr lang="en-US" dirty="0"/>
              <a:t>Question and Answer period: </a:t>
            </a:r>
          </a:p>
          <a:p>
            <a:pPr marL="1143000" lvl="1"/>
            <a:r>
              <a:rPr lang="en-US" dirty="0"/>
              <a:t>Questions due ____</a:t>
            </a:r>
          </a:p>
          <a:p>
            <a:pPr marL="1143000" lvl="1"/>
            <a:r>
              <a:rPr lang="en-US" dirty="0"/>
              <a:t>Final answer document posted ______</a:t>
            </a:r>
          </a:p>
          <a:p>
            <a:pPr marL="342900" indent="-342900">
              <a:buFont typeface="Arial" panose="020B0604020202020204" pitchFamily="34" charset="0"/>
              <a:buChar char="•"/>
            </a:pPr>
            <a:r>
              <a:rPr lang="en-US" dirty="0"/>
              <a:t>Bid due date: ______</a:t>
            </a:r>
          </a:p>
          <a:p>
            <a:pPr marL="342900" indent="-342900">
              <a:buFont typeface="Arial" panose="020B0604020202020204" pitchFamily="34" charset="0"/>
              <a:buChar char="•"/>
            </a:pPr>
            <a:r>
              <a:rPr lang="en-US" dirty="0"/>
              <a:t>Anticipated announcement of apparent successful bidder: _____</a:t>
            </a:r>
          </a:p>
          <a:p>
            <a:pPr marL="342900" indent="-342900">
              <a:buFont typeface="Arial" panose="020B0604020202020204" pitchFamily="34" charset="0"/>
              <a:buChar char="•"/>
            </a:pPr>
            <a:r>
              <a:rPr lang="en-US" dirty="0"/>
              <a:t>Anticipated contract award: _____</a:t>
            </a:r>
          </a:p>
        </p:txBody>
      </p:sp>
    </p:spTree>
    <p:extLst>
      <p:ext uri="{BB962C8B-B14F-4D97-AF65-F5344CB8AC3E}">
        <p14:creationId xmlns:p14="http://schemas.microsoft.com/office/powerpoint/2010/main" val="2917426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51E8CBB-0F95-42C0-001C-B1D43C5CF31A}"/>
              </a:ext>
            </a:extLst>
          </p:cNvPr>
          <p:cNvSpPr>
            <a:spLocks noGrp="1"/>
          </p:cNvSpPr>
          <p:nvPr>
            <p:ph type="title" idx="4294967295"/>
          </p:nvPr>
        </p:nvSpPr>
        <p:spPr>
          <a:xfrm>
            <a:off x="0" y="1589088"/>
            <a:ext cx="7696200" cy="2533650"/>
          </a:xfrm>
        </p:spPr>
        <p:txBody>
          <a:bodyPr rot="0" spcFirstLastPara="0" vertOverflow="overflow" horzOverflow="overflow" wrap="square" numCol="1" spcCol="0" fromWordArt="0" anchor="t" anchorCtr="0" forceAA="0" compatLnSpc="1">
            <a:prstTxWarp prst="textNoShape">
              <a:avLst/>
            </a:prstTxWarp>
            <a:normAutofit fontScale="90000"/>
          </a:bodyPr>
          <a:lstStyle/>
          <a:p>
            <a:pPr fontAlgn="auto">
              <a:spcBef>
                <a:spcPts val="1000"/>
              </a:spcBef>
              <a:spcAft>
                <a:spcPts val="0"/>
              </a:spcAft>
              <a:buFont typeface="Arial" panose="020B0604020202020204" pitchFamily="34" charset="0"/>
              <a:buNone/>
              <a:defRPr/>
            </a:pPr>
            <a:r>
              <a:rPr lang="en-US" sz="5400" b="1" cap="none" dirty="0">
                <a:solidFill>
                  <a:schemeClr val="tx1"/>
                </a:solidFill>
                <a:ea typeface="+mn-ea"/>
              </a:rPr>
              <a:t>Pre-bid Conference </a:t>
            </a:r>
            <a:br>
              <a:rPr lang="en-US" sz="5400" b="1" cap="none" dirty="0">
                <a:solidFill>
                  <a:schemeClr val="tx1"/>
                </a:solidFill>
                <a:ea typeface="+mn-ea"/>
              </a:rPr>
            </a:br>
            <a:r>
              <a:rPr lang="en-US" sz="5400" b="1" cap="none" dirty="0">
                <a:solidFill>
                  <a:schemeClr val="tx1"/>
                </a:solidFill>
                <a:ea typeface="+mn-ea"/>
              </a:rPr>
              <a:t>[Solicitation name and number]</a:t>
            </a:r>
          </a:p>
        </p:txBody>
      </p:sp>
      <p:sp>
        <p:nvSpPr>
          <p:cNvPr id="18436" name="Text Placeholder 3">
            <a:extLst>
              <a:ext uri="{FF2B5EF4-FFF2-40B4-BE49-F238E27FC236}">
                <a16:creationId xmlns:a16="http://schemas.microsoft.com/office/drawing/2014/main" id="{67AF8745-4B74-1D83-D224-EA2648E763E1}"/>
              </a:ext>
            </a:extLst>
          </p:cNvPr>
          <p:cNvSpPr>
            <a:spLocks noGrp="1" noChangeArrowheads="1"/>
          </p:cNvSpPr>
          <p:nvPr>
            <p:ph type="body" sz="quarter" idx="15"/>
          </p:nvPr>
        </p:nvSpPr>
        <p:spPr>
          <a:xfrm>
            <a:off x="1109663" y="4735513"/>
            <a:ext cx="8662987" cy="798512"/>
          </a:xfrm>
        </p:spPr>
        <p:txBody>
          <a:bodyPr/>
          <a:lstStyle/>
          <a:p>
            <a:r>
              <a:rPr lang="en-US" altLang="en-US" dirty="0"/>
              <a:t>Division</a:t>
            </a:r>
          </a:p>
        </p:txBody>
      </p:sp>
      <p:sp>
        <p:nvSpPr>
          <p:cNvPr id="5" name="Text Placeholder 4">
            <a:extLst>
              <a:ext uri="{FF2B5EF4-FFF2-40B4-BE49-F238E27FC236}">
                <a16:creationId xmlns:a16="http://schemas.microsoft.com/office/drawing/2014/main" id="{6401D9B0-1B32-D815-07EA-3D6AD878288E}"/>
              </a:ext>
            </a:extLst>
          </p:cNvPr>
          <p:cNvSpPr>
            <a:spLocks noGrp="1"/>
          </p:cNvSpPr>
          <p:nvPr>
            <p:ph type="body" sz="quarter" idx="16"/>
          </p:nvPr>
        </p:nvSpPr>
        <p:spPr>
          <a:xfrm>
            <a:off x="1109663" y="5578475"/>
            <a:ext cx="3660775" cy="869950"/>
          </a:xfrm>
        </p:spPr>
        <p:txBody>
          <a:bodyPr rtlCol="0">
            <a:normAutofit/>
          </a:bodyPr>
          <a:lstStyle/>
          <a:p>
            <a:pPr fontAlgn="auto">
              <a:spcAft>
                <a:spcPts val="0"/>
              </a:spcAft>
              <a:defRPr/>
            </a:pPr>
            <a:r>
              <a:rPr lang="en-US" dirty="0"/>
              <a:t>[insert date]</a:t>
            </a:r>
          </a:p>
        </p:txBody>
      </p:sp>
      <p:sp>
        <p:nvSpPr>
          <p:cNvPr id="18435" name="Text Placeholder 2">
            <a:extLst>
              <a:ext uri="{FF2B5EF4-FFF2-40B4-BE49-F238E27FC236}">
                <a16:creationId xmlns:a16="http://schemas.microsoft.com/office/drawing/2014/main" id="{21E6B69E-39D8-B7D8-E29D-A56039465506}"/>
              </a:ext>
            </a:extLst>
          </p:cNvPr>
          <p:cNvSpPr>
            <a:spLocks noGrp="1" noChangeArrowheads="1"/>
          </p:cNvSpPr>
          <p:nvPr>
            <p:ph type="body" sz="quarter" idx="14"/>
          </p:nvPr>
        </p:nvSpPr>
        <p:spPr>
          <a:xfrm>
            <a:off x="1101725" y="4167188"/>
            <a:ext cx="8664575" cy="762000"/>
          </a:xfrm>
        </p:spPr>
        <p:txBody>
          <a:bodyPr/>
          <a:lstStyle/>
          <a:p>
            <a:r>
              <a:rPr lang="en-US" altLang="en-US" dirty="0"/>
              <a:t>Presenter’s Name, Title</a:t>
            </a:r>
          </a:p>
        </p:txBody>
      </p:sp>
      <p:sp>
        <p:nvSpPr>
          <p:cNvPr id="4" name="Rectangle 3">
            <a:extLst>
              <a:ext uri="{FF2B5EF4-FFF2-40B4-BE49-F238E27FC236}">
                <a16:creationId xmlns:a16="http://schemas.microsoft.com/office/drawing/2014/main" id="{EA3E43A6-DC0D-1A66-C1CF-39901238F861}"/>
              </a:ext>
            </a:extLst>
          </p:cNvPr>
          <p:cNvSpPr/>
          <p:nvPr/>
        </p:nvSpPr>
        <p:spPr>
          <a:xfrm>
            <a:off x="955964" y="822960"/>
            <a:ext cx="3682538" cy="76612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title" idx="4294967295"/>
          </p:nvPr>
        </p:nvSpPr>
        <p:spPr>
          <a:xfrm>
            <a:off x="2092325" y="474663"/>
            <a:ext cx="8007350" cy="63023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chemeClr val="accent2"/>
                </a:solidFill>
                <a:effectLst/>
                <a:uLnTx/>
                <a:uFillTx/>
                <a:latin typeface="Segoe UI" panose="020B0502040204020203" pitchFamily="34" charset="0"/>
                <a:ea typeface="+mn-ea"/>
                <a:cs typeface="Segoe UI" panose="020B0502040204020203" pitchFamily="34" charset="0"/>
              </a:rPr>
              <a:t>ADDITIONAL RESOURCES</a:t>
            </a:r>
            <a:endParaRPr kumimoji="0" lang="en-US" sz="4000" b="1" i="0" u="none" strike="noStrike" kern="1200" cap="none" spc="0" normalizeH="0" baseline="0" noProof="0" dirty="0">
              <a:ln>
                <a:noFill/>
              </a:ln>
              <a:solidFill>
                <a:schemeClr val="accent2"/>
              </a:solidFill>
              <a:effectLst/>
              <a:uLnTx/>
              <a:uFillTx/>
              <a:latin typeface="Segoe UI" panose="020B0502040204020203" pitchFamily="34" charset="0"/>
              <a:ea typeface="+mn-ea"/>
              <a:cs typeface="Segoe UI" panose="020B0502040204020203" pitchFamily="34" charset="0"/>
            </a:endParaRPr>
          </a:p>
        </p:txBody>
      </p:sp>
      <p:sp>
        <p:nvSpPr>
          <p:cNvPr id="4" name="TextBox 3">
            <a:extLst>
              <a:ext uri="{FF2B5EF4-FFF2-40B4-BE49-F238E27FC236}">
                <a16:creationId xmlns:a16="http://schemas.microsoft.com/office/drawing/2014/main" id="{DDE84174-5AE7-44CE-A142-F890920505A1}"/>
              </a:ext>
            </a:extLst>
          </p:cNvPr>
          <p:cNvSpPr txBox="1"/>
          <p:nvPr/>
        </p:nvSpPr>
        <p:spPr>
          <a:xfrm>
            <a:off x="639171" y="1490007"/>
            <a:ext cx="10148278" cy="4524315"/>
          </a:xfrm>
          <a:prstGeom prst="rect">
            <a:avLst/>
          </a:prstGeom>
          <a:noFill/>
        </p:spPr>
        <p:txBody>
          <a:bodyPr wrap="square">
            <a:spAutoFit/>
          </a:bodyPr>
          <a:lstStyle/>
          <a:p>
            <a:pPr marL="342900" indent="-342900">
              <a:spcBef>
                <a:spcPts val="2400"/>
              </a:spcBef>
              <a:buFont typeface="Arial" panose="020B0604020202020204" pitchFamily="34" charset="0"/>
              <a:buChar char="•"/>
            </a:pPr>
            <a:r>
              <a:rPr lang="en-US" sz="2400" dirty="0">
                <a:hlinkClick r:id="rId3"/>
              </a:rPr>
              <a:t>Washington Electronic Business Solution</a:t>
            </a:r>
            <a:r>
              <a:rPr lang="en-US" sz="2400" dirty="0"/>
              <a:t> (WEBS)</a:t>
            </a:r>
          </a:p>
          <a:p>
            <a:pPr marL="342900" indent="-342900">
              <a:spcBef>
                <a:spcPts val="2400"/>
              </a:spcBef>
              <a:buFont typeface="Arial" panose="020B0604020202020204" pitchFamily="34" charset="0"/>
              <a:buChar char="•"/>
            </a:pPr>
            <a:r>
              <a:rPr lang="en-US" sz="2400" dirty="0">
                <a:hlinkClick r:id="rId4"/>
              </a:rPr>
              <a:t>Statewide Payee Desk</a:t>
            </a:r>
            <a:endParaRPr lang="en-US" sz="2400" dirty="0"/>
          </a:p>
          <a:p>
            <a:pPr marL="342900" indent="-342900">
              <a:spcBef>
                <a:spcPts val="2400"/>
              </a:spcBef>
              <a:buFont typeface="Arial" panose="020B0604020202020204" pitchFamily="34" charset="0"/>
              <a:buChar char="•"/>
            </a:pPr>
            <a:r>
              <a:rPr lang="en-US" sz="2400" dirty="0">
                <a:hlinkClick r:id="rId5"/>
              </a:rPr>
              <a:t>Washington APEX Accelerator, formerly (PTAC)</a:t>
            </a:r>
            <a:endParaRPr lang="en-US" sz="2400" dirty="0"/>
          </a:p>
          <a:p>
            <a:pPr marL="342900" indent="-342900">
              <a:spcBef>
                <a:spcPts val="2400"/>
              </a:spcBef>
              <a:buFont typeface="Arial" panose="020B0604020202020204" pitchFamily="34" charset="0"/>
              <a:buChar char="•"/>
            </a:pPr>
            <a:r>
              <a:rPr lang="en-US" sz="2400" dirty="0">
                <a:hlinkClick r:id="rId6"/>
              </a:rPr>
              <a:t>Office of Minority and Women's Business Enterprises </a:t>
            </a:r>
            <a:r>
              <a:rPr lang="en-US" sz="2400" dirty="0"/>
              <a:t>(OMWBE)</a:t>
            </a:r>
          </a:p>
          <a:p>
            <a:pPr marL="342900" indent="-342900">
              <a:spcBef>
                <a:spcPts val="2400"/>
              </a:spcBef>
              <a:buFont typeface="Arial" panose="020B0604020202020204" pitchFamily="34" charset="0"/>
              <a:buChar char="•"/>
            </a:pPr>
            <a:r>
              <a:rPr lang="en-US" sz="2400" dirty="0">
                <a:hlinkClick r:id="rId7"/>
              </a:rPr>
              <a:t>Washington Department of Veterans Affairs</a:t>
            </a:r>
            <a:r>
              <a:rPr lang="en-US" sz="2400" dirty="0"/>
              <a:t> (DVA)</a:t>
            </a:r>
          </a:p>
          <a:p>
            <a:pPr marL="342900" indent="-342900">
              <a:spcBef>
                <a:spcPts val="2400"/>
              </a:spcBef>
              <a:buFont typeface="Arial" panose="020B0604020202020204" pitchFamily="34" charset="0"/>
              <a:buChar char="•"/>
            </a:pPr>
            <a:r>
              <a:rPr lang="en-US" sz="2400" dirty="0">
                <a:hlinkClick r:id="rId8"/>
              </a:rPr>
              <a:t>Washington Department of Revenue</a:t>
            </a:r>
            <a:r>
              <a:rPr lang="en-US" sz="2400" dirty="0"/>
              <a:t> (DOR)</a:t>
            </a:r>
          </a:p>
          <a:p>
            <a:pPr marL="342900" indent="-342900">
              <a:spcBef>
                <a:spcPts val="2400"/>
              </a:spcBef>
              <a:buFont typeface="Arial" panose="020B0604020202020204" pitchFamily="34" charset="0"/>
              <a:buChar char="•"/>
            </a:pPr>
            <a:r>
              <a:rPr lang="en-US" sz="2400" dirty="0">
                <a:hlinkClick r:id="rId9"/>
              </a:rPr>
              <a:t>Washington Secretary of State</a:t>
            </a:r>
            <a:r>
              <a:rPr lang="en-US" sz="2400" dirty="0"/>
              <a:t> (SOS)</a:t>
            </a:r>
          </a:p>
        </p:txBody>
      </p:sp>
    </p:spTree>
    <p:extLst>
      <p:ext uri="{BB962C8B-B14F-4D97-AF65-F5344CB8AC3E}">
        <p14:creationId xmlns:p14="http://schemas.microsoft.com/office/powerpoint/2010/main" val="39127473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5400" dirty="0">
                <a:latin typeface="Segoe UI" panose="020B0502040204020203" pitchFamily="34" charset="0"/>
                <a:cs typeface="Segoe UI" panose="020B0502040204020203" pitchFamily="34" charset="0"/>
              </a:rPr>
              <a:t>thank you</a:t>
            </a:r>
          </a:p>
        </p:txBody>
      </p:sp>
      <p:sp>
        <p:nvSpPr>
          <p:cNvPr id="2" name="Text Placeholder 1"/>
          <p:cNvSpPr>
            <a:spLocks noGrp="1"/>
          </p:cNvSpPr>
          <p:nvPr>
            <p:ph type="body" sz="quarter" idx="10"/>
          </p:nvPr>
        </p:nvSpPr>
        <p:spPr/>
        <p:txBody>
          <a:bodyPr/>
          <a:lstStyle/>
          <a:p>
            <a:r>
              <a:rPr lang="en-US" dirty="0"/>
              <a:t>Enter email address here</a:t>
            </a:r>
          </a:p>
        </p:txBody>
      </p:sp>
      <p:sp>
        <p:nvSpPr>
          <p:cNvPr id="3" name="Text Placeholder 2"/>
          <p:cNvSpPr>
            <a:spLocks noGrp="1"/>
          </p:cNvSpPr>
          <p:nvPr>
            <p:ph type="body" sz="quarter" idx="11"/>
          </p:nvPr>
        </p:nvSpPr>
        <p:spPr/>
        <p:txBody>
          <a:bodyPr/>
          <a:lstStyle/>
          <a:p>
            <a:r>
              <a:rPr lang="en-US" dirty="0"/>
              <a:t>Enter phone number here</a:t>
            </a:r>
          </a:p>
        </p:txBody>
      </p:sp>
      <p:sp>
        <p:nvSpPr>
          <p:cNvPr id="4" name="Text Placeholder 3"/>
          <p:cNvSpPr>
            <a:spLocks noGrp="1"/>
          </p:cNvSpPr>
          <p:nvPr>
            <p:ph type="body" sz="quarter" idx="12"/>
          </p:nvPr>
        </p:nvSpPr>
        <p:spPr/>
        <p:txBody>
          <a:bodyPr/>
          <a:lstStyle/>
          <a:p>
            <a:r>
              <a:rPr lang="en-US" dirty="0"/>
              <a:t>Enter web address here</a:t>
            </a:r>
          </a:p>
        </p:txBody>
      </p:sp>
    </p:spTree>
    <p:extLst>
      <p:ext uri="{BB962C8B-B14F-4D97-AF65-F5344CB8AC3E}">
        <p14:creationId xmlns:p14="http://schemas.microsoft.com/office/powerpoint/2010/main" val="1072498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title" idx="4294967295"/>
          </p:nvPr>
        </p:nvSpPr>
        <p:spPr>
          <a:xfrm>
            <a:off x="2092325" y="979488"/>
            <a:ext cx="8007350" cy="9271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tabLst/>
              <a:defRPr/>
            </a:pPr>
            <a:r>
              <a:rPr kumimoji="0" lang="en-US" sz="4000" b="0" i="0" u="none" strike="noStrike" kern="1200" cap="all" spc="0" normalizeH="0" baseline="0" noProof="0" dirty="0">
                <a:ln>
                  <a:noFill/>
                </a:ln>
                <a:solidFill>
                  <a:schemeClr val="accent2"/>
                </a:solidFill>
                <a:effectLst/>
                <a:uLnTx/>
                <a:uFillTx/>
                <a:latin typeface="Segoe UI" panose="020B0502040204020203" pitchFamily="34" charset="0"/>
                <a:ea typeface="+mj-ea"/>
                <a:cs typeface="Segoe UI" panose="020B0502040204020203" pitchFamily="34" charset="0"/>
              </a:rPr>
              <a:t>Pre-Bid Administration</a:t>
            </a:r>
          </a:p>
        </p:txBody>
      </p:sp>
      <p:sp>
        <p:nvSpPr>
          <p:cNvPr id="4" name="TextBox 3">
            <a:extLst>
              <a:ext uri="{FF2B5EF4-FFF2-40B4-BE49-F238E27FC236}">
                <a16:creationId xmlns:a16="http://schemas.microsoft.com/office/drawing/2014/main" id="{FF70850C-6C19-4449-9532-BFF2E9C6D464}"/>
              </a:ext>
            </a:extLst>
          </p:cNvPr>
          <p:cNvSpPr txBox="1"/>
          <p:nvPr/>
        </p:nvSpPr>
        <p:spPr>
          <a:xfrm>
            <a:off x="1720718" y="2197488"/>
            <a:ext cx="6097162" cy="1980029"/>
          </a:xfrm>
          <a:prstGeom prst="rect">
            <a:avLst/>
          </a:prstGeom>
          <a:noFill/>
        </p:spPr>
        <p:txBody>
          <a:bodyPr wrap="square">
            <a:spAutoFit/>
          </a:bodyPr>
          <a:lstStyle/>
          <a:p>
            <a:pPr marL="285750" indent="-285750">
              <a:buFont typeface="Arial" panose="020B0604020202020204" pitchFamily="34" charset="0"/>
              <a:buChar char="•"/>
            </a:pPr>
            <a:r>
              <a:rPr lang="en-US" sz="2400" dirty="0"/>
              <a:t>Safety and comfort </a:t>
            </a:r>
          </a:p>
          <a:p>
            <a:pPr marL="285750" indent="-285750">
              <a:spcBef>
                <a:spcPts val="1600"/>
              </a:spcBef>
              <a:buFont typeface="Arial" panose="020B0604020202020204" pitchFamily="34" charset="0"/>
              <a:buChar char="•"/>
            </a:pPr>
            <a:r>
              <a:rPr lang="en-US" sz="2400" dirty="0"/>
              <a:t>Teams meeting</a:t>
            </a:r>
          </a:p>
          <a:p>
            <a:pPr marL="285750" indent="-285750">
              <a:spcBef>
                <a:spcPts val="1600"/>
              </a:spcBef>
              <a:buFont typeface="Arial" panose="020B0604020202020204" pitchFamily="34" charset="0"/>
              <a:buChar char="•"/>
            </a:pPr>
            <a:r>
              <a:rPr lang="en-US" sz="2400" dirty="0"/>
              <a:t>Washington’s Electronic Business Solution (</a:t>
            </a:r>
            <a:r>
              <a:rPr lang="en-US" sz="2400" dirty="0">
                <a:hlinkClick r:id="rId3"/>
              </a:rPr>
              <a:t>WEBS</a:t>
            </a:r>
            <a:r>
              <a:rPr lang="en-US" sz="2400" dirty="0"/>
              <a:t>)</a:t>
            </a:r>
          </a:p>
        </p:txBody>
      </p:sp>
    </p:spTree>
    <p:extLst>
      <p:ext uri="{BB962C8B-B14F-4D97-AF65-F5344CB8AC3E}">
        <p14:creationId xmlns:p14="http://schemas.microsoft.com/office/powerpoint/2010/main" val="2880299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title" idx="4294967295"/>
          </p:nvPr>
        </p:nvSpPr>
        <p:spPr>
          <a:xfrm>
            <a:off x="2092325" y="877888"/>
            <a:ext cx="8007350" cy="10255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tabLst/>
              <a:defRPr/>
            </a:pPr>
            <a:r>
              <a:rPr kumimoji="0" lang="en-US" sz="4000" b="0" i="0" u="none" strike="noStrike" kern="1200" cap="all" spc="0" normalizeH="0" baseline="0" noProof="0" dirty="0">
                <a:ln>
                  <a:noFill/>
                </a:ln>
                <a:solidFill>
                  <a:schemeClr val="accent2"/>
                </a:solidFill>
                <a:effectLst/>
                <a:uLnTx/>
                <a:uFillTx/>
                <a:latin typeface="Segoe UI" panose="020B0502040204020203" pitchFamily="34" charset="0"/>
                <a:ea typeface="+mj-ea"/>
                <a:cs typeface="Segoe UI" panose="020B0502040204020203" pitchFamily="34" charset="0"/>
              </a:rPr>
              <a:t>Disclaimer</a:t>
            </a:r>
          </a:p>
        </p:txBody>
      </p:sp>
      <p:sp>
        <p:nvSpPr>
          <p:cNvPr id="4" name="TextBox 3">
            <a:extLst>
              <a:ext uri="{FF2B5EF4-FFF2-40B4-BE49-F238E27FC236}">
                <a16:creationId xmlns:a16="http://schemas.microsoft.com/office/drawing/2014/main" id="{138AC4D7-F0F4-4969-BAB2-0E4CCA73E675}"/>
              </a:ext>
            </a:extLst>
          </p:cNvPr>
          <p:cNvSpPr txBox="1"/>
          <p:nvPr/>
        </p:nvSpPr>
        <p:spPr>
          <a:xfrm>
            <a:off x="980821" y="2338659"/>
            <a:ext cx="10641133" cy="1938992"/>
          </a:xfrm>
          <a:prstGeom prst="rect">
            <a:avLst/>
          </a:prstGeom>
          <a:noFill/>
        </p:spPr>
        <p:txBody>
          <a:bodyPr wrap="square">
            <a:spAutoFit/>
          </a:bodyPr>
          <a:lstStyle/>
          <a:p>
            <a:pPr marL="0" indent="0">
              <a:buNone/>
            </a:pPr>
            <a:r>
              <a:rPr lang="en-US" sz="2400" dirty="0"/>
              <a:t>This pre-bid conference is not recorded and is not authorized to be recorded. Bidders should </a:t>
            </a:r>
            <a:r>
              <a:rPr lang="en-US" sz="2400" u="sng" dirty="0"/>
              <a:t>only</a:t>
            </a:r>
            <a:r>
              <a:rPr lang="en-US" sz="2400" dirty="0"/>
              <a:t> rely on written postings and amendments issued via WEBS. All other communications will be considered unofficial and non-binding for </a:t>
            </a:r>
            <a:r>
              <a:rPr lang="en-US" sz="2400" dirty="0">
                <a:highlight>
                  <a:srgbClr val="FFFF00"/>
                </a:highlight>
              </a:rPr>
              <a:t>[AGENCY]. </a:t>
            </a:r>
            <a:r>
              <a:rPr lang="en-US" sz="2400" dirty="0"/>
              <a:t>Should bidders rely on any other communication, they do so at their own risk and expense. </a:t>
            </a:r>
          </a:p>
        </p:txBody>
      </p:sp>
    </p:spTree>
    <p:extLst>
      <p:ext uri="{BB962C8B-B14F-4D97-AF65-F5344CB8AC3E}">
        <p14:creationId xmlns:p14="http://schemas.microsoft.com/office/powerpoint/2010/main" val="2444226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title" idx="4294967295"/>
          </p:nvPr>
        </p:nvSpPr>
        <p:spPr>
          <a:xfrm>
            <a:off x="1774825" y="1087438"/>
            <a:ext cx="8642350" cy="51593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tabLst/>
              <a:defRPr/>
            </a:pPr>
            <a:r>
              <a:rPr kumimoji="0" lang="en-US" sz="4000" b="0" i="0" u="none" strike="noStrike" kern="1200" cap="all" spc="0" normalizeH="0" baseline="0" noProof="0" dirty="0">
                <a:ln>
                  <a:noFill/>
                </a:ln>
                <a:solidFill>
                  <a:schemeClr val="accent2"/>
                </a:solidFill>
                <a:effectLst/>
                <a:uLnTx/>
                <a:uFillTx/>
                <a:latin typeface="Segoe UI" panose="020B0502040204020203" pitchFamily="34" charset="0"/>
                <a:ea typeface="+mj-ea"/>
                <a:cs typeface="Segoe UI" panose="020B0502040204020203" pitchFamily="34" charset="0"/>
              </a:rPr>
              <a:t>Agenda</a:t>
            </a:r>
          </a:p>
        </p:txBody>
      </p:sp>
      <p:sp>
        <p:nvSpPr>
          <p:cNvPr id="4" name="TextBox 3">
            <a:extLst>
              <a:ext uri="{FF2B5EF4-FFF2-40B4-BE49-F238E27FC236}">
                <a16:creationId xmlns:a16="http://schemas.microsoft.com/office/drawing/2014/main" id="{F6917AD6-63ED-4585-B9AC-A14877C1FACB}"/>
              </a:ext>
            </a:extLst>
          </p:cNvPr>
          <p:cNvSpPr txBox="1"/>
          <p:nvPr/>
        </p:nvSpPr>
        <p:spPr>
          <a:xfrm>
            <a:off x="813296" y="2507310"/>
            <a:ext cx="8642349" cy="3170099"/>
          </a:xfrm>
          <a:prstGeom prst="rect">
            <a:avLst/>
          </a:prstGeom>
          <a:noFill/>
        </p:spPr>
        <p:txBody>
          <a:bodyPr wrap="square">
            <a:spAutoFit/>
          </a:bodyPr>
          <a:lstStyle/>
          <a:p>
            <a:pPr marL="285750" indent="-285750">
              <a:spcBef>
                <a:spcPts val="2400"/>
              </a:spcBef>
              <a:buFont typeface="Arial" panose="020B0604020202020204" pitchFamily="34" charset="0"/>
              <a:buChar char="•"/>
            </a:pPr>
            <a:r>
              <a:rPr lang="en-US" sz="2400" dirty="0"/>
              <a:t>Introductions</a:t>
            </a:r>
          </a:p>
          <a:p>
            <a:pPr marL="285750" indent="-285750">
              <a:spcBef>
                <a:spcPts val="2400"/>
              </a:spcBef>
              <a:buFont typeface="Arial" panose="020B0604020202020204" pitchFamily="34" charset="0"/>
              <a:buChar char="•"/>
            </a:pPr>
            <a:r>
              <a:rPr lang="en-US" sz="2400" dirty="0">
                <a:highlight>
                  <a:srgbClr val="FFFF00"/>
                </a:highlight>
              </a:rPr>
              <a:t>[AGENCY] </a:t>
            </a:r>
            <a:r>
              <a:rPr lang="en-US" sz="2400" dirty="0"/>
              <a:t>overview</a:t>
            </a:r>
          </a:p>
          <a:p>
            <a:pPr marL="285750" indent="-285750">
              <a:spcBef>
                <a:spcPts val="2400"/>
              </a:spcBef>
              <a:buFont typeface="Arial" panose="020B0604020202020204" pitchFamily="34" charset="0"/>
              <a:buChar char="•"/>
            </a:pPr>
            <a:r>
              <a:rPr lang="en-US" sz="2400" dirty="0"/>
              <a:t>Current bidding opportunity</a:t>
            </a:r>
          </a:p>
          <a:p>
            <a:pPr marL="285750" indent="-285750">
              <a:spcBef>
                <a:spcPts val="2400"/>
              </a:spcBef>
              <a:buFont typeface="Arial" panose="020B0604020202020204" pitchFamily="34" charset="0"/>
              <a:buChar char="•"/>
            </a:pPr>
            <a:r>
              <a:rPr lang="en-US" sz="2400" dirty="0"/>
              <a:t>Competitive solicitation documents</a:t>
            </a:r>
          </a:p>
          <a:p>
            <a:pPr marL="285750" indent="-285750">
              <a:spcBef>
                <a:spcPts val="2400"/>
              </a:spcBef>
              <a:buFont typeface="Arial" panose="020B0604020202020204" pitchFamily="34" charset="0"/>
              <a:buChar char="•"/>
            </a:pPr>
            <a:r>
              <a:rPr lang="en-US" sz="2400" dirty="0"/>
              <a:t>Additional resources</a:t>
            </a:r>
          </a:p>
        </p:txBody>
      </p:sp>
    </p:spTree>
    <p:extLst>
      <p:ext uri="{BB962C8B-B14F-4D97-AF65-F5344CB8AC3E}">
        <p14:creationId xmlns:p14="http://schemas.microsoft.com/office/powerpoint/2010/main" val="811862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title" idx="4294967295"/>
          </p:nvPr>
        </p:nvSpPr>
        <p:spPr>
          <a:xfrm>
            <a:off x="2092325" y="549275"/>
            <a:ext cx="8007350" cy="57308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0000"/>
          </a:body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tabLst/>
              <a:defRPr/>
            </a:pPr>
            <a:r>
              <a:rPr kumimoji="0" lang="en-US" sz="4000" b="0" i="0" u="none" strike="noStrike" kern="1200" cap="all" spc="0" normalizeH="0" noProof="0" dirty="0">
                <a:ln>
                  <a:noFill/>
                </a:ln>
                <a:solidFill>
                  <a:schemeClr val="accent2"/>
                </a:solidFill>
                <a:effectLst/>
                <a:uLnTx/>
                <a:uFillTx/>
                <a:latin typeface="Segoe UI" panose="020B0502040204020203" pitchFamily="34" charset="0"/>
                <a:ea typeface="+mj-ea"/>
                <a:cs typeface="Segoe UI" panose="020B0502040204020203" pitchFamily="34" charset="0"/>
              </a:rPr>
              <a:t>Introductions</a:t>
            </a:r>
          </a:p>
        </p:txBody>
      </p:sp>
      <p:pic>
        <p:nvPicPr>
          <p:cNvPr id="5" name="Picture 4" descr="Introduction Key For Productive Networking - TDKtalks SpeakCast">
            <a:extLst>
              <a:ext uri="{FF2B5EF4-FFF2-40B4-BE49-F238E27FC236}">
                <a16:creationId xmlns:a16="http://schemas.microsoft.com/office/drawing/2014/main" id="{4A542668-0D82-40FD-A504-A9B2A7B12C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30496" y="1490843"/>
            <a:ext cx="8272761" cy="4400405"/>
          </a:xfrm>
          <a:prstGeom prst="rect">
            <a:avLst/>
          </a:prstGeom>
        </p:spPr>
      </p:pic>
    </p:spTree>
    <p:extLst>
      <p:ext uri="{BB962C8B-B14F-4D97-AF65-F5344CB8AC3E}">
        <p14:creationId xmlns:p14="http://schemas.microsoft.com/office/powerpoint/2010/main" val="3344936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6B1B3-A364-2142-FC22-CA6B5CB5FD80}"/>
              </a:ext>
            </a:extLst>
          </p:cNvPr>
          <p:cNvSpPr>
            <a:spLocks noGrp="1"/>
          </p:cNvSpPr>
          <p:nvPr>
            <p:ph type="title"/>
          </p:nvPr>
        </p:nvSpPr>
        <p:spPr/>
        <p:txBody>
          <a:bodyPr>
            <a:normAutofit fontScale="90000"/>
          </a:bodyPr>
          <a:lstStyle/>
          <a:p>
            <a:r>
              <a:rPr lang="en-US" dirty="0"/>
              <a:t>Agency</a:t>
            </a:r>
          </a:p>
        </p:txBody>
      </p:sp>
      <p:sp>
        <p:nvSpPr>
          <p:cNvPr id="3" name="Text Placeholder 2">
            <a:extLst>
              <a:ext uri="{FF2B5EF4-FFF2-40B4-BE49-F238E27FC236}">
                <a16:creationId xmlns:a16="http://schemas.microsoft.com/office/drawing/2014/main" id="{FFF2FDC6-03FB-C1B4-DCA5-CDE4C949F027}"/>
              </a:ext>
            </a:extLst>
          </p:cNvPr>
          <p:cNvSpPr>
            <a:spLocks noGrp="1"/>
          </p:cNvSpPr>
          <p:nvPr>
            <p:ph type="body" sz="quarter" idx="10"/>
          </p:nvPr>
        </p:nvSpPr>
        <p:spPr/>
        <p:txBody>
          <a:bodyPr/>
          <a:lstStyle/>
          <a:p>
            <a:pPr marL="0" marR="0" lvl="0" indent="0" algn="l" defTabSz="914400" rtl="0" eaLnBrk="1" fontAlgn="auto" latinLnBrk="0" hangingPunct="1">
              <a:lnSpc>
                <a:spcPct val="100000"/>
              </a:lnSpc>
              <a:spcBef>
                <a:spcPts val="18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Heading Segoe UI 28pt</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Bullet points are in Segoe UI 24 pt.</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Do not let the bullet font size shrink to less than 18 pt.</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If the font gets too small, people can’t read it</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And it won’t be accessible</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5 bullets max per slide (4 are better)</a:t>
            </a:r>
          </a:p>
          <a:p>
            <a:endParaRPr lang="en-US" dirty="0"/>
          </a:p>
        </p:txBody>
      </p:sp>
    </p:spTree>
    <p:extLst>
      <p:ext uri="{BB962C8B-B14F-4D97-AF65-F5344CB8AC3E}">
        <p14:creationId xmlns:p14="http://schemas.microsoft.com/office/powerpoint/2010/main" val="319635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title" idx="4294967295"/>
          </p:nvPr>
        </p:nvSpPr>
        <p:spPr>
          <a:xfrm>
            <a:off x="2092325" y="384175"/>
            <a:ext cx="8007350" cy="70485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ctr"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chemeClr val="accent2"/>
                </a:solidFill>
                <a:effectLst/>
                <a:uLnTx/>
                <a:uFillTx/>
                <a:latin typeface="Segoe UI" panose="020B0502040204020203" pitchFamily="34" charset="0"/>
                <a:ea typeface="+mn-ea"/>
                <a:cs typeface="Segoe UI" panose="020B0502040204020203" pitchFamily="34" charset="0"/>
              </a:rPr>
              <a:t>PROCUREMENT SCOPE</a:t>
            </a:r>
            <a:endParaRPr kumimoji="0" lang="en-US" sz="4000" b="1" i="0" u="none" strike="noStrike" kern="1200" cap="none" spc="0" normalizeH="0" baseline="0" noProof="0" dirty="0">
              <a:ln>
                <a:noFill/>
              </a:ln>
              <a:solidFill>
                <a:schemeClr val="accent2"/>
              </a:solidFill>
              <a:effectLst/>
              <a:uLnTx/>
              <a:uFillTx/>
              <a:latin typeface="Segoe UI" panose="020B0502040204020203" pitchFamily="34" charset="0"/>
              <a:ea typeface="+mn-ea"/>
              <a:cs typeface="Segoe UI" panose="020B0502040204020203" pitchFamily="34" charset="0"/>
            </a:endParaRPr>
          </a:p>
        </p:txBody>
      </p:sp>
      <p:sp>
        <p:nvSpPr>
          <p:cNvPr id="10" name="TextBox 9">
            <a:extLst>
              <a:ext uri="{FF2B5EF4-FFF2-40B4-BE49-F238E27FC236}">
                <a16:creationId xmlns:a16="http://schemas.microsoft.com/office/drawing/2014/main" id="{0BDBB021-021F-4CDF-8F21-0E120678897B}"/>
              </a:ext>
            </a:extLst>
          </p:cNvPr>
          <p:cNvSpPr txBox="1"/>
          <p:nvPr/>
        </p:nvSpPr>
        <p:spPr>
          <a:xfrm>
            <a:off x="2329064" y="1868998"/>
            <a:ext cx="8420451" cy="3524042"/>
          </a:xfrm>
          <a:prstGeom prst="rect">
            <a:avLst/>
          </a:prstGeom>
          <a:noFill/>
        </p:spPr>
        <p:txBody>
          <a:bodyPr wrap="square">
            <a:spAutoFit/>
          </a:bodyPr>
          <a:lstStyle/>
          <a:p>
            <a:pPr marL="0" marR="0" lvl="0" indent="0" algn="l" defTabSz="914400" rtl="0" eaLnBrk="1" fontAlgn="auto" latinLnBrk="0" hangingPunct="1">
              <a:lnSpc>
                <a:spcPct val="100000"/>
              </a:lnSpc>
              <a:spcBef>
                <a:spcPts val="18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Heading Segoe UI 28pt</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Bullet points are in Segoe UI 24 pt.</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Do not let the bullet font size shrink to less than 18 pt.</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If the font gets too small, people can’t read it</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And it won’t be accessible</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5 bullets max per slide (4 are better)</a:t>
            </a:r>
          </a:p>
        </p:txBody>
      </p:sp>
    </p:spTree>
    <p:extLst>
      <p:ext uri="{BB962C8B-B14F-4D97-AF65-F5344CB8AC3E}">
        <p14:creationId xmlns:p14="http://schemas.microsoft.com/office/powerpoint/2010/main" val="1327544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title" idx="4294967295"/>
          </p:nvPr>
        </p:nvSpPr>
        <p:spPr>
          <a:xfrm>
            <a:off x="1847850" y="325438"/>
            <a:ext cx="8007350" cy="790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ctr"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chemeClr val="accent2"/>
                </a:solidFill>
                <a:effectLst/>
                <a:uLnTx/>
                <a:uFillTx/>
                <a:latin typeface="Segoe UI" panose="020B0502040204020203" pitchFamily="34" charset="0"/>
                <a:ea typeface="+mn-ea"/>
                <a:cs typeface="Segoe UI" panose="020B0502040204020203" pitchFamily="34" charset="0"/>
              </a:rPr>
              <a:t>CONTRACT AWARD STRUCTURE</a:t>
            </a:r>
            <a:endParaRPr kumimoji="0" lang="en-US" sz="4000" b="1" i="0" u="none" strike="noStrike" kern="1200" cap="none" spc="0" normalizeH="0" baseline="0" noProof="0" dirty="0">
              <a:ln>
                <a:noFill/>
              </a:ln>
              <a:solidFill>
                <a:schemeClr val="accent2"/>
              </a:solidFill>
              <a:effectLst/>
              <a:uLnTx/>
              <a:uFillTx/>
              <a:latin typeface="Segoe UI" panose="020B0502040204020203" pitchFamily="34" charset="0"/>
              <a:ea typeface="+mn-ea"/>
              <a:cs typeface="Segoe UI" panose="020B0502040204020203" pitchFamily="34" charset="0"/>
            </a:endParaRPr>
          </a:p>
        </p:txBody>
      </p:sp>
      <p:sp>
        <p:nvSpPr>
          <p:cNvPr id="4" name="TextBox 3">
            <a:extLst>
              <a:ext uri="{FF2B5EF4-FFF2-40B4-BE49-F238E27FC236}">
                <a16:creationId xmlns:a16="http://schemas.microsoft.com/office/drawing/2014/main" id="{EB0F24E9-393E-4AC9-B755-308F2CC98FA6}"/>
              </a:ext>
            </a:extLst>
          </p:cNvPr>
          <p:cNvSpPr txBox="1"/>
          <p:nvPr/>
        </p:nvSpPr>
        <p:spPr>
          <a:xfrm>
            <a:off x="1911202" y="1994187"/>
            <a:ext cx="7881384" cy="3524042"/>
          </a:xfrm>
          <a:prstGeom prst="rect">
            <a:avLst/>
          </a:prstGeom>
          <a:noFill/>
        </p:spPr>
        <p:txBody>
          <a:bodyPr wrap="square">
            <a:spAutoFit/>
          </a:bodyPr>
          <a:lstStyle/>
          <a:p>
            <a:pPr marL="0" marR="0" lvl="0" indent="0" algn="l" defTabSz="914400" rtl="0" eaLnBrk="1" fontAlgn="auto" latinLnBrk="0" hangingPunct="1">
              <a:lnSpc>
                <a:spcPct val="100000"/>
              </a:lnSpc>
              <a:spcBef>
                <a:spcPts val="1800"/>
              </a:spcBef>
              <a:spcAft>
                <a:spcPts val="0"/>
              </a:spcAft>
              <a:buClrTx/>
              <a:buSzTx/>
              <a:buFont typeface="Arial" panose="020B0604020202020204" pitchFamily="34" charset="0"/>
              <a:buNone/>
              <a:tabLst/>
              <a:defRPr/>
            </a:pPr>
            <a:r>
              <a:rPr kumimoji="0" lang="en-US" sz="2800" b="1"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Heading Segoe UI 28pt</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Bullet points are in Segoe UI 24 pt.</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Do not let the bullet font size shrink to less than 18 pt.</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If the font gets too small, people can’t read it</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And it won’t be accessible</a:t>
            </a:r>
          </a:p>
          <a:p>
            <a:pPr marL="342900" marR="0" lvl="0" indent="-342900" algn="l" defTabSz="914400" rtl="0" eaLnBrk="1" fontAlgn="auto" latinLnBrk="0" hangingPunct="1">
              <a:lnSpc>
                <a:spcPct val="100000"/>
              </a:lnSpc>
              <a:spcBef>
                <a:spcPts val="18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rPr>
              <a:t>5 bullets max per slide (4 are better)</a:t>
            </a:r>
          </a:p>
        </p:txBody>
      </p:sp>
    </p:spTree>
    <p:extLst>
      <p:ext uri="{BB962C8B-B14F-4D97-AF65-F5344CB8AC3E}">
        <p14:creationId xmlns:p14="http://schemas.microsoft.com/office/powerpoint/2010/main" val="2626881329"/>
      </p:ext>
    </p:extLst>
  </p:cSld>
  <p:clrMapOvr>
    <a:masterClrMapping/>
  </p:clrMapOvr>
</p:sld>
</file>

<file path=ppt/theme/theme1.xml><?xml version="1.0" encoding="utf-8"?>
<a:theme xmlns:a="http://schemas.openxmlformats.org/drawingml/2006/main" name="Office Theme">
  <a:themeElements>
    <a:clrScheme name="DES PowerPoint Template">
      <a:dk1>
        <a:srgbClr val="000000"/>
      </a:dk1>
      <a:lt1>
        <a:srgbClr val="FFFFFF"/>
      </a:lt1>
      <a:dk2>
        <a:srgbClr val="000000"/>
      </a:dk2>
      <a:lt2>
        <a:srgbClr val="FFFFFF"/>
      </a:lt2>
      <a:accent1>
        <a:srgbClr val="1B355E"/>
      </a:accent1>
      <a:accent2>
        <a:srgbClr val="1995BA"/>
      </a:accent2>
      <a:accent3>
        <a:srgbClr val="E5E4E4"/>
      </a:accent3>
      <a:accent4>
        <a:srgbClr val="FBD05E"/>
      </a:accent4>
      <a:accent5>
        <a:srgbClr val="E96057"/>
      </a:accent5>
      <a:accent6>
        <a:srgbClr val="000000"/>
      </a:accent6>
      <a:hlink>
        <a:srgbClr val="000000"/>
      </a:hlink>
      <a:folHlink>
        <a:srgbClr val="000000"/>
      </a:folHlink>
    </a:clrScheme>
    <a:fontScheme name="DES PowerPoint Template">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E6E29059-4A25-4E48-BE94-2F4AF0CD78E4}" vid="{9263229D-94C9-4F84-931E-85FC519AF5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17F2E81B9547F44A8610279FA37C4DA" ma:contentTypeVersion="42" ma:contentTypeDescription="Create a new document." ma:contentTypeScope="" ma:versionID="d5614f6f7b0e3799f157bce6360e3767">
  <xsd:schema xmlns:xsd="http://www.w3.org/2001/XMLSchema" xmlns:xs="http://www.w3.org/2001/XMLSchema" xmlns:p="http://schemas.microsoft.com/office/2006/metadata/properties" xmlns:ns1="http://schemas.microsoft.com/sharepoint/v3" xmlns:ns2="b6afe888-f51a-4c3d-82c6-e39c96fc34be" xmlns:ns3="fdb9e8f5-e773-48b6-ac01-e4d5d934d6b8" targetNamespace="http://schemas.microsoft.com/office/2006/metadata/properties" ma:root="true" ma:fieldsID="0763d48f3635077dc5635f3e2468c6e0" ns1:_="" ns2:_="" ns3:_="">
    <xsd:import namespace="http://schemas.microsoft.com/sharepoint/v3"/>
    <xsd:import namespace="b6afe888-f51a-4c3d-82c6-e39c96fc34be"/>
    <xsd:import namespace="fdb9e8f5-e773-48b6-ac01-e4d5d934d6b8"/>
    <xsd:element name="properties">
      <xsd:complexType>
        <xsd:sequence>
          <xsd:element name="documentManagement">
            <xsd:complexType>
              <xsd:all>
                <xsd:element ref="ns1:PublishingStartDate" minOccurs="0"/>
                <xsd:element ref="ns1:PublishingExpirationDate" minOccurs="0"/>
                <xsd:element ref="ns2:Category" minOccurs="0"/>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1:_ip_UnifiedCompliancePolicyProperties" minOccurs="0"/>
                <xsd:element ref="ns1:_ip_UnifiedCompliancePolicyUIAction"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SearchProperties" minOccurs="0"/>
                <xsd:element ref="ns2:Photo"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 ma:internalName="PublishingStartDate">
      <xsd:simpleType>
        <xsd:restriction base="dms:Unknown"/>
      </xsd:simpleType>
    </xsd:element>
    <xsd:element name="PublishingExpirationDate" ma:index="5" nillable="true" ma:displayName="Scheduling End Date" ma:description="" ma:internalName="PublishingExpirationDate">
      <xsd:simpleType>
        <xsd:restriction base="dms:Unknown"/>
      </xsd:simpleType>
    </xsd:element>
    <xsd:element name="_ip_UnifiedCompliancePolicyProperties" ma:index="17" nillable="true" ma:displayName="Unified Compliance Policy Properties" ma:hidden="true" ma:internalName="_ip_UnifiedCompliancePolicyProperties">
      <xsd:simpleType>
        <xsd:restriction base="dms:Note"/>
      </xsd:simpleType>
    </xsd:element>
    <xsd:element name="_ip_UnifiedCompliancePolicyUIAction" ma:index="1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6afe888-f51a-4c3d-82c6-e39c96fc34be" elementFormDefault="qualified">
    <xsd:import namespace="http://schemas.microsoft.com/office/2006/documentManagement/types"/>
    <xsd:import namespace="http://schemas.microsoft.com/office/infopath/2007/PartnerControls"/>
    <xsd:element name="Category" ma:index="6" nillable="true" ma:displayName="Category" ma:format="Dropdown" ma:internalName="Category" ma:readOnly="false">
      <xsd:simpleType>
        <xsd:restriction base="dms:Choice">
          <xsd:enumeration value="Event Fliers"/>
          <xsd:enumeration value="Fact Sheets"/>
          <xsd:enumeration value="Form"/>
          <xsd:enumeration value="Policy"/>
          <xsd:enumeration value="Presentations"/>
          <xsd:enumeration value="Procedure"/>
          <xsd:enumeration value="Publication"/>
          <xsd:enumeration value="Template"/>
          <xsd:enumeration value="Get Help"/>
          <xsd:enumeration value="Other"/>
          <xsd:enumeration value="News"/>
          <xsd:enumeration value="Newsletters"/>
          <xsd:enumeration value="Tenant Bulletins"/>
          <xsd:enumeration value="CFD"/>
        </xsd:restriction>
      </xsd:simple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Photo" ma:index="25" nillable="true" ma:displayName="Photo" ma:format="Thumbnail" ma:internalName="Photo">
      <xsd:simpleType>
        <xsd:restriction base="dms:Unknown"/>
      </xsd:simple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360a6a1c-50a4-4ec0-87e3-f00760ffe76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db9e8f5-e773-48b6-ac01-e4d5d934d6b8" elementFormDefault="qualified">
    <xsd:import namespace="http://schemas.microsoft.com/office/2006/documentManagement/types"/>
    <xsd:import namespace="http://schemas.microsoft.com/office/infopath/2007/PartnerControls"/>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element name="TaxCatchAll" ma:index="28" nillable="true" ma:displayName="Taxonomy Catch All Column" ma:hidden="true" ma:list="{ae60dee4-f804-460f-b5db-54dd729e3095}" ma:internalName="TaxCatchAll" ma:showField="CatchAllData" ma:web="fdb9e8f5-e773-48b6-ac01-e4d5d934d6b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Category xmlns="b6afe888-f51a-4c3d-82c6-e39c96fc34be">Template</Category>
    <_ip_UnifiedCompliancePolicyProperties xmlns="http://schemas.microsoft.com/sharepoint/v3" xsi:nil="true"/>
    <PublishingExpirationDate xmlns="http://schemas.microsoft.com/sharepoint/v3" xsi:nil="true"/>
    <PublishingStartDate xmlns="http://schemas.microsoft.com/sharepoint/v3" xsi:nil="true"/>
    <Photo xmlns="b6afe888-f51a-4c3d-82c6-e39c96fc34be" xsi:nil="true"/>
    <TaxCatchAll xmlns="fdb9e8f5-e773-48b6-ac01-e4d5d934d6b8" xsi:nil="true"/>
    <lcf76f155ced4ddcb4097134ff3c332f xmlns="b6afe888-f51a-4c3d-82c6-e39c96fc34be">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D27A86E-8F39-4EE7-BFB2-B62F16CA75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6afe888-f51a-4c3d-82c6-e39c96fc34be"/>
    <ds:schemaRef ds:uri="fdb9e8f5-e773-48b6-ac01-e4d5d934d6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B2721B-0377-42EB-8EE1-B3F4F5BBF79D}">
  <ds:schemaRefs>
    <ds:schemaRef ds:uri="http://schemas.microsoft.com/office/2006/metadata/properties"/>
    <ds:schemaRef ds:uri="http://www.w3.org/XML/1998/namespace"/>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6118d770-fd12-4abf-be04-d6d1839e8507"/>
    <ds:schemaRef ds:uri="be00e545-53d7-4909-843b-a9c57ead7cab"/>
    <ds:schemaRef ds:uri="http://purl.org/dc/dcmitype/"/>
    <ds:schemaRef ds:uri="http://purl.org/dc/elements/1.1/"/>
    <ds:schemaRef ds:uri="http://schemas.microsoft.com/sharepoint/v3"/>
    <ds:schemaRef ds:uri="b6afe888-f51a-4c3d-82c6-e39c96fc34be"/>
    <ds:schemaRef ds:uri="fdb9e8f5-e773-48b6-ac01-e4d5d934d6b8"/>
  </ds:schemaRefs>
</ds:datastoreItem>
</file>

<file path=customXml/itemProps3.xml><?xml version="1.0" encoding="utf-8"?>
<ds:datastoreItem xmlns:ds="http://schemas.openxmlformats.org/officeDocument/2006/customXml" ds:itemID="{2BFAFAB8-5E7A-468B-8887-CBD86E47AB5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PPTtemplate (8)</Template>
  <TotalTime>1061</TotalTime>
  <Words>2321</Words>
  <Application>Microsoft Office PowerPoint</Application>
  <PresentationFormat>Widescreen</PresentationFormat>
  <Paragraphs>210</Paragraphs>
  <Slides>21</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Segoe UI</vt:lpstr>
      <vt:lpstr>Ubuntu</vt:lpstr>
      <vt:lpstr>Wingdings</vt:lpstr>
      <vt:lpstr>Office Theme</vt:lpstr>
      <vt:lpstr>Purpose of this template… (this slide is for informational purposes only and should be deleted)</vt:lpstr>
      <vt:lpstr>Pre-bid Conference  [Solicitation name and number]</vt:lpstr>
      <vt:lpstr>Pre-Bid Administration</vt:lpstr>
      <vt:lpstr>Disclaimer</vt:lpstr>
      <vt:lpstr>Agenda</vt:lpstr>
      <vt:lpstr>Introductions</vt:lpstr>
      <vt:lpstr>Agency</vt:lpstr>
      <vt:lpstr>PROCUREMENT SCOPE</vt:lpstr>
      <vt:lpstr>CONTRACT AWARD STRUCTURE</vt:lpstr>
      <vt:lpstr>BID EVALUATION SUMMARY</vt:lpstr>
      <vt:lpstr>EXHIBIT B – PERFORMANCE REQUIREMENTS</vt:lpstr>
      <vt:lpstr>EXHIBIT C – PRICE</vt:lpstr>
      <vt:lpstr>STATE PROCUREMENT PRIORITIES</vt:lpstr>
      <vt:lpstr>CONTRACT</vt:lpstr>
      <vt:lpstr>Economic Price Adjustment</vt:lpstr>
      <vt:lpstr>Insurance Requirements</vt:lpstr>
      <vt:lpstr>HOW TO SUBMIT A BID</vt:lpstr>
      <vt:lpstr>QUESTION AND ANSWER PERIOD</vt:lpstr>
      <vt:lpstr>Timeline and next steps</vt:lpstr>
      <vt:lpstr>ADDITIONAL RESOURCES</vt:lpstr>
      <vt:lpstr>thank you</vt:lpstr>
    </vt:vector>
  </TitlesOfParts>
  <Company>Washington Technology Solutions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Potter, Bart B. (DES)</dc:creator>
  <cp:keywords/>
  <dc:description/>
  <cp:lastModifiedBy>McLane, Angie (DES)</cp:lastModifiedBy>
  <cp:revision>52</cp:revision>
  <dcterms:created xsi:type="dcterms:W3CDTF">2021-07-27T15:36:00Z</dcterms:created>
  <dcterms:modified xsi:type="dcterms:W3CDTF">2024-11-13T15:47:44Z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800</vt:r8>
  </property>
  <property fmtid="{D5CDD505-2E9C-101B-9397-08002B2CF9AE}" pid="3" name="Category">
    <vt:lpwstr>Template</vt:lpwstr>
  </property>
  <property fmtid="{D5CDD505-2E9C-101B-9397-08002B2CF9AE}" pid="4" name="xd_Signature">
    <vt:bool>false</vt:bool>
  </property>
  <property fmtid="{D5CDD505-2E9C-101B-9397-08002B2CF9AE}" pid="5" name="xd_ProgID">
    <vt:lpwstr/>
  </property>
  <property fmtid="{D5CDD505-2E9C-101B-9397-08002B2CF9AE}" pid="6" name="ContentTypeId">
    <vt:lpwstr>0x010100017F2E81B9547F44A8610279FA37C4DA</vt:lpwstr>
  </property>
  <property fmtid="{D5CDD505-2E9C-101B-9397-08002B2CF9AE}" pid="7" name="TemplateUrl">
    <vt:lpwstr/>
  </property>
  <property fmtid="{D5CDD505-2E9C-101B-9397-08002B2CF9AE}" pid="8" name="wic_System_Copyright">
    <vt:lpwstr/>
  </property>
  <property fmtid="{D5CDD505-2E9C-101B-9397-08002B2CF9AE}" pid="9" name="vti_imgdate">
    <vt:lpwstr/>
  </property>
  <property fmtid="{D5CDD505-2E9C-101B-9397-08002B2CF9AE}" pid="10" name="MSIP_Label_1520fa42-cf58-4c22-8b93-58cf1d3bd1cb_ContentBits">
    <vt:lpwstr>0</vt:lpwstr>
  </property>
  <property fmtid="{D5CDD505-2E9C-101B-9397-08002B2CF9AE}" pid="11" name="MediaServiceImageTags">
    <vt:lpwstr/>
  </property>
  <property fmtid="{D5CDD505-2E9C-101B-9397-08002B2CF9AE}" pid="12" name="MSIP_Label_1520fa42-cf58-4c22-8b93-58cf1d3bd1cb_ActionId">
    <vt:lpwstr>93b5d339-b29d-4453-a0cc-a1531c7210bd</vt:lpwstr>
  </property>
  <property fmtid="{D5CDD505-2E9C-101B-9397-08002B2CF9AE}" pid="13" name="MSIP_Label_1520fa42-cf58-4c22-8b93-58cf1d3bd1cb_Enabled">
    <vt:lpwstr>true</vt:lpwstr>
  </property>
  <property fmtid="{D5CDD505-2E9C-101B-9397-08002B2CF9AE}" pid="14" name="MSIP_Label_1520fa42-cf58-4c22-8b93-58cf1d3bd1cb_SetDate">
    <vt:lpwstr>2022-01-11T17:46:51Z</vt:lpwstr>
  </property>
  <property fmtid="{D5CDD505-2E9C-101B-9397-08002B2CF9AE}" pid="15" name="MSIP_Label_1520fa42-cf58-4c22-8b93-58cf1d3bd1cb_SiteId">
    <vt:lpwstr>11d0e217-264e-400a-8ba0-57dcc127d72d</vt:lpwstr>
  </property>
  <property fmtid="{D5CDD505-2E9C-101B-9397-08002B2CF9AE}" pid="16" name="MSIP_Label_1520fa42-cf58-4c22-8b93-58cf1d3bd1cb_Name">
    <vt:lpwstr>Public Information</vt:lpwstr>
  </property>
  <property fmtid="{D5CDD505-2E9C-101B-9397-08002B2CF9AE}" pid="17" name="MSIP_Label_1520fa42-cf58-4c22-8b93-58cf1d3bd1cb_Method">
    <vt:lpwstr>Standard</vt:lpwstr>
  </property>
  <property fmtid="{D5CDD505-2E9C-101B-9397-08002B2CF9AE}" pid="18" name="lcf76f155ced4ddcb4097134ff3c332f">
    <vt:lpwstr/>
  </property>
  <property fmtid="{D5CDD505-2E9C-101B-9397-08002B2CF9AE}" pid="19" name="TaxCatchAll">
    <vt:lpwstr/>
  </property>
</Properties>
</file>