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74" r:id="rId6"/>
    <p:sldId id="278" r:id="rId7"/>
    <p:sldId id="273" r:id="rId8"/>
    <p:sldId id="267" r:id="rId9"/>
    <p:sldId id="277" r:id="rId10"/>
    <p:sldId id="284" r:id="rId11"/>
    <p:sldId id="293" r:id="rId12"/>
    <p:sldId id="294" r:id="rId13"/>
    <p:sldId id="271" r:id="rId14"/>
    <p:sldId id="281" r:id="rId15"/>
    <p:sldId id="283" r:id="rId16"/>
    <p:sldId id="285" r:id="rId17"/>
    <p:sldId id="286" r:id="rId18"/>
    <p:sldId id="295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1E93C0-03D9-1344-9619-B8EE92190B58}">
          <p14:sldIdLst>
            <p14:sldId id="274"/>
            <p14:sldId id="278"/>
            <p14:sldId id="273"/>
            <p14:sldId id="267"/>
            <p14:sldId id="277"/>
            <p14:sldId id="284"/>
            <p14:sldId id="293"/>
            <p14:sldId id="294"/>
            <p14:sldId id="271"/>
            <p14:sldId id="281"/>
            <p14:sldId id="283"/>
            <p14:sldId id="285"/>
            <p14:sldId id="286"/>
            <p14:sldId id="295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FFFFFF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1"/>
    <p:restoredTop sz="94709"/>
  </p:normalViewPr>
  <p:slideViewPr>
    <p:cSldViewPr snapToGrid="0" snapToObjects="1">
      <p:cViewPr varScale="1">
        <p:scale>
          <a:sx n="107" d="100"/>
          <a:sy n="107" d="100"/>
        </p:scale>
        <p:origin x="676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6" d="100"/>
          <a:sy n="166" d="100"/>
        </p:scale>
        <p:origin x="6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5C3C6-93A8-1A45-ACFB-8884C77E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7A194-A1E0-F84A-8E1A-273D814E4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A7224-6803-A34E-8929-879467BA3D3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BF9A6-5D64-4345-9A8B-C42E171E25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50B8E-1D52-554D-9327-9D16641681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C4529-8557-A94B-8AF1-02A63C02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6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37805-86E6-FA49-A07C-AC34F5A09D5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D7A80-9B6B-BB4D-8DD4-98EC85D5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7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A80-9B6B-BB4D-8DD4-98EC85D5C5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A80-9B6B-BB4D-8DD4-98EC85D5C5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7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A80-9B6B-BB4D-8DD4-98EC85D5C5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8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A80-9B6B-BB4D-8DD4-98EC85D5C5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A80-9B6B-BB4D-8DD4-98EC85D5C5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EECF27-A6B8-894C-A6EE-00D80E7827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FF7E6-38B1-8142-87F5-2B8B4EBA3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550" y="3563939"/>
            <a:ext cx="10117137" cy="667594"/>
          </a:xfrm>
        </p:spPr>
        <p:txBody>
          <a:bodyPr/>
          <a:lstStyle>
            <a:lvl1pPr marL="0" indent="0" algn="ctr">
              <a:buNone/>
              <a:defRPr lang="en-US" sz="4400" b="1" i="0" kern="1200" dirty="0" smtClean="0">
                <a:solidFill>
                  <a:schemeClr val="tx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0" kern="1200" dirty="0" smtClean="0">
                <a:solidFill>
                  <a:schemeClr val="bg2"/>
                </a:solidFill>
                <a:latin typeface="Corbel" panose="020B0503020204020204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E3A38-7C06-B944-982B-213A7E3D3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1100" y="4376738"/>
            <a:ext cx="7289800" cy="773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92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1DD6B-3CA3-EF45-8AA4-16946867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4514" y="944679"/>
            <a:ext cx="4226830" cy="4232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38878-0B70-5D44-92FE-DBDD7867E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7563" y="2428875"/>
            <a:ext cx="2095500" cy="2747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AFDFCC-C1B4-C84F-BF82-3610B35747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77425" y="2428875"/>
            <a:ext cx="2095500" cy="2747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81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FD68AF-E693-7E40-8BFD-AA578DB0D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608" y="454172"/>
            <a:ext cx="11317424" cy="59526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3DC028F-AAA9-6047-A457-6AECFABF9D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06781" y="952500"/>
            <a:ext cx="5438775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194767-F43A-454C-8B7C-728A710D8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7288" y="1004888"/>
            <a:ext cx="3984625" cy="58531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8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EECF27-A6B8-894C-A6EE-00D80E7827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FF7E6-38B1-8142-87F5-2B8B4EBA3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550" y="3563939"/>
            <a:ext cx="10117137" cy="667594"/>
          </a:xfrm>
        </p:spPr>
        <p:txBody>
          <a:bodyPr/>
          <a:lstStyle>
            <a:lvl1pPr marL="0" indent="0" algn="ctr">
              <a:buNone/>
              <a:defRPr lang="en-US" sz="4400" b="1" i="0" kern="1200" dirty="0" smtClean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0" kern="1200" dirty="0" smtClean="0">
                <a:solidFill>
                  <a:schemeClr val="bg2"/>
                </a:solidFill>
                <a:latin typeface="Corbel" panose="020B0503020204020204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E3A38-7C06-B944-982B-213A7E3D3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1100" y="4376738"/>
            <a:ext cx="7289800" cy="773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78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69E047-4A63-9E48-8C73-0842A613B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0516" y="1858962"/>
            <a:ext cx="4203700" cy="31400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4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77225E-008F-5D47-A03D-C2707AE1C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3064" y="4065917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920A4AF-D039-3F43-A019-02EC95682F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3547" y="4065917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DE25F45-F8A3-6844-84FC-70675A668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8512" y="4043843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37E829C-18A8-8641-8915-7ED6C4703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343" y="4060166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1A2D967-593C-7346-BF15-B1AA9A81AC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674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7036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1637" y="654290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1370" y="1028101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1370" y="654290"/>
            <a:ext cx="3657600" cy="233045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60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1637" y="0"/>
            <a:ext cx="417036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934" y="711799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370" y="959090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369" y="585279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6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1DD6B-3CA3-EF45-8AA4-16946867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2547B1-7644-6B4E-A8D9-0D369953F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D4199-C668-CD42-8A16-B0FEAC578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5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2E89E7-CDBF-0943-A09D-D1D3A3578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D9482-1B11-B048-A8AC-CAF949837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007"/>
            <a:ext cx="1219200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01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A46E6-DEEC-2841-973F-2EFA7548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E0290-5896-F84C-8A4A-7C2C0120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62" r:id="rId3"/>
    <p:sldLayoutId id="2147483670" r:id="rId4"/>
    <p:sldLayoutId id="2147483660" r:id="rId5"/>
    <p:sldLayoutId id="2147483672" r:id="rId6"/>
    <p:sldLayoutId id="2147483671" r:id="rId7"/>
    <p:sldLayoutId id="2147483678" r:id="rId8"/>
    <p:sldLayoutId id="2147483679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dirty="0">
          <a:solidFill>
            <a:schemeClr val="bg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C76A14-9694-BB4C-8FDB-CF3FB28D8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7431" y="3709144"/>
            <a:ext cx="10117137" cy="66759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Application for DB/GCCM Recertification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654A0-972B-0244-B892-C0CBF28D82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Capital Projects Advisory Review </a:t>
            </a:r>
            <a:r>
              <a:rPr lang="en-US" sz="2400" dirty="0" smtClean="0"/>
              <a:t>Board | Project </a:t>
            </a:r>
            <a:r>
              <a:rPr lang="en-US" sz="2400" dirty="0"/>
              <a:t>Review Committee</a:t>
            </a:r>
          </a:p>
          <a:p>
            <a:r>
              <a:rPr lang="en-US" sz="2400" dirty="0" smtClean="0"/>
              <a:t>January </a:t>
            </a:r>
            <a:r>
              <a:rPr lang="en-US" sz="2400" dirty="0"/>
              <a:t>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36BC6-02AA-EB42-B927-65DC284D1BC3}"/>
              </a:ext>
            </a:extLst>
          </p:cNvPr>
          <p:cNvSpPr/>
          <p:nvPr/>
        </p:nvSpPr>
        <p:spPr>
          <a:xfrm>
            <a:off x="5623803" y="5126836"/>
            <a:ext cx="944391" cy="46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00227-E3A4-464A-8C5A-31A344B33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050" y="1004039"/>
            <a:ext cx="1965900" cy="12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E512D-63E9-F247-BB61-A3EB161EDD93}"/>
              </a:ext>
            </a:extLst>
          </p:cNvPr>
          <p:cNvSpPr/>
          <p:nvPr/>
        </p:nvSpPr>
        <p:spPr>
          <a:xfrm>
            <a:off x="0" y="6137"/>
            <a:ext cx="12192000" cy="685186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135DB4-6E93-F24E-840A-FF1B0B58FE74}"/>
              </a:ext>
            </a:extLst>
          </p:cNvPr>
          <p:cNvSpPr/>
          <p:nvPr/>
        </p:nvSpPr>
        <p:spPr>
          <a:xfrm>
            <a:off x="0" y="-6138"/>
            <a:ext cx="6194216" cy="49929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67C16-2A5F-BF4B-B392-1117FAA5C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96" r="46033"/>
          <a:stretch/>
        </p:blipFill>
        <p:spPr>
          <a:xfrm>
            <a:off x="0" y="-6138"/>
            <a:ext cx="6194216" cy="499289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E5C4BE-B865-084D-AAC5-0CC3F69C6EC1}"/>
              </a:ext>
            </a:extLst>
          </p:cNvPr>
          <p:cNvSpPr txBox="1">
            <a:spLocks/>
          </p:cNvSpPr>
          <p:nvPr/>
        </p:nvSpPr>
        <p:spPr>
          <a:xfrm>
            <a:off x="6621728" y="1855397"/>
            <a:ext cx="5375935" cy="81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accent3"/>
                </a:solidFill>
              </a:rPr>
              <a:t>Capital Staff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E6DDB-E919-3C46-AC7D-10953DB94FC1}"/>
              </a:ext>
            </a:extLst>
          </p:cNvPr>
          <p:cNvSpPr/>
          <p:nvPr/>
        </p:nvSpPr>
        <p:spPr>
          <a:xfrm>
            <a:off x="1990516" y="4158280"/>
            <a:ext cx="4203700" cy="1852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177D3E-80B6-3D44-859A-ADCB5101AC42}"/>
              </a:ext>
            </a:extLst>
          </p:cNvPr>
          <p:cNvSpPr txBox="1">
            <a:spLocks/>
          </p:cNvSpPr>
          <p:nvPr/>
        </p:nvSpPr>
        <p:spPr>
          <a:xfrm>
            <a:off x="7139579" y="2794182"/>
            <a:ext cx="3906863" cy="361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</a:rPr>
              <a:t>Credentials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</a:rPr>
              <a:t>Registered Architects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</a:rPr>
              <a:t>PE’s – Civil, Structural, Mechanical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</a:rPr>
              <a:t>Interior Design Certified – NCIDQ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</a:rPr>
              <a:t>Subject Matter Experts - MEP</a:t>
            </a:r>
            <a:endParaRPr lang="en-US" sz="1600" b="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54509-9DD7-334C-B3CD-FA6B1D150DBC}"/>
              </a:ext>
            </a:extLst>
          </p:cNvPr>
          <p:cNvSpPr txBox="1"/>
          <p:nvPr/>
        </p:nvSpPr>
        <p:spPr>
          <a:xfrm>
            <a:off x="2950103" y="4384277"/>
            <a:ext cx="2227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orbel" panose="020B0503020204020204" pitchFamily="34" charset="0"/>
              </a:rPr>
              <a:t>10 | 3 | 6</a:t>
            </a:r>
            <a:endParaRPr lang="en-US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DF9E5-1616-1841-B2EE-31DD443891A1}"/>
              </a:ext>
            </a:extLst>
          </p:cNvPr>
          <p:cNvSpPr txBox="1"/>
          <p:nvPr/>
        </p:nvSpPr>
        <p:spPr>
          <a:xfrm>
            <a:off x="2309751" y="5153718"/>
            <a:ext cx="36842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Corbel" panose="020B0503020204020204" pitchFamily="34" charset="0"/>
              </a:rPr>
              <a:t>Project Managers | Construction Managers | Engineering Group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6314B27-A2DD-6B41-9672-37FFEFE2446C}"/>
              </a:ext>
            </a:extLst>
          </p:cNvPr>
          <p:cNvSpPr txBox="1">
            <a:spLocks/>
          </p:cNvSpPr>
          <p:nvPr/>
        </p:nvSpPr>
        <p:spPr>
          <a:xfrm>
            <a:off x="6621727" y="1663974"/>
            <a:ext cx="5124323" cy="26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</a:rPr>
              <a:t>Facilities Services</a:t>
            </a:r>
            <a:endParaRPr lang="en-US" sz="1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516" y="1366322"/>
            <a:ext cx="4203701" cy="27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9C2749-330F-2243-BCA1-11A3E81753D4}"/>
              </a:ext>
            </a:extLst>
          </p:cNvPr>
          <p:cNvSpPr/>
          <p:nvPr/>
        </p:nvSpPr>
        <p:spPr>
          <a:xfrm>
            <a:off x="0" y="4913929"/>
            <a:ext cx="12192000" cy="1968518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894DC-A5A8-6140-BDE7-5B9D01009B7D}"/>
              </a:ext>
            </a:extLst>
          </p:cNvPr>
          <p:cNvSpPr/>
          <p:nvPr/>
        </p:nvSpPr>
        <p:spPr>
          <a:xfrm>
            <a:off x="5222937" y="1312557"/>
            <a:ext cx="5926213" cy="4232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585EA-EC46-4A49-94DF-BE39F82C9494}"/>
              </a:ext>
            </a:extLst>
          </p:cNvPr>
          <p:cNvSpPr/>
          <p:nvPr/>
        </p:nvSpPr>
        <p:spPr>
          <a:xfrm>
            <a:off x="4952489" y="1945064"/>
            <a:ext cx="7239511" cy="2969860"/>
          </a:xfrm>
          <a:prstGeom prst="rect">
            <a:avLst/>
          </a:prstGeom>
          <a:solidFill>
            <a:schemeClr val="bg2">
              <a:lumMod val="75000"/>
              <a:alpha val="30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7385A8F-8E93-A640-A10F-9AF79FE695FC}"/>
              </a:ext>
            </a:extLst>
          </p:cNvPr>
          <p:cNvSpPr txBox="1">
            <a:spLocks/>
          </p:cNvSpPr>
          <p:nvPr/>
        </p:nvSpPr>
        <p:spPr>
          <a:xfrm>
            <a:off x="5662751" y="2427585"/>
            <a:ext cx="5375935" cy="81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chemeClr val="accent6"/>
                </a:solidFill>
              </a:rPr>
              <a:t>Certifications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878D4C-E931-4E4E-A21F-43E923BDC18F}"/>
              </a:ext>
            </a:extLst>
          </p:cNvPr>
          <p:cNvSpPr txBox="1">
            <a:spLocks/>
          </p:cNvSpPr>
          <p:nvPr/>
        </p:nvSpPr>
        <p:spPr>
          <a:xfrm>
            <a:off x="5662751" y="2126481"/>
            <a:ext cx="5124323" cy="26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4 DBIA Professionals | 3 DBIA Associates  |   </a:t>
            </a:r>
            <a:r>
              <a:rPr lang="en-US" sz="1600" b="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1600" b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LEED Aps  | </a:t>
            </a:r>
            <a:r>
              <a:rPr lang="en-US" sz="1600" b="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1600" b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CCM</a:t>
            </a:r>
            <a:endParaRPr lang="en-US" sz="1600" b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C0C64-E51C-BA42-970D-37554C56B6B9}"/>
              </a:ext>
            </a:extLst>
          </p:cNvPr>
          <p:cNvSpPr txBox="1"/>
          <p:nvPr/>
        </p:nvSpPr>
        <p:spPr>
          <a:xfrm>
            <a:off x="5306763" y="3089682"/>
            <a:ext cx="22341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Continuing Education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Internal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DBIA Conferences and  AGC Ed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Lunch &amp; Learns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SCUP, </a:t>
            </a:r>
            <a:r>
              <a:rPr lang="en-US" sz="1200" dirty="0" err="1" smtClean="0">
                <a:solidFill>
                  <a:schemeClr val="bg1"/>
                </a:solidFill>
              </a:rPr>
              <a:t>Tradeline</a:t>
            </a:r>
            <a:r>
              <a:rPr lang="en-US" sz="1200" dirty="0" smtClean="0">
                <a:solidFill>
                  <a:schemeClr val="bg1"/>
                </a:solidFill>
              </a:rPr>
              <a:t>, AIA, AUID, Peers and Trade Partners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193AF3-7161-0D4A-9E1E-F9DAF389570A}"/>
              </a:ext>
            </a:extLst>
          </p:cNvPr>
          <p:cNvSpPr/>
          <p:nvPr/>
        </p:nvSpPr>
        <p:spPr>
          <a:xfrm flipH="1">
            <a:off x="7715140" y="3442719"/>
            <a:ext cx="45719" cy="895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751168-37A0-9744-9C25-8FE9FF30E6F2}"/>
              </a:ext>
            </a:extLst>
          </p:cNvPr>
          <p:cNvSpPr/>
          <p:nvPr/>
        </p:nvSpPr>
        <p:spPr>
          <a:xfrm>
            <a:off x="1" y="1944069"/>
            <a:ext cx="1144514" cy="2969860"/>
          </a:xfrm>
          <a:prstGeom prst="rect">
            <a:avLst/>
          </a:prstGeom>
          <a:solidFill>
            <a:schemeClr val="bg2">
              <a:lumMod val="75000"/>
              <a:alpha val="30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AB79F15-4521-6349-8D88-3A67783238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82" b="36482"/>
          <a:stretch/>
        </p:blipFill>
        <p:spPr>
          <a:xfrm>
            <a:off x="0" y="4913929"/>
            <a:ext cx="12192000" cy="1968518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4E28476-95E0-6241-9F3E-86805B2283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34" y="1680151"/>
            <a:ext cx="4852161" cy="3234773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297ABFF-416C-BA4F-A24F-449B51114547}"/>
              </a:ext>
            </a:extLst>
          </p:cNvPr>
          <p:cNvSpPr txBox="1"/>
          <p:nvPr/>
        </p:nvSpPr>
        <p:spPr>
          <a:xfrm>
            <a:off x="8109402" y="3155986"/>
            <a:ext cx="28158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Presentations / Panel Discussions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SCUP, </a:t>
            </a:r>
            <a:r>
              <a:rPr lang="en-US" sz="1200" dirty="0" err="1" smtClean="0">
                <a:solidFill>
                  <a:schemeClr val="bg1"/>
                </a:solidFill>
              </a:rPr>
              <a:t>Tradeline</a:t>
            </a:r>
            <a:r>
              <a:rPr lang="en-US" sz="1200" dirty="0" smtClean="0">
                <a:solidFill>
                  <a:schemeClr val="bg1"/>
                </a:solidFill>
              </a:rPr>
              <a:t>, DBIA, AIA, CMAA, AGC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Collaborate w/ WSU </a:t>
            </a:r>
            <a:r>
              <a:rPr lang="en-US" sz="1200" dirty="0" err="1" smtClean="0">
                <a:solidFill>
                  <a:schemeClr val="bg1"/>
                </a:solidFill>
              </a:rPr>
              <a:t>Voiland</a:t>
            </a:r>
            <a:r>
              <a:rPr lang="en-US" sz="1200" dirty="0" smtClean="0">
                <a:solidFill>
                  <a:schemeClr val="bg1"/>
                </a:solidFill>
              </a:rPr>
              <a:t> College of Engineering &amp;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State of Washington Public Owners Group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AE19FF-35E9-F84A-839D-F6F77BDABC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150" y="0"/>
            <a:ext cx="3984625" cy="6858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895BB-47B4-214F-8786-1A665962A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28" y="273747"/>
            <a:ext cx="624356" cy="619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330" y="1318161"/>
            <a:ext cx="68698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Troy Hall -	</a:t>
            </a:r>
            <a:r>
              <a:rPr lang="en-US" sz="1600" dirty="0" smtClean="0"/>
              <a:t>	AIA </a:t>
            </a:r>
            <a:r>
              <a:rPr lang="en-US" sz="1600" dirty="0"/>
              <a:t>2018 Seattle Honor Award</a:t>
            </a:r>
          </a:p>
          <a:p>
            <a:r>
              <a:rPr lang="en-US" sz="1600" dirty="0"/>
              <a:t>		AIA 2018 National Merit Award</a:t>
            </a:r>
          </a:p>
          <a:p>
            <a:r>
              <a:rPr lang="en-US" sz="1600" dirty="0"/>
              <a:t>		AIA WA Council 2017 Civic Design Award</a:t>
            </a:r>
          </a:p>
          <a:p>
            <a:endParaRPr lang="en-US" sz="1600" dirty="0"/>
          </a:p>
          <a:p>
            <a:r>
              <a:rPr lang="en-US" sz="1600" dirty="0"/>
              <a:t>The Spark - 	DBIA  2018 National Award for Merit	</a:t>
            </a:r>
          </a:p>
          <a:p>
            <a:r>
              <a:rPr lang="en-US" sz="1600" dirty="0"/>
              <a:t>		DBIA 2018 Award for Excellence in Teaming</a:t>
            </a:r>
          </a:p>
          <a:p>
            <a:r>
              <a:rPr lang="en-US" sz="1600" dirty="0"/>
              <a:t>		DBIA 2018 Award for Excellence in Process</a:t>
            </a:r>
          </a:p>
          <a:p>
            <a:endParaRPr lang="en-US" sz="1600" dirty="0"/>
          </a:p>
          <a:p>
            <a:r>
              <a:rPr lang="en-US" sz="1600" dirty="0"/>
              <a:t>Cultural Center -	DBIA 2018 National Award for Merit</a:t>
            </a:r>
          </a:p>
          <a:p>
            <a:r>
              <a:rPr lang="en-US" sz="1600" dirty="0"/>
              <a:t>		DBIA 2018 Chairman’s Award and Excellence in Design - 		</a:t>
            </a:r>
            <a:r>
              <a:rPr lang="en-US" sz="1600" dirty="0" smtClean="0"/>
              <a:t>Architecture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Everett - 	</a:t>
            </a:r>
            <a:r>
              <a:rPr lang="en-US" sz="1600" dirty="0" smtClean="0"/>
              <a:t>	BD+C </a:t>
            </a:r>
            <a:r>
              <a:rPr lang="en-US" sz="1600" dirty="0"/>
              <a:t>Building Team Awards, Silver Award 2018</a:t>
            </a:r>
          </a:p>
          <a:p>
            <a:r>
              <a:rPr lang="en-US" sz="1600" dirty="0"/>
              <a:t>		Champion of Sustainability, </a:t>
            </a:r>
            <a:r>
              <a:rPr lang="en-US" sz="1600" dirty="0" err="1"/>
              <a:t>McKinstry</a:t>
            </a:r>
            <a:r>
              <a:rPr lang="en-US" sz="1600" dirty="0"/>
              <a:t> 2017</a:t>
            </a:r>
          </a:p>
          <a:p>
            <a:r>
              <a:rPr lang="en-US" sz="1600" dirty="0"/>
              <a:t>		VISION 2040 Award, </a:t>
            </a:r>
            <a:r>
              <a:rPr lang="en-US" sz="1600" dirty="0" smtClean="0"/>
              <a:t>Puget </a:t>
            </a:r>
            <a:r>
              <a:rPr lang="en-US" sz="1600" dirty="0"/>
              <a:t>Sound Regional Council, 2017</a:t>
            </a:r>
          </a:p>
          <a:p>
            <a:endParaRPr lang="en-US" sz="1600" dirty="0"/>
          </a:p>
          <a:p>
            <a:r>
              <a:rPr lang="en-US" sz="1600" dirty="0"/>
              <a:t>Washington Building - AGC 2016 Under $10M Public Award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385A8F-8E93-A640-A10F-9AF79FE695FC}"/>
              </a:ext>
            </a:extLst>
          </p:cNvPr>
          <p:cNvSpPr txBox="1">
            <a:spLocks/>
          </p:cNvSpPr>
          <p:nvPr/>
        </p:nvSpPr>
        <p:spPr>
          <a:xfrm>
            <a:off x="5437120" y="273747"/>
            <a:ext cx="5375935" cy="81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C1C1C1"/>
                </a:solidFill>
              </a:rPr>
              <a:t>Project Awards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A6635-2AD8-464F-8B5B-BDF524557B55}"/>
              </a:ext>
            </a:extLst>
          </p:cNvPr>
          <p:cNvSpPr/>
          <p:nvPr/>
        </p:nvSpPr>
        <p:spPr>
          <a:xfrm>
            <a:off x="8069864" y="945629"/>
            <a:ext cx="103285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20CFBF-C722-5248-BBA7-30AC3940C285}"/>
              </a:ext>
            </a:extLst>
          </p:cNvPr>
          <p:cNvSpPr/>
          <p:nvPr/>
        </p:nvSpPr>
        <p:spPr>
          <a:xfrm>
            <a:off x="4173101" y="681197"/>
            <a:ext cx="7575986" cy="55291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C7EC4F9-E5E4-1B4E-882C-9540985101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95" y="454025"/>
            <a:ext cx="3964135" cy="5949950"/>
          </a:xfr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A32E2E8-F5F5-0148-AE7F-8705291FFA5A}"/>
              </a:ext>
            </a:extLst>
          </p:cNvPr>
          <p:cNvSpPr txBox="1">
            <a:spLocks/>
          </p:cNvSpPr>
          <p:nvPr/>
        </p:nvSpPr>
        <p:spPr>
          <a:xfrm>
            <a:off x="5497184" y="1478710"/>
            <a:ext cx="5375935" cy="81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accent1"/>
                </a:solidFill>
              </a:rPr>
              <a:t>Contracting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32D32B-D7E3-2447-A0F7-881D76A36A63}"/>
              </a:ext>
            </a:extLst>
          </p:cNvPr>
          <p:cNvSpPr txBox="1">
            <a:spLocks/>
          </p:cNvSpPr>
          <p:nvPr/>
        </p:nvSpPr>
        <p:spPr>
          <a:xfrm>
            <a:off x="5497184" y="2171660"/>
            <a:ext cx="5784376" cy="3612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Legal Counsel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Sean Bowen, </a:t>
            </a:r>
            <a: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Assistant Attorney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Andrew Greene, Perkins </a:t>
            </a:r>
            <a: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Coie </a:t>
            </a: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LLP</a:t>
            </a:r>
            <a: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Contract Documents </a:t>
            </a:r>
            <a:endParaRPr lang="en-US" sz="1400" b="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Express goal to be fair, reasonable and consistent across all forms of Public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Continual </a:t>
            </a:r>
            <a: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contract </a:t>
            </a: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review</a:t>
            </a:r>
            <a: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During this certification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Revised and simplified ‘Cost of Work’ and ‘Fee’ </a:t>
            </a: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allocations based </a:t>
            </a:r>
            <a:r>
              <a:rPr lang="en-US" sz="1400" b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on feedback from our external auditor and feedback from the </a:t>
            </a: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industry.</a:t>
            </a: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Updated the Transition to Sustainable Occupancy scope and process .</a:t>
            </a: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Implemented inclusive professional insurance requirements into our Design-Build Contracts.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Under </a:t>
            </a:r>
            <a:r>
              <a:rPr lang="en-US" sz="14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2M Design-Build Agreement </a:t>
            </a:r>
            <a:endParaRPr lang="en-US" sz="14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79FD4F0-8592-7D48-B582-496D23A7928F}"/>
              </a:ext>
            </a:extLst>
          </p:cNvPr>
          <p:cNvSpPr txBox="1">
            <a:spLocks/>
          </p:cNvSpPr>
          <p:nvPr/>
        </p:nvSpPr>
        <p:spPr>
          <a:xfrm>
            <a:off x="5497184" y="1292254"/>
            <a:ext cx="5124323" cy="26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Facilities Services</a:t>
            </a:r>
            <a:endParaRPr lang="en-US" sz="1600" b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0116E06-2A48-7D4F-A246-454EA676D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554" y="997902"/>
            <a:ext cx="624356" cy="6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1E75850-7D15-1F48-BF48-ACF37A8CA7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750"/>
            <a:ext cx="12192000" cy="68817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3D8CB9-C9BA-3940-B49F-1DEB6A034B35}"/>
              </a:ext>
            </a:extLst>
          </p:cNvPr>
          <p:cNvSpPr/>
          <p:nvPr/>
        </p:nvSpPr>
        <p:spPr>
          <a:xfrm>
            <a:off x="3144166" y="1410258"/>
            <a:ext cx="2951834" cy="42958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74F91-0CF4-624B-8585-AAE06244726F}"/>
              </a:ext>
            </a:extLst>
          </p:cNvPr>
          <p:cNvSpPr/>
          <p:nvPr/>
        </p:nvSpPr>
        <p:spPr>
          <a:xfrm>
            <a:off x="6096000" y="1410258"/>
            <a:ext cx="2951834" cy="4295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77046-F918-6744-91C5-39A9B6126860}"/>
              </a:ext>
            </a:extLst>
          </p:cNvPr>
          <p:cNvSpPr txBox="1"/>
          <p:nvPr/>
        </p:nvSpPr>
        <p:spPr>
          <a:xfrm>
            <a:off x="6513311" y="1901520"/>
            <a:ext cx="23381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History of Alternative Procurement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Success</a:t>
            </a:r>
            <a:b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</a:br>
            <a:endParaRPr lang="en-US" sz="14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Demonstrated Success on a Wide Variety of Project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Types</a:t>
            </a:r>
            <a:b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</a:br>
            <a:endParaRPr lang="en-US" sz="14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Well Qualified and Experienced Team of Project Managers and Construction Managers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02562-C84E-884B-B9FC-EA6C8AC14821}"/>
              </a:ext>
            </a:extLst>
          </p:cNvPr>
          <p:cNvSpPr txBox="1"/>
          <p:nvPr/>
        </p:nvSpPr>
        <p:spPr>
          <a:xfrm>
            <a:off x="3573741" y="2066014"/>
            <a:ext cx="222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 Summary: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WSU is ready to be recertified</a:t>
            </a:r>
            <a:endParaRPr lang="en-US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639D9D-FC4C-E940-8B08-FA7259CCD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851823-471B-3F48-8195-59848A967A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45" r="2319" b="2320"/>
          <a:stretch/>
        </p:blipFill>
        <p:spPr>
          <a:xfrm>
            <a:off x="0" y="-178676"/>
            <a:ext cx="12192000" cy="7036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70816-7DB1-9944-9BBB-77B9182A6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67" y="2262857"/>
            <a:ext cx="2013269" cy="1998132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A0A1990-F4D9-C445-97B2-773B6DC6E89F}"/>
              </a:ext>
            </a:extLst>
          </p:cNvPr>
          <p:cNvSpPr txBox="1">
            <a:spLocks/>
          </p:cNvSpPr>
          <p:nvPr/>
        </p:nvSpPr>
        <p:spPr>
          <a:xfrm>
            <a:off x="1000070" y="4835915"/>
            <a:ext cx="10117137" cy="6675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high angle view of people in a building&#10;&#10;Description automatically generated with medium confidence">
            <a:extLst>
              <a:ext uri="{FF2B5EF4-FFF2-40B4-BE49-F238E27FC236}">
                <a16:creationId xmlns:a16="http://schemas.microsoft.com/office/drawing/2014/main" id="{F1E75850-7D15-1F48-BF48-ACF37A8CA7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3D8CB9-C9BA-3940-B49F-1DEB6A034B35}"/>
              </a:ext>
            </a:extLst>
          </p:cNvPr>
          <p:cNvSpPr/>
          <p:nvPr/>
        </p:nvSpPr>
        <p:spPr>
          <a:xfrm>
            <a:off x="3144166" y="1410258"/>
            <a:ext cx="2951834" cy="42958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74F91-0CF4-624B-8585-AAE06244726F}"/>
              </a:ext>
            </a:extLst>
          </p:cNvPr>
          <p:cNvSpPr/>
          <p:nvPr/>
        </p:nvSpPr>
        <p:spPr>
          <a:xfrm>
            <a:off x="6096000" y="1410258"/>
            <a:ext cx="2951834" cy="4295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77046-F918-6744-91C5-39A9B6126860}"/>
              </a:ext>
            </a:extLst>
          </p:cNvPr>
          <p:cNvSpPr txBox="1"/>
          <p:nvPr/>
        </p:nvSpPr>
        <p:spPr>
          <a:xfrm>
            <a:off x="6513311" y="1901520"/>
            <a:ext cx="23381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Olivia Yang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Associate Vice President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 Facilities Services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en-US" sz="14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Joe Kline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Assistant Vice President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Capital and Operations</a:t>
            </a:r>
          </a:p>
          <a:p>
            <a:endParaRPr lang="en-US" sz="14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Louise Sweeney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Lead Project Manager</a:t>
            </a:r>
          </a:p>
          <a:p>
            <a:endParaRPr lang="en-US" sz="14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Jason Harper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Lead Construction Manager</a:t>
            </a:r>
          </a:p>
          <a:p>
            <a:endParaRPr lang="en-US" sz="14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Maja Huff</a:t>
            </a:r>
          </a:p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Capital Contracts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Manager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02562-C84E-884B-B9FC-EA6C8AC14821}"/>
              </a:ext>
            </a:extLst>
          </p:cNvPr>
          <p:cNvSpPr txBox="1"/>
          <p:nvPr/>
        </p:nvSpPr>
        <p:spPr>
          <a:xfrm>
            <a:off x="3573741" y="2066014"/>
            <a:ext cx="222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Introductions</a:t>
            </a:r>
            <a:endParaRPr lang="en-US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DD45BD-5E43-FF4E-9316-25BE45AE6265}"/>
              </a:ext>
            </a:extLst>
          </p:cNvPr>
          <p:cNvSpPr/>
          <p:nvPr/>
        </p:nvSpPr>
        <p:spPr>
          <a:xfrm>
            <a:off x="1" y="2908897"/>
            <a:ext cx="12192000" cy="39491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AC3949-2C48-4F48-8CCE-22FF31CB08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"/>
          <a:stretch/>
        </p:blipFill>
        <p:spPr>
          <a:xfrm>
            <a:off x="1" y="-22434"/>
            <a:ext cx="12191999" cy="2955639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B3F1BB-145E-DB47-B311-CFA7172C60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3712" y="4803707"/>
            <a:ext cx="1805706" cy="1237881"/>
          </a:xfrm>
        </p:spPr>
        <p:txBody>
          <a:bodyPr>
            <a:normAutofit fontScale="47500" lnSpcReduction="20000"/>
          </a:bodyPr>
          <a:lstStyle/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Pullman 1,742 acres, &gt;12m SF</a:t>
            </a: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Spokane 40 acres</a:t>
            </a: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Tri-Cities 202 acres</a:t>
            </a: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Vancouver 351 acres</a:t>
            </a: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Everett 5 acres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15BBF-DB86-1B40-AD1F-8DBB0AEEE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4195" y="4803707"/>
            <a:ext cx="1805706" cy="1237881"/>
          </a:xfrm>
        </p:spPr>
        <p:txBody>
          <a:bodyPr/>
          <a:lstStyle/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$150 M – </a:t>
            </a: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$300 M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27ED2-17DE-3F47-93B5-BFA4A3395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9991" y="4873003"/>
            <a:ext cx="1805706" cy="1237881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Prosser</a:t>
            </a: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Puyallup </a:t>
            </a: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Wenatchee</a:t>
            </a: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Mt. Vernon	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8DFCE0F-00E3-8A4C-9234-E2F008ACD569}"/>
              </a:ext>
            </a:extLst>
          </p:cNvPr>
          <p:cNvSpPr txBox="1">
            <a:spLocks/>
          </p:cNvSpPr>
          <p:nvPr/>
        </p:nvSpPr>
        <p:spPr>
          <a:xfrm>
            <a:off x="3266819" y="3259565"/>
            <a:ext cx="7245713" cy="1237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Washington State University</a:t>
            </a:r>
            <a:endParaRPr lang="en-US" sz="4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4EF2EDC-83C8-0846-B852-E0758DC1454D}"/>
              </a:ext>
            </a:extLst>
          </p:cNvPr>
          <p:cNvSpPr txBox="1">
            <a:spLocks/>
          </p:cNvSpPr>
          <p:nvPr/>
        </p:nvSpPr>
        <p:spPr>
          <a:xfrm>
            <a:off x="6096000" y="3931135"/>
            <a:ext cx="2994561" cy="625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</a:rPr>
              <a:t>Land Grant, Research University</a:t>
            </a:r>
            <a:endParaRPr lang="en-US" sz="1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841A8-654F-3E4E-A019-3626E62BE1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55887" b="57613"/>
          <a:stretch/>
        </p:blipFill>
        <p:spPr>
          <a:xfrm>
            <a:off x="0" y="0"/>
            <a:ext cx="5062952" cy="290684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66EA54-3F60-604B-B071-7564C4F4CE1F}"/>
              </a:ext>
            </a:extLst>
          </p:cNvPr>
          <p:cNvSpPr txBox="1"/>
          <p:nvPr/>
        </p:nvSpPr>
        <p:spPr>
          <a:xfrm>
            <a:off x="2593712" y="4457505"/>
            <a:ext cx="17963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FIVE CAMPUSES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BDB7D-04D1-9B40-AEB6-A6F75B453E18}"/>
              </a:ext>
            </a:extLst>
          </p:cNvPr>
          <p:cNvSpPr txBox="1"/>
          <p:nvPr/>
        </p:nvSpPr>
        <p:spPr>
          <a:xfrm>
            <a:off x="5109846" y="4457505"/>
            <a:ext cx="17963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RESEARCH &amp; EXTENSION CENTERS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BE6566-8450-F54E-B808-7F193698AF9E}"/>
              </a:ext>
            </a:extLst>
          </p:cNvPr>
          <p:cNvSpPr txBox="1"/>
          <p:nvPr/>
        </p:nvSpPr>
        <p:spPr>
          <a:xfrm>
            <a:off x="7613706" y="4457505"/>
            <a:ext cx="17963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CAPITAL PORTFOLIO </a:t>
            </a:r>
            <a:endParaRPr lang="en-US" sz="1050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9EA3A3-36ED-6842-AAA0-3C293610E1AE}"/>
              </a:ext>
            </a:extLst>
          </p:cNvPr>
          <p:cNvCxnSpPr>
            <a:cxnSpLocks/>
          </p:cNvCxnSpPr>
          <p:nvPr/>
        </p:nvCxnSpPr>
        <p:spPr>
          <a:xfrm>
            <a:off x="4828408" y="4803707"/>
            <a:ext cx="0" cy="1154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D0A55F-30D3-5F45-9256-6D19955DF750}"/>
              </a:ext>
            </a:extLst>
          </p:cNvPr>
          <p:cNvCxnSpPr>
            <a:cxnSpLocks/>
          </p:cNvCxnSpPr>
          <p:nvPr/>
        </p:nvCxnSpPr>
        <p:spPr>
          <a:xfrm>
            <a:off x="7301055" y="4803707"/>
            <a:ext cx="0" cy="1154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369DBF5-8F33-8E47-81EF-E6E3C1F9080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192815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9DCEE9-A00E-D24F-A25D-CF06B12590F2}"/>
              </a:ext>
            </a:extLst>
          </p:cNvPr>
          <p:cNvSpPr/>
          <p:nvPr/>
        </p:nvSpPr>
        <p:spPr>
          <a:xfrm>
            <a:off x="0" y="3853981"/>
            <a:ext cx="12192000" cy="30040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29743BC-2E86-C845-8C07-0B7F27D3FF4B}"/>
              </a:ext>
            </a:extLst>
          </p:cNvPr>
          <p:cNvSpPr txBox="1">
            <a:spLocks/>
          </p:cNvSpPr>
          <p:nvPr/>
        </p:nvSpPr>
        <p:spPr>
          <a:xfrm>
            <a:off x="613996" y="4648205"/>
            <a:ext cx="1805706" cy="176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2"/>
                </a:solidFill>
              </a:rPr>
              <a:t>FIRM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A21E0C9-0FFC-804F-A914-BF97D36AC260}"/>
              </a:ext>
            </a:extLst>
          </p:cNvPr>
          <p:cNvSpPr txBox="1">
            <a:spLocks/>
          </p:cNvSpPr>
          <p:nvPr/>
        </p:nvSpPr>
        <p:spPr>
          <a:xfrm>
            <a:off x="6972059" y="4594796"/>
            <a:ext cx="1805706" cy="176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2"/>
                </a:solidFill>
              </a:rPr>
              <a:t>Capital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C1662C3-D28A-3844-9A8B-059B528A31BA}"/>
              </a:ext>
            </a:extLst>
          </p:cNvPr>
          <p:cNvSpPr txBox="1">
            <a:spLocks/>
          </p:cNvSpPr>
          <p:nvPr/>
        </p:nvSpPr>
        <p:spPr>
          <a:xfrm>
            <a:off x="8973947" y="4648205"/>
            <a:ext cx="1805706" cy="176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2"/>
                </a:solidFill>
              </a:rPr>
              <a:t>Supply Management Services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347F548-BBA4-8D47-B1A8-76AE39955F32}"/>
              </a:ext>
            </a:extLst>
          </p:cNvPr>
          <p:cNvSpPr txBox="1">
            <a:spLocks/>
          </p:cNvSpPr>
          <p:nvPr/>
        </p:nvSpPr>
        <p:spPr>
          <a:xfrm>
            <a:off x="2565902" y="4648205"/>
            <a:ext cx="1805706" cy="176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2"/>
                </a:solidFill>
              </a:rPr>
              <a:t>Finance &amp; Administration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C55DFF-D627-AE47-BC65-E660F7A4958E}"/>
              </a:ext>
            </a:extLst>
          </p:cNvPr>
          <p:cNvSpPr/>
          <p:nvPr/>
        </p:nvSpPr>
        <p:spPr>
          <a:xfrm>
            <a:off x="812712" y="3053522"/>
            <a:ext cx="1230702" cy="123070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78380B-B689-5C48-957E-375F6F663851}"/>
              </a:ext>
            </a:extLst>
          </p:cNvPr>
          <p:cNvSpPr/>
          <p:nvPr/>
        </p:nvSpPr>
        <p:spPr>
          <a:xfrm>
            <a:off x="7249462" y="3069125"/>
            <a:ext cx="1230702" cy="123070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CD39CD-8BA7-7245-BFAC-BF90BA762994}"/>
              </a:ext>
            </a:extLst>
          </p:cNvPr>
          <p:cNvSpPr/>
          <p:nvPr/>
        </p:nvSpPr>
        <p:spPr>
          <a:xfrm>
            <a:off x="9235969" y="3138857"/>
            <a:ext cx="1230702" cy="123070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E39A6C-07E4-7C43-B8B5-FEBD69F232D8}"/>
              </a:ext>
            </a:extLst>
          </p:cNvPr>
          <p:cNvSpPr/>
          <p:nvPr/>
        </p:nvSpPr>
        <p:spPr>
          <a:xfrm>
            <a:off x="2827924" y="3053522"/>
            <a:ext cx="1230702" cy="123070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BE6C4-278A-B344-9C86-CC54CDE09469}"/>
              </a:ext>
            </a:extLst>
          </p:cNvPr>
          <p:cNvSpPr/>
          <p:nvPr/>
        </p:nvSpPr>
        <p:spPr>
          <a:xfrm>
            <a:off x="0" y="6697029"/>
            <a:ext cx="12192000" cy="171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4B4C88-3DEC-114C-9084-E9A101E6190F}"/>
              </a:ext>
            </a:extLst>
          </p:cNvPr>
          <p:cNvSpPr txBox="1"/>
          <p:nvPr/>
        </p:nvSpPr>
        <p:spPr>
          <a:xfrm>
            <a:off x="1081328" y="3402462"/>
            <a:ext cx="69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FBDFCC-28F6-454D-B120-A5F95378BA30}"/>
              </a:ext>
            </a:extLst>
          </p:cNvPr>
          <p:cNvSpPr txBox="1"/>
          <p:nvPr/>
        </p:nvSpPr>
        <p:spPr>
          <a:xfrm>
            <a:off x="3096256" y="3375993"/>
            <a:ext cx="69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23</a:t>
            </a:r>
            <a:endParaRPr lang="en-US" sz="24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8E3069-A8F1-2643-A846-4C43B21F6E88}"/>
              </a:ext>
            </a:extLst>
          </p:cNvPr>
          <p:cNvSpPr txBox="1"/>
          <p:nvPr/>
        </p:nvSpPr>
        <p:spPr>
          <a:xfrm>
            <a:off x="7528176" y="3378880"/>
            <a:ext cx="69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17</a:t>
            </a:r>
            <a:endParaRPr lang="en-US" sz="24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8D5AE-FC71-9642-BB47-0404D2941618}"/>
              </a:ext>
            </a:extLst>
          </p:cNvPr>
          <p:cNvSpPr txBox="1"/>
          <p:nvPr/>
        </p:nvSpPr>
        <p:spPr>
          <a:xfrm>
            <a:off x="9530064" y="3453644"/>
            <a:ext cx="69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14</a:t>
            </a:r>
            <a:endParaRPr lang="en-US" sz="24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47F548-BBA4-8D47-B1A8-76AE39955F32}"/>
              </a:ext>
            </a:extLst>
          </p:cNvPr>
          <p:cNvSpPr txBox="1">
            <a:spLocks/>
          </p:cNvSpPr>
          <p:nvPr/>
        </p:nvSpPr>
        <p:spPr>
          <a:xfrm>
            <a:off x="4781213" y="4664842"/>
            <a:ext cx="1805706" cy="176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2"/>
                </a:solidFill>
              </a:rPr>
              <a:t>Operations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39A6C-07E4-7C43-B8B5-FEBD69F232D8}"/>
              </a:ext>
            </a:extLst>
          </p:cNvPr>
          <p:cNvSpPr/>
          <p:nvPr/>
        </p:nvSpPr>
        <p:spPr>
          <a:xfrm>
            <a:off x="5043235" y="3070159"/>
            <a:ext cx="1230702" cy="123070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FBDFCC-28F6-454D-B120-A5F95378BA30}"/>
              </a:ext>
            </a:extLst>
          </p:cNvPr>
          <p:cNvSpPr txBox="1"/>
          <p:nvPr/>
        </p:nvSpPr>
        <p:spPr>
          <a:xfrm>
            <a:off x="5311567" y="3392630"/>
            <a:ext cx="69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341</a:t>
            </a:r>
            <a:endParaRPr lang="en-US" sz="24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8DFCE0F-00E3-8A4C-9234-E2F008ACD569}"/>
              </a:ext>
            </a:extLst>
          </p:cNvPr>
          <p:cNvSpPr txBox="1">
            <a:spLocks/>
          </p:cNvSpPr>
          <p:nvPr/>
        </p:nvSpPr>
        <p:spPr>
          <a:xfrm>
            <a:off x="2473143" y="5598878"/>
            <a:ext cx="7245713" cy="1237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Washington State University</a:t>
            </a:r>
          </a:p>
          <a:p>
            <a:r>
              <a:rPr lang="en-US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Facilities Services</a:t>
            </a:r>
            <a:endParaRPr lang="en-US" sz="4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257" y="2137532"/>
            <a:ext cx="7665522" cy="45718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WSU’s </a:t>
            </a:r>
            <a:r>
              <a:rPr lang="en-US" dirty="0" smtClean="0"/>
              <a:t>proven </a:t>
            </a:r>
            <a:r>
              <a:rPr lang="en-US" dirty="0"/>
              <a:t>track record of delivering </a:t>
            </a:r>
            <a:r>
              <a:rPr lang="en-US" dirty="0" smtClean="0"/>
              <a:t>30 </a:t>
            </a:r>
            <a:r>
              <a:rPr lang="en-US" dirty="0"/>
              <a:t>GC/CM and </a:t>
            </a:r>
            <a:r>
              <a:rPr lang="en-US" dirty="0" smtClean="0"/>
              <a:t>32 </a:t>
            </a:r>
            <a:r>
              <a:rPr lang="en-US" dirty="0"/>
              <a:t>Design Build projects over </a:t>
            </a:r>
            <a:r>
              <a:rPr lang="en-US" dirty="0" smtClean="0"/>
              <a:t>our History.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Commitment to process </a:t>
            </a:r>
            <a:r>
              <a:rPr lang="en-US" dirty="0" smtClean="0"/>
              <a:t>improvement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WSU PM/CM’s attend and have taught as part of AGC’s training programs.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WSU staff participation on CPARB and subcommittees.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 Review (Perkins Coie)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Review and reworking of contract documents occurring on almost every new contract based on lessons learned.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Ongoing PM/CM Staff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Active in DBIA, CMAA, AIA, other trade </a:t>
            </a:r>
            <a:r>
              <a:rPr lang="en-US" sz="1600" dirty="0" smtClean="0">
                <a:solidFill>
                  <a:schemeClr val="tx1"/>
                </a:solidFill>
              </a:rPr>
              <a:t>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4208-F096-514A-AE80-B9418C24B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-68126"/>
            <a:ext cx="3716977" cy="2330450"/>
          </a:xfrm>
        </p:spPr>
        <p:txBody>
          <a:bodyPr/>
          <a:lstStyle/>
          <a:p>
            <a:r>
              <a:rPr lang="en-US" dirty="0" smtClean="0"/>
              <a:t>Why WSU is ready to be Recertified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F20953D-61E8-7844-BD5E-E7EA23BE86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637" y="0"/>
            <a:ext cx="4170363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2623486" y="1910524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37599018-7F7D-6E4E-BF87-F80A304B93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256"/>
            <a:ext cx="5762919" cy="3841946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07AFCC3-3DA6-4943-BD0F-8E7B71B5B8F5}"/>
              </a:ext>
            </a:extLst>
          </p:cNvPr>
          <p:cNvSpPr/>
          <p:nvPr/>
        </p:nvSpPr>
        <p:spPr>
          <a:xfrm>
            <a:off x="1883681" y="3906144"/>
            <a:ext cx="5145029" cy="2951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ABD1D-909C-5149-80F9-3DFFF73B2E37}"/>
              </a:ext>
            </a:extLst>
          </p:cNvPr>
          <p:cNvSpPr txBox="1"/>
          <p:nvPr/>
        </p:nvSpPr>
        <p:spPr>
          <a:xfrm>
            <a:off x="2345245" y="4740477"/>
            <a:ext cx="222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Tri-Cities Academic Building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73F89B-BDF3-784B-A404-A6F0A243E7D0}"/>
              </a:ext>
            </a:extLst>
          </p:cNvPr>
          <p:cNvSpPr txBox="1"/>
          <p:nvPr/>
        </p:nvSpPr>
        <p:spPr>
          <a:xfrm>
            <a:off x="2296137" y="5509918"/>
            <a:ext cx="21908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Corbel" panose="020B0503020204020204" pitchFamily="34" charset="0"/>
              </a:rPr>
              <a:t>DB Team:  Hoffman | ZGF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00B71-94AE-624E-9EE4-3564D60C9F2A}"/>
              </a:ext>
            </a:extLst>
          </p:cNvPr>
          <p:cNvSpPr txBox="1"/>
          <p:nvPr/>
        </p:nvSpPr>
        <p:spPr>
          <a:xfrm>
            <a:off x="4909689" y="4607921"/>
            <a:ext cx="1933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Project Budget	      $30.3M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DB Contract           $24.6M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Completion            Jun 2021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Observation</a:t>
            </a:r>
          </a:p>
          <a:p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  STEM Lab Classroom </a:t>
            </a:r>
            <a:r>
              <a:rPr lang="en-US" sz="1200" dirty="0" err="1" smtClean="0">
                <a:solidFill>
                  <a:srgbClr val="FFFFFF"/>
                </a:solidFill>
              </a:rPr>
              <a:t>Bldg</a:t>
            </a:r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   Programming Challenges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398D7D-BA48-E542-84F1-91E763AA8FA0}"/>
              </a:ext>
            </a:extLst>
          </p:cNvPr>
          <p:cNvCxnSpPr>
            <a:cxnSpLocks/>
          </p:cNvCxnSpPr>
          <p:nvPr/>
        </p:nvCxnSpPr>
        <p:spPr>
          <a:xfrm flipV="1">
            <a:off x="4723181" y="4530503"/>
            <a:ext cx="0" cy="17244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709" y="1827616"/>
            <a:ext cx="5018807" cy="50303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7AFCC3-3DA6-4943-BD0F-8E7B71B5B8F5}"/>
              </a:ext>
            </a:extLst>
          </p:cNvPr>
          <p:cNvSpPr/>
          <p:nvPr/>
        </p:nvSpPr>
        <p:spPr>
          <a:xfrm>
            <a:off x="5762919" y="222243"/>
            <a:ext cx="5145029" cy="2951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ABD1D-909C-5149-80F9-3DFFF73B2E37}"/>
              </a:ext>
            </a:extLst>
          </p:cNvPr>
          <p:cNvSpPr txBox="1"/>
          <p:nvPr/>
        </p:nvSpPr>
        <p:spPr>
          <a:xfrm>
            <a:off x="6224483" y="1056576"/>
            <a:ext cx="222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Global Animal Health 2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F89B-BDF3-784B-A404-A6F0A243E7D0}"/>
              </a:ext>
            </a:extLst>
          </p:cNvPr>
          <p:cNvSpPr txBox="1"/>
          <p:nvPr/>
        </p:nvSpPr>
        <p:spPr>
          <a:xfrm>
            <a:off x="6175375" y="1826017"/>
            <a:ext cx="21908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Corbel" panose="020B0503020204020204" pitchFamily="34" charset="0"/>
              </a:rPr>
              <a:t>DB Team:  Bouten | Perkins &amp; Will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A00B71-94AE-624E-9EE4-3564D60C9F2A}"/>
              </a:ext>
            </a:extLst>
          </p:cNvPr>
          <p:cNvSpPr txBox="1"/>
          <p:nvPr/>
        </p:nvSpPr>
        <p:spPr>
          <a:xfrm>
            <a:off x="8788927" y="924020"/>
            <a:ext cx="1933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Project Budget	      $61.3M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DB Contract           $48.6M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Completion            Feb 2021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Observation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   Laboratory Building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   Funding over two biennia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98D7D-BA48-E542-84F1-91E763AA8FA0}"/>
              </a:ext>
            </a:extLst>
          </p:cNvPr>
          <p:cNvCxnSpPr>
            <a:cxnSpLocks/>
          </p:cNvCxnSpPr>
          <p:nvPr/>
        </p:nvCxnSpPr>
        <p:spPr>
          <a:xfrm flipV="1">
            <a:off x="8602419" y="846602"/>
            <a:ext cx="0" cy="17244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4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747" y="3174099"/>
            <a:ext cx="5531253" cy="3683901"/>
          </a:xfrm>
          <a:prstGeom prst="rect">
            <a:avLst/>
          </a:prstGeom>
        </p:spPr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37599018-7F7D-6E4E-BF87-F80A304B93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35"/>
            <a:ext cx="5762919" cy="3841698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07AFCC3-3DA6-4943-BD0F-8E7B71B5B8F5}"/>
              </a:ext>
            </a:extLst>
          </p:cNvPr>
          <p:cNvSpPr/>
          <p:nvPr/>
        </p:nvSpPr>
        <p:spPr>
          <a:xfrm>
            <a:off x="1515718" y="3909233"/>
            <a:ext cx="5145029" cy="2951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ABD1D-909C-5149-80F9-3DFFF73B2E37}"/>
              </a:ext>
            </a:extLst>
          </p:cNvPr>
          <p:cNvSpPr txBox="1"/>
          <p:nvPr/>
        </p:nvSpPr>
        <p:spPr>
          <a:xfrm>
            <a:off x="1977282" y="4743566"/>
            <a:ext cx="222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Cougar Baseball Clubhouse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73F89B-BDF3-784B-A404-A6F0A243E7D0}"/>
              </a:ext>
            </a:extLst>
          </p:cNvPr>
          <p:cNvSpPr txBox="1"/>
          <p:nvPr/>
        </p:nvSpPr>
        <p:spPr>
          <a:xfrm>
            <a:off x="1928174" y="5513007"/>
            <a:ext cx="21908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Corbel" panose="020B0503020204020204" pitchFamily="34" charset="0"/>
              </a:rPr>
              <a:t>DB Team:  Hoffman | SRG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00B71-94AE-624E-9EE4-3564D60C9F2A}"/>
              </a:ext>
            </a:extLst>
          </p:cNvPr>
          <p:cNvSpPr txBox="1"/>
          <p:nvPr/>
        </p:nvSpPr>
        <p:spPr>
          <a:xfrm>
            <a:off x="4541726" y="4611010"/>
            <a:ext cx="1933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Project Budget	      $10M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DB Contract           $8.1M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Completion            Nov 2020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Observation</a:t>
            </a:r>
          </a:p>
          <a:p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  Team Training Facility 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   Difficult Site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398D7D-BA48-E542-84F1-91E763AA8FA0}"/>
              </a:ext>
            </a:extLst>
          </p:cNvPr>
          <p:cNvCxnSpPr>
            <a:cxnSpLocks/>
          </p:cNvCxnSpPr>
          <p:nvPr/>
        </p:nvCxnSpPr>
        <p:spPr>
          <a:xfrm flipV="1">
            <a:off x="4366921" y="4530503"/>
            <a:ext cx="0" cy="17244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07AFCC3-3DA6-4943-BD0F-8E7B71B5B8F5}"/>
              </a:ext>
            </a:extLst>
          </p:cNvPr>
          <p:cNvSpPr/>
          <p:nvPr/>
        </p:nvSpPr>
        <p:spPr>
          <a:xfrm>
            <a:off x="5762919" y="222243"/>
            <a:ext cx="5145029" cy="2951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ABD1D-909C-5149-80F9-3DFFF73B2E37}"/>
              </a:ext>
            </a:extLst>
          </p:cNvPr>
          <p:cNvSpPr txBox="1"/>
          <p:nvPr/>
        </p:nvSpPr>
        <p:spPr>
          <a:xfrm>
            <a:off x="6224483" y="1056576"/>
            <a:ext cx="222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Plant Sciences REC5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F89B-BDF3-784B-A404-A6F0A243E7D0}"/>
              </a:ext>
            </a:extLst>
          </p:cNvPr>
          <p:cNvSpPr txBox="1"/>
          <p:nvPr/>
        </p:nvSpPr>
        <p:spPr>
          <a:xfrm>
            <a:off x="6175375" y="1826017"/>
            <a:ext cx="21908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Corbel" panose="020B0503020204020204" pitchFamily="34" charset="0"/>
              </a:rPr>
              <a:t>DB Team:  Skanska | LMN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A00B71-94AE-624E-9EE4-3564D60C9F2A}"/>
              </a:ext>
            </a:extLst>
          </p:cNvPr>
          <p:cNvSpPr txBox="1"/>
          <p:nvPr/>
        </p:nvSpPr>
        <p:spPr>
          <a:xfrm>
            <a:off x="8788927" y="924020"/>
            <a:ext cx="1933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Project Budget	      $63.6M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DB Contract           $59.3M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Completion            Oct 2020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Observation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   Plant Biosciences</a:t>
            </a:r>
          </a:p>
          <a:p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  Modular Construction            </a:t>
            </a:r>
          </a:p>
          <a:p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      Techniques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98D7D-BA48-E542-84F1-91E763AA8FA0}"/>
              </a:ext>
            </a:extLst>
          </p:cNvPr>
          <p:cNvCxnSpPr>
            <a:cxnSpLocks/>
          </p:cNvCxnSpPr>
          <p:nvPr/>
        </p:nvCxnSpPr>
        <p:spPr>
          <a:xfrm flipV="1">
            <a:off x="8602419" y="846602"/>
            <a:ext cx="0" cy="17244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39"/>
            <a:ext cx="6091139" cy="37537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07AFCC3-3DA6-4943-BD0F-8E7B71B5B8F5}"/>
              </a:ext>
            </a:extLst>
          </p:cNvPr>
          <p:cNvSpPr/>
          <p:nvPr/>
        </p:nvSpPr>
        <p:spPr>
          <a:xfrm>
            <a:off x="1883681" y="3906144"/>
            <a:ext cx="5145029" cy="2951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ABD1D-909C-5149-80F9-3DFFF73B2E37}"/>
              </a:ext>
            </a:extLst>
          </p:cNvPr>
          <p:cNvSpPr txBox="1"/>
          <p:nvPr/>
        </p:nvSpPr>
        <p:spPr>
          <a:xfrm>
            <a:off x="2345245" y="4740477"/>
            <a:ext cx="222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Under 2M Design-Build Projects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00B71-94AE-624E-9EE4-3564D60C9F2A}"/>
              </a:ext>
            </a:extLst>
          </p:cNvPr>
          <p:cNvSpPr txBox="1"/>
          <p:nvPr/>
        </p:nvSpPr>
        <p:spPr>
          <a:xfrm>
            <a:off x="4909689" y="4607921"/>
            <a:ext cx="193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FFFF"/>
                </a:solidFill>
              </a:rPr>
              <a:t>Bustad</a:t>
            </a:r>
            <a:r>
              <a:rPr lang="en-US" sz="1200" dirty="0" smtClean="0">
                <a:solidFill>
                  <a:srgbClr val="FFFFFF"/>
                </a:solidFill>
              </a:rPr>
              <a:t> HVAC Service Equipment Elements and Controls Upgrade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Building Automation System Network and Panel Upgrade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398D7D-BA48-E542-84F1-91E763AA8FA0}"/>
              </a:ext>
            </a:extLst>
          </p:cNvPr>
          <p:cNvCxnSpPr>
            <a:cxnSpLocks/>
          </p:cNvCxnSpPr>
          <p:nvPr/>
        </p:nvCxnSpPr>
        <p:spPr>
          <a:xfrm flipV="1">
            <a:off x="4723181" y="4530503"/>
            <a:ext cx="0" cy="17244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07AFCC3-3DA6-4943-BD0F-8E7B71B5B8F5}"/>
              </a:ext>
            </a:extLst>
          </p:cNvPr>
          <p:cNvSpPr/>
          <p:nvPr/>
        </p:nvSpPr>
        <p:spPr>
          <a:xfrm>
            <a:off x="6091139" y="154988"/>
            <a:ext cx="5145029" cy="2951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ABD1D-909C-5149-80F9-3DFFF73B2E37}"/>
              </a:ext>
            </a:extLst>
          </p:cNvPr>
          <p:cNvSpPr txBox="1"/>
          <p:nvPr/>
        </p:nvSpPr>
        <p:spPr>
          <a:xfrm>
            <a:off x="6503595" y="786026"/>
            <a:ext cx="2227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Bustad</a:t>
            </a:r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Vivarium Renovation and Building Controls Replacement 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3F89B-BDF3-784B-A404-A6F0A243E7D0}"/>
              </a:ext>
            </a:extLst>
          </p:cNvPr>
          <p:cNvSpPr txBox="1"/>
          <p:nvPr/>
        </p:nvSpPr>
        <p:spPr>
          <a:xfrm>
            <a:off x="6503595" y="2122554"/>
            <a:ext cx="21908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Corbel" panose="020B0503020204020204" pitchFamily="34" charset="0"/>
              </a:rPr>
              <a:t>DB Team:  Quality Contractors | Design West Architects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A00B71-94AE-624E-9EE4-3564D60C9F2A}"/>
              </a:ext>
            </a:extLst>
          </p:cNvPr>
          <p:cNvSpPr txBox="1"/>
          <p:nvPr/>
        </p:nvSpPr>
        <p:spPr>
          <a:xfrm>
            <a:off x="9117147" y="856765"/>
            <a:ext cx="193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Project Budget	      $2.5M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DB Contract           $1.9M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Completion            Feb 2021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Observation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Non-Typical Scope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Addresses </a:t>
            </a:r>
            <a:r>
              <a:rPr lang="en-US" sz="1200" dirty="0" err="1" smtClean="0">
                <a:solidFill>
                  <a:srgbClr val="FFFFFF"/>
                </a:solidFill>
              </a:rPr>
              <a:t>Deferered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Maintanace</a:t>
            </a:r>
            <a:r>
              <a:rPr lang="en-US" sz="1200" dirty="0" smtClean="0">
                <a:solidFill>
                  <a:srgbClr val="FFFFFF"/>
                </a:solidFill>
              </a:rPr>
              <a:t> Issues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   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98D7D-BA48-E542-84F1-91E763AA8FA0}"/>
              </a:ext>
            </a:extLst>
          </p:cNvPr>
          <p:cNvCxnSpPr>
            <a:cxnSpLocks/>
          </p:cNvCxnSpPr>
          <p:nvPr/>
        </p:nvCxnSpPr>
        <p:spPr>
          <a:xfrm flipV="1">
            <a:off x="8845864" y="872554"/>
            <a:ext cx="0" cy="17244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130" y="3159215"/>
            <a:ext cx="5155870" cy="36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10B3697-E9A4-5741-B118-DA6C1AC3DC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70363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D5C43-C479-AB4F-99B2-A23102060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6062" y="2122615"/>
            <a:ext cx="7487393" cy="4571880"/>
          </a:xfrm>
        </p:spPr>
        <p:txBody>
          <a:bodyPr>
            <a:normAutofit/>
          </a:bodyPr>
          <a:lstStyle/>
          <a:p>
            <a:r>
              <a:rPr lang="en-US" dirty="0" smtClean="0"/>
              <a:t>WSU </a:t>
            </a:r>
            <a:r>
              <a:rPr lang="en-US" dirty="0"/>
              <a:t>is </a:t>
            </a:r>
            <a:r>
              <a:rPr lang="en-US" dirty="0" smtClean="0"/>
              <a:t>developing a program </a:t>
            </a:r>
            <a:r>
              <a:rPr lang="en-US" dirty="0"/>
              <a:t>with small design build contracts </a:t>
            </a:r>
            <a:r>
              <a:rPr lang="en-US" dirty="0" smtClean="0"/>
              <a:t>with an eye towards addressing our </a:t>
            </a:r>
            <a:r>
              <a:rPr lang="en-US" dirty="0"/>
              <a:t>deferred maintenance backlog which has been identified as a top 5 risk to the </a:t>
            </a:r>
            <a:r>
              <a:rPr lang="en-US" dirty="0" smtClean="0"/>
              <a:t>university.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Refining the deliverables for the RFQ, RFP.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Refining bonding and insurance requirements.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Goal of expanding opportunities for small and minority owned businesses.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Complete overhaul of our contract documents to right-size to smaller projects.</a:t>
            </a:r>
          </a:p>
          <a:p>
            <a:r>
              <a:rPr lang="en-US" dirty="0"/>
              <a:t>After a one year hiatus, WSU hosted its annual Design Build Forum in 2021 with over 250 </a:t>
            </a:r>
            <a:r>
              <a:rPr lang="en-US" dirty="0" smtClean="0"/>
              <a:t>participants.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Refining the process and deliverables for design phase.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Simplifying the RFQ/P process to avoid duplication with more concise submittals.</a:t>
            </a:r>
          </a:p>
          <a:p>
            <a:r>
              <a:rPr lang="en-US" dirty="0"/>
              <a:t>Partnering with OMWBE to develop new tactics to raise the participation of small and minority businesses.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Leveraging our DB partners to increase advertising and outreach.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Partnering with OMWBE and our DB teams to identify available firms.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DB teams are finding ways to remove barriers (bonding, insurance, retainage, paid-when-paid </a:t>
            </a:r>
            <a:r>
              <a:rPr lang="en-US" sz="1400" dirty="0" err="1"/>
              <a:t>passdowns</a:t>
            </a:r>
            <a:r>
              <a:rPr lang="en-US" sz="1400" dirty="0"/>
              <a:t>, </a:t>
            </a:r>
            <a:r>
              <a:rPr lang="en-US" sz="1400" dirty="0" err="1"/>
              <a:t>etc</a:t>
            </a:r>
            <a:r>
              <a:rPr lang="en-US" sz="1400" dirty="0"/>
              <a:t>) to increase participation.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9CFAF-6953-BA44-924E-E3FCBBDF4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6429" y="543412"/>
            <a:ext cx="2991203" cy="13954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we are learning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A6635-2AD8-464F-8B5B-BDF524557B55}"/>
              </a:ext>
            </a:extLst>
          </p:cNvPr>
          <p:cNvSpPr/>
          <p:nvPr/>
        </p:nvSpPr>
        <p:spPr>
          <a:xfrm>
            <a:off x="6656700" y="1793170"/>
            <a:ext cx="103285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SU Powerpoint">
      <a:dk1>
        <a:srgbClr val="919191"/>
      </a:dk1>
      <a:lt1>
        <a:srgbClr val="FFFFFF"/>
      </a:lt1>
      <a:dk2>
        <a:srgbClr val="EAEAEA"/>
      </a:dk2>
      <a:lt2>
        <a:srgbClr val="424242"/>
      </a:lt2>
      <a:accent1>
        <a:srgbClr val="C93446"/>
      </a:accent1>
      <a:accent2>
        <a:srgbClr val="FEFFFF"/>
      </a:accent2>
      <a:accent3>
        <a:srgbClr val="A4283F"/>
      </a:accent3>
      <a:accent4>
        <a:srgbClr val="515151"/>
      </a:accent4>
      <a:accent5>
        <a:srgbClr val="D5D5D5"/>
      </a:accent5>
      <a:accent6>
        <a:srgbClr val="FEFFFF"/>
      </a:accent6>
      <a:hlink>
        <a:srgbClr val="929292"/>
      </a:hlink>
      <a:folHlink>
        <a:srgbClr val="4242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1D8790CF4BF49BFEBFD0365DB50C6" ma:contentTypeVersion="0" ma:contentTypeDescription="Create a new document." ma:contentTypeScope="" ma:versionID="979d1fb6a1e78d4e3ce62a1e5683e407">
  <xsd:schema xmlns:xsd="http://www.w3.org/2001/XMLSchema" xmlns:xs="http://www.w3.org/2001/XMLSchema" xmlns:p="http://schemas.microsoft.com/office/2006/metadata/properties" xmlns:ns2="12b4ade0-33ff-411a-a801-058f5a375813" targetNamespace="http://schemas.microsoft.com/office/2006/metadata/properties" ma:root="true" ma:fieldsID="a7f37167b94b3f9360c2133f19869e26" ns2:_="">
    <xsd:import namespace="12b4ade0-33ff-411a-a801-058f5a37581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4ade0-33ff-411a-a801-058f5a3758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AF4F1D-7649-475F-A6F6-1ABAC3033E20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12b4ade0-33ff-411a-a801-058f5a37581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A29572-89D9-4E5E-94EE-DD345AA497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2C6504-8619-4CE9-AFF6-0A60909E740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AE57533-60DD-4AFB-B47D-682D1ADF5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4ade0-33ff-411a-a801-058f5a375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933</Words>
  <Application>Microsoft Office PowerPoint</Application>
  <PresentationFormat>Widescreen</PresentationFormat>
  <Paragraphs>184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Annie</dc:creator>
  <cp:lastModifiedBy>Huff, Maja Sutton</cp:lastModifiedBy>
  <cp:revision>67</cp:revision>
  <dcterms:created xsi:type="dcterms:W3CDTF">2021-09-08T21:39:40Z</dcterms:created>
  <dcterms:modified xsi:type="dcterms:W3CDTF">2022-01-26T22:09:03Z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0x010100CCF1D8790CF4BF49BFEBFD0365DB50C6</vt:lpwstr>
  </property>
</Properties>
</file>