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378" r:id="rId5"/>
    <p:sldId id="360" r:id="rId6"/>
    <p:sldId id="353" r:id="rId7"/>
    <p:sldId id="373" r:id="rId8"/>
    <p:sldId id="379" r:id="rId9"/>
    <p:sldId id="380" r:id="rId10"/>
    <p:sldId id="369" r:id="rId11"/>
    <p:sldId id="381" r:id="rId12"/>
    <p:sldId id="37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cks, Jarrett (DES)" initials="JS" lastIdx="12" clrIdx="0"/>
  <p:cmAuthor id="1" name="Kent, Linda (DES)" initials="KL" lastIdx="3" clrIdx="1"/>
  <p:cmAuthor id="2" name="Berntsen, Teresa (OMWBE)" initials="TB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DDFC"/>
    <a:srgbClr val="48065A"/>
    <a:srgbClr val="D665F5"/>
    <a:srgbClr val="000099"/>
    <a:srgbClr val="66FF99"/>
    <a:srgbClr val="808000"/>
    <a:srgbClr val="996633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47" autoAdjust="0"/>
    <p:restoredTop sz="92636" autoAdjust="0"/>
  </p:normalViewPr>
  <p:slideViewPr>
    <p:cSldViewPr>
      <p:cViewPr varScale="1">
        <p:scale>
          <a:sx n="51" d="100"/>
          <a:sy n="51" d="100"/>
        </p:scale>
        <p:origin x="150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10" d="100"/>
          <a:sy n="110" d="100"/>
        </p:scale>
        <p:origin x="-576" y="125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7C8C46E3-1556-458E-990F-9F7DF6FB839F}" type="datetimeFigureOut">
              <a:rPr lang="en-US" smtClean="0"/>
              <a:t>9/8/2016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D4317B2E-4AE7-410E-8074-55C322C379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1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BA21934A-1856-489A-A437-448A9F756155}" type="datetimeFigureOut">
              <a:rPr lang="en-US" smtClean="0"/>
              <a:t>9/8/2016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0AE5CE95-D67D-4413-993E-E5657B3282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87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07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1" strike="noStrik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23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23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23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84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7E1E-F2A5-41E6-AF78-0242787124E9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00800"/>
            <a:ext cx="1066800" cy="32918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6314E744-70F6-4E16-80E5-66D8DBF5BDB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B741-2236-469A-9B48-79AAD2FAA73C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524D-BB55-4960-A4E6-E54F5655FB59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9/8/2016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1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F11C-963D-40A3-AF6C-DD8414B8966E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1C21-2487-4531-992A-62FEC00C8BA7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5DFE-48DE-4EED-87AB-EC7884B11038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00800"/>
            <a:ext cx="1066800" cy="32918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6314E744-70F6-4E16-80E5-66D8DBF5BD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2A1F-054A-4FEC-A01A-9CDE84564FBD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955-EC34-4911-9F36-86B17213E940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A30F-D2D6-4AA1-B591-BE2EB7E87CA1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01000" y="6400800"/>
            <a:ext cx="1066800" cy="32918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6314E744-70F6-4E16-80E5-66D8DBF5BD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9E85-7533-457A-B539-673143BB7E88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32E6-26E9-4BA4-A298-ED717714F2FD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2F58FC2-E75B-4991-829F-2F789E7CF6FF}" type="datetime1">
              <a:rPr lang="en-US" smtClean="0"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Washington State Business Diversity Subcabinet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48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Improving </a:t>
            </a:r>
            <a:r>
              <a:rPr lang="en-US" sz="4800" b="1" dirty="0">
                <a:solidFill>
                  <a:srgbClr val="002060"/>
                </a:solidFill>
              </a:rPr>
              <a:t>D</a:t>
            </a:r>
            <a:r>
              <a:rPr lang="en-US" sz="4800" b="1" dirty="0" smtClean="0">
                <a:solidFill>
                  <a:srgbClr val="002060"/>
                </a:solidFill>
              </a:rPr>
              <a:t>iversity </a:t>
            </a: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in State </a:t>
            </a:r>
            <a:r>
              <a:rPr lang="en-US" sz="4800" b="1" dirty="0">
                <a:solidFill>
                  <a:srgbClr val="002060"/>
                </a:solidFill>
              </a:rPr>
              <a:t>C</a:t>
            </a:r>
            <a:r>
              <a:rPr lang="en-US" sz="4800" b="1" dirty="0" smtClean="0">
                <a:solidFill>
                  <a:srgbClr val="002060"/>
                </a:solidFill>
              </a:rPr>
              <a:t>ontracting and Procurement</a:t>
            </a:r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/>
            </a:r>
            <a:br>
              <a:rPr lang="en-US" sz="2000" b="1" dirty="0" smtClean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Capital Projects Advisory Review Board (CPARB) </a:t>
            </a:r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September 8, 2016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828800"/>
          </a:xfrm>
        </p:spPr>
        <p:txBody>
          <a:bodyPr>
            <a:normAutofit/>
          </a:bodyPr>
          <a:lstStyle/>
          <a:p>
            <a:pPr algn="ctr"/>
            <a:r>
              <a:rPr lang="en-US" sz="3600" i="0" dirty="0" smtClean="0">
                <a:solidFill>
                  <a:schemeClr val="tx1"/>
                </a:solidFill>
              </a:rPr>
              <a:t>Washington State Business Diversity Subcabinet</a:t>
            </a:r>
            <a:endParaRPr lang="en-US" sz="3600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6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" action="ppaction://noaction"/>
          </p:cNvPr>
          <p:cNvSpPr/>
          <p:nvPr/>
        </p:nvSpPr>
        <p:spPr>
          <a:xfrm>
            <a:off x="7239000" y="0"/>
            <a:ext cx="19050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419100" y="685800"/>
            <a:ext cx="84582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spc="-1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Governor’s 2017 Goals:</a:t>
            </a:r>
            <a:endParaRPr lang="en-US" sz="4400" b="1" spc="-1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r>
              <a:rPr lang="en-US" dirty="0" smtClean="0"/>
              <a:t>Minority-owned businesses: 10.0%</a:t>
            </a:r>
          </a:p>
          <a:p>
            <a:r>
              <a:rPr lang="en-US" dirty="0" smtClean="0"/>
              <a:t>Women-owned businesses: 6.0%</a:t>
            </a:r>
          </a:p>
          <a:p>
            <a:r>
              <a:rPr lang="en-US" dirty="0" smtClean="0"/>
              <a:t>Veteran-owned businesses: 5.0%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4400" b="1" dirty="0" smtClean="0">
                <a:solidFill>
                  <a:srgbClr val="002060"/>
                </a:solidFill>
              </a:rPr>
              <a:t>State utilization FY 2015:</a:t>
            </a:r>
            <a:endParaRPr lang="en-US" sz="4400" b="1" dirty="0">
              <a:solidFill>
                <a:srgbClr val="002060"/>
              </a:solidFill>
            </a:endParaRPr>
          </a:p>
          <a:p>
            <a:r>
              <a:rPr lang="en-US" dirty="0"/>
              <a:t>Minority-owned businesses: </a:t>
            </a:r>
            <a:r>
              <a:rPr lang="en-US" dirty="0" smtClean="0"/>
              <a:t>1.7%</a:t>
            </a:r>
            <a:endParaRPr lang="en-US" dirty="0"/>
          </a:p>
          <a:p>
            <a:r>
              <a:rPr lang="en-US" dirty="0"/>
              <a:t>Women-owned businesses: </a:t>
            </a:r>
            <a:r>
              <a:rPr lang="en-US" dirty="0" smtClean="0"/>
              <a:t>1.0%</a:t>
            </a:r>
          </a:p>
          <a:p>
            <a:r>
              <a:rPr lang="en-US" dirty="0" smtClean="0"/>
              <a:t>Veteran-owned businesses: 0.16%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600" dirty="0" smtClean="0"/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04800" y="6400800"/>
            <a:ext cx="8686800" cy="329184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Washington State Business Diversity Subcabinet                                                                                   </a:t>
            </a:r>
            <a:fld id="{6314E744-70F6-4E16-80E5-66D8DBF5BDBF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2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00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19100" y="5715000"/>
            <a:ext cx="8536926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19100" y="5257800"/>
            <a:ext cx="8536926" cy="45720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9100" y="3417332"/>
            <a:ext cx="8536926" cy="18404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9100" y="2819400"/>
            <a:ext cx="8536926" cy="5979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9100" y="1066800"/>
            <a:ext cx="8536926" cy="1752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Content Placeholder 1"/>
          <p:cNvSpPr>
            <a:spLocks noGrp="1"/>
          </p:cNvSpPr>
          <p:nvPr>
            <p:ph idx="1"/>
          </p:nvPr>
        </p:nvSpPr>
        <p:spPr>
          <a:xfrm>
            <a:off x="405245" y="1150018"/>
            <a:ext cx="4700155" cy="55626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Dept. </a:t>
            </a:r>
            <a:r>
              <a:rPr lang="en-US" sz="2000" dirty="0"/>
              <a:t>of </a:t>
            </a:r>
            <a:r>
              <a:rPr lang="en-US" sz="2000" dirty="0" smtClean="0"/>
              <a:t>Transportation, Roger Millar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Dept. </a:t>
            </a:r>
            <a:r>
              <a:rPr lang="en-US" sz="2000" dirty="0"/>
              <a:t>of Social and Health Services, </a:t>
            </a:r>
            <a:r>
              <a:rPr lang="en-US" sz="2000" dirty="0" smtClean="0"/>
              <a:t>Pat Lashway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Health </a:t>
            </a:r>
            <a:r>
              <a:rPr lang="en-US" sz="2000" dirty="0"/>
              <a:t>Care </a:t>
            </a:r>
            <a:r>
              <a:rPr lang="en-US" sz="2000" dirty="0" smtClean="0"/>
              <a:t>Authority, </a:t>
            </a:r>
            <a:r>
              <a:rPr lang="en-US" sz="2000" dirty="0"/>
              <a:t>Dorothy </a:t>
            </a:r>
            <a:r>
              <a:rPr lang="en-US" sz="2000" dirty="0" smtClean="0"/>
              <a:t>Teeter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Dept. </a:t>
            </a:r>
            <a:r>
              <a:rPr lang="en-US" sz="2000" dirty="0"/>
              <a:t>of Enterprise </a:t>
            </a:r>
            <a:r>
              <a:rPr lang="en-US" sz="2000" dirty="0" smtClean="0"/>
              <a:t>Services, </a:t>
            </a:r>
            <a:r>
              <a:rPr lang="en-US" sz="2000" dirty="0"/>
              <a:t>Chris </a:t>
            </a:r>
            <a:r>
              <a:rPr lang="en-US" sz="2000" dirty="0" smtClean="0"/>
              <a:t>Liu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Dept. </a:t>
            </a:r>
            <a:r>
              <a:rPr lang="en-US" sz="2000" dirty="0"/>
              <a:t>of </a:t>
            </a:r>
            <a:r>
              <a:rPr lang="en-US" sz="2000" dirty="0" smtClean="0"/>
              <a:t>Corrections, </a:t>
            </a:r>
            <a:r>
              <a:rPr lang="en-US" sz="2000" smtClean="0"/>
              <a:t>Dick Morgan </a:t>
            </a:r>
            <a:endParaRPr lang="en-US" sz="2000" dirty="0" smtClean="0"/>
          </a:p>
          <a:p>
            <a:pPr>
              <a:spcAft>
                <a:spcPts val="600"/>
              </a:spcAft>
            </a:pPr>
            <a:endParaRPr lang="en-US" sz="26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Dept. of </a:t>
            </a:r>
            <a:r>
              <a:rPr lang="en-US" sz="2000" dirty="0"/>
              <a:t>Labor &amp; </a:t>
            </a:r>
            <a:r>
              <a:rPr lang="en-US" sz="2000" dirty="0" smtClean="0"/>
              <a:t>Industries, </a:t>
            </a:r>
            <a:r>
              <a:rPr lang="en-US" sz="2000" dirty="0"/>
              <a:t>Joel </a:t>
            </a:r>
            <a:r>
              <a:rPr lang="en-US" sz="2000" dirty="0" smtClean="0"/>
              <a:t>Sacks</a:t>
            </a:r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/>
              <a:t>Dept. of Veteran </a:t>
            </a:r>
            <a:r>
              <a:rPr lang="en-US" sz="2000" dirty="0" smtClean="0"/>
              <a:t>Affairs, Alfie Alvarado-Ramos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Office </a:t>
            </a:r>
            <a:r>
              <a:rPr lang="en-US" sz="2000" dirty="0"/>
              <a:t>of Minority &amp; Women’s </a:t>
            </a:r>
            <a:r>
              <a:rPr lang="en-US" sz="2000" dirty="0" smtClean="0"/>
              <a:t>Enterprises, Teresa Berntsen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Commission </a:t>
            </a:r>
            <a:r>
              <a:rPr lang="en-US" sz="2000" dirty="0"/>
              <a:t>on African American Affairs, Ed </a:t>
            </a:r>
            <a:r>
              <a:rPr lang="en-US" sz="2000" dirty="0" smtClean="0"/>
              <a:t>Prince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Commission </a:t>
            </a:r>
            <a:r>
              <a:rPr lang="en-US" sz="2000" dirty="0"/>
              <a:t>on Asian Pacific American </a:t>
            </a:r>
            <a:r>
              <a:rPr lang="en-US" sz="2000" dirty="0" smtClean="0"/>
              <a:t>Affairs,  </a:t>
            </a:r>
            <a:r>
              <a:rPr lang="en-US" sz="2000" dirty="0"/>
              <a:t>Michael </a:t>
            </a:r>
            <a:r>
              <a:rPr lang="en-US" sz="2000" dirty="0" smtClean="0"/>
              <a:t>Itti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Commission </a:t>
            </a:r>
            <a:r>
              <a:rPr lang="en-US" sz="2000" dirty="0"/>
              <a:t>on Hispanic Affairs, Uriel </a:t>
            </a:r>
            <a:r>
              <a:rPr lang="en-US" sz="2000" dirty="0" smtClean="0"/>
              <a:t>Iniguez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endParaRPr lang="en-US" sz="3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Attorney General’s </a:t>
            </a:r>
            <a:r>
              <a:rPr lang="en-US" sz="2000" dirty="0"/>
              <a:t>Office, Laura </a:t>
            </a:r>
            <a:r>
              <a:rPr lang="en-US" sz="2000" dirty="0" smtClean="0"/>
              <a:t>Watson</a:t>
            </a:r>
          </a:p>
          <a:p>
            <a:pPr marL="0" indent="0">
              <a:spcAft>
                <a:spcPts val="600"/>
              </a:spcAft>
              <a:buNone/>
            </a:pPr>
            <a:endParaRPr lang="en-US" sz="1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Governor’s </a:t>
            </a:r>
            <a:r>
              <a:rPr lang="en-US" sz="2000" dirty="0"/>
              <a:t>Office </a:t>
            </a:r>
            <a:r>
              <a:rPr lang="en-US" sz="2000" dirty="0" smtClean="0"/>
              <a:t>representative(s) </a:t>
            </a:r>
            <a:endParaRPr lang="en-US" sz="2000" dirty="0"/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37" name="Title 4"/>
          <p:cNvSpPr txBox="1">
            <a:spLocks/>
          </p:cNvSpPr>
          <p:nvPr/>
        </p:nvSpPr>
        <p:spPr>
          <a:xfrm>
            <a:off x="1" y="304800"/>
            <a:ext cx="9119062" cy="8164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71600" indent="-1371600" algn="ctr"/>
            <a:r>
              <a:rPr lang="en-US" b="1" dirty="0" smtClean="0">
                <a:solidFill>
                  <a:srgbClr val="002060"/>
                </a:solidFill>
              </a:rPr>
              <a:t>Business Diversity Subcabinet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62600" y="1258669"/>
            <a:ext cx="355646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Together represent more than 2/3 of state spending</a:t>
            </a:r>
            <a:endParaRPr lang="en-US" sz="17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486400" y="2895600"/>
            <a:ext cx="363266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Community of practice </a:t>
            </a:r>
            <a:endParaRPr lang="en-US" sz="17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3657600"/>
            <a:ext cx="355646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Community transparency, reporting and  communication</a:t>
            </a:r>
            <a:endParaRPr lang="en-US" sz="17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5257800"/>
            <a:ext cx="348026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Single source legal counsel</a:t>
            </a:r>
            <a:endParaRPr lang="en-US" sz="17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04800" y="6400800"/>
            <a:ext cx="8686800" cy="329184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Washington State Business Diversity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Subcabinet                                                                                     </a:t>
            </a:r>
            <a:fld id="{6314E744-70F6-4E16-80E5-66D8DBF5BDBF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56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4"/>
          <p:cNvSpPr txBox="1">
            <a:spLocks/>
          </p:cNvSpPr>
          <p:nvPr/>
        </p:nvSpPr>
        <p:spPr>
          <a:xfrm>
            <a:off x="19670" y="457200"/>
            <a:ext cx="912433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500" b="1" dirty="0" smtClean="0">
                <a:solidFill>
                  <a:srgbClr val="002060"/>
                </a:solidFill>
              </a:rPr>
              <a:t>Current Activities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1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05400"/>
          </a:xfrm>
        </p:spPr>
        <p:txBody>
          <a:bodyPr>
            <a:normAutofit fontScale="92500" lnSpcReduction="10000"/>
          </a:bodyPr>
          <a:lstStyle/>
          <a:p>
            <a:pPr lvl="0">
              <a:spcBef>
                <a:spcPts val="1800"/>
              </a:spcBef>
            </a:pPr>
            <a:r>
              <a:rPr lang="en-US" dirty="0"/>
              <a:t>Work toward a comprehensive list of meaningful measures instead of the current practice of relying on a single number</a:t>
            </a:r>
          </a:p>
          <a:p>
            <a:pPr lvl="0">
              <a:spcBef>
                <a:spcPts val="1800"/>
              </a:spcBef>
            </a:pPr>
            <a:r>
              <a:rPr lang="en-US" dirty="0" smtClean="0"/>
              <a:t>Clarify </a:t>
            </a:r>
            <a:r>
              <a:rPr lang="en-US" dirty="0"/>
              <a:t>legal framework: The Subcabinet requested a formal AG opinion on RCW 49.60.400 (I-200)</a:t>
            </a:r>
          </a:p>
          <a:p>
            <a:pPr lvl="0">
              <a:spcBef>
                <a:spcPts val="1800"/>
              </a:spcBef>
            </a:pPr>
            <a:r>
              <a:rPr lang="en-US" dirty="0"/>
              <a:t>Technical Assistance</a:t>
            </a:r>
          </a:p>
          <a:p>
            <a:pPr lvl="0">
              <a:spcBef>
                <a:spcPts val="1800"/>
              </a:spcBef>
            </a:pPr>
            <a:r>
              <a:rPr lang="en-US" dirty="0"/>
              <a:t>OMWBE review of its certification process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Working to implement changes that do not require update to OMWBE’s state rules (estimate completed Nov. 2016)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Public comment for proposed updates to rules (estimate Oct. 2016)</a:t>
            </a:r>
          </a:p>
        </p:txBody>
      </p:sp>
      <p:sp>
        <p:nvSpPr>
          <p:cNvPr id="37" name="Title 4"/>
          <p:cNvSpPr txBox="1">
            <a:spLocks/>
          </p:cNvSpPr>
          <p:nvPr/>
        </p:nvSpPr>
        <p:spPr>
          <a:xfrm>
            <a:off x="1828799" y="381000"/>
            <a:ext cx="7290263" cy="816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71600" indent="-1371600"/>
            <a:endParaRPr lang="en-US" sz="6100" i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9670" y="6400800"/>
            <a:ext cx="8971930" cy="329184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Washington State Business Diversity Subcabinet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       				</a:t>
            </a:r>
            <a:fld id="{6314E744-70F6-4E16-80E5-66D8DBF5BDBF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4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0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4"/>
          <p:cNvSpPr txBox="1">
            <a:spLocks/>
          </p:cNvSpPr>
          <p:nvPr/>
        </p:nvSpPr>
        <p:spPr>
          <a:xfrm>
            <a:off x="19670" y="457200"/>
            <a:ext cx="912433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500" b="1" dirty="0" smtClean="0">
                <a:solidFill>
                  <a:srgbClr val="002060"/>
                </a:solidFill>
              </a:rPr>
              <a:t>Current Activities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1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3200" b="1" dirty="0"/>
              <a:t>Develop </a:t>
            </a:r>
            <a:r>
              <a:rPr lang="en-US" sz="3200" b="1" dirty="0" smtClean="0"/>
              <a:t>tools and </a:t>
            </a:r>
            <a:r>
              <a:rPr lang="en-US" sz="3200" b="1" dirty="0"/>
              <a:t>practices to assist in fostering </a:t>
            </a:r>
            <a:r>
              <a:rPr lang="en-US" sz="3200" b="1" dirty="0" smtClean="0"/>
              <a:t>diversity/inclusion culture</a:t>
            </a:r>
            <a:endParaRPr lang="en-US" sz="3200" b="1" dirty="0"/>
          </a:p>
          <a:p>
            <a:r>
              <a:rPr lang="en-US" dirty="0"/>
              <a:t>Community of Practice: </a:t>
            </a:r>
            <a:endParaRPr lang="en-US" dirty="0" smtClean="0"/>
          </a:p>
          <a:p>
            <a:pPr lvl="1"/>
            <a:r>
              <a:rPr lang="en-US" dirty="0" smtClean="0"/>
              <a:t>Launching </a:t>
            </a:r>
            <a:r>
              <a:rPr lang="en-US" dirty="0"/>
              <a:t>forums, a website, and virtual community </a:t>
            </a:r>
          </a:p>
          <a:p>
            <a:r>
              <a:rPr lang="en-US" dirty="0"/>
              <a:t>Launching first set of tools: </a:t>
            </a:r>
          </a:p>
          <a:p>
            <a:pPr lvl="1"/>
            <a:r>
              <a:rPr lang="en-US" dirty="0"/>
              <a:t>Lead time and notification; empowerment; OMWBE tools; and </a:t>
            </a:r>
            <a:r>
              <a:rPr lang="en-US" dirty="0" smtClean="0"/>
              <a:t>race and gender neutral </a:t>
            </a:r>
            <a:r>
              <a:rPr lang="en-US" dirty="0"/>
              <a:t>strategies for business assistance.</a:t>
            </a:r>
          </a:p>
          <a:p>
            <a:r>
              <a:rPr lang="en-US" dirty="0"/>
              <a:t>Second set of tools: </a:t>
            </a:r>
          </a:p>
          <a:p>
            <a:pPr lvl="1"/>
            <a:r>
              <a:rPr lang="en-US" dirty="0"/>
              <a:t>Inclusion plan guidance, templates, and contract language. </a:t>
            </a:r>
          </a:p>
        </p:txBody>
      </p:sp>
      <p:sp>
        <p:nvSpPr>
          <p:cNvPr id="37" name="Title 4"/>
          <p:cNvSpPr txBox="1">
            <a:spLocks/>
          </p:cNvSpPr>
          <p:nvPr/>
        </p:nvSpPr>
        <p:spPr>
          <a:xfrm>
            <a:off x="1828799" y="381000"/>
            <a:ext cx="7290263" cy="816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71600" indent="-1371600"/>
            <a:endParaRPr lang="en-US" sz="6100" i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9670" y="6400800"/>
            <a:ext cx="8971930" cy="329184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Washington State Business Diversity Subcabinet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       			</a:t>
            </a:r>
            <a:fld id="{6314E744-70F6-4E16-80E5-66D8DBF5BDBF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5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6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Washington Statewide Disparity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382000" cy="4718304"/>
          </a:xfrm>
        </p:spPr>
        <p:txBody>
          <a:bodyPr>
            <a:normAutofit fontScale="92500" lnSpcReduction="10000"/>
          </a:bodyPr>
          <a:lstStyle/>
          <a:p>
            <a:pPr lvl="1">
              <a:spcAft>
                <a:spcPts val="1200"/>
              </a:spcAft>
            </a:pPr>
            <a:r>
              <a:rPr lang="en-US" sz="2800" dirty="0" smtClean="0"/>
              <a:t>Worked with advisory group to develop recommendations on study scope and approach.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Tapped expertise of nationally recognized disparity study expert, Dr. Samuel Myers of University of Minnesota in developing Request for Proposals (RFP) for the study.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Selected apparent successful bidder and in the process of executing a contract.  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Contractor anticipated to be hired and start performing work Fall 2016.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400800"/>
            <a:ext cx="8991600" cy="329184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Washington State Business Diversity Subcabinet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</a:t>
            </a:r>
            <a:fld id="{6314E744-70F6-4E16-80E5-66D8DBF5BDBF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6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60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WA Disparity Study Details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382000" cy="4718304"/>
          </a:xfrm>
        </p:spPr>
        <p:txBody>
          <a:bodyPr>
            <a:normAutofit lnSpcReduction="10000"/>
          </a:bodyPr>
          <a:lstStyle/>
          <a:p>
            <a:pPr marL="354330" indent="-171450">
              <a:spcAft>
                <a:spcPts val="1200"/>
              </a:spcAft>
            </a:pPr>
            <a:r>
              <a:rPr lang="en-US" sz="3200" dirty="0"/>
              <a:t>Does not duplicate WSDOT disparity study </a:t>
            </a:r>
          </a:p>
          <a:p>
            <a:pPr marL="354330" indent="-171450">
              <a:spcAft>
                <a:spcPts val="1200"/>
              </a:spcAft>
            </a:pPr>
            <a:r>
              <a:rPr lang="en-US" sz="3200" dirty="0"/>
              <a:t>Includes 30 or so agencies, covering 80+% of state contract spend + UW and </a:t>
            </a:r>
            <a:r>
              <a:rPr lang="en-US" sz="3200" dirty="0" smtClean="0"/>
              <a:t>CWU</a:t>
            </a:r>
          </a:p>
          <a:p>
            <a:pPr marL="354330" indent="-171450">
              <a:spcAft>
                <a:spcPts val="1200"/>
              </a:spcAft>
            </a:pPr>
            <a:r>
              <a:rPr lang="en-US" sz="3200" dirty="0" smtClean="0"/>
              <a:t>Most </a:t>
            </a:r>
            <a:r>
              <a:rPr lang="en-US" sz="3200" dirty="0"/>
              <a:t>categories of goods and services and non-transportation public works construction</a:t>
            </a:r>
          </a:p>
          <a:p>
            <a:pPr marL="354330" indent="-171450">
              <a:spcAft>
                <a:spcPts val="1200"/>
              </a:spcAft>
            </a:pPr>
            <a:r>
              <a:rPr lang="en-US" sz="3200" dirty="0"/>
              <a:t>Will include 2nd tier spend (subcontractors) where feasible.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400800"/>
            <a:ext cx="8991600" cy="329184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Washington State Business Diversity Subcabinet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</a:t>
            </a:r>
            <a:fld id="{6314E744-70F6-4E16-80E5-66D8DBF5BDBF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7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7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How does the state study differ from WSDOT’s study?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400800"/>
            <a:ext cx="8991600" cy="329184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Washington State Business Diversity Subcabinet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</a:t>
            </a:r>
            <a:fld id="{6314E744-70F6-4E16-80E5-66D8DBF5BDBF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8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749641"/>
              </p:ext>
            </p:extLst>
          </p:nvPr>
        </p:nvGraphicFramePr>
        <p:xfrm>
          <a:off x="685800" y="1828800"/>
          <a:ext cx="7924801" cy="380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021"/>
                <a:gridCol w="2878743"/>
                <a:gridCol w="3362037"/>
              </a:tblGrid>
              <a:tr h="641902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State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WSDOT</a:t>
                      </a:r>
                      <a:endParaRPr lang="en-US" sz="2000" b="1" dirty="0"/>
                    </a:p>
                  </a:txBody>
                  <a:tcPr/>
                </a:tc>
              </a:tr>
              <a:tr h="60048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Purpose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Governor’s commitment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Legal</a:t>
                      </a:r>
                      <a:r>
                        <a:rPr lang="en-US" b="1" baseline="0" dirty="0" smtClean="0"/>
                        <a:t> requirement</a:t>
                      </a:r>
                      <a:endParaRPr lang="en-US" b="1" dirty="0" smtClean="0"/>
                    </a:p>
                  </a:txBody>
                  <a:tcP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</a:tr>
              <a:tr h="64190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Scope</a:t>
                      </a:r>
                      <a:endParaRPr lang="en-US" b="1" dirty="0"/>
                    </a:p>
                  </a:txBody>
                  <a:tcPr>
                    <a:solidFill>
                      <a:srgbClr val="BADD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State</a:t>
                      </a:r>
                      <a:r>
                        <a:rPr lang="en-US" b="1" baseline="0" dirty="0" smtClean="0"/>
                        <a:t> contracting</a:t>
                      </a:r>
                      <a:endParaRPr lang="en-US" b="1" dirty="0"/>
                    </a:p>
                  </a:txBody>
                  <a:tcPr>
                    <a:solidFill>
                      <a:srgbClr val="BADD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Transportation contracting</a:t>
                      </a:r>
                      <a:endParaRPr lang="en-US" b="1" dirty="0"/>
                    </a:p>
                  </a:txBody>
                  <a:tcPr>
                    <a:solidFill>
                      <a:srgbClr val="BADDFC"/>
                    </a:solidFill>
                  </a:tcPr>
                </a:tc>
              </a:tr>
              <a:tr h="64190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Analyzing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M/WBE and Veterans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DBE and M/WBE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</a:tr>
              <a:tr h="64190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Outcome</a:t>
                      </a:r>
                      <a:endParaRPr lang="en-US" b="1" dirty="0"/>
                    </a:p>
                  </a:txBody>
                  <a:tcPr>
                    <a:solidFill>
                      <a:srgbClr val="BADD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Contingent upon results</a:t>
                      </a:r>
                      <a:endParaRPr lang="en-US" b="1" dirty="0"/>
                    </a:p>
                  </a:txBody>
                  <a:tcPr>
                    <a:solidFill>
                      <a:srgbClr val="BADD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Contingent upon results</a:t>
                      </a:r>
                      <a:endParaRPr lang="en-US" b="1" dirty="0"/>
                    </a:p>
                  </a:txBody>
                  <a:tcPr>
                    <a:solidFill>
                      <a:srgbClr val="BADDFC"/>
                    </a:solidFill>
                  </a:tcPr>
                </a:tc>
              </a:tr>
              <a:tr h="64190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Status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Contract</a:t>
                      </a:r>
                      <a:r>
                        <a:rPr lang="en-US" b="1" baseline="0" dirty="0" smtClean="0"/>
                        <a:t> negotiation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Data</a:t>
                      </a:r>
                      <a:r>
                        <a:rPr lang="en-US" b="1" baseline="0" dirty="0" smtClean="0"/>
                        <a:t> collection and analysis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42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rgbClr val="002060"/>
                </a:solidFill>
              </a:rPr>
              <a:t>Thank you</a:t>
            </a:r>
            <a:endParaRPr lang="en-US" sz="8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153400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Regular Subcabinet and State Disparity Study updates available: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http://bitly.com/WAbizDiversity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Subcabinet Contact Information: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BusinessDiversity@des.wa.gov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WSDOT Disparity Study: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DisparityStudy@wsdot.wa.gov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8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00206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8A28A33F9A1D43A54E83E76A92306B" ma:contentTypeVersion="4" ma:contentTypeDescription="Create a new document." ma:contentTypeScope="" ma:versionID="a125e0f9a2c444eb68f368d4665642c9">
  <xsd:schema xmlns:xsd="http://www.w3.org/2001/XMLSchema" xmlns:xs="http://www.w3.org/2001/XMLSchema" xmlns:p="http://schemas.microsoft.com/office/2006/metadata/properties" xmlns:ns2="dffdb9f8-a207-469d-82d0-a51fcc643e6a" targetNamespace="http://schemas.microsoft.com/office/2006/metadata/properties" ma:root="true" ma:fieldsID="187ce89e26436bde3024fb714b846011" ns2:_="">
    <xsd:import namespace="dffdb9f8-a207-469d-82d0-a51fcc643e6a"/>
    <xsd:element name="properties">
      <xsd:complexType>
        <xsd:sequence>
          <xsd:element name="documentManagement">
            <xsd:complexType>
              <xsd:all>
                <xsd:element ref="ns2:ExternalDocum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db9f8-a207-469d-82d0-a51fcc643e6a" elementFormDefault="qualified">
    <xsd:import namespace="http://schemas.microsoft.com/office/2006/documentManagement/types"/>
    <xsd:import namespace="http://schemas.microsoft.com/office/infopath/2007/PartnerControls"/>
    <xsd:element name="ExternalDocuments" ma:index="8" nillable="true" ma:displayName="Type of Document" ma:format="Dropdown" ma:internalName="ExternalDocuments">
      <xsd:simpleType>
        <xsd:restriction base="dms:Choice">
          <xsd:enumeration value="Communication Plan"/>
          <xsd:enumeration value="Presentation"/>
          <xsd:enumeration value="Talking Points"/>
          <xsd:enumeration value="Handout"/>
          <xsd:enumeration value="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ternalDocuments xmlns="dffdb9f8-a207-469d-82d0-a51fcc643e6a">Presentation</ExternalDocuments>
  </documentManagement>
</p:properties>
</file>

<file path=customXml/itemProps1.xml><?xml version="1.0" encoding="utf-8"?>
<ds:datastoreItem xmlns:ds="http://schemas.openxmlformats.org/officeDocument/2006/customXml" ds:itemID="{23A36FB9-9286-496C-8B54-2E6461EE66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BD9B44-9918-464F-A643-2E76D5A7BA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fdb9f8-a207-469d-82d0-a51fcc643e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C45CD1-3EC3-4621-A7AF-D91CEEC07BAD}">
  <ds:schemaRefs>
    <ds:schemaRef ds:uri="http://purl.org/dc/elements/1.1/"/>
    <ds:schemaRef ds:uri="http://schemas.openxmlformats.org/package/2006/metadata/core-properties"/>
    <ds:schemaRef ds:uri="dffdb9f8-a207-469d-82d0-a51fcc643e6a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15833</TotalTime>
  <Words>555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Clarity</vt:lpstr>
      <vt:lpstr>Washington State Business Diversity Subcabinet</vt:lpstr>
      <vt:lpstr>PowerPoint Presentation</vt:lpstr>
      <vt:lpstr>PowerPoint Presentation</vt:lpstr>
      <vt:lpstr>PowerPoint Presentation</vt:lpstr>
      <vt:lpstr>PowerPoint Presentation</vt:lpstr>
      <vt:lpstr>Washington Statewide Disparity Study</vt:lpstr>
      <vt:lpstr>WA Disparity Study Details</vt:lpstr>
      <vt:lpstr>How does the state study differ from WSDOT’s study?</vt:lpstr>
      <vt:lpstr>Thank you</vt:lpstr>
    </vt:vector>
  </TitlesOfParts>
  <Company>State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 / TOPIC TITLE</dc:title>
  <dc:creator>Pannkuk, Pam (GOV)</dc:creator>
  <cp:lastModifiedBy>Loaner</cp:lastModifiedBy>
  <cp:revision>511</cp:revision>
  <cp:lastPrinted>2015-06-04T16:08:01Z</cp:lastPrinted>
  <dcterms:created xsi:type="dcterms:W3CDTF">2015-03-19T19:12:20Z</dcterms:created>
  <dcterms:modified xsi:type="dcterms:W3CDTF">2016-09-08T19:26:46Z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0x010100B88A28A33F9A1D43A54E83E76A92306B</vt:lpwstr>
  </property>
</Properties>
</file>