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1" r:id="rId1"/>
    <p:sldMasterId id="2147483824" r:id="rId2"/>
  </p:sldMasterIdLst>
  <p:notesMasterIdLst>
    <p:notesMasterId r:id="rId67"/>
  </p:notesMasterIdLst>
  <p:handoutMasterIdLst>
    <p:handoutMasterId r:id="rId68"/>
  </p:handoutMasterIdLst>
  <p:sldIdLst>
    <p:sldId id="329" r:id="rId3"/>
    <p:sldId id="562" r:id="rId4"/>
    <p:sldId id="563" r:id="rId5"/>
    <p:sldId id="564" r:id="rId6"/>
    <p:sldId id="565" r:id="rId7"/>
    <p:sldId id="566" r:id="rId8"/>
    <p:sldId id="567" r:id="rId9"/>
    <p:sldId id="568" r:id="rId10"/>
    <p:sldId id="569" r:id="rId11"/>
    <p:sldId id="570" r:id="rId12"/>
    <p:sldId id="571" r:id="rId13"/>
    <p:sldId id="572" r:id="rId14"/>
    <p:sldId id="585" r:id="rId15"/>
    <p:sldId id="586" r:id="rId16"/>
    <p:sldId id="601" r:id="rId17"/>
    <p:sldId id="592" r:id="rId18"/>
    <p:sldId id="602" r:id="rId19"/>
    <p:sldId id="589" r:id="rId20"/>
    <p:sldId id="590" r:id="rId21"/>
    <p:sldId id="591" r:id="rId22"/>
    <p:sldId id="599" r:id="rId23"/>
    <p:sldId id="593" r:id="rId24"/>
    <p:sldId id="594" r:id="rId25"/>
    <p:sldId id="595" r:id="rId26"/>
    <p:sldId id="596" r:id="rId27"/>
    <p:sldId id="597" r:id="rId28"/>
    <p:sldId id="598" r:id="rId29"/>
    <p:sldId id="625" r:id="rId30"/>
    <p:sldId id="499" r:id="rId31"/>
    <p:sldId id="573" r:id="rId32"/>
    <p:sldId id="579" r:id="rId33"/>
    <p:sldId id="532" r:id="rId34"/>
    <p:sldId id="501" r:id="rId35"/>
    <p:sldId id="628" r:id="rId36"/>
    <p:sldId id="629" r:id="rId37"/>
    <p:sldId id="630" r:id="rId38"/>
    <p:sldId id="559" r:id="rId39"/>
    <p:sldId id="582" r:id="rId40"/>
    <p:sldId id="473" r:id="rId41"/>
    <p:sldId id="603" r:id="rId42"/>
    <p:sldId id="541" r:id="rId43"/>
    <p:sldId id="418" r:id="rId44"/>
    <p:sldId id="413" r:id="rId45"/>
    <p:sldId id="626" r:id="rId46"/>
    <p:sldId id="627" r:id="rId47"/>
    <p:sldId id="441" r:id="rId48"/>
    <p:sldId id="623" r:id="rId49"/>
    <p:sldId id="624" r:id="rId50"/>
    <p:sldId id="622" r:id="rId51"/>
    <p:sldId id="607" r:id="rId52"/>
    <p:sldId id="608" r:id="rId53"/>
    <p:sldId id="609" r:id="rId54"/>
    <p:sldId id="610" r:id="rId55"/>
    <p:sldId id="611" r:id="rId56"/>
    <p:sldId id="612" r:id="rId57"/>
    <p:sldId id="613" r:id="rId58"/>
    <p:sldId id="614" r:id="rId59"/>
    <p:sldId id="615" r:id="rId60"/>
    <p:sldId id="616" r:id="rId61"/>
    <p:sldId id="617" r:id="rId62"/>
    <p:sldId id="618" r:id="rId63"/>
    <p:sldId id="619" r:id="rId64"/>
    <p:sldId id="620" r:id="rId65"/>
    <p:sldId id="621" r:id="rId66"/>
  </p:sldIdLst>
  <p:sldSz cx="10058400" cy="7772400"/>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509405" algn="l" rtl="0" fontAlgn="base">
      <a:spcBef>
        <a:spcPct val="0"/>
      </a:spcBef>
      <a:spcAft>
        <a:spcPct val="0"/>
      </a:spcAft>
      <a:defRPr kern="1200">
        <a:solidFill>
          <a:schemeClr val="tx1"/>
        </a:solidFill>
        <a:latin typeface="Arial" panose="020B0604020202020204" pitchFamily="34" charset="0"/>
        <a:ea typeface="+mn-ea"/>
        <a:cs typeface="+mn-cs"/>
      </a:defRPr>
    </a:lvl2pPr>
    <a:lvl3pPr marL="1018809" algn="l" rtl="0" fontAlgn="base">
      <a:spcBef>
        <a:spcPct val="0"/>
      </a:spcBef>
      <a:spcAft>
        <a:spcPct val="0"/>
      </a:spcAft>
      <a:defRPr kern="1200">
        <a:solidFill>
          <a:schemeClr val="tx1"/>
        </a:solidFill>
        <a:latin typeface="Arial" panose="020B0604020202020204" pitchFamily="34" charset="0"/>
        <a:ea typeface="+mn-ea"/>
        <a:cs typeface="+mn-cs"/>
      </a:defRPr>
    </a:lvl3pPr>
    <a:lvl4pPr marL="1528214" algn="l" rtl="0" fontAlgn="base">
      <a:spcBef>
        <a:spcPct val="0"/>
      </a:spcBef>
      <a:spcAft>
        <a:spcPct val="0"/>
      </a:spcAft>
      <a:defRPr kern="1200">
        <a:solidFill>
          <a:schemeClr val="tx1"/>
        </a:solidFill>
        <a:latin typeface="Arial" panose="020B0604020202020204" pitchFamily="34" charset="0"/>
        <a:ea typeface="+mn-ea"/>
        <a:cs typeface="+mn-cs"/>
      </a:defRPr>
    </a:lvl4pPr>
    <a:lvl5pPr marL="2037618" algn="l" rtl="0" fontAlgn="base">
      <a:spcBef>
        <a:spcPct val="0"/>
      </a:spcBef>
      <a:spcAft>
        <a:spcPct val="0"/>
      </a:spcAft>
      <a:defRPr kern="1200">
        <a:solidFill>
          <a:schemeClr val="tx1"/>
        </a:solidFill>
        <a:latin typeface="Arial" panose="020B0604020202020204" pitchFamily="34" charset="0"/>
        <a:ea typeface="+mn-ea"/>
        <a:cs typeface="+mn-cs"/>
      </a:defRPr>
    </a:lvl5pPr>
    <a:lvl6pPr marL="2547024" algn="l" defTabSz="1018809" rtl="0" eaLnBrk="1" latinLnBrk="0" hangingPunct="1">
      <a:defRPr kern="1200">
        <a:solidFill>
          <a:schemeClr val="tx1"/>
        </a:solidFill>
        <a:latin typeface="Arial" panose="020B0604020202020204" pitchFamily="34" charset="0"/>
        <a:ea typeface="+mn-ea"/>
        <a:cs typeface="+mn-cs"/>
      </a:defRPr>
    </a:lvl6pPr>
    <a:lvl7pPr marL="3056428" algn="l" defTabSz="1018809" rtl="0" eaLnBrk="1" latinLnBrk="0" hangingPunct="1">
      <a:defRPr kern="1200">
        <a:solidFill>
          <a:schemeClr val="tx1"/>
        </a:solidFill>
        <a:latin typeface="Arial" panose="020B0604020202020204" pitchFamily="34" charset="0"/>
        <a:ea typeface="+mn-ea"/>
        <a:cs typeface="+mn-cs"/>
      </a:defRPr>
    </a:lvl7pPr>
    <a:lvl8pPr marL="3565833" algn="l" defTabSz="1018809" rtl="0" eaLnBrk="1" latinLnBrk="0" hangingPunct="1">
      <a:defRPr kern="1200">
        <a:solidFill>
          <a:schemeClr val="tx1"/>
        </a:solidFill>
        <a:latin typeface="Arial" panose="020B0604020202020204" pitchFamily="34" charset="0"/>
        <a:ea typeface="+mn-ea"/>
        <a:cs typeface="+mn-cs"/>
      </a:defRPr>
    </a:lvl8pPr>
    <a:lvl9pPr marL="4075237" algn="l" defTabSz="1018809"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FF33CC"/>
    <a:srgbClr val="00CC00"/>
    <a:srgbClr val="336600"/>
    <a:srgbClr val="B9B9B9"/>
    <a:srgbClr val="FFFF66"/>
    <a:srgbClr val="FFFFFF"/>
    <a:srgbClr val="00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34" autoAdjust="0"/>
    <p:restoredTop sz="95921" autoAdjust="0"/>
  </p:normalViewPr>
  <p:slideViewPr>
    <p:cSldViewPr>
      <p:cViewPr varScale="1">
        <p:scale>
          <a:sx n="94" d="100"/>
          <a:sy n="94" d="100"/>
        </p:scale>
        <p:origin x="318" y="96"/>
      </p:cViewPr>
      <p:guideLst>
        <p:guide orient="horz" pos="2448"/>
        <p:guide pos="3168"/>
      </p:guideLst>
    </p:cSldViewPr>
  </p:slideViewPr>
  <p:outlineViewPr>
    <p:cViewPr>
      <p:scale>
        <a:sx n="33" d="100"/>
        <a:sy n="33" d="100"/>
      </p:scale>
      <p:origin x="0" y="-1471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1974" y="5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7" y="9220200"/>
            <a:ext cx="3169920" cy="379334"/>
          </a:xfrm>
          <a:prstGeom prst="rect">
            <a:avLst/>
          </a:prstGeom>
        </p:spPr>
        <p:txBody>
          <a:bodyPr vert="horz" lIns="96661" tIns="48331" rIns="96661" bIns="48331" rtlCol="0" anchor="b"/>
          <a:lstStyle>
            <a:lvl1pPr algn="r">
              <a:defRPr sz="1300"/>
            </a:lvl1pPr>
          </a:lstStyle>
          <a:p>
            <a:fld id="{EDB2671F-E8CA-4114-B9E7-D6D30E511CE8}" type="slidenum">
              <a:rPr lang="en-US" smtClean="0"/>
              <a:t>‹#›</a:t>
            </a:fld>
            <a:endParaRPr lang="en-US"/>
          </a:p>
        </p:txBody>
      </p:sp>
    </p:spTree>
    <p:extLst>
      <p:ext uri="{BB962C8B-B14F-4D97-AF65-F5344CB8AC3E}">
        <p14:creationId xmlns:p14="http://schemas.microsoft.com/office/powerpoint/2010/main" val="653653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extLst/>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extLst/>
          </a:lstStyle>
          <a:p>
            <a:pPr>
              <a:defRPr/>
            </a:pPr>
            <a:fld id="{0E80B134-81FB-4D84-AFE7-6CB222DEA8D7}" type="datetime1">
              <a:rPr lang="en-US" smtClean="0"/>
              <a:t>5/11/2016</a:t>
            </a:fld>
            <a:endParaRPr lang="en-US"/>
          </a:p>
        </p:txBody>
      </p:sp>
      <p:sp>
        <p:nvSpPr>
          <p:cNvPr id="4" name="Slide Image Placeholder 3"/>
          <p:cNvSpPr>
            <a:spLocks noGrp="1" noRot="1" noChangeAspect="1"/>
          </p:cNvSpPr>
          <p:nvPr>
            <p:ph type="sldImg" idx="2"/>
          </p:nvPr>
        </p:nvSpPr>
        <p:spPr>
          <a:xfrm>
            <a:off x="1327150" y="720725"/>
            <a:ext cx="46609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extLst/>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anose="020F0502020204030204" pitchFamily="34" charset="0"/>
              </a:defRPr>
            </a:lvl1pPr>
          </a:lstStyle>
          <a:p>
            <a:fld id="{DEA479CF-3755-4FE8-9DC9-AB2A48F435AC}" type="slidenum">
              <a:rPr lang="en-US" altLang="en-US"/>
              <a:pPr/>
              <a:t>‹#›</a:t>
            </a:fld>
            <a:endParaRPr lang="en-US" altLang="en-US"/>
          </a:p>
        </p:txBody>
      </p:sp>
    </p:spTree>
    <p:extLst>
      <p:ext uri="{BB962C8B-B14F-4D97-AF65-F5344CB8AC3E}">
        <p14:creationId xmlns:p14="http://schemas.microsoft.com/office/powerpoint/2010/main" val="372958974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338" kern="1200">
        <a:solidFill>
          <a:schemeClr val="tx1"/>
        </a:solidFill>
        <a:latin typeface="+mn-lt"/>
        <a:ea typeface="+mn-ea"/>
        <a:cs typeface="+mn-cs"/>
      </a:defRPr>
    </a:lvl1pPr>
    <a:lvl2pPr marL="509405" algn="l" rtl="0" eaLnBrk="0" fontAlgn="base" hangingPunct="0">
      <a:spcBef>
        <a:spcPct val="30000"/>
      </a:spcBef>
      <a:spcAft>
        <a:spcPct val="0"/>
      </a:spcAft>
      <a:defRPr sz="1338" kern="1200">
        <a:solidFill>
          <a:schemeClr val="tx1"/>
        </a:solidFill>
        <a:latin typeface="+mn-lt"/>
        <a:ea typeface="+mn-ea"/>
        <a:cs typeface="+mn-cs"/>
      </a:defRPr>
    </a:lvl2pPr>
    <a:lvl3pPr marL="1018809" algn="l" rtl="0" eaLnBrk="0" fontAlgn="base" hangingPunct="0">
      <a:spcBef>
        <a:spcPct val="30000"/>
      </a:spcBef>
      <a:spcAft>
        <a:spcPct val="0"/>
      </a:spcAft>
      <a:defRPr sz="1338" kern="1200">
        <a:solidFill>
          <a:schemeClr val="tx1"/>
        </a:solidFill>
        <a:latin typeface="+mn-lt"/>
        <a:ea typeface="+mn-ea"/>
        <a:cs typeface="+mn-cs"/>
      </a:defRPr>
    </a:lvl3pPr>
    <a:lvl4pPr marL="1528214" algn="l" rtl="0" eaLnBrk="0" fontAlgn="base" hangingPunct="0">
      <a:spcBef>
        <a:spcPct val="30000"/>
      </a:spcBef>
      <a:spcAft>
        <a:spcPct val="0"/>
      </a:spcAft>
      <a:defRPr sz="1338" kern="1200">
        <a:solidFill>
          <a:schemeClr val="tx1"/>
        </a:solidFill>
        <a:latin typeface="+mn-lt"/>
        <a:ea typeface="+mn-ea"/>
        <a:cs typeface="+mn-cs"/>
      </a:defRPr>
    </a:lvl4pPr>
    <a:lvl5pPr marL="2037618" algn="l" rtl="0" eaLnBrk="0" fontAlgn="base" hangingPunct="0">
      <a:spcBef>
        <a:spcPct val="30000"/>
      </a:spcBef>
      <a:spcAft>
        <a:spcPct val="0"/>
      </a:spcAft>
      <a:defRPr sz="1338" kern="1200">
        <a:solidFill>
          <a:schemeClr val="tx1"/>
        </a:solidFill>
        <a:latin typeface="+mn-lt"/>
        <a:ea typeface="+mn-ea"/>
        <a:cs typeface="+mn-cs"/>
      </a:defRPr>
    </a:lvl5pPr>
    <a:lvl6pPr marL="2547024" algn="l" rtl="0">
      <a:defRPr sz="1338" kern="1200">
        <a:solidFill>
          <a:schemeClr val="tx1"/>
        </a:solidFill>
        <a:latin typeface="+mn-lt"/>
        <a:ea typeface="+mn-ea"/>
        <a:cs typeface="+mn-cs"/>
      </a:defRPr>
    </a:lvl6pPr>
    <a:lvl7pPr marL="3056428" algn="l" rtl="0">
      <a:defRPr sz="1338" kern="1200">
        <a:solidFill>
          <a:schemeClr val="tx1"/>
        </a:solidFill>
        <a:latin typeface="+mn-lt"/>
        <a:ea typeface="+mn-ea"/>
        <a:cs typeface="+mn-cs"/>
      </a:defRPr>
    </a:lvl7pPr>
    <a:lvl8pPr marL="3565833" algn="l" rtl="0">
      <a:defRPr sz="1338" kern="1200">
        <a:solidFill>
          <a:schemeClr val="tx1"/>
        </a:solidFill>
        <a:latin typeface="+mn-lt"/>
        <a:ea typeface="+mn-ea"/>
        <a:cs typeface="+mn-cs"/>
      </a:defRPr>
    </a:lvl8pPr>
    <a:lvl9pPr marL="4075237" algn="l" rtl="0">
      <a:defRPr sz="1338"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327150" y="720725"/>
            <a:ext cx="46609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661" tIns="48331" rIns="96661" bIns="48331"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98208A-06F7-4D0E-87DB-DD3651857D72}"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2204509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lIns="96661" tIns="48331" rIns="96661" bIns="48331" numCol="1" anchor="t" anchorCtr="0" compatLnSpc="1">
            <a:prstTxWarp prst="textNoShape">
              <a:avLst/>
            </a:prstTxWarp>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ln>
            <a:miter lim="800000"/>
            <a:headEnd/>
            <a:tailEnd/>
          </a:ln>
        </p:spPr>
        <p:txBody>
          <a:bodyPr wrap="square" lIns="96661" tIns="48331" rIns="96661" bIns="48331" numCol="1" anchorCtr="0" compatLnSpc="1">
            <a:prstTxWarp prst="textNoShape">
              <a:avLst/>
            </a:prstTxWarp>
          </a:bodyPr>
          <a:lstStyle/>
          <a:p>
            <a:pPr fontAlgn="base">
              <a:spcBef>
                <a:spcPct val="0"/>
              </a:spcBef>
              <a:spcAft>
                <a:spcPct val="0"/>
              </a:spcAft>
              <a:defRPr/>
            </a:pPr>
            <a:fld id="{9169511C-ABD6-4D81-BBB9-EB1B090B9D66}" type="slidenum">
              <a:rPr lang="en-US" smtClean="0"/>
              <a:pPr fontAlgn="base">
                <a:spcBef>
                  <a:spcPct val="0"/>
                </a:spcBef>
                <a:spcAft>
                  <a:spcPct val="0"/>
                </a:spcAft>
                <a:defRPr/>
              </a:pPr>
              <a:t>19</a:t>
            </a:fld>
            <a:endParaRPr lang="en-US" dirty="0" smtClean="0"/>
          </a:p>
        </p:txBody>
      </p:sp>
      <p:sp>
        <p:nvSpPr>
          <p:cNvPr id="2" name="Date Placeholder 1"/>
          <p:cNvSpPr>
            <a:spLocks noGrp="1"/>
          </p:cNvSpPr>
          <p:nvPr>
            <p:ph type="dt"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469827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defRPr>
            </a:lvl1pPr>
            <a:lvl2pPr marL="777892" indent="-299189" eaLnBrk="0" hangingPunct="0">
              <a:defRPr kumimoji="1" sz="2500">
                <a:solidFill>
                  <a:schemeClr val="tx1"/>
                </a:solidFill>
                <a:latin typeface="Times New Roman" pitchFamily="18" charset="0"/>
              </a:defRPr>
            </a:lvl2pPr>
            <a:lvl3pPr marL="1196759" indent="-239352" eaLnBrk="0" hangingPunct="0">
              <a:defRPr kumimoji="1" sz="2500">
                <a:solidFill>
                  <a:schemeClr val="tx1"/>
                </a:solidFill>
                <a:latin typeface="Times New Roman" pitchFamily="18" charset="0"/>
              </a:defRPr>
            </a:lvl3pPr>
            <a:lvl4pPr marL="1675462" indent="-239352" eaLnBrk="0" hangingPunct="0">
              <a:defRPr kumimoji="1" sz="2500">
                <a:solidFill>
                  <a:schemeClr val="tx1"/>
                </a:solidFill>
                <a:latin typeface="Times New Roman" pitchFamily="18" charset="0"/>
              </a:defRPr>
            </a:lvl4pPr>
            <a:lvl5pPr marL="2154165" indent="-239352" eaLnBrk="0" hangingPunct="0">
              <a:defRPr kumimoji="1" sz="2500">
                <a:solidFill>
                  <a:schemeClr val="tx1"/>
                </a:solidFill>
                <a:latin typeface="Times New Roman" pitchFamily="18" charset="0"/>
              </a:defRPr>
            </a:lvl5pPr>
            <a:lvl6pPr marL="2632869" indent="-239352" eaLnBrk="0" fontAlgn="base" hangingPunct="0">
              <a:spcBef>
                <a:spcPct val="0"/>
              </a:spcBef>
              <a:spcAft>
                <a:spcPct val="0"/>
              </a:spcAft>
              <a:defRPr kumimoji="1" sz="2500">
                <a:solidFill>
                  <a:schemeClr val="tx1"/>
                </a:solidFill>
                <a:latin typeface="Times New Roman" pitchFamily="18" charset="0"/>
              </a:defRPr>
            </a:lvl6pPr>
            <a:lvl7pPr marL="3111573" indent="-239352" eaLnBrk="0" fontAlgn="base" hangingPunct="0">
              <a:spcBef>
                <a:spcPct val="0"/>
              </a:spcBef>
              <a:spcAft>
                <a:spcPct val="0"/>
              </a:spcAft>
              <a:defRPr kumimoji="1" sz="2500">
                <a:solidFill>
                  <a:schemeClr val="tx1"/>
                </a:solidFill>
                <a:latin typeface="Times New Roman" pitchFamily="18" charset="0"/>
              </a:defRPr>
            </a:lvl7pPr>
            <a:lvl8pPr marL="3590276" indent="-239352" eaLnBrk="0" fontAlgn="base" hangingPunct="0">
              <a:spcBef>
                <a:spcPct val="0"/>
              </a:spcBef>
              <a:spcAft>
                <a:spcPct val="0"/>
              </a:spcAft>
              <a:defRPr kumimoji="1" sz="2500">
                <a:solidFill>
                  <a:schemeClr val="tx1"/>
                </a:solidFill>
                <a:latin typeface="Times New Roman" pitchFamily="18" charset="0"/>
              </a:defRPr>
            </a:lvl8pPr>
            <a:lvl9pPr marL="4068979" indent="-239352" eaLnBrk="0" fontAlgn="base" hangingPunct="0">
              <a:spcBef>
                <a:spcPct val="0"/>
              </a:spcBef>
              <a:spcAft>
                <a:spcPct val="0"/>
              </a:spcAft>
              <a:defRPr kumimoji="1" sz="2500">
                <a:solidFill>
                  <a:schemeClr val="tx1"/>
                </a:solidFill>
                <a:latin typeface="Times New Roman" pitchFamily="18" charset="0"/>
              </a:defRPr>
            </a:lvl9pPr>
          </a:lstStyle>
          <a:p>
            <a:pPr>
              <a:defRPr/>
            </a:pPr>
            <a:fld id="{FE8C2D64-6DBB-46BC-8BD3-C2F4403E9E37}" type="slidenum">
              <a:rPr lang="en-US" sz="1300"/>
              <a:pPr>
                <a:defRPr/>
              </a:pPr>
              <a:t>38</a:t>
            </a:fld>
            <a:endParaRPr lang="en-US" sz="13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99" tIns="47350" rIns="94699" bIns="47350"/>
          <a:lstStyle/>
          <a:p>
            <a:pPr eaLnBrk="1" hangingPunct="1"/>
            <a:r>
              <a:rPr lang="en-US" smtClean="0"/>
              <a:t>The Life Cycle of a Project Starts with Construction, …..</a:t>
            </a:r>
          </a:p>
          <a:p>
            <a:pPr eaLnBrk="1" hangingPunct="1"/>
            <a:r>
              <a:rPr lang="en-US" smtClean="0"/>
              <a:t>There are Several Indicators and Criteria Needed in Evaluation of Investment Projects Particularly the P3 Projects</a:t>
            </a:r>
          </a:p>
        </p:txBody>
      </p:sp>
      <p:sp>
        <p:nvSpPr>
          <p:cNvPr id="2" name="Date Placeholder 1"/>
          <p:cNvSpPr>
            <a:spLocks noGrp="1"/>
          </p:cNvSpPr>
          <p:nvPr>
            <p:ph type="dt"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234088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7150" y="720725"/>
            <a:ext cx="46609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A479CF-3755-4FE8-9DC9-AB2A48F435AC}" type="slidenum">
              <a:rPr lang="en-US" altLang="en-US" smtClean="0"/>
              <a:pPr/>
              <a:t>46</a:t>
            </a:fld>
            <a:endParaRPr lang="en-US" altLang="en-US"/>
          </a:p>
        </p:txBody>
      </p:sp>
    </p:spTree>
    <p:extLst>
      <p:ext uri="{BB962C8B-B14F-4D97-AF65-F5344CB8AC3E}">
        <p14:creationId xmlns:p14="http://schemas.microsoft.com/office/powerpoint/2010/main" val="4144234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p:nvSpPr>
        <p:spPr>
          <a:xfrm>
            <a:off x="0" y="415609"/>
            <a:ext cx="10058400" cy="9535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
            <a:ext cx="10058400" cy="352636"/>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349039"/>
            <a:ext cx="10058400" cy="1043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951220" y="408413"/>
            <a:ext cx="4107180" cy="1025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flipV="1">
            <a:off x="5951220" y="498370"/>
            <a:ext cx="4107180" cy="20510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5947729" y="563140"/>
            <a:ext cx="3370263" cy="3238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3" name="Rounded Rectangle 12"/>
          <p:cNvSpPr/>
          <p:nvPr/>
        </p:nvSpPr>
        <p:spPr bwMode="white">
          <a:xfrm>
            <a:off x="8111332" y="667491"/>
            <a:ext cx="1760220" cy="4138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bwMode="invGray">
          <a:xfrm>
            <a:off x="9993789" y="-1799"/>
            <a:ext cx="62866" cy="703475"/>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bwMode="invGray">
          <a:xfrm>
            <a:off x="9948387" y="-1799"/>
            <a:ext cx="31433" cy="703475"/>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bwMode="invGray">
          <a:xfrm>
            <a:off x="9927434" y="-1799"/>
            <a:ext cx="10477" cy="703475"/>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bwMode="invGray">
          <a:xfrm>
            <a:off x="9873298" y="-1799"/>
            <a:ext cx="29686" cy="703475"/>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bwMode="invGray">
          <a:xfrm>
            <a:off x="9806942" y="0"/>
            <a:ext cx="61119" cy="663894"/>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bwMode="invGray">
          <a:xfrm>
            <a:off x="9761538" y="0"/>
            <a:ext cx="8732" cy="663894"/>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Line 23"/>
          <p:cNvSpPr>
            <a:spLocks noChangeShapeType="1"/>
          </p:cNvSpPr>
          <p:nvPr userDrawn="1"/>
        </p:nvSpPr>
        <p:spPr bwMode="auto">
          <a:xfrm>
            <a:off x="502920" y="1426740"/>
            <a:ext cx="9052560" cy="0"/>
          </a:xfrm>
          <a:prstGeom prst="line">
            <a:avLst/>
          </a:prstGeom>
          <a:noFill/>
          <a:ln w="38100" cmpd="dbl">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a:xfrm>
            <a:off x="453947" y="460587"/>
            <a:ext cx="9220200" cy="1212494"/>
          </a:xfrm>
        </p:spPr>
        <p:txBody>
          <a:bodyPr/>
          <a:lstStyle>
            <a:lvl1pPr>
              <a:defRPr sz="3800" b="1" i="0" cap="none" baseline="0">
                <a:solidFill>
                  <a:srgbClr val="C000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5" name="Content Placeholder 4"/>
          <p:cNvSpPr>
            <a:spLocks noGrp="1"/>
          </p:cNvSpPr>
          <p:nvPr>
            <p:ph sz="quarter" idx="2"/>
          </p:nvPr>
        </p:nvSpPr>
        <p:spPr>
          <a:xfrm>
            <a:off x="450533" y="1727200"/>
            <a:ext cx="9220200" cy="5440680"/>
          </a:xfrm>
        </p:spPr>
        <p:txBody>
          <a:bodyPr/>
          <a:lstStyle>
            <a:lvl1pPr marL="365125" indent="-255588">
              <a:buClr>
                <a:srgbClr val="C00000"/>
              </a:buClr>
              <a:buFont typeface="Wingdings" panose="05000000000000000000" pitchFamily="2" charset="2"/>
              <a:buChar char="§"/>
              <a:defRPr sz="2800" baseline="0">
                <a:solidFill>
                  <a:srgbClr val="C00000"/>
                </a:solidFill>
                <a:latin typeface="Arial" panose="020B0604020202020204" pitchFamily="34" charset="0"/>
                <a:cs typeface="Arial" panose="020B0604020202020204" pitchFamily="34" charset="0"/>
              </a:defRPr>
            </a:lvl1pPr>
            <a:lvl2pPr>
              <a:defRPr sz="2400" b="0">
                <a:solidFill>
                  <a:schemeClr val="bg2">
                    <a:lumMod val="75000"/>
                  </a:schemeClr>
                </a:solidFill>
                <a:latin typeface="Arial" panose="020B0604020202020204" pitchFamily="34" charset="0"/>
                <a:cs typeface="Arial" panose="020B0604020202020204" pitchFamily="34" charset="0"/>
              </a:defRPr>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3" name="Slide Number Placeholder 26"/>
          <p:cNvSpPr>
            <a:spLocks noGrp="1"/>
          </p:cNvSpPr>
          <p:nvPr>
            <p:ph type="sldNum" sz="quarter" idx="10"/>
          </p:nvPr>
        </p:nvSpPr>
        <p:spPr/>
        <p:txBody>
          <a:bodyPr vert="horz" wrap="square" lIns="91440" tIns="45720" rIns="91440" bIns="45720" numCol="1" anchor="b" anchorCtr="0" compatLnSpc="1">
            <a:prstTxWarp prst="textNoShape">
              <a:avLst/>
            </a:prstTxWarp>
          </a:bodyPr>
          <a:lstStyle>
            <a:lvl1pPr algn="r">
              <a:defRPr>
                <a:solidFill>
                  <a:srgbClr val="FFFFFF"/>
                </a:solidFill>
                <a:latin typeface="Georgia" panose="02040502050405020303" pitchFamily="18" charset="0"/>
              </a:defRPr>
            </a:lvl1pPr>
          </a:lstStyle>
          <a:p>
            <a:fld id="{64F14256-4120-421C-A29F-13D5D43824F0}" type="slidenum">
              <a:rPr lang="en-US" altLang="en-US"/>
              <a:pPr/>
              <a:t>‹#›</a:t>
            </a:fld>
            <a:endParaRPr lang="en-US" altLang="en-US"/>
          </a:p>
        </p:txBody>
      </p:sp>
    </p:spTree>
    <p:extLst>
      <p:ext uri="{BB962C8B-B14F-4D97-AF65-F5344CB8AC3E}">
        <p14:creationId xmlns:p14="http://schemas.microsoft.com/office/powerpoint/2010/main" val="1699749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5EED78A-8C64-4ACD-A490-9ADE6B5FD00A}" type="slidenum">
              <a:rPr lang="en-US" altLang="en-US"/>
              <a:pPr/>
              <a:t>‹#›</a:t>
            </a:fld>
            <a:endParaRPr lang="en-US" altLang="en-US"/>
          </a:p>
        </p:txBody>
      </p:sp>
    </p:spTree>
    <p:extLst>
      <p:ext uri="{BB962C8B-B14F-4D97-AF65-F5344CB8AC3E}">
        <p14:creationId xmlns:p14="http://schemas.microsoft.com/office/powerpoint/2010/main" val="178675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7" name="Rectangle 6"/>
          <p:cNvSpPr/>
          <p:nvPr/>
        </p:nvSpPr>
        <p:spPr>
          <a:xfrm>
            <a:off x="0" y="415609"/>
            <a:ext cx="10058400" cy="9535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
            <a:ext cx="10058400" cy="352636"/>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349039"/>
            <a:ext cx="10058400" cy="1043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951220" y="408413"/>
            <a:ext cx="4107180" cy="1025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flipV="1">
            <a:off x="5951220" y="498370"/>
            <a:ext cx="4107180" cy="20510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5947729" y="563140"/>
            <a:ext cx="3370263" cy="3238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3" name="Rounded Rectangle 12"/>
          <p:cNvSpPr/>
          <p:nvPr/>
        </p:nvSpPr>
        <p:spPr bwMode="white">
          <a:xfrm>
            <a:off x="8111332" y="667491"/>
            <a:ext cx="1760220" cy="4138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bwMode="invGray">
          <a:xfrm>
            <a:off x="9993789" y="-1799"/>
            <a:ext cx="62866" cy="703475"/>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bwMode="invGray">
          <a:xfrm>
            <a:off x="9948387" y="-1799"/>
            <a:ext cx="31433" cy="703475"/>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bwMode="invGray">
          <a:xfrm>
            <a:off x="9927434" y="-1799"/>
            <a:ext cx="10477" cy="703475"/>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bwMode="invGray">
          <a:xfrm>
            <a:off x="9873298" y="-1799"/>
            <a:ext cx="29686" cy="703475"/>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bwMode="invGray">
          <a:xfrm>
            <a:off x="9806942" y="0"/>
            <a:ext cx="61119" cy="663894"/>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bwMode="invGray">
          <a:xfrm>
            <a:off x="9761538" y="0"/>
            <a:ext cx="8732" cy="663894"/>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Line 23"/>
          <p:cNvSpPr>
            <a:spLocks noChangeShapeType="1"/>
          </p:cNvSpPr>
          <p:nvPr userDrawn="1"/>
        </p:nvSpPr>
        <p:spPr bwMode="auto">
          <a:xfrm>
            <a:off x="502920" y="1426740"/>
            <a:ext cx="9052560" cy="0"/>
          </a:xfrm>
          <a:prstGeom prst="line">
            <a:avLst/>
          </a:prstGeom>
          <a:noFill/>
          <a:ln w="38100" cmpd="dbl">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a:xfrm>
            <a:off x="453947" y="460587"/>
            <a:ext cx="9220200" cy="1212494"/>
          </a:xfrm>
        </p:spPr>
        <p:txBody>
          <a:bodyPr/>
          <a:lstStyle>
            <a:lvl1pPr>
              <a:defRPr sz="3800" b="1" i="0" cap="none" baseline="0">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19100" y="2544300"/>
            <a:ext cx="4445812" cy="51816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4" name="Text Placeholder 3"/>
          <p:cNvSpPr>
            <a:spLocks noGrp="1"/>
          </p:cNvSpPr>
          <p:nvPr>
            <p:ph type="body" sz="half" idx="3"/>
          </p:nvPr>
        </p:nvSpPr>
        <p:spPr>
          <a:xfrm>
            <a:off x="5193348" y="2544300"/>
            <a:ext cx="4445953" cy="51816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19100" y="3069655"/>
            <a:ext cx="4445812" cy="4404360"/>
          </a:xfrm>
        </p:spPr>
        <p:txBody>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5190135" y="3069655"/>
            <a:ext cx="4445953" cy="440436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Slide Number Placeholder 26"/>
          <p:cNvSpPr>
            <a:spLocks noGrp="1"/>
          </p:cNvSpPr>
          <p:nvPr>
            <p:ph type="sldNum" sz="quarter" idx="10"/>
          </p:nvPr>
        </p:nvSpPr>
        <p:spPr/>
        <p:txBody>
          <a:bodyPr vert="horz" wrap="square" lIns="91440" tIns="45720" rIns="91440" bIns="45720" numCol="1" anchor="b" anchorCtr="0" compatLnSpc="1">
            <a:prstTxWarp prst="textNoShape">
              <a:avLst/>
            </a:prstTxWarp>
          </a:bodyPr>
          <a:lstStyle>
            <a:lvl1pPr algn="r">
              <a:defRPr>
                <a:solidFill>
                  <a:srgbClr val="FFFFFF"/>
                </a:solidFill>
                <a:latin typeface="Georgia" panose="02040502050405020303" pitchFamily="18" charset="0"/>
              </a:defRPr>
            </a:lvl1pPr>
          </a:lstStyle>
          <a:p>
            <a:fld id="{64F14256-4120-421C-A29F-13D5D43824F0}" type="slidenum">
              <a:rPr lang="en-US" altLang="en-US"/>
              <a:pPr/>
              <a:t>‹#›</a:t>
            </a:fld>
            <a:endParaRPr lang="en-US" altLang="en-US"/>
          </a:p>
        </p:txBody>
      </p:sp>
    </p:spTree>
    <p:extLst>
      <p:ext uri="{BB962C8B-B14F-4D97-AF65-F5344CB8AC3E}">
        <p14:creationId xmlns:p14="http://schemas.microsoft.com/office/powerpoint/2010/main" val="2594337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p:cNvSpPr/>
          <p:nvPr/>
        </p:nvSpPr>
        <p:spPr>
          <a:xfrm>
            <a:off x="0" y="415609"/>
            <a:ext cx="10058400" cy="9535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
            <a:ext cx="10058400" cy="352636"/>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349039"/>
            <a:ext cx="10058400" cy="1043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951220" y="408413"/>
            <a:ext cx="4107180" cy="1025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flipV="1">
            <a:off x="5951220" y="498370"/>
            <a:ext cx="4107180" cy="20510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5947729" y="563140"/>
            <a:ext cx="3370263" cy="3238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3" name="Rounded Rectangle 12"/>
          <p:cNvSpPr/>
          <p:nvPr/>
        </p:nvSpPr>
        <p:spPr bwMode="white">
          <a:xfrm>
            <a:off x="8111332" y="667491"/>
            <a:ext cx="1760220" cy="4138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bwMode="invGray">
          <a:xfrm>
            <a:off x="9993789" y="-1799"/>
            <a:ext cx="62866" cy="703475"/>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bwMode="invGray">
          <a:xfrm>
            <a:off x="9948387" y="-1799"/>
            <a:ext cx="31433" cy="703475"/>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bwMode="invGray">
          <a:xfrm>
            <a:off x="9927434" y="-1799"/>
            <a:ext cx="10477" cy="703475"/>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bwMode="invGray">
          <a:xfrm>
            <a:off x="9873298" y="-1799"/>
            <a:ext cx="29686" cy="703475"/>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bwMode="invGray">
          <a:xfrm>
            <a:off x="9806942" y="0"/>
            <a:ext cx="61119" cy="663894"/>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bwMode="invGray">
          <a:xfrm>
            <a:off x="9761538" y="0"/>
            <a:ext cx="8732" cy="663894"/>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Line 23"/>
          <p:cNvSpPr>
            <a:spLocks noChangeShapeType="1"/>
          </p:cNvSpPr>
          <p:nvPr userDrawn="1"/>
        </p:nvSpPr>
        <p:spPr bwMode="auto">
          <a:xfrm>
            <a:off x="502920" y="1426740"/>
            <a:ext cx="9052560" cy="0"/>
          </a:xfrm>
          <a:prstGeom prst="line">
            <a:avLst/>
          </a:prstGeom>
          <a:noFill/>
          <a:ln w="38100" cmpd="dbl">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a:xfrm>
            <a:off x="453947" y="460587"/>
            <a:ext cx="9220200" cy="1212494"/>
          </a:xfrm>
        </p:spPr>
        <p:txBody>
          <a:bodyPr/>
          <a:lstStyle>
            <a:lvl1pPr>
              <a:defRPr sz="3800" b="1" i="0" cap="none" baseline="0">
                <a:solidFill>
                  <a:srgbClr val="C00000"/>
                </a:solidFill>
              </a:defRPr>
            </a:lvl1pPr>
          </a:lstStyle>
          <a:p>
            <a:r>
              <a:rPr lang="en-US" dirty="0" smtClean="0"/>
              <a:t>Click to edit Master title style</a:t>
            </a:r>
            <a:endParaRPr lang="en-US" dirty="0"/>
          </a:p>
        </p:txBody>
      </p:sp>
      <p:sp>
        <p:nvSpPr>
          <p:cNvPr id="23" name="Slide Number Placeholder 26"/>
          <p:cNvSpPr>
            <a:spLocks noGrp="1"/>
          </p:cNvSpPr>
          <p:nvPr>
            <p:ph type="sldNum" sz="quarter" idx="10"/>
          </p:nvPr>
        </p:nvSpPr>
        <p:spPr/>
        <p:txBody>
          <a:bodyPr vert="horz" wrap="square" lIns="91440" tIns="45720" rIns="91440" bIns="45720" numCol="1" anchor="b" anchorCtr="0" compatLnSpc="1">
            <a:prstTxWarp prst="textNoShape">
              <a:avLst/>
            </a:prstTxWarp>
          </a:bodyPr>
          <a:lstStyle>
            <a:lvl1pPr algn="r">
              <a:defRPr>
                <a:solidFill>
                  <a:srgbClr val="FFFFFF"/>
                </a:solidFill>
                <a:latin typeface="Georgia" panose="02040502050405020303" pitchFamily="18" charset="0"/>
              </a:defRPr>
            </a:lvl1pPr>
          </a:lstStyle>
          <a:p>
            <a:fld id="{64F14256-4120-421C-A29F-13D5D43824F0}" type="slidenum">
              <a:rPr lang="en-US" altLang="en-US"/>
              <a:pPr/>
              <a:t>‹#›</a:t>
            </a:fld>
            <a:endParaRPr lang="en-US" altLang="en-US"/>
          </a:p>
        </p:txBody>
      </p:sp>
    </p:spTree>
    <p:extLst>
      <p:ext uri="{BB962C8B-B14F-4D97-AF65-F5344CB8AC3E}">
        <p14:creationId xmlns:p14="http://schemas.microsoft.com/office/powerpoint/2010/main" val="3871202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Rectangle 6"/>
          <p:cNvSpPr/>
          <p:nvPr/>
        </p:nvSpPr>
        <p:spPr>
          <a:xfrm>
            <a:off x="0" y="415609"/>
            <a:ext cx="10058400" cy="9535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
            <a:ext cx="10058400" cy="352636"/>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349039"/>
            <a:ext cx="10058400" cy="1043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flipV="1">
            <a:off x="5951220" y="408413"/>
            <a:ext cx="4107180" cy="1025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flipV="1">
            <a:off x="5951220" y="498370"/>
            <a:ext cx="4107180" cy="20510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11"/>
          <p:cNvSpPr/>
          <p:nvPr/>
        </p:nvSpPr>
        <p:spPr bwMode="white">
          <a:xfrm>
            <a:off x="5947729" y="563140"/>
            <a:ext cx="3370263" cy="3238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3" name="Rounded Rectangle 12"/>
          <p:cNvSpPr/>
          <p:nvPr/>
        </p:nvSpPr>
        <p:spPr bwMode="white">
          <a:xfrm>
            <a:off x="8111332" y="667491"/>
            <a:ext cx="1760220" cy="4138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bwMode="invGray">
          <a:xfrm>
            <a:off x="9993789" y="-1799"/>
            <a:ext cx="62866" cy="703475"/>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bwMode="invGray">
          <a:xfrm>
            <a:off x="9948387" y="-1799"/>
            <a:ext cx="31433" cy="703475"/>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bwMode="invGray">
          <a:xfrm>
            <a:off x="9927434" y="-1799"/>
            <a:ext cx="10477" cy="703475"/>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bwMode="invGray">
          <a:xfrm>
            <a:off x="9873298" y="-1799"/>
            <a:ext cx="29686" cy="703475"/>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bwMode="invGray">
          <a:xfrm>
            <a:off x="9806942" y="0"/>
            <a:ext cx="61119" cy="663894"/>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bwMode="invGray">
          <a:xfrm>
            <a:off x="9761538" y="0"/>
            <a:ext cx="8732" cy="663894"/>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Line 23"/>
          <p:cNvSpPr>
            <a:spLocks noChangeShapeType="1"/>
          </p:cNvSpPr>
          <p:nvPr userDrawn="1"/>
        </p:nvSpPr>
        <p:spPr bwMode="auto">
          <a:xfrm>
            <a:off x="502920" y="1426740"/>
            <a:ext cx="9052560" cy="0"/>
          </a:xfrm>
          <a:prstGeom prst="line">
            <a:avLst/>
          </a:prstGeom>
          <a:noFill/>
          <a:ln w="38100" cmpd="dbl">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itle 1"/>
          <p:cNvSpPr>
            <a:spLocks noGrp="1"/>
          </p:cNvSpPr>
          <p:nvPr>
            <p:ph type="title"/>
          </p:nvPr>
        </p:nvSpPr>
        <p:spPr>
          <a:xfrm>
            <a:off x="453947" y="460587"/>
            <a:ext cx="9220200" cy="1212494"/>
          </a:xfrm>
        </p:spPr>
        <p:txBody>
          <a:bodyPr/>
          <a:lstStyle>
            <a:lvl1pPr>
              <a:defRPr sz="3800" b="1" i="0" cap="none" baseline="0">
                <a:solidFill>
                  <a:srgbClr val="C00000"/>
                </a:solidFill>
              </a:defRPr>
            </a:lvl1pPr>
          </a:lstStyle>
          <a:p>
            <a:r>
              <a:rPr lang="en-US" dirty="0" smtClean="0"/>
              <a:t>Click to edit Master title style</a:t>
            </a:r>
            <a:endParaRPr lang="en-US" dirty="0"/>
          </a:p>
        </p:txBody>
      </p:sp>
      <p:sp>
        <p:nvSpPr>
          <p:cNvPr id="23" name="Slide Number Placeholder 26"/>
          <p:cNvSpPr>
            <a:spLocks noGrp="1"/>
          </p:cNvSpPr>
          <p:nvPr>
            <p:ph type="sldNum" sz="quarter" idx="10"/>
          </p:nvPr>
        </p:nvSpPr>
        <p:spPr/>
        <p:txBody>
          <a:bodyPr vert="horz" wrap="square" lIns="91440" tIns="45720" rIns="91440" bIns="45720" numCol="1" anchor="b" anchorCtr="0" compatLnSpc="1">
            <a:prstTxWarp prst="textNoShape">
              <a:avLst/>
            </a:prstTxWarp>
          </a:bodyPr>
          <a:lstStyle>
            <a:lvl1pPr algn="r">
              <a:defRPr>
                <a:solidFill>
                  <a:srgbClr val="FFFFFF"/>
                </a:solidFill>
                <a:latin typeface="Georgia" panose="02040502050405020303" pitchFamily="18" charset="0"/>
              </a:defRPr>
            </a:lvl1pPr>
          </a:lstStyle>
          <a:p>
            <a:fld id="{64F14256-4120-421C-A29F-13D5D43824F0}" type="slidenum">
              <a:rPr lang="en-US" altLang="en-US"/>
              <a:pPr/>
              <a:t>‹#›</a:t>
            </a:fld>
            <a:endParaRPr lang="en-US" altLang="en-US"/>
          </a:p>
        </p:txBody>
      </p:sp>
    </p:spTree>
    <p:extLst>
      <p:ext uri="{BB962C8B-B14F-4D97-AF65-F5344CB8AC3E}">
        <p14:creationId xmlns:p14="http://schemas.microsoft.com/office/powerpoint/2010/main" val="1170944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415609"/>
            <a:ext cx="10058400" cy="9535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1"/>
            <a:ext cx="10058400" cy="352636"/>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349039"/>
            <a:ext cx="10058400" cy="1043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5951220" y="408413"/>
            <a:ext cx="4107180" cy="1025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flipV="1">
            <a:off x="5951220" y="498370"/>
            <a:ext cx="4107180" cy="20510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bwMode="white">
          <a:xfrm>
            <a:off x="5947729" y="563140"/>
            <a:ext cx="3370263" cy="3238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9" name="Rounded Rectangle 8"/>
          <p:cNvSpPr/>
          <p:nvPr/>
        </p:nvSpPr>
        <p:spPr bwMode="white">
          <a:xfrm>
            <a:off x="8111332" y="667491"/>
            <a:ext cx="1760220" cy="4138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bwMode="invGray">
          <a:xfrm>
            <a:off x="9993789" y="-1799"/>
            <a:ext cx="62866" cy="703475"/>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bwMode="invGray">
          <a:xfrm>
            <a:off x="9948387" y="-1799"/>
            <a:ext cx="31433" cy="703475"/>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bwMode="invGray">
          <a:xfrm>
            <a:off x="9927434" y="-1799"/>
            <a:ext cx="10477" cy="703475"/>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bwMode="invGray">
          <a:xfrm>
            <a:off x="9873298" y="-1799"/>
            <a:ext cx="29686" cy="703475"/>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bwMode="invGray">
          <a:xfrm>
            <a:off x="9806942" y="0"/>
            <a:ext cx="61119" cy="663894"/>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bwMode="invGray">
          <a:xfrm>
            <a:off x="9761538" y="0"/>
            <a:ext cx="8732" cy="663894"/>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02920" y="1295401"/>
            <a:ext cx="9052560" cy="1212494"/>
          </a:xfrm>
        </p:spPr>
        <p:txBody>
          <a:bodyPr/>
          <a:lstStyle>
            <a:lvl1pPr>
              <a:defRPr sz="4000">
                <a:solidFill>
                  <a:srgbClr val="0033CC"/>
                </a:solidFill>
              </a:defRPr>
            </a:lvl1pPr>
          </a:lstStyle>
          <a:p>
            <a:r>
              <a:rPr lang="en-US" dirty="0" smtClean="0"/>
              <a:t>Click to edit Master title style</a:t>
            </a:r>
            <a:endParaRPr lang="en-US" dirty="0"/>
          </a:p>
        </p:txBody>
      </p:sp>
      <p:sp>
        <p:nvSpPr>
          <p:cNvPr id="18" name="Date Placeholder 2"/>
          <p:cNvSpPr>
            <a:spLocks noGrp="1"/>
          </p:cNvSpPr>
          <p:nvPr>
            <p:ph type="dt" sz="half" idx="10"/>
          </p:nvPr>
        </p:nvSpPr>
        <p:spPr>
          <a:xfrm>
            <a:off x="7241700" y="694479"/>
            <a:ext cx="1052988" cy="518160"/>
          </a:xfrm>
        </p:spPr>
        <p:txBody>
          <a:bodyPr vert="horz"/>
          <a:lstStyle>
            <a:lvl1pPr fontAlgn="auto">
              <a:spcBef>
                <a:spcPts val="0"/>
              </a:spcBef>
              <a:spcAft>
                <a:spcPts val="0"/>
              </a:spcAft>
              <a:defRPr sz="800">
                <a:solidFill>
                  <a:schemeClr val="accent2"/>
                </a:solidFill>
                <a:latin typeface="+mn-lt"/>
              </a:defRPr>
            </a:lvl1pPr>
          </a:lstStyle>
          <a:p>
            <a:pPr>
              <a:defRPr/>
            </a:pPr>
            <a:fld id="{2D108037-D7B7-4A42-BD80-4ABAB765C188}" type="datetime1">
              <a:rPr lang="en-US" smtClean="0"/>
              <a:t>5/11/2016</a:t>
            </a:fld>
            <a:endParaRPr lang="en-US"/>
          </a:p>
        </p:txBody>
      </p:sp>
      <p:sp>
        <p:nvSpPr>
          <p:cNvPr id="19" name="Footer Placeholder 3"/>
          <p:cNvSpPr>
            <a:spLocks noGrp="1"/>
          </p:cNvSpPr>
          <p:nvPr>
            <p:ph type="ftr" sz="quarter" idx="11"/>
          </p:nvPr>
        </p:nvSpPr>
        <p:spPr/>
        <p:txBody>
          <a:bodyPr vert="horz"/>
          <a:lstStyle>
            <a:lvl1pPr algn="r" fontAlgn="auto">
              <a:spcBef>
                <a:spcPts val="0"/>
              </a:spcBef>
              <a:spcAft>
                <a:spcPts val="0"/>
              </a:spcAft>
              <a:defRPr sz="800">
                <a:solidFill>
                  <a:schemeClr val="accent2"/>
                </a:solidFill>
                <a:latin typeface="+mn-lt"/>
              </a:defRPr>
            </a:lvl1pPr>
          </a:lstStyle>
          <a:p>
            <a:pPr>
              <a:defRPr/>
            </a:pPr>
            <a:endParaRPr lang="en-US"/>
          </a:p>
        </p:txBody>
      </p:sp>
      <p:sp>
        <p:nvSpPr>
          <p:cNvPr id="20" name="Slide Number Placeholder 4"/>
          <p:cNvSpPr>
            <a:spLocks noGrp="1"/>
          </p:cNvSpPr>
          <p:nvPr>
            <p:ph type="sldNum" sz="quarter" idx="12"/>
          </p:nvPr>
        </p:nvSpPr>
        <p:spPr/>
        <p:txBody>
          <a:bodyPr vert="horz" wrap="square" lIns="91440" tIns="45720" rIns="91440" bIns="45720" numCol="1" anchor="b" anchorCtr="0" compatLnSpc="1">
            <a:prstTxWarp prst="textNoShape">
              <a:avLst/>
            </a:prstTxWarp>
          </a:bodyPr>
          <a:lstStyle>
            <a:lvl1pPr algn="r">
              <a:defRPr>
                <a:solidFill>
                  <a:srgbClr val="FFFFFF"/>
                </a:solidFill>
                <a:latin typeface="Georgia" panose="02040502050405020303" pitchFamily="18" charset="0"/>
              </a:defRPr>
            </a:lvl1pPr>
          </a:lstStyle>
          <a:p>
            <a:fld id="{C980A50D-AEBE-4C3D-8860-50291739E314}" type="slidenum">
              <a:rPr lang="en-US" altLang="en-US"/>
              <a:pPr/>
              <a:t>‹#›</a:t>
            </a:fld>
            <a:endParaRPr lang="en-US" altLang="en-US"/>
          </a:p>
        </p:txBody>
      </p:sp>
    </p:spTree>
    <p:extLst>
      <p:ext uri="{BB962C8B-B14F-4D97-AF65-F5344CB8AC3E}">
        <p14:creationId xmlns:p14="http://schemas.microsoft.com/office/powerpoint/2010/main" val="21409588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2012"/>
            <a:ext cx="7543800" cy="2705946"/>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257300" y="4082310"/>
            <a:ext cx="7543800" cy="187653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09B0F784-EBED-43AD-B33E-1AA0E5E53FF1}" type="slidenum">
              <a:rPr lang="en-US" altLang="en-US"/>
              <a:pPr/>
              <a:t>‹#›</a:t>
            </a:fld>
            <a:endParaRPr lang="en-US" altLang="en-US"/>
          </a:p>
        </p:txBody>
      </p:sp>
    </p:spTree>
    <p:extLst>
      <p:ext uri="{BB962C8B-B14F-4D97-AF65-F5344CB8AC3E}">
        <p14:creationId xmlns:p14="http://schemas.microsoft.com/office/powerpoint/2010/main" val="17850261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D7A08F7-5C0A-491D-B7E2-4F4985A1E58B}" type="slidenum">
              <a:rPr lang="en-US" altLang="en-US"/>
              <a:pPr/>
              <a:t>‹#›</a:t>
            </a:fld>
            <a:endParaRPr lang="en-US" altLang="en-US"/>
          </a:p>
        </p:txBody>
      </p:sp>
    </p:spTree>
    <p:extLst>
      <p:ext uri="{BB962C8B-B14F-4D97-AF65-F5344CB8AC3E}">
        <p14:creationId xmlns:p14="http://schemas.microsoft.com/office/powerpoint/2010/main" val="240950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4406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4406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09653BD-1E95-49C1-AB87-56852C43DEE7}" type="slidenum">
              <a:rPr lang="en-US" altLang="en-US"/>
              <a:pPr/>
              <a:t>‹#›</a:t>
            </a:fld>
            <a:endParaRPr lang="en-US" altLang="en-US"/>
          </a:p>
        </p:txBody>
      </p:sp>
    </p:spTree>
    <p:extLst>
      <p:ext uri="{BB962C8B-B14F-4D97-AF65-F5344CB8AC3E}">
        <p14:creationId xmlns:p14="http://schemas.microsoft.com/office/powerpoint/2010/main" val="265302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262" y="413809"/>
            <a:ext cx="8675370" cy="150230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93262" y="1905319"/>
            <a:ext cx="4255611" cy="9337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93262" y="2839086"/>
            <a:ext cx="4255611"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92066" y="1905319"/>
            <a:ext cx="4276566" cy="9337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2066" y="2839086"/>
            <a:ext cx="4276566"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B14CDC08-CC13-47D2-A5FC-5F5E1CC166E8}" type="slidenum">
              <a:rPr lang="en-US" altLang="en-US"/>
              <a:pPr/>
              <a:t>‹#›</a:t>
            </a:fld>
            <a:endParaRPr lang="en-US" altLang="en-US"/>
          </a:p>
        </p:txBody>
      </p:sp>
    </p:spTree>
    <p:extLst>
      <p:ext uri="{BB962C8B-B14F-4D97-AF65-F5344CB8AC3E}">
        <p14:creationId xmlns:p14="http://schemas.microsoft.com/office/powerpoint/2010/main" val="2445450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82" name="Title Placeholder 21"/>
          <p:cNvSpPr>
            <a:spLocks noGrp="1"/>
          </p:cNvSpPr>
          <p:nvPr>
            <p:ph type="title"/>
          </p:nvPr>
        </p:nvSpPr>
        <p:spPr bwMode="auto">
          <a:xfrm>
            <a:off x="502920" y="1295400"/>
            <a:ext cx="905256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283" name="Text Placeholder 12"/>
          <p:cNvSpPr>
            <a:spLocks noGrp="1"/>
          </p:cNvSpPr>
          <p:nvPr>
            <p:ph type="body" idx="1"/>
          </p:nvPr>
        </p:nvSpPr>
        <p:spPr bwMode="auto">
          <a:xfrm>
            <a:off x="502920" y="2549420"/>
            <a:ext cx="9052560" cy="490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083553136"/>
      </p:ext>
    </p:extLst>
  </p:cSld>
  <p:clrMap bg1="lt1" tx1="dk1" bg2="lt2" tx2="dk2" accent1="accent1" accent2="accent2" accent3="accent3" accent4="accent4" accent5="accent5" accent6="accent6" hlink="hlink" folHlink="folHlink"/>
  <p:sldLayoutIdLst>
    <p:sldLayoutId id="2147483802" r:id="rId1"/>
    <p:sldLayoutId id="2147483808" r:id="rId2"/>
    <p:sldLayoutId id="2147483809" r:id="rId3"/>
    <p:sldLayoutId id="2147483807" r:id="rId4"/>
    <p:sldLayoutId id="2147483803" r:id="rId5"/>
  </p:sldLayoutIdLst>
  <p:timing>
    <p:tnLst>
      <p:par>
        <p:cTn id="1" dur="indefinite" restart="never" nodeType="tmRoot"/>
      </p:par>
    </p:tnLst>
  </p:timing>
  <p:hf sldNum="0" hdr="0" ftr="0" dt="0"/>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chemeClr val="tx2"/>
        </a:buClr>
        <a:buFont typeface="Georgia" panose="02040502050405020303"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6BB1C9"/>
        </a:buClr>
        <a:buFont typeface="Georgia" panose="02040502050405020303" pitchFamily="18" charset="0"/>
        <a:buChar char="▫"/>
        <a:defRPr sz="2000" kern="1200">
          <a:solidFill>
            <a:srgbClr val="6BB1C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415609"/>
            <a:ext cx="10058400" cy="9535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9" name="Rectangle 28"/>
          <p:cNvSpPr/>
          <p:nvPr/>
        </p:nvSpPr>
        <p:spPr>
          <a:xfrm>
            <a:off x="0" y="1"/>
            <a:ext cx="10058400" cy="352636"/>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0" name="Rectangle 29"/>
          <p:cNvSpPr/>
          <p:nvPr/>
        </p:nvSpPr>
        <p:spPr>
          <a:xfrm>
            <a:off x="0" y="349039"/>
            <a:ext cx="10058400" cy="1043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1" name="Rectangle 30"/>
          <p:cNvSpPr/>
          <p:nvPr/>
        </p:nvSpPr>
        <p:spPr>
          <a:xfrm flipV="1">
            <a:off x="5951220" y="408413"/>
            <a:ext cx="4107180" cy="10255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2" name="Rectangle 31"/>
          <p:cNvSpPr/>
          <p:nvPr/>
        </p:nvSpPr>
        <p:spPr>
          <a:xfrm flipV="1">
            <a:off x="5951220" y="498370"/>
            <a:ext cx="4107180" cy="20510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33" name="Rounded Rectangle 32"/>
          <p:cNvSpPr/>
          <p:nvPr/>
        </p:nvSpPr>
        <p:spPr bwMode="white">
          <a:xfrm>
            <a:off x="5947729" y="563140"/>
            <a:ext cx="3370263" cy="3238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useBgFill="1">
        <p:nvSpPr>
          <p:cNvPr id="34" name="Rounded Rectangle 33"/>
          <p:cNvSpPr/>
          <p:nvPr/>
        </p:nvSpPr>
        <p:spPr bwMode="white">
          <a:xfrm>
            <a:off x="8111332" y="667491"/>
            <a:ext cx="1760220" cy="4138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5" name="Rectangle 34"/>
          <p:cNvSpPr/>
          <p:nvPr/>
        </p:nvSpPr>
        <p:spPr bwMode="invGray">
          <a:xfrm>
            <a:off x="9993789" y="-1799"/>
            <a:ext cx="62866" cy="703475"/>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36" name="Rectangle 35"/>
          <p:cNvSpPr/>
          <p:nvPr/>
        </p:nvSpPr>
        <p:spPr bwMode="invGray">
          <a:xfrm>
            <a:off x="9948387" y="-1799"/>
            <a:ext cx="31433" cy="703475"/>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37" name="Rectangle 36"/>
          <p:cNvSpPr/>
          <p:nvPr/>
        </p:nvSpPr>
        <p:spPr bwMode="invGray">
          <a:xfrm>
            <a:off x="9927434" y="-1799"/>
            <a:ext cx="10477" cy="703475"/>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8" name="Rectangle 37"/>
          <p:cNvSpPr/>
          <p:nvPr/>
        </p:nvSpPr>
        <p:spPr bwMode="invGray">
          <a:xfrm>
            <a:off x="9873298" y="-1799"/>
            <a:ext cx="29686" cy="703475"/>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9" name="Rectangle 38"/>
          <p:cNvSpPr/>
          <p:nvPr/>
        </p:nvSpPr>
        <p:spPr bwMode="invGray">
          <a:xfrm>
            <a:off x="9806942" y="0"/>
            <a:ext cx="61119" cy="663894"/>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40" name="Rectangle 39"/>
          <p:cNvSpPr/>
          <p:nvPr/>
        </p:nvSpPr>
        <p:spPr bwMode="invGray">
          <a:xfrm>
            <a:off x="9761538" y="0"/>
            <a:ext cx="8732" cy="663894"/>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9169" name="Title Placeholder 21"/>
          <p:cNvSpPr>
            <a:spLocks noGrp="1"/>
          </p:cNvSpPr>
          <p:nvPr>
            <p:ph type="title"/>
          </p:nvPr>
        </p:nvSpPr>
        <p:spPr bwMode="auto">
          <a:xfrm>
            <a:off x="502920" y="487575"/>
            <a:ext cx="9052560" cy="12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9170" name="Text Placeholder 12"/>
          <p:cNvSpPr>
            <a:spLocks noGrp="1"/>
          </p:cNvSpPr>
          <p:nvPr>
            <p:ph type="body" idx="1"/>
          </p:nvPr>
        </p:nvSpPr>
        <p:spPr bwMode="auto">
          <a:xfrm>
            <a:off x="502920" y="1813560"/>
            <a:ext cx="9052560" cy="544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 name="Slide Number Placeholder 26"/>
          <p:cNvSpPr>
            <a:spLocks noGrp="1"/>
          </p:cNvSpPr>
          <p:nvPr>
            <p:ph type="sldNum" sz="quarter" idx="4"/>
          </p:nvPr>
        </p:nvSpPr>
        <p:spPr>
          <a:xfrm>
            <a:off x="0" y="0"/>
            <a:ext cx="838200" cy="415609"/>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latin typeface="+mn-lt"/>
              </a:defRPr>
            </a:lvl1pPr>
          </a:lstStyle>
          <a:p>
            <a:fld id="{4C40DBD0-40AE-48E3-8E0B-D84A1247A751}" type="slidenum">
              <a:rPr lang="en-US" altLang="en-US"/>
              <a:pPr/>
              <a:t>‹#›</a:t>
            </a:fld>
            <a:endParaRPr lang="en-US" altLang="en-US"/>
          </a:p>
        </p:txBody>
      </p:sp>
      <p:sp>
        <p:nvSpPr>
          <p:cNvPr id="49172" name="Line 20"/>
          <p:cNvSpPr>
            <a:spLocks noChangeShapeType="1"/>
          </p:cNvSpPr>
          <p:nvPr/>
        </p:nvSpPr>
        <p:spPr bwMode="auto">
          <a:xfrm>
            <a:off x="502920" y="1426740"/>
            <a:ext cx="9052560" cy="0"/>
          </a:xfrm>
          <a:prstGeom prst="line">
            <a:avLst/>
          </a:prstGeom>
          <a:noFill/>
          <a:ln w="38100" cmpd="dbl">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20" name="TextBox 19"/>
          <p:cNvSpPr txBox="1"/>
          <p:nvPr userDrawn="1"/>
        </p:nvSpPr>
        <p:spPr>
          <a:xfrm>
            <a:off x="0" y="7403068"/>
            <a:ext cx="2362200" cy="369332"/>
          </a:xfrm>
          <a:prstGeom prst="rect">
            <a:avLst/>
          </a:prstGeom>
          <a:noFill/>
        </p:spPr>
        <p:txBody>
          <a:bodyPr wrap="square" rtlCol="0">
            <a:spAutoFit/>
          </a:bodyPr>
          <a:lstStyle/>
          <a:p>
            <a:r>
              <a:rPr lang="en-US" b="1" cap="none" spc="0" dirty="0" smtClean="0">
                <a:ln w="6600">
                  <a:noFill/>
                  <a:prstDash val="solid"/>
                </a:ln>
                <a:solidFill>
                  <a:srgbClr val="FFFFFF"/>
                </a:solidFill>
                <a:effectLst>
                  <a:glow rad="228600">
                    <a:schemeClr val="accent2">
                      <a:lumMod val="20000"/>
                      <a:lumOff val="80000"/>
                      <a:alpha val="40000"/>
                    </a:schemeClr>
                  </a:glow>
                  <a:outerShdw dist="38100" dir="2700000" algn="tl" rotWithShape="0">
                    <a:schemeClr val="accent2"/>
                  </a:outerShdw>
                </a:effectLst>
              </a:rPr>
              <a:t>Project Systematics</a:t>
            </a:r>
            <a:endParaRPr lang="en-US" b="1" cap="none" spc="0" dirty="0">
              <a:ln w="6600">
                <a:noFill/>
                <a:prstDash val="solid"/>
              </a:ln>
              <a:solidFill>
                <a:srgbClr val="FFFFFF"/>
              </a:solidFill>
              <a:effectLst>
                <a:glow rad="228600">
                  <a:schemeClr val="accent2">
                    <a:lumMod val="20000"/>
                    <a:lumOff val="80000"/>
                    <a:alpha val="40000"/>
                  </a:schemeClr>
                </a:glow>
                <a:outerShdw dist="38100" dir="2700000" algn="tl" rotWithShape="0">
                  <a:schemeClr val="accent2"/>
                </a:outerShdw>
              </a:effectLst>
            </a:endParaRPr>
          </a:p>
        </p:txBody>
      </p:sp>
    </p:spTree>
    <p:extLst>
      <p:ext uri="{BB962C8B-B14F-4D97-AF65-F5344CB8AC3E}">
        <p14:creationId xmlns:p14="http://schemas.microsoft.com/office/powerpoint/2010/main" val="152325662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8" r:id="rId3"/>
    <p:sldLayoutId id="2147483829" r:id="rId4"/>
    <p:sldLayoutId id="2147483830" r:id="rId5"/>
  </p:sldLayoutIdLst>
  <p:hf sldNum="0" hdr="0" ftr="0" dt="0"/>
  <p:txStyles>
    <p:titleStyle>
      <a:lvl1pPr algn="l" rtl="0" fontAlgn="base">
        <a:spcBef>
          <a:spcPct val="0"/>
        </a:spcBef>
        <a:spcAft>
          <a:spcPct val="0"/>
        </a:spcAft>
        <a:defRPr sz="3600" kern="1200">
          <a:solidFill>
            <a:schemeClr val="tx2"/>
          </a:solidFill>
          <a:latin typeface="+mj-lt"/>
          <a:ea typeface="+mj-ea"/>
          <a:cs typeface="+mj-cs"/>
        </a:defRPr>
      </a:lvl1pPr>
      <a:lvl2pPr algn="l" rtl="0" fontAlgn="base">
        <a:spcBef>
          <a:spcPct val="0"/>
        </a:spcBef>
        <a:spcAft>
          <a:spcPct val="0"/>
        </a:spcAft>
        <a:defRPr sz="3600">
          <a:solidFill>
            <a:schemeClr val="tx2"/>
          </a:solidFill>
          <a:latin typeface="Trebuchet MS" panose="020B0603020202020204" pitchFamily="34" charset="0"/>
        </a:defRPr>
      </a:lvl2pPr>
      <a:lvl3pPr algn="l" rtl="0" fontAlgn="base">
        <a:spcBef>
          <a:spcPct val="0"/>
        </a:spcBef>
        <a:spcAft>
          <a:spcPct val="0"/>
        </a:spcAft>
        <a:defRPr sz="3600">
          <a:solidFill>
            <a:schemeClr val="tx2"/>
          </a:solidFill>
          <a:latin typeface="Trebuchet MS" panose="020B0603020202020204" pitchFamily="34" charset="0"/>
        </a:defRPr>
      </a:lvl3pPr>
      <a:lvl4pPr algn="l" rtl="0" fontAlgn="base">
        <a:spcBef>
          <a:spcPct val="0"/>
        </a:spcBef>
        <a:spcAft>
          <a:spcPct val="0"/>
        </a:spcAft>
        <a:defRPr sz="3600">
          <a:solidFill>
            <a:schemeClr val="tx2"/>
          </a:solidFill>
          <a:latin typeface="Trebuchet MS" panose="020B0603020202020204" pitchFamily="34" charset="0"/>
        </a:defRPr>
      </a:lvl4pPr>
      <a:lvl5pPr algn="l" rtl="0" fontAlgn="base">
        <a:spcBef>
          <a:spcPct val="0"/>
        </a:spcBef>
        <a:spcAft>
          <a:spcPct val="0"/>
        </a:spcAft>
        <a:defRPr sz="3600">
          <a:solidFill>
            <a:schemeClr val="tx2"/>
          </a:solidFill>
          <a:latin typeface="Trebuchet MS" panose="020B0603020202020204" pitchFamily="34" charset="0"/>
        </a:defRPr>
      </a:lvl5pPr>
      <a:lvl6pPr marL="457200" algn="l" rtl="0" fontAlgn="base">
        <a:spcBef>
          <a:spcPct val="0"/>
        </a:spcBef>
        <a:spcAft>
          <a:spcPct val="0"/>
        </a:spcAft>
        <a:defRPr sz="3600">
          <a:solidFill>
            <a:schemeClr val="tx2"/>
          </a:solidFill>
          <a:latin typeface="Trebuchet MS" panose="020B0603020202020204" pitchFamily="34" charset="0"/>
        </a:defRPr>
      </a:lvl6pPr>
      <a:lvl7pPr marL="914400" algn="l" rtl="0" fontAlgn="base">
        <a:spcBef>
          <a:spcPct val="0"/>
        </a:spcBef>
        <a:spcAft>
          <a:spcPct val="0"/>
        </a:spcAft>
        <a:defRPr sz="3600">
          <a:solidFill>
            <a:schemeClr val="tx2"/>
          </a:solidFill>
          <a:latin typeface="Trebuchet MS" panose="020B0603020202020204" pitchFamily="34" charset="0"/>
        </a:defRPr>
      </a:lvl7pPr>
      <a:lvl8pPr marL="1371600" algn="l" rtl="0" fontAlgn="base">
        <a:spcBef>
          <a:spcPct val="0"/>
        </a:spcBef>
        <a:spcAft>
          <a:spcPct val="0"/>
        </a:spcAft>
        <a:defRPr sz="3600">
          <a:solidFill>
            <a:schemeClr val="tx2"/>
          </a:solidFill>
          <a:latin typeface="Trebuchet MS" panose="020B0603020202020204" pitchFamily="34" charset="0"/>
        </a:defRPr>
      </a:lvl8pPr>
      <a:lvl9pPr marL="1828800" algn="l" rtl="0" fontAlgn="base">
        <a:spcBef>
          <a:spcPct val="0"/>
        </a:spcBef>
        <a:spcAft>
          <a:spcPct val="0"/>
        </a:spcAft>
        <a:defRPr sz="3600">
          <a:solidFill>
            <a:schemeClr val="tx2"/>
          </a:solidFill>
          <a:latin typeface="Trebuchet MS" panose="020B0603020202020204" pitchFamily="34" charset="0"/>
        </a:defRPr>
      </a:lvl9pPr>
    </p:titleStyle>
    <p:bodyStyle>
      <a:lvl1pPr marL="365125" indent="-255588" algn="l" rtl="0" fontAlgn="base">
        <a:spcBef>
          <a:spcPts val="300"/>
        </a:spcBef>
        <a:spcAft>
          <a:spcPct val="0"/>
        </a:spcAft>
        <a:buClr>
          <a:schemeClr val="tx2"/>
        </a:buClr>
        <a:buFont typeface="Georgia" panose="02040502050405020303"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anose="02040502050405020303" pitchFamily="18" charset="0"/>
        <a:buChar char="▫"/>
        <a:defRPr sz="2600" kern="1200">
          <a:solidFill>
            <a:srgbClr val="336600"/>
          </a:solidFill>
          <a:latin typeface="+mn-lt"/>
          <a:ea typeface="+mn-ea"/>
          <a:cs typeface="+mn-cs"/>
        </a:defRPr>
      </a:lvl2pPr>
      <a:lvl3pPr marL="922338" indent="-219075" algn="l" rtl="0" fontAlgn="base">
        <a:spcBef>
          <a:spcPts val="300"/>
        </a:spcBef>
        <a:spcAft>
          <a:spcPct val="0"/>
        </a:spcAft>
        <a:buClr>
          <a:srgbClr val="808000"/>
        </a:buClr>
        <a:buFont typeface="Wingdings 2" panose="05020102010507070707" pitchFamily="18" charset="2"/>
        <a:buChar char=""/>
        <a:defRPr sz="2400" kern="1200">
          <a:solidFill>
            <a:srgbClr val="808000"/>
          </a:solidFill>
          <a:latin typeface="+mn-lt"/>
          <a:ea typeface="+mn-ea"/>
          <a:cs typeface="+mn-cs"/>
        </a:defRPr>
      </a:lvl3pPr>
      <a:lvl4pPr marL="1179513" indent="-200025" algn="l" rtl="0" fontAlgn="base">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6BB1C9"/>
        </a:buClr>
        <a:buFont typeface="Georgia" panose="02040502050405020303" pitchFamily="18" charset="0"/>
        <a:buChar char="▫"/>
        <a:defRPr sz="2000" kern="1200">
          <a:solidFill>
            <a:srgbClr val="6BB1C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png"/><Relationship Id="rId34" Type="http://schemas.openxmlformats.org/officeDocument/2006/relationships/image" Target="../media/image58.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8"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p:cNvSpPr>
          <p:nvPr>
            <p:ph type="body" idx="4294967295"/>
          </p:nvPr>
        </p:nvSpPr>
        <p:spPr>
          <a:xfrm>
            <a:off x="838200" y="1360714"/>
            <a:ext cx="8229600" cy="5334000"/>
          </a:xfrm>
        </p:spPr>
        <p:txBody>
          <a:bodyPr/>
          <a:lstStyle/>
          <a:p>
            <a:pPr indent="-25400" algn="ctr">
              <a:lnSpc>
                <a:spcPct val="90000"/>
              </a:lnSpc>
              <a:buNone/>
            </a:pPr>
            <a:endParaRPr lang="en-US" altLang="en-US" sz="2600" dirty="0">
              <a:solidFill>
                <a:srgbClr val="336600"/>
              </a:solidFill>
            </a:endParaRPr>
          </a:p>
          <a:p>
            <a:pPr marL="117475" indent="-3175" algn="ctr">
              <a:lnSpc>
                <a:spcPct val="150000"/>
              </a:lnSpc>
              <a:buNone/>
            </a:pPr>
            <a:r>
              <a:rPr lang="en-US" altLang="en-US" sz="3800" b="1" dirty="0">
                <a:solidFill>
                  <a:srgbClr val="C00000"/>
                </a:solidFill>
                <a:latin typeface="+mj-lt"/>
              </a:rPr>
              <a:t>Public-Private Partnerships for the Delivery of </a:t>
            </a:r>
            <a:r>
              <a:rPr lang="en-US" altLang="en-US" sz="3800" b="1" dirty="0" smtClean="0">
                <a:solidFill>
                  <a:srgbClr val="C00000"/>
                </a:solidFill>
                <a:latin typeface="+mj-lt"/>
              </a:rPr>
              <a:t>Public Facilities and Infrastructure</a:t>
            </a:r>
            <a:endParaRPr lang="en-US" altLang="en-US" dirty="0" smtClean="0">
              <a:solidFill>
                <a:srgbClr val="336600"/>
              </a:solidFill>
            </a:endParaRPr>
          </a:p>
          <a:p>
            <a:pPr indent="-25400" algn="ctr">
              <a:lnSpc>
                <a:spcPct val="90000"/>
              </a:lnSpc>
              <a:buClr>
                <a:srgbClr val="336600"/>
              </a:buClr>
              <a:buNone/>
            </a:pPr>
            <a:endParaRPr lang="en-US" altLang="en-US" dirty="0" smtClean="0">
              <a:solidFill>
                <a:srgbClr val="336600"/>
              </a:solidFill>
            </a:endParaRPr>
          </a:p>
          <a:p>
            <a:pPr indent="-25400" algn="ctr">
              <a:lnSpc>
                <a:spcPct val="90000"/>
              </a:lnSpc>
              <a:buClr>
                <a:srgbClr val="336600"/>
              </a:buClr>
              <a:buNone/>
            </a:pPr>
            <a:r>
              <a:rPr lang="en-US" altLang="en-US" dirty="0" smtClean="0">
                <a:solidFill>
                  <a:srgbClr val="336600"/>
                </a:solidFill>
              </a:rPr>
              <a:t>	</a:t>
            </a:r>
          </a:p>
          <a:p>
            <a:pPr indent="-25400" algn="ctr">
              <a:lnSpc>
                <a:spcPct val="90000"/>
              </a:lnSpc>
              <a:buClr>
                <a:srgbClr val="336600"/>
              </a:buClr>
              <a:buNone/>
            </a:pPr>
            <a:r>
              <a:rPr lang="en-US" altLang="en-US" sz="2400" b="1" dirty="0">
                <a:solidFill>
                  <a:srgbClr val="0033CC"/>
                </a:solidFill>
                <a:latin typeface="Arial" panose="020B0604020202020204" pitchFamily="34" charset="0"/>
                <a:cs typeface="Arial" panose="020B0604020202020204" pitchFamily="34" charset="0"/>
              </a:rPr>
              <a:t>Dr. </a:t>
            </a:r>
            <a:r>
              <a:rPr lang="en-US" altLang="en-US" sz="2400" b="1" dirty="0" smtClean="0">
                <a:solidFill>
                  <a:srgbClr val="0033CC"/>
                </a:solidFill>
                <a:latin typeface="Arial" panose="020B0604020202020204" pitchFamily="34" charset="0"/>
                <a:cs typeface="Arial" panose="020B0604020202020204" pitchFamily="34" charset="0"/>
              </a:rPr>
              <a:t>Aziz</a:t>
            </a:r>
            <a:endParaRPr lang="en-US" altLang="en-US" sz="2400" b="1" dirty="0">
              <a:solidFill>
                <a:srgbClr val="0033CC"/>
              </a:solidFill>
              <a:latin typeface="Arial" panose="020B0604020202020204" pitchFamily="34" charset="0"/>
              <a:cs typeface="Arial" panose="020B0604020202020204" pitchFamily="34" charset="0"/>
            </a:endParaRPr>
          </a:p>
          <a:p>
            <a:pPr indent="-25400" algn="ctr">
              <a:lnSpc>
                <a:spcPct val="90000"/>
              </a:lnSpc>
              <a:buClr>
                <a:srgbClr val="336600"/>
              </a:buClr>
              <a:buNone/>
            </a:pPr>
            <a:r>
              <a:rPr lang="en-US" altLang="en-US" sz="1600" dirty="0" smtClean="0">
                <a:solidFill>
                  <a:srgbClr val="0033CC"/>
                </a:solidFill>
                <a:latin typeface="Arial" panose="020B0604020202020204" pitchFamily="34" charset="0"/>
                <a:cs typeface="Arial" panose="020B0604020202020204" pitchFamily="34" charset="0"/>
              </a:rPr>
              <a:t>(Ahmed M. </a:t>
            </a:r>
            <a:r>
              <a:rPr lang="en-US" altLang="en-US" sz="1600" dirty="0">
                <a:solidFill>
                  <a:srgbClr val="0033CC"/>
                </a:solidFill>
                <a:latin typeface="Arial" panose="020B0604020202020204" pitchFamily="34" charset="0"/>
                <a:cs typeface="Arial" panose="020B0604020202020204" pitchFamily="34" charset="0"/>
              </a:rPr>
              <a:t>Abdel Aziz; amaziz@uw.edu</a:t>
            </a:r>
            <a:r>
              <a:rPr lang="en-US" altLang="en-US" sz="1600" b="1" dirty="0">
                <a:solidFill>
                  <a:srgbClr val="0033CC"/>
                </a:solidFill>
                <a:latin typeface="Arial" panose="020B0604020202020204" pitchFamily="34" charset="0"/>
                <a:cs typeface="Arial" panose="020B0604020202020204" pitchFamily="34" charset="0"/>
              </a:rPr>
              <a:t>)</a:t>
            </a:r>
            <a:r>
              <a:rPr lang="en-US" altLang="en-US" sz="1600" dirty="0" smtClean="0">
                <a:solidFill>
                  <a:srgbClr val="0033CC"/>
                </a:solidFill>
                <a:latin typeface="Arial" panose="020B0604020202020204" pitchFamily="34" charset="0"/>
                <a:cs typeface="Arial" panose="020B0604020202020204" pitchFamily="34" charset="0"/>
              </a:rPr>
              <a:t>)</a:t>
            </a:r>
          </a:p>
          <a:p>
            <a:pPr indent="-25400" algn="ctr">
              <a:lnSpc>
                <a:spcPct val="90000"/>
              </a:lnSpc>
              <a:buClr>
                <a:srgbClr val="336600"/>
              </a:buClr>
              <a:buNone/>
            </a:pPr>
            <a:r>
              <a:rPr lang="en-US" altLang="en-US" sz="1600" dirty="0" smtClean="0">
                <a:solidFill>
                  <a:srgbClr val="0033CC"/>
                </a:solidFill>
                <a:latin typeface="Arial" panose="020B0604020202020204" pitchFamily="34" charset="0"/>
                <a:cs typeface="Arial" panose="020B0604020202020204" pitchFamily="34" charset="0"/>
              </a:rPr>
              <a:t>University </a:t>
            </a:r>
            <a:r>
              <a:rPr lang="en-US" altLang="en-US" sz="1600" dirty="0">
                <a:solidFill>
                  <a:srgbClr val="0033CC"/>
                </a:solidFill>
                <a:latin typeface="Arial" panose="020B0604020202020204" pitchFamily="34" charset="0"/>
                <a:cs typeface="Arial" panose="020B0604020202020204" pitchFamily="34" charset="0"/>
              </a:rPr>
              <a:t>of </a:t>
            </a:r>
            <a:r>
              <a:rPr lang="en-US" altLang="en-US" sz="1600" dirty="0" smtClean="0">
                <a:solidFill>
                  <a:srgbClr val="0033CC"/>
                </a:solidFill>
                <a:latin typeface="Arial" panose="020B0604020202020204" pitchFamily="34" charset="0"/>
                <a:cs typeface="Arial" panose="020B0604020202020204" pitchFamily="34" charset="0"/>
              </a:rPr>
              <a:t>Washington</a:t>
            </a:r>
            <a:endParaRPr lang="en-US" altLang="en-US" sz="1600" b="1" dirty="0">
              <a:solidFill>
                <a:srgbClr val="0033CC"/>
              </a:solidFill>
              <a:latin typeface="Arial" panose="020B0604020202020204" pitchFamily="34" charset="0"/>
              <a:cs typeface="Arial" panose="020B0604020202020204" pitchFamily="34" charset="0"/>
            </a:endParaRPr>
          </a:p>
          <a:p>
            <a:pPr indent="-25400" algn="ctr">
              <a:lnSpc>
                <a:spcPct val="90000"/>
              </a:lnSpc>
              <a:buClr>
                <a:srgbClr val="336600"/>
              </a:buClr>
              <a:buNone/>
            </a:pPr>
            <a:endParaRPr lang="en-US" altLang="en-US" sz="1600" b="1" dirty="0">
              <a:solidFill>
                <a:srgbClr val="336600"/>
              </a:solidFill>
              <a:latin typeface="Arial" panose="020B0604020202020204" pitchFamily="34" charset="0"/>
              <a:cs typeface="Arial" panose="020B0604020202020204" pitchFamily="34" charset="0"/>
            </a:endParaRPr>
          </a:p>
        </p:txBody>
      </p:sp>
      <p:sp>
        <p:nvSpPr>
          <p:cNvPr id="2" name="TextBox 1"/>
          <p:cNvSpPr txBox="1"/>
          <p:nvPr/>
        </p:nvSpPr>
        <p:spPr>
          <a:xfrm>
            <a:off x="685800" y="6694714"/>
            <a:ext cx="8763000" cy="461665"/>
          </a:xfrm>
          <a:prstGeom prst="rect">
            <a:avLst/>
          </a:prstGeom>
          <a:noFill/>
        </p:spPr>
        <p:txBody>
          <a:bodyPr wrap="square" rtlCol="0">
            <a:spAutoFit/>
          </a:bodyPr>
          <a:lstStyle/>
          <a:p>
            <a:pPr algn="ctr"/>
            <a:r>
              <a:rPr lang="en-US" sz="1200" b="1" dirty="0" smtClean="0">
                <a:solidFill>
                  <a:srgbClr val="0000FF"/>
                </a:solidFill>
              </a:rPr>
              <a:t>Presented to the </a:t>
            </a:r>
            <a:r>
              <a:rPr lang="en-US" sz="1200" b="1" dirty="0" err="1" smtClean="0">
                <a:solidFill>
                  <a:srgbClr val="0000FF"/>
                </a:solidFill>
              </a:rPr>
              <a:t>CPARB</a:t>
            </a:r>
            <a:r>
              <a:rPr lang="en-US" sz="1200" b="1" dirty="0" smtClean="0">
                <a:solidFill>
                  <a:srgbClr val="0000FF"/>
                </a:solidFill>
              </a:rPr>
              <a:t> May 2016 Meeting</a:t>
            </a:r>
          </a:p>
          <a:p>
            <a:pPr algn="ctr"/>
            <a:r>
              <a:rPr lang="en-US" sz="1200" dirty="0" smtClean="0">
                <a:solidFill>
                  <a:schemeClr val="bg2">
                    <a:lumMod val="50000"/>
                  </a:schemeClr>
                </a:solidFill>
              </a:rPr>
              <a:t>This presentation includes copyrighted material, no part would be extracted, copied, or printed in any way</a:t>
            </a:r>
            <a:r>
              <a:rPr lang="en-US" sz="1200" dirty="0">
                <a:solidFill>
                  <a:schemeClr val="bg2">
                    <a:lumMod val="50000"/>
                  </a:schemeClr>
                </a:solidFill>
              </a:rPr>
              <a:t> </a:t>
            </a:r>
            <a:r>
              <a:rPr lang="en-US" sz="1200" dirty="0" smtClean="0">
                <a:solidFill>
                  <a:schemeClr val="bg2">
                    <a:lumMod val="50000"/>
                  </a:schemeClr>
                </a:solidFill>
              </a:rPr>
              <a:t>without permission. </a:t>
            </a:r>
            <a:endParaRPr lang="en-US" sz="1200" dirty="0">
              <a:solidFill>
                <a:schemeClr val="bg2">
                  <a:lumMod val="50000"/>
                </a:schemeClr>
              </a:solidFill>
            </a:endParaRPr>
          </a:p>
        </p:txBody>
      </p:sp>
    </p:spTree>
    <p:extLst>
      <p:ext uri="{BB962C8B-B14F-4D97-AF65-F5344CB8AC3E}">
        <p14:creationId xmlns:p14="http://schemas.microsoft.com/office/powerpoint/2010/main" val="992501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P3 Projects </a:t>
            </a:r>
            <a:r>
              <a:rPr lang="en-US" dirty="0" smtClean="0">
                <a:effectLst>
                  <a:outerShdw blurRad="38100" dist="38100" dir="2700000" algn="tl">
                    <a:srgbClr val="000000">
                      <a:alpha val="43137"/>
                    </a:srgbClr>
                  </a:outerShdw>
                </a:effectLst>
              </a:rPr>
              <a:t>– Schools </a:t>
            </a:r>
            <a:endParaRPr lang="en-US" dirty="0">
              <a:effectLst>
                <a:outerShdw blurRad="38100" dist="38100" dir="2700000" algn="tl">
                  <a:srgbClr val="000000">
                    <a:alpha val="43137"/>
                  </a:srgbClr>
                </a:outerShdw>
              </a:effectLst>
            </a:endParaRPr>
          </a:p>
        </p:txBody>
      </p:sp>
      <p:sp>
        <p:nvSpPr>
          <p:cNvPr id="4" name="Text Box 20"/>
          <p:cNvSpPr txBox="1">
            <a:spLocks noChangeArrowheads="1"/>
          </p:cNvSpPr>
          <p:nvPr/>
        </p:nvSpPr>
        <p:spPr bwMode="auto">
          <a:xfrm>
            <a:off x="502920" y="5918639"/>
            <a:ext cx="913638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ts val="0"/>
              </a:spcBef>
            </a:pPr>
            <a:r>
              <a:rPr lang="en-US" sz="2640" b="1" dirty="0">
                <a:solidFill>
                  <a:srgbClr val="C00000"/>
                </a:solidFill>
              </a:rPr>
              <a:t>Bristol Schools (UK): (2004), </a:t>
            </a:r>
            <a:r>
              <a:rPr lang="en-US" sz="2640" dirty="0">
                <a:solidFill>
                  <a:srgbClr val="C00000"/>
                </a:solidFill>
              </a:rPr>
              <a:t>£</a:t>
            </a:r>
            <a:r>
              <a:rPr lang="en-US" sz="2640" b="1" dirty="0">
                <a:solidFill>
                  <a:srgbClr val="C00000"/>
                </a:solidFill>
              </a:rPr>
              <a:t>119m, 4 schools, equity </a:t>
            </a:r>
            <a:r>
              <a:rPr lang="en-US" sz="2640" dirty="0">
                <a:solidFill>
                  <a:srgbClr val="C00000"/>
                </a:solidFill>
              </a:rPr>
              <a:t>£</a:t>
            </a:r>
            <a:r>
              <a:rPr lang="en-US" sz="2640" b="1" dirty="0">
                <a:solidFill>
                  <a:srgbClr val="C00000"/>
                </a:solidFill>
              </a:rPr>
              <a:t>4.7 m, 27 </a:t>
            </a:r>
            <a:r>
              <a:rPr lang="en-US" sz="2640" b="1" dirty="0" err="1">
                <a:solidFill>
                  <a:srgbClr val="C00000"/>
                </a:solidFill>
              </a:rPr>
              <a:t>yr</a:t>
            </a:r>
            <a:r>
              <a:rPr lang="en-US" sz="2640" b="1" dirty="0">
                <a:solidFill>
                  <a:srgbClr val="C00000"/>
                </a:solidFill>
              </a:rPr>
              <a:t>, DBFO, availability payments</a:t>
            </a:r>
          </a:p>
        </p:txBody>
      </p:sp>
      <p:pic>
        <p:nvPicPr>
          <p:cNvPr id="4098" name="Picture 2" descr="Bristol Sch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957" y="1732930"/>
            <a:ext cx="6125123" cy="40735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754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P3 Projects – </a:t>
            </a:r>
            <a:r>
              <a:rPr lang="en-US" dirty="0" smtClean="0">
                <a:effectLst>
                  <a:outerShdw blurRad="38100" dist="38100" dir="2700000" algn="tl">
                    <a:srgbClr val="000000">
                      <a:alpha val="43137"/>
                    </a:srgbClr>
                  </a:outerShdw>
                </a:effectLst>
              </a:rPr>
              <a:t>Power Plant</a:t>
            </a:r>
            <a:endParaRPr lang="en-US" dirty="0"/>
          </a:p>
        </p:txBody>
      </p:sp>
      <p:pic>
        <p:nvPicPr>
          <p:cNvPr id="15362" name="Picture 2" descr="http://asie.edf.com/fichiers/fckeditor/Commun/Mediatheque/asie/flow/implantations/thermque-sanmenxia-270x2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680" y="1623062"/>
            <a:ext cx="5908685" cy="4442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 Box 20"/>
          <p:cNvSpPr txBox="1">
            <a:spLocks noChangeArrowheads="1"/>
          </p:cNvSpPr>
          <p:nvPr/>
        </p:nvSpPr>
        <p:spPr bwMode="auto">
          <a:xfrm>
            <a:off x="490945" y="6233160"/>
            <a:ext cx="913638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ts val="0"/>
              </a:spcBef>
            </a:pPr>
            <a:r>
              <a:rPr lang="en-US" sz="2640" b="1" dirty="0" err="1">
                <a:solidFill>
                  <a:srgbClr val="C00000"/>
                </a:solidFill>
              </a:rPr>
              <a:t>Laibin</a:t>
            </a:r>
            <a:r>
              <a:rPr lang="en-US" sz="2640" b="1" dirty="0">
                <a:solidFill>
                  <a:srgbClr val="C00000"/>
                </a:solidFill>
              </a:rPr>
              <a:t> B Power Plant (China): (1997), $616m, 2 x 360mw, equity 154m (25%), 18 </a:t>
            </a:r>
            <a:r>
              <a:rPr lang="en-US" sz="2640" b="1" dirty="0" err="1">
                <a:solidFill>
                  <a:srgbClr val="C00000"/>
                </a:solidFill>
              </a:rPr>
              <a:t>yr</a:t>
            </a:r>
            <a:r>
              <a:rPr lang="en-US" sz="2640" b="1" dirty="0">
                <a:solidFill>
                  <a:srgbClr val="C00000"/>
                </a:solidFill>
              </a:rPr>
              <a:t>, BOT, French EDFI &amp; ALSTOM</a:t>
            </a:r>
          </a:p>
        </p:txBody>
      </p:sp>
    </p:spTree>
    <p:extLst>
      <p:ext uri="{BB962C8B-B14F-4D97-AF65-F5344CB8AC3E}">
        <p14:creationId xmlns:p14="http://schemas.microsoft.com/office/powerpoint/2010/main" val="33797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P3 Projects - </a:t>
            </a:r>
            <a:r>
              <a:rPr lang="en-US" dirty="0" smtClean="0">
                <a:effectLst>
                  <a:outerShdw blurRad="38100" dist="38100" dir="2700000" algn="tl">
                    <a:srgbClr val="000000">
                      <a:alpha val="43137"/>
                    </a:srgbClr>
                  </a:outerShdw>
                </a:effectLst>
              </a:rPr>
              <a:t>Water</a:t>
            </a:r>
            <a:endParaRPr lang="en-US" dirty="0"/>
          </a:p>
        </p:txBody>
      </p:sp>
      <p:pic>
        <p:nvPicPr>
          <p:cNvPr id="3" name="Picture 2"/>
          <p:cNvPicPr>
            <a:picLocks noChangeAspect="1"/>
          </p:cNvPicPr>
          <p:nvPr/>
        </p:nvPicPr>
        <p:blipFill>
          <a:blip r:embed="rId2"/>
          <a:stretch>
            <a:fillRect/>
          </a:stretch>
        </p:blipFill>
        <p:spPr>
          <a:xfrm>
            <a:off x="1424940" y="1623060"/>
            <a:ext cx="6621780" cy="4338408"/>
          </a:xfrm>
          <a:prstGeom prst="rect">
            <a:avLst/>
          </a:prstGeom>
        </p:spPr>
      </p:pic>
      <p:sp>
        <p:nvSpPr>
          <p:cNvPr id="4" name="Text Box 20"/>
          <p:cNvSpPr txBox="1">
            <a:spLocks noChangeArrowheads="1"/>
          </p:cNvSpPr>
          <p:nvPr/>
        </p:nvSpPr>
        <p:spPr bwMode="auto">
          <a:xfrm>
            <a:off x="502920" y="5918638"/>
            <a:ext cx="913638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ts val="0"/>
              </a:spcBef>
            </a:pPr>
            <a:r>
              <a:rPr lang="en-US" sz="2200" b="1" dirty="0">
                <a:solidFill>
                  <a:srgbClr val="C00000"/>
                </a:solidFill>
              </a:rPr>
              <a:t>Bayonne Water Facilities, NJ. (2012), 8.5-17.6 </a:t>
            </a:r>
            <a:r>
              <a:rPr lang="en-US" sz="2200" b="1" dirty="0" err="1">
                <a:solidFill>
                  <a:srgbClr val="C00000"/>
                </a:solidFill>
              </a:rPr>
              <a:t>mgd</a:t>
            </a:r>
            <a:r>
              <a:rPr lang="en-US" sz="2200" b="1" dirty="0">
                <a:solidFill>
                  <a:srgbClr val="C00000"/>
                </a:solidFill>
              </a:rPr>
              <a:t>, $175 m financing, Private (United Water, K. </a:t>
            </a:r>
            <a:r>
              <a:rPr lang="en-US" sz="2200" b="1" dirty="0" err="1">
                <a:solidFill>
                  <a:srgbClr val="C00000"/>
                </a:solidFill>
              </a:rPr>
              <a:t>K</a:t>
            </a:r>
            <a:r>
              <a:rPr lang="en-US" sz="2200" b="1" dirty="0">
                <a:solidFill>
                  <a:srgbClr val="C00000"/>
                </a:solidFill>
              </a:rPr>
              <a:t>. Roberts KKR) run the city W&amp;S operations in a 40-yr concession for $150m. </a:t>
            </a:r>
            <a:r>
              <a:rPr lang="en-US" sz="2200" b="1" dirty="0" err="1">
                <a:solidFill>
                  <a:srgbClr val="C00000"/>
                </a:solidFill>
              </a:rPr>
              <a:t>BMUAuthority</a:t>
            </a:r>
            <a:r>
              <a:rPr lang="en-US" sz="2200" b="1" dirty="0">
                <a:solidFill>
                  <a:srgbClr val="C00000"/>
                </a:solidFill>
              </a:rPr>
              <a:t> continue at $.5m/</a:t>
            </a:r>
            <a:r>
              <a:rPr lang="en-US" sz="2200" b="1" dirty="0" err="1">
                <a:solidFill>
                  <a:srgbClr val="C00000"/>
                </a:solidFill>
              </a:rPr>
              <a:t>yr</a:t>
            </a:r>
            <a:r>
              <a:rPr lang="en-US" sz="2200" b="1" dirty="0">
                <a:solidFill>
                  <a:srgbClr val="C00000"/>
                </a:solidFill>
              </a:rPr>
              <a:t> to administer the concession.</a:t>
            </a:r>
          </a:p>
        </p:txBody>
      </p:sp>
    </p:spTree>
    <p:extLst>
      <p:ext uri="{BB962C8B-B14F-4D97-AF65-F5344CB8AC3E}">
        <p14:creationId xmlns:p14="http://schemas.microsoft.com/office/powerpoint/2010/main" val="2088843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P3 Worldwide Presence </a:t>
            </a:r>
            <a:endParaRPr lang="en-US"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stretch>
            <a:fillRect/>
          </a:stretch>
        </p:blipFill>
        <p:spPr>
          <a:xfrm>
            <a:off x="762000" y="1666154"/>
            <a:ext cx="8153400" cy="5652676"/>
          </a:xfrm>
          <a:prstGeom prst="rect">
            <a:avLst/>
          </a:prstGeom>
        </p:spPr>
      </p:pic>
      <p:sp>
        <p:nvSpPr>
          <p:cNvPr id="4" name="Text Box 41"/>
          <p:cNvSpPr txBox="1">
            <a:spLocks noChangeArrowheads="1"/>
          </p:cNvSpPr>
          <p:nvPr/>
        </p:nvSpPr>
        <p:spPr bwMode="auto">
          <a:xfrm>
            <a:off x="3048000" y="7332980"/>
            <a:ext cx="6781800" cy="36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ct val="50000"/>
              </a:spcBef>
            </a:pPr>
            <a:r>
              <a:rPr lang="en-US" sz="1760" b="1" dirty="0" smtClean="0">
                <a:solidFill>
                  <a:srgbClr val="0033CC"/>
                </a:solidFill>
              </a:rPr>
              <a:t>PPPs inventory as of 2013; PW Finance, v. 298, November 2014</a:t>
            </a:r>
            <a:endParaRPr lang="en-US" sz="1760" b="1" dirty="0">
              <a:solidFill>
                <a:srgbClr val="0033CC"/>
              </a:solidFill>
            </a:endParaRPr>
          </a:p>
        </p:txBody>
      </p:sp>
    </p:spTree>
    <p:extLst>
      <p:ext uri="{BB962C8B-B14F-4D97-AF65-F5344CB8AC3E}">
        <p14:creationId xmlns:p14="http://schemas.microsoft.com/office/powerpoint/2010/main" val="2382703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P3 Worldwide Presence </a:t>
            </a:r>
            <a:endParaRPr lang="en-US" dirty="0"/>
          </a:p>
        </p:txBody>
      </p:sp>
      <p:grpSp>
        <p:nvGrpSpPr>
          <p:cNvPr id="5" name="Group 4"/>
          <p:cNvGrpSpPr/>
          <p:nvPr/>
        </p:nvGrpSpPr>
        <p:grpSpPr>
          <a:xfrm>
            <a:off x="685800" y="2590800"/>
            <a:ext cx="8260773" cy="3273327"/>
            <a:chOff x="685800" y="2590800"/>
            <a:chExt cx="8260773" cy="3273327"/>
          </a:xfrm>
        </p:grpSpPr>
        <p:pic>
          <p:nvPicPr>
            <p:cNvPr id="3" name="Picture 2"/>
            <p:cNvPicPr>
              <a:picLocks noChangeAspect="1"/>
            </p:cNvPicPr>
            <p:nvPr/>
          </p:nvPicPr>
          <p:blipFill>
            <a:blip r:embed="rId2"/>
            <a:stretch>
              <a:fillRect/>
            </a:stretch>
          </p:blipFill>
          <p:spPr>
            <a:xfrm>
              <a:off x="688398" y="3342409"/>
              <a:ext cx="8258175" cy="2521718"/>
            </a:xfrm>
            <a:prstGeom prst="rect">
              <a:avLst/>
            </a:prstGeom>
          </p:spPr>
        </p:pic>
        <p:pic>
          <p:nvPicPr>
            <p:cNvPr id="4" name="Picture 3"/>
            <p:cNvPicPr>
              <a:picLocks noChangeAspect="1"/>
            </p:cNvPicPr>
            <p:nvPr/>
          </p:nvPicPr>
          <p:blipFill rotWithShape="1">
            <a:blip r:embed="rId3"/>
            <a:srcRect b="86691"/>
            <a:stretch/>
          </p:blipFill>
          <p:spPr>
            <a:xfrm>
              <a:off x="685800" y="2590800"/>
              <a:ext cx="8258175" cy="762000"/>
            </a:xfrm>
            <a:prstGeom prst="rect">
              <a:avLst/>
            </a:prstGeom>
          </p:spPr>
        </p:pic>
      </p:grpSp>
      <p:sp>
        <p:nvSpPr>
          <p:cNvPr id="6" name="Text Box 41"/>
          <p:cNvSpPr txBox="1">
            <a:spLocks noChangeArrowheads="1"/>
          </p:cNvSpPr>
          <p:nvPr/>
        </p:nvSpPr>
        <p:spPr bwMode="auto">
          <a:xfrm>
            <a:off x="3429000" y="7332980"/>
            <a:ext cx="6400800" cy="36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ct val="50000"/>
              </a:spcBef>
            </a:pPr>
            <a:r>
              <a:rPr lang="en-US" sz="1760" b="1" dirty="0">
                <a:solidFill>
                  <a:srgbClr val="0033CC"/>
                </a:solidFill>
              </a:rPr>
              <a:t>PPPs inventory as of 2013; </a:t>
            </a:r>
            <a:r>
              <a:rPr lang="en-US" sz="1760" b="1" dirty="0" smtClean="0">
                <a:solidFill>
                  <a:srgbClr val="0033CC"/>
                </a:solidFill>
              </a:rPr>
              <a:t>PW Finance, v. 298, November 2014</a:t>
            </a:r>
            <a:endParaRPr lang="en-US" sz="1760" b="1" dirty="0">
              <a:solidFill>
                <a:srgbClr val="0033CC"/>
              </a:solidFill>
            </a:endParaRPr>
          </a:p>
        </p:txBody>
      </p:sp>
    </p:spTree>
    <p:extLst>
      <p:ext uri="{BB962C8B-B14F-4D97-AF65-F5344CB8AC3E}">
        <p14:creationId xmlns:p14="http://schemas.microsoft.com/office/powerpoint/2010/main" val="3547243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P3 Worldwide Presence </a:t>
            </a:r>
            <a:endParaRPr lang="en-US" dirty="0"/>
          </a:p>
        </p:txBody>
      </p:sp>
      <p:pic>
        <p:nvPicPr>
          <p:cNvPr id="11" name="Picture 10"/>
          <p:cNvPicPr>
            <a:picLocks noChangeAspect="1"/>
          </p:cNvPicPr>
          <p:nvPr/>
        </p:nvPicPr>
        <p:blipFill>
          <a:blip r:embed="rId2"/>
          <a:stretch>
            <a:fillRect/>
          </a:stretch>
        </p:blipFill>
        <p:spPr>
          <a:xfrm>
            <a:off x="1676400" y="1447799"/>
            <a:ext cx="6553200" cy="5908785"/>
          </a:xfrm>
          <a:prstGeom prst="rect">
            <a:avLst/>
          </a:prstGeom>
        </p:spPr>
      </p:pic>
      <p:sp>
        <p:nvSpPr>
          <p:cNvPr id="12" name="Text Box 41"/>
          <p:cNvSpPr txBox="1">
            <a:spLocks noChangeArrowheads="1"/>
          </p:cNvSpPr>
          <p:nvPr/>
        </p:nvSpPr>
        <p:spPr bwMode="auto">
          <a:xfrm>
            <a:off x="3429000" y="7332980"/>
            <a:ext cx="6400800"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ct val="50000"/>
              </a:spcBef>
            </a:pPr>
            <a:r>
              <a:rPr lang="en-US" sz="1760" b="1" dirty="0" smtClean="0">
                <a:solidFill>
                  <a:srgbClr val="0033CC"/>
                </a:solidFill>
              </a:rPr>
              <a:t>Infrastructure Journal Database</a:t>
            </a:r>
            <a:endParaRPr lang="en-US" sz="1760" b="1" dirty="0">
              <a:solidFill>
                <a:srgbClr val="0033CC"/>
              </a:solidFill>
            </a:endParaRPr>
          </a:p>
        </p:txBody>
      </p:sp>
    </p:spTree>
    <p:extLst>
      <p:ext uri="{BB962C8B-B14F-4D97-AF65-F5344CB8AC3E}">
        <p14:creationId xmlns:p14="http://schemas.microsoft.com/office/powerpoint/2010/main" val="359902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P3 Market in the USA</a:t>
            </a:r>
          </a:p>
        </p:txBody>
      </p:sp>
      <p:pic>
        <p:nvPicPr>
          <p:cNvPr id="3" name="Picture 2"/>
          <p:cNvPicPr>
            <a:picLocks noChangeAspect="1"/>
          </p:cNvPicPr>
          <p:nvPr/>
        </p:nvPicPr>
        <p:blipFill>
          <a:blip r:embed="rId2"/>
          <a:stretch>
            <a:fillRect/>
          </a:stretch>
        </p:blipFill>
        <p:spPr>
          <a:xfrm>
            <a:off x="838199" y="1524000"/>
            <a:ext cx="8151443" cy="4495800"/>
          </a:xfrm>
          <a:prstGeom prst="rect">
            <a:avLst/>
          </a:prstGeom>
          <a:ln>
            <a:solidFill>
              <a:srgbClr val="0000FF"/>
            </a:solidFill>
          </a:ln>
          <a:effectLst>
            <a:outerShdw blurRad="292100" dist="139700" dir="2700000" algn="tl" rotWithShape="0">
              <a:srgbClr val="333333">
                <a:alpha val="65000"/>
              </a:srgbClr>
            </a:outerShdw>
          </a:effectLst>
        </p:spPr>
      </p:pic>
      <p:sp>
        <p:nvSpPr>
          <p:cNvPr id="4" name="Text Box 17"/>
          <p:cNvSpPr txBox="1">
            <a:spLocks noChangeArrowheads="1"/>
          </p:cNvSpPr>
          <p:nvPr/>
        </p:nvSpPr>
        <p:spPr bwMode="auto">
          <a:xfrm>
            <a:off x="304800" y="6172200"/>
            <a:ext cx="848987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ts val="0"/>
              </a:spcBef>
            </a:pPr>
            <a:r>
              <a:rPr lang="en-US" sz="2000" b="1" dirty="0" smtClean="0">
                <a:solidFill>
                  <a:srgbClr val="0000FF"/>
                </a:solidFill>
              </a:rPr>
              <a:t>States with PPP Enabling Transportation Legislation </a:t>
            </a:r>
          </a:p>
          <a:p>
            <a:pPr algn="ctr">
              <a:spcBef>
                <a:spcPts val="0"/>
              </a:spcBef>
            </a:pPr>
            <a:r>
              <a:rPr lang="en-US" sz="1800" dirty="0" smtClean="0">
                <a:solidFill>
                  <a:srgbClr val="0000FF"/>
                </a:solidFill>
              </a:rPr>
              <a:t>(33 states, District of Columbia, and Puerto Rico)</a:t>
            </a:r>
          </a:p>
          <a:p>
            <a:pPr algn="ctr">
              <a:spcBef>
                <a:spcPts val="0"/>
              </a:spcBef>
            </a:pPr>
            <a:r>
              <a:rPr lang="en-US" sz="1600" dirty="0" smtClean="0">
                <a:solidFill>
                  <a:srgbClr val="0000FF"/>
                </a:solidFill>
              </a:rPr>
              <a:t>National Conference of State Legislatures (</a:t>
            </a:r>
            <a:r>
              <a:rPr lang="en-US" sz="1600" dirty="0" err="1" smtClean="0">
                <a:solidFill>
                  <a:srgbClr val="0000FF"/>
                </a:solidFill>
              </a:rPr>
              <a:t>NCSL</a:t>
            </a:r>
            <a:r>
              <a:rPr lang="en-US" sz="1600" dirty="0" smtClean="0">
                <a:solidFill>
                  <a:srgbClr val="0000FF"/>
                </a:solidFill>
              </a:rPr>
              <a:t> 2016)</a:t>
            </a:r>
          </a:p>
        </p:txBody>
      </p:sp>
    </p:spTree>
    <p:extLst>
      <p:ext uri="{BB962C8B-B14F-4D97-AF65-F5344CB8AC3E}">
        <p14:creationId xmlns:p14="http://schemas.microsoft.com/office/powerpoint/2010/main" val="2823419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P3 Market in the USA</a:t>
            </a:r>
          </a:p>
        </p:txBody>
      </p:sp>
      <p:sp>
        <p:nvSpPr>
          <p:cNvPr id="3" name="Content Placeholder 2"/>
          <p:cNvSpPr>
            <a:spLocks noGrp="1"/>
          </p:cNvSpPr>
          <p:nvPr>
            <p:ph sz="quarter" idx="2"/>
          </p:nvPr>
        </p:nvSpPr>
        <p:spPr>
          <a:xfrm>
            <a:off x="453947" y="1635566"/>
            <a:ext cx="9220200" cy="5603433"/>
          </a:xfrm>
        </p:spPr>
        <p:txBody>
          <a:bodyPr/>
          <a:lstStyle/>
          <a:p>
            <a:pPr marL="109537" indent="0">
              <a:lnSpc>
                <a:spcPct val="80000"/>
              </a:lnSpc>
              <a:spcBef>
                <a:spcPts val="1200"/>
              </a:spcBef>
              <a:spcAft>
                <a:spcPts val="300"/>
              </a:spcAft>
              <a:buSzPct val="100000"/>
              <a:buNone/>
            </a:pPr>
            <a:r>
              <a:rPr lang="en-US" sz="2600" b="1" dirty="0" smtClean="0">
                <a:solidFill>
                  <a:srgbClr val="0000FF"/>
                </a:solidFill>
                <a:effectLst>
                  <a:glow rad="228600">
                    <a:srgbClr val="FFFF00"/>
                  </a:glow>
                  <a:outerShdw blurRad="38100" dist="38100" dir="2700000" algn="tl">
                    <a:srgbClr val="000000">
                      <a:alpha val="43137"/>
                    </a:srgbClr>
                  </a:outerShdw>
                </a:effectLst>
              </a:rPr>
              <a:t>Transportation:</a:t>
            </a:r>
          </a:p>
          <a:p>
            <a:pPr marL="688975" indent="-225425">
              <a:lnSpc>
                <a:spcPct val="80000"/>
              </a:lnSpc>
              <a:spcBef>
                <a:spcPts val="1200"/>
              </a:spcBef>
              <a:spcAft>
                <a:spcPts val="0"/>
              </a:spcAft>
              <a:buSzPct val="100000"/>
            </a:pPr>
            <a:r>
              <a:rPr lang="en-US" sz="2400" b="1" dirty="0" smtClean="0">
                <a:effectLst>
                  <a:outerShdw blurRad="38100" dist="38100" dir="2700000" algn="tl">
                    <a:srgbClr val="000000">
                      <a:alpha val="43137"/>
                    </a:srgbClr>
                  </a:outerShdw>
                </a:effectLst>
              </a:rPr>
              <a:t>1991 ISTEA </a:t>
            </a:r>
          </a:p>
          <a:p>
            <a:pPr marL="688975" indent="0">
              <a:lnSpc>
                <a:spcPct val="80000"/>
              </a:lnSpc>
              <a:spcAft>
                <a:spcPts val="0"/>
              </a:spcAft>
              <a:buSzPct val="100000"/>
              <a:buNone/>
            </a:pPr>
            <a:r>
              <a:rPr lang="en-US" sz="2400" dirty="0" smtClean="0">
                <a:solidFill>
                  <a:srgbClr val="0000FF"/>
                </a:solidFill>
              </a:rPr>
              <a:t>Intermodal </a:t>
            </a:r>
            <a:r>
              <a:rPr lang="en-US" sz="2400" dirty="0">
                <a:solidFill>
                  <a:srgbClr val="0000FF"/>
                </a:solidFill>
              </a:rPr>
              <a:t>Surface Transportation Efficiency Act</a:t>
            </a:r>
          </a:p>
          <a:p>
            <a:pPr marL="688975" indent="-225425">
              <a:lnSpc>
                <a:spcPct val="80000"/>
              </a:lnSpc>
              <a:spcBef>
                <a:spcPts val="900"/>
              </a:spcBef>
              <a:spcAft>
                <a:spcPts val="0"/>
              </a:spcAft>
              <a:buSzPct val="100000"/>
            </a:pPr>
            <a:r>
              <a:rPr lang="en-US" sz="2400" b="1" dirty="0">
                <a:effectLst>
                  <a:outerShdw blurRad="38100" dist="38100" dir="2700000" algn="tl">
                    <a:srgbClr val="000000">
                      <a:alpha val="43137"/>
                    </a:srgbClr>
                  </a:outerShdw>
                </a:effectLst>
              </a:rPr>
              <a:t>1998 </a:t>
            </a:r>
            <a:r>
              <a:rPr lang="en-US" sz="2400" b="1" dirty="0" smtClean="0">
                <a:effectLst>
                  <a:outerShdw blurRad="38100" dist="38100" dir="2700000" algn="tl">
                    <a:srgbClr val="000000">
                      <a:alpha val="43137"/>
                    </a:srgbClr>
                  </a:outerShdw>
                </a:effectLst>
              </a:rPr>
              <a:t>TEA-21</a:t>
            </a:r>
          </a:p>
          <a:p>
            <a:pPr marL="688975" indent="0">
              <a:lnSpc>
                <a:spcPct val="80000"/>
              </a:lnSpc>
              <a:spcAft>
                <a:spcPts val="0"/>
              </a:spcAft>
              <a:buSzPct val="100000"/>
              <a:buNone/>
            </a:pPr>
            <a:r>
              <a:rPr lang="en-US" sz="2400" dirty="0" smtClean="0">
                <a:solidFill>
                  <a:srgbClr val="0000FF"/>
                </a:solidFill>
              </a:rPr>
              <a:t>Transportation </a:t>
            </a:r>
            <a:r>
              <a:rPr lang="en-US" sz="2400" dirty="0">
                <a:solidFill>
                  <a:srgbClr val="0000FF"/>
                </a:solidFill>
              </a:rPr>
              <a:t>Equity Act for the 21</a:t>
            </a:r>
            <a:r>
              <a:rPr lang="en-US" sz="2400" baseline="30000" dirty="0">
                <a:solidFill>
                  <a:srgbClr val="0000FF"/>
                </a:solidFill>
              </a:rPr>
              <a:t>st</a:t>
            </a:r>
            <a:r>
              <a:rPr lang="en-US" sz="2400" dirty="0">
                <a:solidFill>
                  <a:srgbClr val="0000FF"/>
                </a:solidFill>
              </a:rPr>
              <a:t> Century </a:t>
            </a:r>
          </a:p>
          <a:p>
            <a:pPr marL="688975" indent="-225425">
              <a:lnSpc>
                <a:spcPct val="80000"/>
              </a:lnSpc>
              <a:spcBef>
                <a:spcPts val="900"/>
              </a:spcBef>
              <a:spcAft>
                <a:spcPts val="0"/>
              </a:spcAft>
              <a:buSzPct val="100000"/>
            </a:pPr>
            <a:r>
              <a:rPr lang="en-US" sz="2400" b="1" dirty="0">
                <a:effectLst>
                  <a:outerShdw blurRad="38100" dist="38100" dir="2700000" algn="tl">
                    <a:srgbClr val="000000">
                      <a:alpha val="43137"/>
                    </a:srgbClr>
                  </a:outerShdw>
                </a:effectLst>
              </a:rPr>
              <a:t>2005 SAFETEA-LU                                                     </a:t>
            </a:r>
            <a:endParaRPr lang="en-US" sz="2400" b="1" dirty="0" smtClean="0">
              <a:effectLst>
                <a:outerShdw blurRad="38100" dist="38100" dir="2700000" algn="tl">
                  <a:srgbClr val="000000">
                    <a:alpha val="43137"/>
                  </a:srgbClr>
                </a:outerShdw>
              </a:effectLst>
            </a:endParaRPr>
          </a:p>
          <a:p>
            <a:pPr marL="688975" indent="0">
              <a:lnSpc>
                <a:spcPct val="80000"/>
              </a:lnSpc>
              <a:spcAft>
                <a:spcPts val="0"/>
              </a:spcAft>
              <a:buSzPct val="100000"/>
              <a:buNone/>
            </a:pPr>
            <a:r>
              <a:rPr lang="en-US" sz="2400" dirty="0" smtClean="0">
                <a:solidFill>
                  <a:srgbClr val="0000FF"/>
                </a:solidFill>
              </a:rPr>
              <a:t>Safe</a:t>
            </a:r>
            <a:r>
              <a:rPr lang="en-US" sz="2400" dirty="0">
                <a:solidFill>
                  <a:srgbClr val="0000FF"/>
                </a:solidFill>
              </a:rPr>
              <a:t>, Accountable, Flexible, Efficient Transportation  Equity Act: A Legacy for Users</a:t>
            </a:r>
          </a:p>
          <a:p>
            <a:pPr marL="688975" indent="-225425">
              <a:lnSpc>
                <a:spcPct val="80000"/>
              </a:lnSpc>
              <a:spcBef>
                <a:spcPts val="900"/>
              </a:spcBef>
              <a:spcAft>
                <a:spcPts val="0"/>
              </a:spcAft>
              <a:buSzPct val="100000"/>
            </a:pPr>
            <a:r>
              <a:rPr lang="en-US" sz="2400" b="1" dirty="0">
                <a:effectLst>
                  <a:outerShdw blurRad="38100" dist="38100" dir="2700000" algn="tl">
                    <a:srgbClr val="000000">
                      <a:alpha val="43137"/>
                    </a:srgbClr>
                  </a:outerShdw>
                </a:effectLst>
              </a:rPr>
              <a:t>2012 </a:t>
            </a:r>
            <a:r>
              <a:rPr lang="en-US" sz="2400" b="1" dirty="0" smtClean="0">
                <a:effectLst>
                  <a:outerShdw blurRad="38100" dist="38100" dir="2700000" algn="tl">
                    <a:srgbClr val="000000">
                      <a:alpha val="43137"/>
                    </a:srgbClr>
                  </a:outerShdw>
                </a:effectLst>
              </a:rPr>
              <a:t>MAP-21</a:t>
            </a:r>
          </a:p>
          <a:p>
            <a:pPr marL="463550" indent="0">
              <a:lnSpc>
                <a:spcPct val="80000"/>
              </a:lnSpc>
              <a:spcBef>
                <a:spcPts val="900"/>
              </a:spcBef>
              <a:spcAft>
                <a:spcPts val="0"/>
              </a:spcAft>
              <a:buSzPct val="100000"/>
              <a:buNone/>
            </a:pPr>
            <a:r>
              <a:rPr lang="en-US" sz="2400" dirty="0" smtClean="0">
                <a:solidFill>
                  <a:srgbClr val="0000FF"/>
                </a:solidFill>
              </a:rPr>
              <a:t>   Moving </a:t>
            </a:r>
            <a:r>
              <a:rPr lang="en-US" sz="2400" dirty="0">
                <a:solidFill>
                  <a:srgbClr val="0000FF"/>
                </a:solidFill>
              </a:rPr>
              <a:t>Ahead for Progress in the 21st Century Act</a:t>
            </a:r>
          </a:p>
          <a:p>
            <a:pPr marL="688975" indent="-225425">
              <a:lnSpc>
                <a:spcPct val="80000"/>
              </a:lnSpc>
              <a:spcBef>
                <a:spcPts val="900"/>
              </a:spcBef>
              <a:spcAft>
                <a:spcPts val="0"/>
              </a:spcAft>
              <a:buSzPct val="100000"/>
            </a:pPr>
            <a:r>
              <a:rPr lang="en-US" sz="2400" b="1" dirty="0">
                <a:effectLst>
                  <a:outerShdw blurRad="38100" dist="38100" dir="2700000" algn="tl">
                    <a:srgbClr val="000000">
                      <a:alpha val="43137"/>
                    </a:srgbClr>
                  </a:outerShdw>
                </a:effectLst>
              </a:rPr>
              <a:t>2</a:t>
            </a:r>
            <a:r>
              <a:rPr lang="en-US" sz="2400" b="1" dirty="0" smtClean="0">
                <a:effectLst>
                  <a:outerShdw blurRad="38100" dist="38100" dir="2700000" algn="tl">
                    <a:srgbClr val="000000">
                      <a:alpha val="43137"/>
                    </a:srgbClr>
                  </a:outerShdw>
                </a:effectLst>
              </a:rPr>
              <a:t>015 </a:t>
            </a:r>
            <a:r>
              <a:rPr lang="en-US" sz="2400" b="1" dirty="0" err="1" smtClean="0">
                <a:effectLst>
                  <a:outerShdw blurRad="38100" dist="38100" dir="2700000" algn="tl">
                    <a:srgbClr val="000000">
                      <a:alpha val="43137"/>
                    </a:srgbClr>
                  </a:outerShdw>
                </a:effectLst>
              </a:rPr>
              <a:t>STRR</a:t>
            </a:r>
            <a:endParaRPr lang="en-US" sz="2400" b="1" dirty="0" smtClean="0">
              <a:effectLst>
                <a:outerShdw blurRad="38100" dist="38100" dir="2700000" algn="tl">
                  <a:srgbClr val="000000">
                    <a:alpha val="43137"/>
                  </a:srgbClr>
                </a:outerShdw>
              </a:effectLst>
            </a:endParaRPr>
          </a:p>
          <a:p>
            <a:pPr marL="688975" indent="0">
              <a:lnSpc>
                <a:spcPct val="80000"/>
              </a:lnSpc>
              <a:spcAft>
                <a:spcPts val="0"/>
              </a:spcAft>
              <a:buSzPct val="100000"/>
              <a:buNone/>
            </a:pPr>
            <a:r>
              <a:rPr lang="en-US" sz="2400" dirty="0" smtClean="0">
                <a:solidFill>
                  <a:srgbClr val="0000FF"/>
                </a:solidFill>
              </a:rPr>
              <a:t>Surface Transportation Reauthorization &amp; Reform Act</a:t>
            </a:r>
            <a:endParaRPr lang="en-US" sz="2400" dirty="0" smtClean="0">
              <a:solidFill>
                <a:srgbClr val="0033CC"/>
              </a:solidFill>
            </a:endParaRPr>
          </a:p>
          <a:p>
            <a:pPr marL="55563" indent="0">
              <a:lnSpc>
                <a:spcPct val="80000"/>
              </a:lnSpc>
              <a:spcAft>
                <a:spcPts val="900"/>
              </a:spcAft>
              <a:buSzPct val="100000"/>
              <a:buNone/>
            </a:pPr>
            <a:r>
              <a:rPr lang="en-US" sz="2400" b="1" dirty="0" smtClean="0">
                <a:solidFill>
                  <a:srgbClr val="0000FF"/>
                </a:solidFill>
                <a:effectLst>
                  <a:outerShdw blurRad="38100" dist="38100" dir="2700000" algn="tl">
                    <a:srgbClr val="000000">
                      <a:alpha val="43137"/>
                    </a:srgbClr>
                  </a:outerShdw>
                </a:effectLst>
              </a:rPr>
              <a:t> </a:t>
            </a:r>
            <a:r>
              <a:rPr lang="en-US" sz="2400" b="1" dirty="0" smtClean="0">
                <a:solidFill>
                  <a:srgbClr val="0000FF"/>
                </a:solidFill>
                <a:effectLst>
                  <a:glow rad="228600">
                    <a:srgbClr val="FFFF00"/>
                  </a:glow>
                  <a:outerShdw blurRad="38100" dist="38100" dir="2700000" algn="tl">
                    <a:srgbClr val="000000">
                      <a:alpha val="43137"/>
                    </a:srgbClr>
                  </a:outerShdw>
                </a:effectLst>
              </a:rPr>
              <a:t>Water</a:t>
            </a:r>
            <a:r>
              <a:rPr lang="en-US" sz="2400" b="1" dirty="0" smtClean="0">
                <a:solidFill>
                  <a:srgbClr val="0000FF"/>
                </a:solidFill>
                <a:effectLst>
                  <a:outerShdw blurRad="38100" dist="38100" dir="2700000" algn="tl">
                    <a:srgbClr val="000000">
                      <a:alpha val="43137"/>
                    </a:srgbClr>
                  </a:outerShdw>
                </a:effectLst>
              </a:rPr>
              <a:t> </a:t>
            </a:r>
            <a:endParaRPr lang="en-US" sz="2400" b="1" dirty="0">
              <a:solidFill>
                <a:srgbClr val="0000FF"/>
              </a:solidFill>
              <a:effectLst>
                <a:outerShdw blurRad="38100" dist="38100" dir="2700000" algn="tl">
                  <a:srgbClr val="000000">
                    <a:alpha val="43137"/>
                  </a:srgbClr>
                </a:outerShdw>
              </a:effectLst>
            </a:endParaRPr>
          </a:p>
          <a:p>
            <a:pPr marL="576263" indent="-238125">
              <a:lnSpc>
                <a:spcPct val="80000"/>
              </a:lnSpc>
              <a:spcBef>
                <a:spcPts val="900"/>
              </a:spcBef>
              <a:spcAft>
                <a:spcPts val="300"/>
              </a:spcAft>
              <a:buSzPct val="100000"/>
            </a:pPr>
            <a:r>
              <a:rPr lang="en-US" sz="2400" b="1" dirty="0">
                <a:effectLst>
                  <a:outerShdw blurRad="38100" dist="38100" dir="2700000" algn="tl">
                    <a:srgbClr val="000000">
                      <a:alpha val="43137"/>
                    </a:srgbClr>
                  </a:outerShdw>
                </a:effectLst>
              </a:rPr>
              <a:t>2014 </a:t>
            </a:r>
            <a:r>
              <a:rPr lang="en-US" sz="2400" b="1" dirty="0" err="1" smtClean="0">
                <a:effectLst>
                  <a:outerShdw blurRad="38100" dist="38100" dir="2700000" algn="tl">
                    <a:srgbClr val="000000">
                      <a:alpha val="43137"/>
                    </a:srgbClr>
                  </a:outerShdw>
                </a:effectLst>
              </a:rPr>
              <a:t>WRRDA</a:t>
            </a:r>
            <a:r>
              <a:rPr lang="en-US" sz="2400" b="1" dirty="0" smtClean="0">
                <a:effectLst>
                  <a:outerShdw blurRad="38100" dist="38100" dir="2700000" algn="tl">
                    <a:srgbClr val="000000">
                      <a:alpha val="43137"/>
                    </a:srgbClr>
                  </a:outerShdw>
                </a:effectLst>
              </a:rPr>
              <a:t> </a:t>
            </a:r>
            <a:r>
              <a:rPr lang="en-US" sz="2400" dirty="0" smtClean="0">
                <a:solidFill>
                  <a:srgbClr val="0000FF"/>
                </a:solidFill>
              </a:rPr>
              <a:t>Water </a:t>
            </a:r>
            <a:r>
              <a:rPr lang="en-US" sz="2400" dirty="0">
                <a:solidFill>
                  <a:srgbClr val="0000FF"/>
                </a:solidFill>
              </a:rPr>
              <a:t>Resources Reform and Development Act</a:t>
            </a:r>
          </a:p>
        </p:txBody>
      </p:sp>
    </p:spTree>
    <p:extLst>
      <p:ext uri="{BB962C8B-B14F-4D97-AF65-F5344CB8AC3E}">
        <p14:creationId xmlns:p14="http://schemas.microsoft.com/office/powerpoint/2010/main" val="157369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P3 </a:t>
            </a:r>
            <a:r>
              <a:rPr lang="en-US" dirty="0" smtClean="0"/>
              <a:t>Market in the USA</a:t>
            </a:r>
            <a:endParaRPr lang="en-US" dirty="0"/>
          </a:p>
        </p:txBody>
      </p:sp>
      <p:sp>
        <p:nvSpPr>
          <p:cNvPr id="3" name="Content Placeholder 2"/>
          <p:cNvSpPr>
            <a:spLocks noGrp="1"/>
          </p:cNvSpPr>
          <p:nvPr>
            <p:ph sz="quarter" idx="2"/>
          </p:nvPr>
        </p:nvSpPr>
        <p:spPr>
          <a:xfrm>
            <a:off x="450533" y="1790700"/>
            <a:ext cx="9220200" cy="5448300"/>
          </a:xfrm>
        </p:spPr>
        <p:txBody>
          <a:bodyPr/>
          <a:lstStyle/>
          <a:p>
            <a:pPr marL="120491" indent="0">
              <a:lnSpc>
                <a:spcPct val="90000"/>
              </a:lnSpc>
              <a:spcAft>
                <a:spcPts val="660"/>
              </a:spcAft>
              <a:buNone/>
            </a:pPr>
            <a:r>
              <a:rPr lang="en-US" b="1" dirty="0" smtClean="0"/>
              <a:t>It is gaining momentum; the common reasons for a slow growing market were:</a:t>
            </a:r>
          </a:p>
          <a:p>
            <a:pPr>
              <a:lnSpc>
                <a:spcPct val="90000"/>
              </a:lnSpc>
              <a:spcBef>
                <a:spcPts val="990"/>
              </a:spcBef>
              <a:spcAft>
                <a:spcPts val="990"/>
              </a:spcAft>
            </a:pPr>
            <a:r>
              <a:rPr lang="en-US" sz="2640" dirty="0" smtClean="0"/>
              <a:t>Robust </a:t>
            </a:r>
            <a:r>
              <a:rPr lang="en-US" sz="2640" dirty="0"/>
              <a:t>$3.7 trillion </a:t>
            </a:r>
            <a:r>
              <a:rPr lang="en-US" sz="2640" b="1" dirty="0">
                <a:solidFill>
                  <a:srgbClr val="0000FF"/>
                </a:solidFill>
                <a:effectLst>
                  <a:outerShdw blurRad="38100" dist="38100" dir="2700000" algn="tl">
                    <a:srgbClr val="000000">
                      <a:alpha val="43137"/>
                    </a:srgbClr>
                  </a:outerShdw>
                </a:effectLst>
              </a:rPr>
              <a:t>municipal bond market </a:t>
            </a:r>
            <a:r>
              <a:rPr lang="en-US" sz="2640" dirty="0"/>
              <a:t>(tax-exempt)</a:t>
            </a:r>
          </a:p>
          <a:p>
            <a:pPr>
              <a:lnSpc>
                <a:spcPct val="90000"/>
              </a:lnSpc>
              <a:spcBef>
                <a:spcPts val="990"/>
              </a:spcBef>
              <a:spcAft>
                <a:spcPts val="990"/>
              </a:spcAft>
            </a:pPr>
            <a:r>
              <a:rPr lang="en-US" sz="2640" b="1" dirty="0">
                <a:solidFill>
                  <a:srgbClr val="0000FF"/>
                </a:solidFill>
                <a:effectLst>
                  <a:outerShdw blurRad="38100" dist="38100" dir="2700000" algn="tl">
                    <a:srgbClr val="000000">
                      <a:alpha val="43137"/>
                    </a:srgbClr>
                  </a:outerShdw>
                </a:effectLst>
              </a:rPr>
              <a:t>Public stakeholders </a:t>
            </a:r>
            <a:r>
              <a:rPr lang="en-US" sz="2640" dirty="0"/>
              <a:t>opposition and/or involvement in P3 decision making </a:t>
            </a:r>
          </a:p>
          <a:p>
            <a:pPr>
              <a:lnSpc>
                <a:spcPct val="90000"/>
              </a:lnSpc>
              <a:spcBef>
                <a:spcPts val="990"/>
              </a:spcBef>
              <a:spcAft>
                <a:spcPts val="990"/>
              </a:spcAft>
            </a:pPr>
            <a:r>
              <a:rPr lang="en-US" sz="2640" dirty="0"/>
              <a:t>Significant cost incurred in </a:t>
            </a:r>
            <a:r>
              <a:rPr lang="en-US" sz="2640" b="1" dirty="0">
                <a:solidFill>
                  <a:srgbClr val="0000FF"/>
                </a:solidFill>
                <a:effectLst>
                  <a:outerShdw blurRad="38100" dist="38100" dir="2700000" algn="tl">
                    <a:srgbClr val="000000">
                      <a:alpha val="43137"/>
                    </a:srgbClr>
                  </a:outerShdw>
                </a:effectLst>
              </a:rPr>
              <a:t>proposal preparation </a:t>
            </a:r>
          </a:p>
          <a:p>
            <a:pPr>
              <a:lnSpc>
                <a:spcPct val="90000"/>
              </a:lnSpc>
              <a:spcBef>
                <a:spcPts val="990"/>
              </a:spcBef>
              <a:spcAft>
                <a:spcPts val="990"/>
              </a:spcAft>
            </a:pPr>
            <a:r>
              <a:rPr lang="en-US" sz="2640" dirty="0"/>
              <a:t>Possibility of </a:t>
            </a:r>
            <a:r>
              <a:rPr lang="en-US" sz="2640" b="1" dirty="0">
                <a:solidFill>
                  <a:srgbClr val="0000FF"/>
                </a:solidFill>
                <a:effectLst>
                  <a:outerShdw blurRad="38100" dist="38100" dir="2700000" algn="tl">
                    <a:srgbClr val="000000">
                      <a:alpha val="43137"/>
                    </a:srgbClr>
                  </a:outerShdw>
                </a:effectLst>
              </a:rPr>
              <a:t>changing law </a:t>
            </a:r>
            <a:r>
              <a:rPr lang="en-US" sz="2640" dirty="0"/>
              <a:t>and not adequate legislation</a:t>
            </a:r>
          </a:p>
          <a:p>
            <a:pPr>
              <a:lnSpc>
                <a:spcPct val="90000"/>
              </a:lnSpc>
              <a:spcBef>
                <a:spcPts val="990"/>
              </a:spcBef>
              <a:spcAft>
                <a:spcPts val="990"/>
              </a:spcAft>
            </a:pPr>
            <a:r>
              <a:rPr lang="en-US" sz="2640" b="1" dirty="0">
                <a:solidFill>
                  <a:srgbClr val="0000FF"/>
                </a:solidFill>
                <a:effectLst>
                  <a:outerShdw blurRad="38100" dist="38100" dir="2700000" algn="tl">
                    <a:srgbClr val="000000">
                      <a:alpha val="43137"/>
                    </a:srgbClr>
                  </a:outerShdw>
                </a:effectLst>
              </a:rPr>
              <a:t>Negative publicity </a:t>
            </a:r>
            <a:r>
              <a:rPr lang="en-US" sz="2640" dirty="0"/>
              <a:t>and public not informed about the benefits of P3</a:t>
            </a:r>
          </a:p>
          <a:p>
            <a:pPr>
              <a:lnSpc>
                <a:spcPct val="90000"/>
              </a:lnSpc>
              <a:spcAft>
                <a:spcPts val="660"/>
              </a:spcAft>
            </a:pPr>
            <a:endParaRPr lang="en-US" sz="2640" dirty="0"/>
          </a:p>
        </p:txBody>
      </p:sp>
    </p:spTree>
    <p:extLst>
      <p:ext uri="{BB962C8B-B14F-4D97-AF65-F5344CB8AC3E}">
        <p14:creationId xmlns:p14="http://schemas.microsoft.com/office/powerpoint/2010/main" val="208977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p:cNvSpPr>
          <p:nvPr>
            <p:ph type="title"/>
          </p:nvPr>
        </p:nvSpPr>
        <p:spPr/>
        <p:txBody>
          <a:bodyPr/>
          <a:lstStyle/>
          <a:p>
            <a:r>
              <a:rPr lang="en-US" dirty="0">
                <a:effectLst>
                  <a:outerShdw blurRad="38100" dist="38100" dir="2700000" algn="tl">
                    <a:srgbClr val="000000">
                      <a:alpha val="43137"/>
                    </a:srgbClr>
                  </a:outerShdw>
                </a:effectLst>
              </a:rPr>
              <a:t>P3 Market in the USA</a:t>
            </a:r>
            <a:endParaRPr lang="en-US" b="1" dirty="0" smtClean="0">
              <a:effectLst>
                <a:outerShdw blurRad="38100" dist="38100" dir="2700000" algn="tl">
                  <a:srgbClr val="000000">
                    <a:alpha val="43137"/>
                  </a:srgbClr>
                </a:outerShdw>
              </a:effectLst>
              <a:latin typeface="Trebuchet MS" pitchFamily="34" charset="0"/>
            </a:endParaRPr>
          </a:p>
        </p:txBody>
      </p:sp>
      <p:grpSp>
        <p:nvGrpSpPr>
          <p:cNvPr id="4" name="Group 3"/>
          <p:cNvGrpSpPr>
            <a:grpSpLocks noChangeAspect="1"/>
          </p:cNvGrpSpPr>
          <p:nvPr/>
        </p:nvGrpSpPr>
        <p:grpSpPr>
          <a:xfrm>
            <a:off x="507524" y="1637317"/>
            <a:ext cx="9166623" cy="5029200"/>
            <a:chOff x="0" y="0"/>
            <a:chExt cx="5892800" cy="3899984"/>
          </a:xfrm>
        </p:grpSpPr>
        <p:grpSp>
          <p:nvGrpSpPr>
            <p:cNvPr id="5" name="Group 4"/>
            <p:cNvGrpSpPr/>
            <p:nvPr/>
          </p:nvGrpSpPr>
          <p:grpSpPr>
            <a:xfrm>
              <a:off x="0" y="0"/>
              <a:ext cx="5892800" cy="3899984"/>
              <a:chOff x="0" y="0"/>
              <a:chExt cx="5892800" cy="3899984"/>
            </a:xfrm>
          </p:grpSpPr>
          <p:sp>
            <p:nvSpPr>
              <p:cNvPr id="7" name="Text Box 68"/>
              <p:cNvSpPr txBox="1"/>
              <p:nvPr/>
            </p:nvSpPr>
            <p:spPr>
              <a:xfrm>
                <a:off x="0" y="3369590"/>
                <a:ext cx="5831840" cy="530394"/>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0"/>
                  </a:spcAft>
                </a:pPr>
                <a:r>
                  <a:rPr lang="en-US" b="1" i="1" dirty="0" smtClean="0">
                    <a:solidFill>
                      <a:srgbClr val="336600"/>
                    </a:solidFill>
                    <a:effectLst/>
                    <a:latin typeface="Arial"/>
                    <a:ea typeface="Times New Roman"/>
                  </a:rPr>
                  <a:t>Transportation </a:t>
                </a:r>
                <a:r>
                  <a:rPr lang="en-US" b="1" i="1" dirty="0">
                    <a:solidFill>
                      <a:srgbClr val="336600"/>
                    </a:solidFill>
                    <a:effectLst/>
                    <a:latin typeface="Arial"/>
                    <a:ea typeface="Times New Roman"/>
                  </a:rPr>
                  <a:t>PPP projects and total contract values for given years </a:t>
                </a:r>
                <a:endParaRPr lang="en-US" b="1" i="1" dirty="0" smtClean="0">
                  <a:solidFill>
                    <a:srgbClr val="336600"/>
                  </a:solidFill>
                  <a:effectLst/>
                  <a:latin typeface="Arial"/>
                  <a:ea typeface="Times New Roman"/>
                </a:endParaRPr>
              </a:p>
              <a:p>
                <a:pPr algn="ctr">
                  <a:spcBef>
                    <a:spcPts val="0"/>
                  </a:spcBef>
                  <a:spcAft>
                    <a:spcPts val="0"/>
                  </a:spcAft>
                </a:pPr>
                <a:r>
                  <a:rPr lang="en-US" b="1" i="1" dirty="0" smtClean="0">
                    <a:solidFill>
                      <a:srgbClr val="336600"/>
                    </a:solidFill>
                    <a:effectLst/>
                    <a:latin typeface="Arial"/>
                    <a:ea typeface="Times New Roman"/>
                  </a:rPr>
                  <a:t>(PWF </a:t>
                </a:r>
                <a:r>
                  <a:rPr lang="en-US" b="1" i="1" dirty="0">
                    <a:solidFill>
                      <a:srgbClr val="336600"/>
                    </a:solidFill>
                    <a:effectLst/>
                    <a:latin typeface="Arial"/>
                    <a:ea typeface="Times New Roman"/>
                  </a:rPr>
                  <a:t>2013, 2014) and </a:t>
                </a:r>
                <a:r>
                  <a:rPr lang="en-US" b="1" i="1" dirty="0" smtClean="0">
                    <a:solidFill>
                      <a:srgbClr val="336600"/>
                    </a:solidFill>
                    <a:effectLst/>
                    <a:latin typeface="Arial"/>
                    <a:ea typeface="Times New Roman"/>
                  </a:rPr>
                  <a:t>(</a:t>
                </a:r>
                <a:r>
                  <a:rPr lang="en-US" b="1" i="1" dirty="0">
                    <a:solidFill>
                      <a:srgbClr val="336600"/>
                    </a:solidFill>
                    <a:effectLst/>
                    <a:latin typeface="Arial"/>
                    <a:ea typeface="Times New Roman"/>
                  </a:rPr>
                  <a:t>FHWA 2014)</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92800" cy="3293534"/>
              </a:xfrm>
              <a:prstGeom prst="rect">
                <a:avLst/>
              </a:prstGeom>
              <a:noFill/>
            </p:spPr>
          </p:pic>
        </p:grpSp>
        <p:sp>
          <p:nvSpPr>
            <p:cNvPr id="6" name="Rectangle 5"/>
            <p:cNvSpPr/>
            <p:nvPr/>
          </p:nvSpPr>
          <p:spPr>
            <a:xfrm>
              <a:off x="5461000" y="2048934"/>
              <a:ext cx="168910" cy="694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endParaRPr lang="en-US" dirty="0"/>
            </a:p>
          </p:txBody>
        </p:sp>
      </p:grpSp>
    </p:spTree>
    <p:extLst>
      <p:ext uri="{BB962C8B-B14F-4D97-AF65-F5344CB8AC3E}">
        <p14:creationId xmlns:p14="http://schemas.microsoft.com/office/powerpoint/2010/main" val="400358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C00000"/>
                </a:solidFill>
              </a:rPr>
              <a:t>Outline</a:t>
            </a:r>
            <a:endParaRPr lang="en-US" b="1" dirty="0">
              <a:solidFill>
                <a:srgbClr val="C00000"/>
              </a:solidFill>
            </a:endParaRPr>
          </a:p>
        </p:txBody>
      </p:sp>
      <p:sp>
        <p:nvSpPr>
          <p:cNvPr id="5" name="Content Placeholder 4"/>
          <p:cNvSpPr>
            <a:spLocks noGrp="1"/>
          </p:cNvSpPr>
          <p:nvPr>
            <p:ph sz="quarter" idx="2"/>
          </p:nvPr>
        </p:nvSpPr>
        <p:spPr>
          <a:xfrm>
            <a:off x="450533" y="1981200"/>
            <a:ext cx="9220200" cy="5186680"/>
          </a:xfrm>
        </p:spPr>
        <p:txBody>
          <a:bodyPr/>
          <a:lstStyle/>
          <a:p>
            <a:pPr marL="628650" indent="-508159">
              <a:spcBef>
                <a:spcPts val="660"/>
              </a:spcBef>
              <a:spcAft>
                <a:spcPts val="660"/>
              </a:spcAft>
            </a:pPr>
            <a:r>
              <a:rPr lang="en-US" sz="2640" b="1" dirty="0"/>
              <a:t>P3 </a:t>
            </a:r>
            <a:r>
              <a:rPr lang="en-US" sz="2640" b="1" dirty="0" smtClean="0"/>
              <a:t>Projects, Worldwide Presence, USA Market</a:t>
            </a:r>
            <a:endParaRPr lang="en-US" sz="2640" b="1" dirty="0"/>
          </a:p>
          <a:p>
            <a:pPr marL="628650" indent="-508159">
              <a:spcBef>
                <a:spcPts val="660"/>
              </a:spcBef>
              <a:spcAft>
                <a:spcPts val="660"/>
              </a:spcAft>
            </a:pPr>
            <a:r>
              <a:rPr lang="en-US" sz="2640" b="1" dirty="0"/>
              <a:t>P3 Definition, Benefits, and Systems</a:t>
            </a:r>
          </a:p>
          <a:p>
            <a:pPr marL="628650" indent="-508159">
              <a:spcBef>
                <a:spcPts val="660"/>
              </a:spcBef>
              <a:spcAft>
                <a:spcPts val="660"/>
              </a:spcAft>
            </a:pPr>
            <a:r>
              <a:rPr lang="en-US" sz="2640" b="1" dirty="0" smtClean="0"/>
              <a:t>P3 Project </a:t>
            </a:r>
            <a:r>
              <a:rPr lang="en-US" sz="2640" b="1" dirty="0" smtClean="0"/>
              <a:t>Options Analysis</a:t>
            </a:r>
            <a:endParaRPr lang="en-US" sz="2640" b="1" dirty="0" smtClean="0"/>
          </a:p>
          <a:p>
            <a:pPr marL="628650" indent="-508159">
              <a:spcBef>
                <a:spcPts val="660"/>
              </a:spcBef>
              <a:spcAft>
                <a:spcPts val="660"/>
              </a:spcAft>
            </a:pPr>
            <a:r>
              <a:rPr lang="en-US" sz="2640" b="1" dirty="0" smtClean="0"/>
              <a:t>P3 Procurement Process &amp; Transaction Design </a:t>
            </a:r>
            <a:endParaRPr lang="en-US" sz="2640" b="1" dirty="0"/>
          </a:p>
          <a:p>
            <a:pPr marL="628650" indent="-508159">
              <a:spcBef>
                <a:spcPts val="660"/>
              </a:spcBef>
              <a:spcAft>
                <a:spcPts val="660"/>
              </a:spcAft>
            </a:pPr>
            <a:r>
              <a:rPr lang="en-US" sz="2640" b="1" dirty="0"/>
              <a:t>P3 </a:t>
            </a:r>
            <a:r>
              <a:rPr lang="en-US" sz="2640" b="1" dirty="0" smtClean="0"/>
              <a:t>Project Finance </a:t>
            </a:r>
          </a:p>
          <a:p>
            <a:pPr marL="628650" indent="-508159">
              <a:spcBef>
                <a:spcPts val="660"/>
              </a:spcBef>
              <a:spcAft>
                <a:spcPts val="660"/>
              </a:spcAft>
            </a:pPr>
            <a:r>
              <a:rPr lang="en-US" sz="2640" b="1" dirty="0" smtClean="0"/>
              <a:t>P3 </a:t>
            </a:r>
            <a:r>
              <a:rPr lang="en-US" sz="2640" b="1" dirty="0"/>
              <a:t>Payment Mechanisms</a:t>
            </a:r>
          </a:p>
          <a:p>
            <a:pPr marL="628650" indent="-508159">
              <a:spcBef>
                <a:spcPts val="660"/>
              </a:spcBef>
              <a:spcAft>
                <a:spcPts val="660"/>
              </a:spcAft>
            </a:pPr>
            <a:r>
              <a:rPr lang="en-US" sz="2640" b="1" dirty="0"/>
              <a:t>P3 Oppositions and </a:t>
            </a:r>
            <a:r>
              <a:rPr lang="en-US" sz="2640" b="1" dirty="0" smtClean="0"/>
              <a:t>Implementation</a:t>
            </a:r>
            <a:endParaRPr lang="en-US" sz="2640" b="1" dirty="0"/>
          </a:p>
          <a:p>
            <a:pPr marL="628650" indent="-508159">
              <a:spcBef>
                <a:spcPts val="660"/>
              </a:spcBef>
              <a:spcAft>
                <a:spcPts val="660"/>
              </a:spcAft>
            </a:pPr>
            <a:r>
              <a:rPr lang="en-US" sz="2640" b="1" dirty="0" smtClean="0"/>
              <a:t>P3 Case Study - Sea-to-Sky </a:t>
            </a:r>
            <a:r>
              <a:rPr lang="en-US" sz="2640" b="1" dirty="0"/>
              <a:t>H</a:t>
            </a:r>
            <a:r>
              <a:rPr lang="en-US" sz="2640" b="1" dirty="0" smtClean="0"/>
              <a:t>ighway</a:t>
            </a:r>
            <a:r>
              <a:rPr lang="en-US" sz="2640" b="1" dirty="0"/>
              <a:t>, BC</a:t>
            </a:r>
          </a:p>
        </p:txBody>
      </p:sp>
    </p:spTree>
    <p:extLst>
      <p:ext uri="{BB962C8B-B14F-4D97-AF65-F5344CB8AC3E}">
        <p14:creationId xmlns:p14="http://schemas.microsoft.com/office/powerpoint/2010/main" val="120329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P3 Market in the USA</a:t>
            </a:r>
          </a:p>
        </p:txBody>
      </p:sp>
      <p:grpSp>
        <p:nvGrpSpPr>
          <p:cNvPr id="4" name="Group 3"/>
          <p:cNvGrpSpPr>
            <a:grpSpLocks noChangeAspect="1"/>
          </p:cNvGrpSpPr>
          <p:nvPr/>
        </p:nvGrpSpPr>
        <p:grpSpPr>
          <a:xfrm>
            <a:off x="280243" y="2257709"/>
            <a:ext cx="9497909" cy="4861560"/>
            <a:chOff x="0" y="0"/>
            <a:chExt cx="6011333" cy="3462892"/>
          </a:xfrm>
        </p:grpSpPr>
        <p:sp>
          <p:nvSpPr>
            <p:cNvPr id="5" name="Text Box 72"/>
            <p:cNvSpPr txBox="1"/>
            <p:nvPr/>
          </p:nvSpPr>
          <p:spPr>
            <a:xfrm>
              <a:off x="0" y="2810861"/>
              <a:ext cx="5892580" cy="652031"/>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noAutofit/>
            </a:bodyPr>
            <a:lstStyle/>
            <a:p>
              <a:pPr algn="just">
                <a:spcBef>
                  <a:spcPts val="0"/>
                </a:spcBef>
                <a:spcAft>
                  <a:spcPts val="0"/>
                </a:spcAft>
              </a:pPr>
              <a:r>
                <a:rPr kumimoji="1" lang="en-US" sz="1760" b="1" i="1" dirty="0">
                  <a:solidFill>
                    <a:srgbClr val="0033CC"/>
                  </a:solidFill>
                  <a:ea typeface="Times New Roman" panose="02020603050405020304" pitchFamily="18" charset="0"/>
                  <a:cs typeface="Arial" pitchFamily="34" charset="0"/>
                </a:rPr>
                <a:t>States and their projects and project value (rounded $) (PWF 2013, 2014; FHWA 2014)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133" y="0"/>
              <a:ext cx="5918200" cy="2751667"/>
            </a:xfrm>
            <a:prstGeom prst="rect">
              <a:avLst/>
            </a:prstGeom>
            <a:noFill/>
          </p:spPr>
        </p:pic>
      </p:grpSp>
    </p:spTree>
    <p:extLst>
      <p:ext uri="{BB962C8B-B14F-4D97-AF65-F5344CB8AC3E}">
        <p14:creationId xmlns:p14="http://schemas.microsoft.com/office/powerpoint/2010/main" val="1414775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P3 Market in the USA</a:t>
            </a:r>
            <a:endParaRPr lang="en-US" dirty="0"/>
          </a:p>
        </p:txBody>
      </p:sp>
      <p:pic>
        <p:nvPicPr>
          <p:cNvPr id="3" name="Picture 2"/>
          <p:cNvPicPr>
            <a:picLocks noChangeAspect="1"/>
          </p:cNvPicPr>
          <p:nvPr/>
        </p:nvPicPr>
        <p:blipFill>
          <a:blip r:embed="rId2"/>
          <a:stretch>
            <a:fillRect/>
          </a:stretch>
        </p:blipFill>
        <p:spPr>
          <a:xfrm>
            <a:off x="1600200" y="1524000"/>
            <a:ext cx="5715000" cy="5866960"/>
          </a:xfrm>
          <a:prstGeom prst="rect">
            <a:avLst/>
          </a:prstGeom>
          <a:ln w="19050">
            <a:solidFill>
              <a:srgbClr val="0000FF"/>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3633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P3 Market in the USA</a:t>
            </a:r>
            <a:endParaRPr lang="en-US" dirty="0"/>
          </a:p>
        </p:txBody>
      </p:sp>
      <p:pic>
        <p:nvPicPr>
          <p:cNvPr id="3" name="Picture 2"/>
          <p:cNvPicPr>
            <a:picLocks noChangeAspect="1"/>
          </p:cNvPicPr>
          <p:nvPr/>
        </p:nvPicPr>
        <p:blipFill>
          <a:blip r:embed="rId2"/>
          <a:stretch>
            <a:fillRect/>
          </a:stretch>
        </p:blipFill>
        <p:spPr>
          <a:xfrm>
            <a:off x="685800" y="1524000"/>
            <a:ext cx="6617156" cy="5991654"/>
          </a:xfrm>
          <a:prstGeom prst="rect">
            <a:avLst/>
          </a:prstGeom>
          <a:ln w="19050">
            <a:solidFill>
              <a:srgbClr val="0000FF"/>
            </a:solidFill>
          </a:ln>
          <a:effectLst>
            <a:outerShdw blurRad="292100" dist="139700" dir="2700000" algn="tl" rotWithShape="0">
              <a:srgbClr val="333333">
                <a:alpha val="65000"/>
              </a:srgbClr>
            </a:outerShdw>
          </a:effectLst>
        </p:spPr>
      </p:pic>
      <p:sp>
        <p:nvSpPr>
          <p:cNvPr id="4" name="Text Box 41"/>
          <p:cNvSpPr txBox="1">
            <a:spLocks noChangeArrowheads="1"/>
          </p:cNvSpPr>
          <p:nvPr/>
        </p:nvSpPr>
        <p:spPr bwMode="auto">
          <a:xfrm>
            <a:off x="4267200" y="6858000"/>
            <a:ext cx="5553609" cy="461665"/>
          </a:xfrm>
          <a:prstGeom prst="rect">
            <a:avLst/>
          </a:prstGeom>
          <a:solidFill>
            <a:srgbClr val="FFFF00"/>
          </a:solidFill>
          <a:ln>
            <a:noFill/>
          </a:ln>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ct val="50000"/>
              </a:spcBef>
            </a:pPr>
            <a:r>
              <a:rPr lang="en-US" b="1" dirty="0" smtClean="0">
                <a:solidFill>
                  <a:srgbClr val="0033CC"/>
                </a:solidFill>
              </a:rPr>
              <a:t>Texas Expanding Beyond Transportation </a:t>
            </a:r>
            <a:endParaRPr lang="en-US" b="1" dirty="0">
              <a:solidFill>
                <a:srgbClr val="0033CC"/>
              </a:solidFill>
            </a:endParaRPr>
          </a:p>
        </p:txBody>
      </p:sp>
    </p:spTree>
    <p:extLst>
      <p:ext uri="{BB962C8B-B14F-4D97-AF65-F5344CB8AC3E}">
        <p14:creationId xmlns:p14="http://schemas.microsoft.com/office/powerpoint/2010/main" val="81699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P3 Market in the USA</a:t>
            </a:r>
            <a:endParaRPr lang="en-US" dirty="0"/>
          </a:p>
        </p:txBody>
      </p:sp>
      <p:sp>
        <p:nvSpPr>
          <p:cNvPr id="3" name="Text Box 41"/>
          <p:cNvSpPr txBox="1">
            <a:spLocks noChangeArrowheads="1"/>
          </p:cNvSpPr>
          <p:nvPr/>
        </p:nvSpPr>
        <p:spPr bwMode="auto">
          <a:xfrm>
            <a:off x="3733800" y="6858000"/>
            <a:ext cx="6087009" cy="461665"/>
          </a:xfrm>
          <a:prstGeom prst="rect">
            <a:avLst/>
          </a:prstGeom>
          <a:solidFill>
            <a:srgbClr val="FFFF00"/>
          </a:solidFill>
          <a:ln>
            <a:noFill/>
          </a:ln>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ct val="50000"/>
              </a:spcBef>
            </a:pPr>
            <a:r>
              <a:rPr lang="en-US" b="1" dirty="0" smtClean="0">
                <a:solidFill>
                  <a:srgbClr val="0033CC"/>
                </a:solidFill>
              </a:rPr>
              <a:t>Florida Expanding Beyond Transportation </a:t>
            </a:r>
            <a:endParaRPr lang="en-US" b="1" dirty="0">
              <a:solidFill>
                <a:srgbClr val="0033CC"/>
              </a:solidFill>
            </a:endParaRPr>
          </a:p>
        </p:txBody>
      </p:sp>
      <p:pic>
        <p:nvPicPr>
          <p:cNvPr id="4" name="Picture 3"/>
          <p:cNvPicPr>
            <a:picLocks noChangeAspect="1"/>
          </p:cNvPicPr>
          <p:nvPr/>
        </p:nvPicPr>
        <p:blipFill>
          <a:blip r:embed="rId2"/>
          <a:stretch>
            <a:fillRect/>
          </a:stretch>
        </p:blipFill>
        <p:spPr>
          <a:xfrm>
            <a:off x="453947" y="1673081"/>
            <a:ext cx="8754575" cy="4938712"/>
          </a:xfrm>
          <a:prstGeom prst="rect">
            <a:avLst/>
          </a:prstGeom>
          <a:ln w="19050">
            <a:solidFill>
              <a:srgbClr val="0000FF"/>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5252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P3 Market in the USA</a:t>
            </a:r>
            <a:endParaRPr lang="en-US" dirty="0"/>
          </a:p>
        </p:txBody>
      </p:sp>
      <p:pic>
        <p:nvPicPr>
          <p:cNvPr id="4" name="Picture 3"/>
          <p:cNvPicPr>
            <a:picLocks noChangeAspect="1"/>
          </p:cNvPicPr>
          <p:nvPr/>
        </p:nvPicPr>
        <p:blipFill>
          <a:blip r:embed="rId2"/>
          <a:stretch>
            <a:fillRect/>
          </a:stretch>
        </p:blipFill>
        <p:spPr>
          <a:xfrm>
            <a:off x="609600" y="1601501"/>
            <a:ext cx="7162800" cy="5752800"/>
          </a:xfrm>
          <a:prstGeom prst="rect">
            <a:avLst/>
          </a:prstGeom>
          <a:ln w="19050">
            <a:solidFill>
              <a:srgbClr val="0000FF"/>
            </a:solidFill>
          </a:ln>
          <a:effectLst>
            <a:outerShdw blurRad="292100" dist="139700" dir="2700000" algn="tl" rotWithShape="0">
              <a:srgbClr val="333333">
                <a:alpha val="65000"/>
              </a:srgbClr>
            </a:outerShdw>
          </a:effectLst>
        </p:spPr>
      </p:pic>
      <p:sp>
        <p:nvSpPr>
          <p:cNvPr id="3" name="Text Box 41"/>
          <p:cNvSpPr txBox="1">
            <a:spLocks noChangeArrowheads="1"/>
          </p:cNvSpPr>
          <p:nvPr/>
        </p:nvSpPr>
        <p:spPr bwMode="auto">
          <a:xfrm>
            <a:off x="3581400" y="7123468"/>
            <a:ext cx="6239409" cy="461665"/>
          </a:xfrm>
          <a:prstGeom prst="rect">
            <a:avLst/>
          </a:prstGeom>
          <a:solidFill>
            <a:srgbClr val="FFFF00"/>
          </a:solidFill>
          <a:ln>
            <a:noFill/>
          </a:ln>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ct val="50000"/>
              </a:spcBef>
            </a:pPr>
            <a:r>
              <a:rPr lang="en-US" b="1" dirty="0" smtClean="0">
                <a:solidFill>
                  <a:srgbClr val="0033CC"/>
                </a:solidFill>
              </a:rPr>
              <a:t>Puerto Rico Expanding beyond transportation </a:t>
            </a:r>
            <a:endParaRPr lang="en-US" b="1" dirty="0">
              <a:solidFill>
                <a:srgbClr val="0033CC"/>
              </a:solidFill>
            </a:endParaRPr>
          </a:p>
        </p:txBody>
      </p:sp>
    </p:spTree>
    <p:extLst>
      <p:ext uri="{BB962C8B-B14F-4D97-AF65-F5344CB8AC3E}">
        <p14:creationId xmlns:p14="http://schemas.microsoft.com/office/powerpoint/2010/main" val="2700427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effectLst>
                  <a:outerShdw blurRad="38100" dist="38100" dir="2700000" algn="tl">
                    <a:srgbClr val="000000">
                      <a:alpha val="43137"/>
                    </a:srgbClr>
                  </a:outerShdw>
                </a:effectLst>
              </a:rPr>
              <a:t>P3 Market in the USA</a:t>
            </a:r>
          </a:p>
        </p:txBody>
      </p:sp>
      <p:pic>
        <p:nvPicPr>
          <p:cNvPr id="8" name="Picture 7"/>
          <p:cNvPicPr>
            <a:picLocks noChangeAspect="1"/>
          </p:cNvPicPr>
          <p:nvPr/>
        </p:nvPicPr>
        <p:blipFill>
          <a:blip r:embed="rId2"/>
          <a:stretch>
            <a:fillRect/>
          </a:stretch>
        </p:blipFill>
        <p:spPr>
          <a:xfrm>
            <a:off x="990600" y="1447800"/>
            <a:ext cx="7505700" cy="5963831"/>
          </a:xfrm>
          <a:prstGeom prst="rect">
            <a:avLst/>
          </a:prstGeom>
        </p:spPr>
      </p:pic>
      <p:sp>
        <p:nvSpPr>
          <p:cNvPr id="9" name="Text Box 41"/>
          <p:cNvSpPr txBox="1">
            <a:spLocks noChangeArrowheads="1"/>
          </p:cNvSpPr>
          <p:nvPr/>
        </p:nvSpPr>
        <p:spPr bwMode="auto">
          <a:xfrm>
            <a:off x="5257800" y="7332980"/>
            <a:ext cx="4572000" cy="36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ct val="50000"/>
              </a:spcBef>
            </a:pPr>
            <a:r>
              <a:rPr lang="en-US" sz="1760" b="1" dirty="0" smtClean="0">
                <a:solidFill>
                  <a:srgbClr val="0033CC"/>
                </a:solidFill>
              </a:rPr>
              <a:t>PW Finance, v. 298, November 2014</a:t>
            </a:r>
            <a:endParaRPr lang="en-US" sz="1760" b="1" dirty="0">
              <a:solidFill>
                <a:srgbClr val="0033CC"/>
              </a:solidFill>
            </a:endParaRPr>
          </a:p>
        </p:txBody>
      </p:sp>
      <p:sp>
        <p:nvSpPr>
          <p:cNvPr id="5" name="Text Box 41"/>
          <p:cNvSpPr txBox="1">
            <a:spLocks noChangeArrowheads="1"/>
          </p:cNvSpPr>
          <p:nvPr/>
        </p:nvSpPr>
        <p:spPr bwMode="auto">
          <a:xfrm>
            <a:off x="5740977" y="805224"/>
            <a:ext cx="3605645" cy="523220"/>
          </a:xfrm>
          <a:prstGeom prst="rect">
            <a:avLst/>
          </a:prstGeom>
          <a:solidFill>
            <a:srgbClr val="FFFF00"/>
          </a:solidFill>
          <a:ln w="28575">
            <a:solidFill>
              <a:srgbClr val="FF0000"/>
            </a:solidFill>
          </a:ln>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ct val="50000"/>
              </a:spcBef>
            </a:pPr>
            <a:r>
              <a:rPr lang="en-US" sz="2800" b="1" dirty="0" smtClean="0">
                <a:solidFill>
                  <a:srgbClr val="0033CC"/>
                </a:solidFill>
              </a:rPr>
              <a:t>Does it PPP Work?</a:t>
            </a:r>
            <a:endParaRPr lang="en-US" sz="2800" b="1" dirty="0">
              <a:solidFill>
                <a:srgbClr val="0033CC"/>
              </a:solidFill>
            </a:endParaRPr>
          </a:p>
        </p:txBody>
      </p:sp>
    </p:spTree>
    <p:extLst>
      <p:ext uri="{BB962C8B-B14F-4D97-AF65-F5344CB8AC3E}">
        <p14:creationId xmlns:p14="http://schemas.microsoft.com/office/powerpoint/2010/main" val="3723383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effectLst>
                  <a:outerShdw blurRad="38100" dist="38100" dir="2700000" algn="tl">
                    <a:srgbClr val="000000">
                      <a:alpha val="43137"/>
                    </a:srgbClr>
                  </a:outerShdw>
                </a:effectLst>
              </a:rPr>
              <a:t>P3 Market in the USA</a:t>
            </a:r>
          </a:p>
        </p:txBody>
      </p:sp>
      <p:sp>
        <p:nvSpPr>
          <p:cNvPr id="9" name="Text Box 41"/>
          <p:cNvSpPr txBox="1">
            <a:spLocks noChangeArrowheads="1"/>
          </p:cNvSpPr>
          <p:nvPr/>
        </p:nvSpPr>
        <p:spPr bwMode="auto">
          <a:xfrm>
            <a:off x="5257800" y="7332980"/>
            <a:ext cx="4572000" cy="36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ct val="50000"/>
              </a:spcBef>
            </a:pPr>
            <a:r>
              <a:rPr lang="en-US" sz="1760" b="1" dirty="0" smtClean="0">
                <a:solidFill>
                  <a:srgbClr val="0033CC"/>
                </a:solidFill>
              </a:rPr>
              <a:t>PW Finance, v. 296, September 2014</a:t>
            </a:r>
            <a:endParaRPr lang="en-US" sz="1760" b="1" dirty="0">
              <a:solidFill>
                <a:srgbClr val="0033CC"/>
              </a:solidFill>
            </a:endParaRPr>
          </a:p>
        </p:txBody>
      </p:sp>
      <p:pic>
        <p:nvPicPr>
          <p:cNvPr id="2" name="Picture 1"/>
          <p:cNvPicPr>
            <a:picLocks noChangeAspect="1"/>
          </p:cNvPicPr>
          <p:nvPr/>
        </p:nvPicPr>
        <p:blipFill>
          <a:blip r:embed="rId2"/>
          <a:stretch>
            <a:fillRect/>
          </a:stretch>
        </p:blipFill>
        <p:spPr>
          <a:xfrm>
            <a:off x="1066800" y="1498963"/>
            <a:ext cx="7031227" cy="5945789"/>
          </a:xfrm>
          <a:prstGeom prst="rect">
            <a:avLst/>
          </a:prstGeom>
        </p:spPr>
      </p:pic>
      <p:sp>
        <p:nvSpPr>
          <p:cNvPr id="5" name="Text Box 41"/>
          <p:cNvSpPr txBox="1">
            <a:spLocks noChangeArrowheads="1"/>
          </p:cNvSpPr>
          <p:nvPr/>
        </p:nvSpPr>
        <p:spPr bwMode="auto">
          <a:xfrm>
            <a:off x="5740977" y="805224"/>
            <a:ext cx="3605645" cy="523220"/>
          </a:xfrm>
          <a:prstGeom prst="rect">
            <a:avLst/>
          </a:prstGeom>
          <a:solidFill>
            <a:srgbClr val="FFFF00"/>
          </a:solidFill>
          <a:ln w="28575">
            <a:solidFill>
              <a:srgbClr val="FF0000"/>
            </a:solidFill>
          </a:ln>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ct val="50000"/>
              </a:spcBef>
            </a:pPr>
            <a:r>
              <a:rPr lang="en-US" sz="2800" b="1" dirty="0" smtClean="0">
                <a:solidFill>
                  <a:srgbClr val="0033CC"/>
                </a:solidFill>
              </a:rPr>
              <a:t>Does it PPP Work?</a:t>
            </a:r>
            <a:endParaRPr lang="en-US" sz="2800" b="1" dirty="0">
              <a:solidFill>
                <a:srgbClr val="0033CC"/>
              </a:solidFill>
            </a:endParaRPr>
          </a:p>
        </p:txBody>
      </p:sp>
    </p:spTree>
    <p:extLst>
      <p:ext uri="{BB962C8B-B14F-4D97-AF65-F5344CB8AC3E}">
        <p14:creationId xmlns:p14="http://schemas.microsoft.com/office/powerpoint/2010/main" val="2621167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effectLst>
                  <a:outerShdw blurRad="38100" dist="38100" dir="2700000" algn="tl">
                    <a:srgbClr val="000000">
                      <a:alpha val="43137"/>
                    </a:srgbClr>
                  </a:outerShdw>
                </a:effectLst>
              </a:rPr>
              <a:t>P3 Market in the USA</a:t>
            </a:r>
          </a:p>
        </p:txBody>
      </p:sp>
      <p:sp>
        <p:nvSpPr>
          <p:cNvPr id="9" name="Text Box 41"/>
          <p:cNvSpPr txBox="1">
            <a:spLocks noChangeArrowheads="1"/>
          </p:cNvSpPr>
          <p:nvPr/>
        </p:nvSpPr>
        <p:spPr bwMode="auto">
          <a:xfrm>
            <a:off x="5257800" y="7332980"/>
            <a:ext cx="4572000" cy="36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ct val="50000"/>
              </a:spcBef>
            </a:pPr>
            <a:r>
              <a:rPr lang="en-US" sz="1760" b="1" dirty="0" smtClean="0">
                <a:solidFill>
                  <a:srgbClr val="0033CC"/>
                </a:solidFill>
              </a:rPr>
              <a:t>PW Finance, 2013</a:t>
            </a:r>
            <a:endParaRPr lang="en-US" sz="1760" b="1" dirty="0">
              <a:solidFill>
                <a:srgbClr val="0033CC"/>
              </a:solidFill>
            </a:endParaRPr>
          </a:p>
        </p:txBody>
      </p:sp>
      <p:pic>
        <p:nvPicPr>
          <p:cNvPr id="3" name="Picture 2"/>
          <p:cNvPicPr>
            <a:picLocks noChangeAspect="1"/>
          </p:cNvPicPr>
          <p:nvPr/>
        </p:nvPicPr>
        <p:blipFill>
          <a:blip r:embed="rId2"/>
          <a:stretch>
            <a:fillRect/>
          </a:stretch>
        </p:blipFill>
        <p:spPr>
          <a:xfrm>
            <a:off x="1752600" y="1981200"/>
            <a:ext cx="6635573" cy="4495800"/>
          </a:xfrm>
          <a:prstGeom prst="rect">
            <a:avLst/>
          </a:prstGeom>
        </p:spPr>
      </p:pic>
      <p:sp>
        <p:nvSpPr>
          <p:cNvPr id="5" name="Text Box 41"/>
          <p:cNvSpPr txBox="1">
            <a:spLocks noChangeArrowheads="1"/>
          </p:cNvSpPr>
          <p:nvPr/>
        </p:nvSpPr>
        <p:spPr bwMode="auto">
          <a:xfrm>
            <a:off x="5740977" y="805224"/>
            <a:ext cx="3605645" cy="523220"/>
          </a:xfrm>
          <a:prstGeom prst="rect">
            <a:avLst/>
          </a:prstGeom>
          <a:solidFill>
            <a:srgbClr val="FFFF00"/>
          </a:solidFill>
          <a:ln w="28575">
            <a:solidFill>
              <a:srgbClr val="FF0000"/>
            </a:solidFill>
          </a:ln>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ct val="50000"/>
              </a:spcBef>
            </a:pPr>
            <a:r>
              <a:rPr lang="en-US" sz="2800" b="1" dirty="0" smtClean="0">
                <a:solidFill>
                  <a:srgbClr val="0033CC"/>
                </a:solidFill>
              </a:rPr>
              <a:t>Does it PPP Work?</a:t>
            </a:r>
            <a:endParaRPr lang="en-US" sz="2800" b="1" dirty="0">
              <a:solidFill>
                <a:srgbClr val="0033CC"/>
              </a:solidFill>
            </a:endParaRPr>
          </a:p>
        </p:txBody>
      </p:sp>
    </p:spTree>
    <p:extLst>
      <p:ext uri="{BB962C8B-B14F-4D97-AF65-F5344CB8AC3E}">
        <p14:creationId xmlns:p14="http://schemas.microsoft.com/office/powerpoint/2010/main" val="417849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WA State Law</a:t>
            </a:r>
            <a:endParaRPr lang="en-US" dirty="0"/>
          </a:p>
        </p:txBody>
      </p:sp>
      <p:sp>
        <p:nvSpPr>
          <p:cNvPr id="3" name="Content Placeholder 2"/>
          <p:cNvSpPr>
            <a:spLocks noGrp="1"/>
          </p:cNvSpPr>
          <p:nvPr>
            <p:ph sz="quarter" idx="2"/>
          </p:nvPr>
        </p:nvSpPr>
        <p:spPr>
          <a:xfrm>
            <a:off x="419101" y="1658982"/>
            <a:ext cx="9304019" cy="5496198"/>
          </a:xfrm>
        </p:spPr>
        <p:txBody>
          <a:bodyPr/>
          <a:lstStyle/>
          <a:p>
            <a:pPr marL="251460" indent="-251460">
              <a:spcBef>
                <a:spcPts val="990"/>
              </a:spcBef>
              <a:spcAft>
                <a:spcPts val="0"/>
              </a:spcAft>
            </a:pPr>
            <a:r>
              <a:rPr lang="en-US" sz="2640" b="1" dirty="0"/>
              <a:t>2005</a:t>
            </a:r>
            <a:r>
              <a:rPr lang="en-US" sz="2640" dirty="0"/>
              <a:t>: </a:t>
            </a:r>
          </a:p>
          <a:p>
            <a:pPr marL="249714" indent="0">
              <a:spcBef>
                <a:spcPts val="0"/>
              </a:spcBef>
              <a:spcAft>
                <a:spcPts val="0"/>
              </a:spcAft>
              <a:buNone/>
            </a:pPr>
            <a:r>
              <a:rPr lang="en-US" sz="2420" dirty="0"/>
              <a:t>Transportation Innovative Partnerships Act allowed </a:t>
            </a:r>
            <a:r>
              <a:rPr lang="en-US" sz="2420" dirty="0">
                <a:solidFill>
                  <a:srgbClr val="0000FF"/>
                </a:solidFill>
                <a:effectLst>
                  <a:outerShdw blurRad="38100" dist="38100" dir="2700000" algn="tl">
                    <a:srgbClr val="000000">
                      <a:alpha val="43137"/>
                    </a:srgbClr>
                  </a:outerShdw>
                </a:effectLst>
              </a:rPr>
              <a:t>P3 for all modes</a:t>
            </a:r>
            <a:r>
              <a:rPr lang="en-US" sz="2420" dirty="0"/>
              <a:t> of transportation. </a:t>
            </a:r>
            <a:r>
              <a:rPr lang="en-US" sz="2420" dirty="0">
                <a:solidFill>
                  <a:srgbClr val="0000FF"/>
                </a:solidFill>
                <a:effectLst>
                  <a:outerShdw blurRad="38100" dist="38100" dir="2700000" algn="tl">
                    <a:srgbClr val="000000">
                      <a:alpha val="43137"/>
                    </a:srgbClr>
                  </a:outerShdw>
                </a:effectLst>
              </a:rPr>
              <a:t>No private finance</a:t>
            </a:r>
            <a:r>
              <a:rPr lang="en-US" sz="2420" dirty="0"/>
              <a:t>. Requires </a:t>
            </a:r>
            <a:r>
              <a:rPr lang="en-US" sz="2420" dirty="0">
                <a:solidFill>
                  <a:srgbClr val="0000FF"/>
                </a:solidFill>
                <a:effectLst>
                  <a:outerShdw blurRad="38100" dist="38100" dir="2700000" algn="tl">
                    <a:srgbClr val="000000">
                      <a:alpha val="43137"/>
                    </a:srgbClr>
                  </a:outerShdw>
                </a:effectLst>
              </a:rPr>
              <a:t>citizen advisory committee </a:t>
            </a:r>
            <a:r>
              <a:rPr lang="en-US" sz="2420" dirty="0"/>
              <a:t>for projects of $300 million. </a:t>
            </a:r>
          </a:p>
          <a:p>
            <a:pPr marL="251460" indent="-251460">
              <a:spcBef>
                <a:spcPts val="990"/>
              </a:spcBef>
              <a:spcAft>
                <a:spcPts val="0"/>
              </a:spcAft>
            </a:pPr>
            <a:r>
              <a:rPr lang="en-US" sz="2640" b="1" dirty="0"/>
              <a:t>2012</a:t>
            </a:r>
            <a:r>
              <a:rPr lang="en-US" sz="2640" dirty="0"/>
              <a:t>: </a:t>
            </a:r>
          </a:p>
          <a:p>
            <a:pPr marL="249714" indent="0">
              <a:spcBef>
                <a:spcPts val="0"/>
              </a:spcBef>
              <a:spcAft>
                <a:spcPts val="0"/>
              </a:spcAft>
              <a:buNone/>
            </a:pPr>
            <a:r>
              <a:rPr lang="en-US" sz="2420" dirty="0"/>
              <a:t>The </a:t>
            </a:r>
            <a:r>
              <a:rPr lang="en-US" sz="2420" dirty="0">
                <a:solidFill>
                  <a:srgbClr val="0000FF"/>
                </a:solidFill>
                <a:effectLst>
                  <a:outerShdw blurRad="38100" dist="38100" dir="2700000" algn="tl">
                    <a:srgbClr val="000000">
                      <a:alpha val="43137"/>
                    </a:srgbClr>
                  </a:outerShdw>
                </a:effectLst>
              </a:rPr>
              <a:t>WA Joint Transportation Committee</a:t>
            </a:r>
            <a:r>
              <a:rPr lang="en-US" sz="2420" dirty="0">
                <a:effectLst>
                  <a:outerShdw blurRad="38100" dist="38100" dir="2700000" algn="tl">
                    <a:srgbClr val="000000">
                      <a:alpha val="43137"/>
                    </a:srgbClr>
                  </a:outerShdw>
                </a:effectLst>
              </a:rPr>
              <a:t> </a:t>
            </a:r>
            <a:r>
              <a:rPr lang="en-US" sz="2420" dirty="0"/>
              <a:t>endorsed a study to evaluate P3. The study made a P3 screening tool, developed financial model, and assessed 5 projects. </a:t>
            </a:r>
            <a:r>
              <a:rPr lang="en-US" sz="2420" dirty="0">
                <a:solidFill>
                  <a:srgbClr val="0000FF"/>
                </a:solidFill>
                <a:effectLst>
                  <a:outerShdw blurRad="38100" dist="38100" dir="2700000" algn="tl">
                    <a:srgbClr val="000000">
                      <a:alpha val="43137"/>
                    </a:srgbClr>
                  </a:outerShdw>
                </a:effectLst>
              </a:rPr>
              <a:t>Recommended a new P3 legislation</a:t>
            </a:r>
            <a:r>
              <a:rPr lang="en-US" sz="2420" dirty="0"/>
              <a:t>, screening projects, use of </a:t>
            </a:r>
            <a:r>
              <a:rPr lang="en-US" sz="2420" dirty="0" err="1"/>
              <a:t>VfM</a:t>
            </a:r>
            <a:r>
              <a:rPr lang="en-US" sz="2420" dirty="0"/>
              <a:t>, </a:t>
            </a:r>
            <a:r>
              <a:rPr lang="en-US" sz="2420" dirty="0">
                <a:solidFill>
                  <a:srgbClr val="0000FF"/>
                </a:solidFill>
                <a:effectLst>
                  <a:outerShdw blurRad="38100" dist="38100" dir="2700000" algn="tl">
                    <a:srgbClr val="000000">
                      <a:alpha val="43137"/>
                    </a:srgbClr>
                  </a:outerShdw>
                </a:effectLst>
              </a:rPr>
              <a:t>de-politicize the approach to P3</a:t>
            </a:r>
            <a:r>
              <a:rPr lang="en-US" sz="2420" dirty="0"/>
              <a:t>, create P3 office in the DOT, use of 2-step procurement, and </a:t>
            </a:r>
            <a:r>
              <a:rPr lang="en-US" sz="2420" dirty="0">
                <a:solidFill>
                  <a:srgbClr val="0000FF"/>
                </a:solidFill>
                <a:effectLst>
                  <a:outerShdw blurRad="38100" dist="38100" dir="2700000" algn="tl">
                    <a:srgbClr val="000000">
                      <a:alpha val="43137"/>
                    </a:srgbClr>
                  </a:outerShdw>
                </a:effectLst>
              </a:rPr>
              <a:t>enable private debt </a:t>
            </a:r>
            <a:r>
              <a:rPr lang="en-US" sz="2420" dirty="0"/>
              <a:t>financing and return. The study addressed many of the cavities in the 2005 Act.</a:t>
            </a:r>
          </a:p>
          <a:p>
            <a:pPr marL="251460" indent="-251460">
              <a:spcBef>
                <a:spcPts val="990"/>
              </a:spcBef>
              <a:spcAft>
                <a:spcPts val="0"/>
              </a:spcAft>
            </a:pPr>
            <a:r>
              <a:rPr lang="en-US" sz="2200" b="1" dirty="0"/>
              <a:t>2016</a:t>
            </a:r>
            <a:r>
              <a:rPr lang="en-US" sz="2200" dirty="0"/>
              <a:t>: </a:t>
            </a:r>
          </a:p>
          <a:p>
            <a:pPr marL="249714" indent="0">
              <a:spcBef>
                <a:spcPts val="0"/>
              </a:spcBef>
              <a:spcAft>
                <a:spcPts val="0"/>
              </a:spcAft>
              <a:buNone/>
            </a:pPr>
            <a:r>
              <a:rPr lang="en-US" sz="2200" dirty="0">
                <a:solidFill>
                  <a:srgbClr val="0000FF"/>
                </a:solidFill>
                <a:effectLst>
                  <a:outerShdw blurRad="38100" dist="38100" dir="2700000" algn="tl">
                    <a:srgbClr val="000000">
                      <a:alpha val="43137"/>
                    </a:srgbClr>
                  </a:outerShdw>
                </a:effectLst>
              </a:rPr>
              <a:t>Capital Projects Advisory Review Board </a:t>
            </a:r>
            <a:r>
              <a:rPr lang="en-US" sz="2200" dirty="0"/>
              <a:t>working on draft for all sectors</a:t>
            </a:r>
            <a:endParaRPr lang="en-US" sz="2420" dirty="0"/>
          </a:p>
        </p:txBody>
      </p:sp>
    </p:spTree>
    <p:extLst>
      <p:ext uri="{BB962C8B-B14F-4D97-AF65-F5344CB8AC3E}">
        <p14:creationId xmlns:p14="http://schemas.microsoft.com/office/powerpoint/2010/main" val="2336341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Definition </a:t>
            </a:r>
            <a:endParaRPr lang="en-US" dirty="0"/>
          </a:p>
        </p:txBody>
      </p:sp>
      <p:sp>
        <p:nvSpPr>
          <p:cNvPr id="3" name="Content Placeholder 2"/>
          <p:cNvSpPr>
            <a:spLocks noGrp="1"/>
          </p:cNvSpPr>
          <p:nvPr>
            <p:ph sz="quarter" idx="2"/>
          </p:nvPr>
        </p:nvSpPr>
        <p:spPr>
          <a:xfrm>
            <a:off x="533399" y="1727200"/>
            <a:ext cx="9140747" cy="5440680"/>
          </a:xfrm>
        </p:spPr>
        <p:txBody>
          <a:bodyPr/>
          <a:lstStyle/>
          <a:p>
            <a:pPr marL="109537" indent="0">
              <a:buNone/>
            </a:pPr>
            <a:r>
              <a:rPr lang="en-US" sz="3000" dirty="0" smtClean="0">
                <a:effectLst>
                  <a:glow rad="228600">
                    <a:srgbClr val="FFFF00"/>
                  </a:glow>
                </a:effectLst>
              </a:rPr>
              <a:t>A </a:t>
            </a:r>
            <a:r>
              <a:rPr lang="en-US" sz="3000" b="1" dirty="0" smtClean="0">
                <a:solidFill>
                  <a:srgbClr val="0000FF"/>
                </a:solidFill>
                <a:effectLst>
                  <a:glow rad="228600">
                    <a:srgbClr val="FFFF00"/>
                  </a:glow>
                  <a:outerShdw blurRad="38100" dist="38100" dir="2700000" algn="tl">
                    <a:srgbClr val="000000">
                      <a:alpha val="43137"/>
                    </a:srgbClr>
                  </a:outerShdw>
                </a:effectLst>
              </a:rPr>
              <a:t>long-term contractual arrangement </a:t>
            </a:r>
            <a:r>
              <a:rPr lang="en-US" sz="3000" dirty="0" smtClean="0">
                <a:effectLst>
                  <a:glow rad="228600">
                    <a:srgbClr val="FFFF00"/>
                  </a:glow>
                </a:effectLst>
              </a:rPr>
              <a:t>between a public agency and a private entity through which:</a:t>
            </a:r>
          </a:p>
          <a:p>
            <a:pPr marL="627063">
              <a:lnSpc>
                <a:spcPct val="85000"/>
              </a:lnSpc>
              <a:spcBef>
                <a:spcPts val="1600"/>
              </a:spcBef>
            </a:pPr>
            <a:r>
              <a:rPr lang="en-US" dirty="0" smtClean="0"/>
              <a:t>The </a:t>
            </a:r>
            <a:r>
              <a:rPr lang="en-US" b="1" dirty="0">
                <a:solidFill>
                  <a:srgbClr val="0000FF"/>
                </a:solidFill>
                <a:effectLst>
                  <a:outerShdw blurRad="38100" dist="38100" dir="2700000" algn="tl">
                    <a:srgbClr val="000000">
                      <a:alpha val="43137"/>
                    </a:srgbClr>
                  </a:outerShdw>
                </a:effectLst>
              </a:rPr>
              <a:t>skills and assets of each sector </a:t>
            </a:r>
            <a:r>
              <a:rPr lang="en-US" b="1" dirty="0" smtClean="0">
                <a:solidFill>
                  <a:srgbClr val="0000FF"/>
                </a:solidFill>
                <a:effectLst>
                  <a:outerShdw blurRad="38100" dist="38100" dir="2700000" algn="tl">
                    <a:srgbClr val="000000">
                      <a:alpha val="43137"/>
                    </a:srgbClr>
                  </a:outerShdw>
                </a:effectLst>
              </a:rPr>
              <a:t>are </a:t>
            </a:r>
            <a:r>
              <a:rPr lang="en-US" b="1" dirty="0">
                <a:solidFill>
                  <a:srgbClr val="0000FF"/>
                </a:solidFill>
                <a:effectLst>
                  <a:outerShdw blurRad="38100" dist="38100" dir="2700000" algn="tl">
                    <a:srgbClr val="000000">
                      <a:alpha val="43137"/>
                    </a:srgbClr>
                  </a:outerShdw>
                </a:effectLst>
              </a:rPr>
              <a:t>shared</a:t>
            </a:r>
            <a:r>
              <a:rPr lang="en-US" b="1" dirty="0"/>
              <a:t> </a:t>
            </a:r>
            <a:r>
              <a:rPr lang="en-US" dirty="0"/>
              <a:t>in delivering </a:t>
            </a:r>
            <a:r>
              <a:rPr lang="en-US" dirty="0" smtClean="0"/>
              <a:t>an asset or provision of service. </a:t>
            </a:r>
          </a:p>
          <a:p>
            <a:pPr marL="627063">
              <a:lnSpc>
                <a:spcPct val="85000"/>
              </a:lnSpc>
              <a:spcBef>
                <a:spcPts val="1600"/>
              </a:spcBef>
            </a:pPr>
            <a:r>
              <a:rPr lang="en-US" dirty="0" smtClean="0"/>
              <a:t>The </a:t>
            </a:r>
            <a:r>
              <a:rPr lang="en-US" b="1" dirty="0">
                <a:solidFill>
                  <a:srgbClr val="0000FF"/>
                </a:solidFill>
                <a:effectLst>
                  <a:outerShdw blurRad="38100" dist="38100" dir="2700000" algn="tl">
                    <a:srgbClr val="000000">
                      <a:alpha val="43137"/>
                    </a:srgbClr>
                  </a:outerShdw>
                </a:effectLst>
              </a:rPr>
              <a:t>private sector takes additional </a:t>
            </a:r>
            <a:r>
              <a:rPr lang="en-US" b="1" dirty="0" smtClean="0">
                <a:solidFill>
                  <a:srgbClr val="0000FF"/>
                </a:solidFill>
                <a:effectLst>
                  <a:outerShdw blurRad="38100" dist="38100" dir="2700000" algn="tl">
                    <a:srgbClr val="000000">
                      <a:alpha val="43137"/>
                    </a:srgbClr>
                  </a:outerShdw>
                </a:effectLst>
              </a:rPr>
              <a:t>risks</a:t>
            </a:r>
            <a:r>
              <a:rPr lang="en-US" dirty="0"/>
              <a:t> </a:t>
            </a:r>
            <a:r>
              <a:rPr lang="en-US" dirty="0" smtClean="0"/>
              <a:t>in design</a:t>
            </a:r>
            <a:r>
              <a:rPr lang="en-US" dirty="0"/>
              <a:t>, finance, </a:t>
            </a:r>
            <a:r>
              <a:rPr lang="en-US" dirty="0" smtClean="0"/>
              <a:t>operation</a:t>
            </a:r>
            <a:r>
              <a:rPr lang="en-US" dirty="0"/>
              <a:t>, maintenance, or revenue. </a:t>
            </a:r>
            <a:endParaRPr lang="en-US" dirty="0" smtClean="0"/>
          </a:p>
          <a:p>
            <a:pPr marL="627063">
              <a:lnSpc>
                <a:spcPct val="85000"/>
              </a:lnSpc>
              <a:spcBef>
                <a:spcPts val="1600"/>
              </a:spcBef>
            </a:pPr>
            <a:r>
              <a:rPr lang="en-US" dirty="0" smtClean="0"/>
              <a:t>Used </a:t>
            </a:r>
            <a:r>
              <a:rPr lang="en-US" dirty="0"/>
              <a:t>for </a:t>
            </a:r>
            <a:r>
              <a:rPr lang="en-US" b="1" dirty="0">
                <a:solidFill>
                  <a:srgbClr val="0000FF"/>
                </a:solidFill>
                <a:effectLst>
                  <a:outerShdw blurRad="38100" dist="38100" dir="2700000" algn="tl">
                    <a:srgbClr val="000000">
                      <a:alpha val="43137"/>
                    </a:srgbClr>
                  </a:outerShdw>
                </a:effectLst>
              </a:rPr>
              <a:t>monetizing</a:t>
            </a:r>
            <a:r>
              <a:rPr lang="en-US" dirty="0"/>
              <a:t> </a:t>
            </a:r>
            <a:r>
              <a:rPr lang="en-US" dirty="0" smtClean="0"/>
              <a:t>existing </a:t>
            </a:r>
            <a:r>
              <a:rPr lang="en-US" dirty="0"/>
              <a:t>assets, </a:t>
            </a:r>
            <a:r>
              <a:rPr lang="en-US" b="1" dirty="0">
                <a:solidFill>
                  <a:srgbClr val="0000FF"/>
                </a:solidFill>
                <a:effectLst>
                  <a:outerShdw blurRad="38100" dist="38100" dir="2700000" algn="tl">
                    <a:srgbClr val="000000">
                      <a:alpha val="43137"/>
                    </a:srgbClr>
                  </a:outerShdw>
                </a:effectLst>
              </a:rPr>
              <a:t>developing</a:t>
            </a:r>
            <a:r>
              <a:rPr lang="en-US" dirty="0"/>
              <a:t> new facilities, or </a:t>
            </a:r>
            <a:r>
              <a:rPr lang="en-US" b="1" dirty="0" smtClean="0">
                <a:solidFill>
                  <a:srgbClr val="0000FF"/>
                </a:solidFill>
                <a:effectLst>
                  <a:outerShdw blurRad="38100" dist="38100" dir="2700000" algn="tl">
                    <a:srgbClr val="000000">
                      <a:alpha val="43137"/>
                    </a:srgbClr>
                  </a:outerShdw>
                </a:effectLst>
              </a:rPr>
              <a:t>expanding</a:t>
            </a:r>
            <a:r>
              <a:rPr lang="en-US" b="1" dirty="0" smtClean="0"/>
              <a:t> </a:t>
            </a:r>
            <a:r>
              <a:rPr lang="en-US" dirty="0" smtClean="0"/>
              <a:t>facilities/services.</a:t>
            </a:r>
          </a:p>
          <a:p>
            <a:pPr marL="627063">
              <a:lnSpc>
                <a:spcPct val="85000"/>
              </a:lnSpc>
              <a:spcBef>
                <a:spcPts val="1600"/>
              </a:spcBef>
            </a:pPr>
            <a:r>
              <a:rPr lang="en-US" b="1" dirty="0" smtClean="0">
                <a:solidFill>
                  <a:srgbClr val="0000FF"/>
                </a:solidFill>
                <a:effectLst>
                  <a:outerShdw blurRad="38100" dist="38100" dir="2700000" algn="tl">
                    <a:srgbClr val="000000">
                      <a:alpha val="43137"/>
                    </a:srgbClr>
                  </a:outerShdw>
                </a:effectLst>
              </a:rPr>
              <a:t>Remuneration</a:t>
            </a:r>
            <a:r>
              <a:rPr lang="en-US" dirty="0" smtClean="0"/>
              <a:t> is </a:t>
            </a:r>
            <a:r>
              <a:rPr lang="en-US" b="1" dirty="0" smtClean="0">
                <a:solidFill>
                  <a:srgbClr val="0000FF"/>
                </a:solidFill>
                <a:effectLst>
                  <a:outerShdw blurRad="38100" dist="38100" dir="2700000" algn="tl">
                    <a:srgbClr val="000000">
                      <a:alpha val="43137"/>
                    </a:srgbClr>
                  </a:outerShdw>
                </a:effectLst>
              </a:rPr>
              <a:t>linked to performance</a:t>
            </a:r>
            <a:r>
              <a:rPr lang="en-US" dirty="0" smtClean="0"/>
              <a:t>, and made over the life of the long-term agreement. </a:t>
            </a:r>
          </a:p>
          <a:p>
            <a:pPr marL="627063">
              <a:lnSpc>
                <a:spcPct val="85000"/>
              </a:lnSpc>
              <a:spcBef>
                <a:spcPts val="1600"/>
              </a:spcBef>
            </a:pPr>
            <a:r>
              <a:rPr lang="en-US" b="1" dirty="0" smtClean="0">
                <a:solidFill>
                  <a:srgbClr val="0000FF"/>
                </a:solidFill>
                <a:effectLst>
                  <a:outerShdw blurRad="38100" dist="38100" dir="2700000" algn="tl">
                    <a:srgbClr val="000000">
                      <a:alpha val="43137"/>
                    </a:srgbClr>
                  </a:outerShdw>
                </a:effectLst>
              </a:rPr>
              <a:t>Means to raise additional funds</a:t>
            </a:r>
          </a:p>
          <a:p>
            <a:pPr marL="109537" indent="0">
              <a:spcBef>
                <a:spcPts val="1200"/>
              </a:spcBef>
              <a:buNone/>
            </a:pPr>
            <a:r>
              <a:rPr lang="en-US" sz="1600" dirty="0"/>
              <a:t>Adapted from </a:t>
            </a:r>
            <a:r>
              <a:rPr lang="en-US" sz="1600" dirty="0" smtClean="0"/>
              <a:t>USDOT</a:t>
            </a:r>
            <a:endParaRPr lang="en-US" sz="1600" dirty="0"/>
          </a:p>
        </p:txBody>
      </p:sp>
    </p:spTree>
    <p:extLst>
      <p:ext uri="{BB962C8B-B14F-4D97-AF65-F5344CB8AC3E}">
        <p14:creationId xmlns:p14="http://schemas.microsoft.com/office/powerpoint/2010/main" val="1641347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P3 Projects - Tunnels</a:t>
            </a:r>
            <a:endParaRPr lang="en-US" dirty="0">
              <a:effectLst>
                <a:outerShdw blurRad="38100" dist="38100" dir="2700000" algn="tl">
                  <a:srgbClr val="000000">
                    <a:alpha val="43137"/>
                  </a:srgbClr>
                </a:outerShdw>
              </a:effectLst>
            </a:endParaRPr>
          </a:p>
        </p:txBody>
      </p:sp>
      <p:pic>
        <p:nvPicPr>
          <p:cNvPr id="4" name="Picture 16" descr="Tunne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134" y="1730828"/>
            <a:ext cx="8498579" cy="4497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7"/>
          <p:cNvSpPr txBox="1">
            <a:spLocks noChangeArrowheads="1"/>
          </p:cNvSpPr>
          <p:nvPr/>
        </p:nvSpPr>
        <p:spPr bwMode="auto">
          <a:xfrm>
            <a:off x="1652451" y="6468350"/>
            <a:ext cx="678942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ts val="0"/>
              </a:spcBef>
            </a:pPr>
            <a:r>
              <a:rPr lang="en-US" sz="2640" b="1" dirty="0">
                <a:solidFill>
                  <a:srgbClr val="C00000"/>
                </a:solidFill>
              </a:rPr>
              <a:t>Channel Tunnel</a:t>
            </a:r>
            <a:r>
              <a:rPr lang="en-US" sz="2640" dirty="0">
                <a:solidFill>
                  <a:srgbClr val="C00000"/>
                </a:solidFill>
              </a:rPr>
              <a:t>:</a:t>
            </a:r>
            <a:r>
              <a:rPr lang="en-US" sz="2640" b="1" dirty="0">
                <a:solidFill>
                  <a:srgbClr val="C00000"/>
                </a:solidFill>
              </a:rPr>
              <a:t> (1985), $16B, 50km, 99 years</a:t>
            </a:r>
          </a:p>
          <a:p>
            <a:pPr algn="ctr">
              <a:spcBef>
                <a:spcPts val="0"/>
              </a:spcBef>
            </a:pPr>
            <a:r>
              <a:rPr lang="en-US" sz="2640" b="1" dirty="0">
                <a:solidFill>
                  <a:srgbClr val="C00000"/>
                </a:solidFill>
              </a:rPr>
              <a:t>BOT; commercial freedom (usage payment)</a:t>
            </a:r>
            <a:endParaRPr lang="en-US" sz="2640" dirty="0">
              <a:solidFill>
                <a:srgbClr val="C00000"/>
              </a:solidFill>
            </a:endParaRPr>
          </a:p>
        </p:txBody>
      </p:sp>
    </p:spTree>
    <p:extLst>
      <p:ext uri="{BB962C8B-B14F-4D97-AF65-F5344CB8AC3E}">
        <p14:creationId xmlns:p14="http://schemas.microsoft.com/office/powerpoint/2010/main" val="624630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Definition </a:t>
            </a:r>
            <a:endParaRPr lang="en-US" dirty="0"/>
          </a:p>
        </p:txBody>
      </p:sp>
      <p:sp>
        <p:nvSpPr>
          <p:cNvPr id="3" name="Content Placeholder 2"/>
          <p:cNvSpPr>
            <a:spLocks noGrp="1"/>
          </p:cNvSpPr>
          <p:nvPr>
            <p:ph sz="quarter" idx="2"/>
          </p:nvPr>
        </p:nvSpPr>
        <p:spPr>
          <a:xfrm>
            <a:off x="533400" y="1727200"/>
            <a:ext cx="8915401" cy="5440680"/>
          </a:xfrm>
        </p:spPr>
        <p:txBody>
          <a:bodyPr/>
          <a:lstStyle/>
          <a:p>
            <a:pPr marL="109537" indent="0">
              <a:lnSpc>
                <a:spcPct val="90000"/>
              </a:lnSpc>
              <a:spcBef>
                <a:spcPts val="1200"/>
              </a:spcBef>
              <a:buNone/>
            </a:pPr>
            <a:r>
              <a:rPr lang="en-US" dirty="0" smtClean="0">
                <a:effectLst>
                  <a:glow rad="228600">
                    <a:srgbClr val="FFFF00"/>
                  </a:glow>
                </a:effectLst>
              </a:rPr>
              <a:t>An </a:t>
            </a:r>
            <a:r>
              <a:rPr lang="en-US" b="1" dirty="0" smtClean="0">
                <a:solidFill>
                  <a:srgbClr val="0000FF"/>
                </a:solidFill>
                <a:effectLst>
                  <a:glow rad="228600">
                    <a:srgbClr val="FFFF00"/>
                  </a:glow>
                  <a:outerShdw blurRad="38100" dist="38100" dir="2700000" algn="tl">
                    <a:srgbClr val="000000">
                      <a:alpha val="43137"/>
                    </a:srgbClr>
                  </a:outerShdw>
                </a:effectLst>
              </a:rPr>
              <a:t>alternative</a:t>
            </a:r>
            <a:r>
              <a:rPr lang="en-US" dirty="0" smtClean="0">
                <a:effectLst>
                  <a:glow rad="228600">
                    <a:srgbClr val="FFFF00"/>
                  </a:glow>
                </a:effectLst>
              </a:rPr>
              <a:t> </a:t>
            </a:r>
            <a:r>
              <a:rPr lang="en-US" b="1" dirty="0" smtClean="0">
                <a:solidFill>
                  <a:srgbClr val="0000FF"/>
                </a:solidFill>
                <a:effectLst>
                  <a:glow rad="228600">
                    <a:srgbClr val="FFFF00"/>
                  </a:glow>
                  <a:outerShdw blurRad="38100" dist="38100" dir="2700000" algn="tl">
                    <a:srgbClr val="000000">
                      <a:alpha val="43137"/>
                    </a:srgbClr>
                  </a:outerShdw>
                </a:effectLst>
              </a:rPr>
              <a:t>procurement mechanism </a:t>
            </a:r>
            <a:r>
              <a:rPr lang="en-US" dirty="0" smtClean="0">
                <a:effectLst>
                  <a:glow rad="228600">
                    <a:srgbClr val="FFFF00"/>
                  </a:glow>
                </a:effectLst>
              </a:rPr>
              <a:t>for government to provide infrastructure and services using the private sector resources and expertise </a:t>
            </a:r>
            <a:r>
              <a:rPr lang="en-US" b="1" dirty="0" smtClean="0">
                <a:solidFill>
                  <a:srgbClr val="0000FF"/>
                </a:solidFill>
                <a:effectLst>
                  <a:glow rad="228600">
                    <a:srgbClr val="FFFF00"/>
                  </a:glow>
                  <a:outerShdw blurRad="38100" dist="38100" dir="2700000" algn="tl">
                    <a:srgbClr val="000000">
                      <a:alpha val="43137"/>
                    </a:srgbClr>
                  </a:outerShdw>
                </a:effectLst>
              </a:rPr>
              <a:t>with full or partial transfer of risks </a:t>
            </a:r>
            <a:r>
              <a:rPr lang="en-US" dirty="0" smtClean="0">
                <a:effectLst>
                  <a:glow rad="228600">
                    <a:srgbClr val="FFFF00"/>
                  </a:glow>
                  <a:outerShdw blurRad="38100" dist="38100" dir="2700000" algn="tl">
                    <a:srgbClr val="000000">
                      <a:alpha val="43137"/>
                    </a:srgbClr>
                  </a:outerShdw>
                </a:effectLst>
              </a:rPr>
              <a:t>to the private sector</a:t>
            </a:r>
            <a:r>
              <a:rPr lang="en-US" dirty="0" smtClean="0">
                <a:effectLst>
                  <a:glow rad="228600">
                    <a:srgbClr val="FFFF00"/>
                  </a:glow>
                </a:effectLst>
              </a:rPr>
              <a:t>. </a:t>
            </a:r>
          </a:p>
          <a:p>
            <a:pPr marL="457200">
              <a:lnSpc>
                <a:spcPct val="90000"/>
              </a:lnSpc>
              <a:spcBef>
                <a:spcPts val="1800"/>
              </a:spcBef>
            </a:pPr>
            <a:r>
              <a:rPr lang="en-US" b="1" dirty="0">
                <a:solidFill>
                  <a:srgbClr val="0000FF"/>
                </a:solidFill>
                <a:effectLst>
                  <a:outerShdw blurRad="38100" dist="38100" dir="2700000" algn="tl">
                    <a:srgbClr val="000000">
                      <a:alpha val="43137"/>
                    </a:srgbClr>
                  </a:outerShdw>
                </a:effectLst>
              </a:rPr>
              <a:t>Government get to focus on policy, planning, and regulation </a:t>
            </a:r>
            <a:r>
              <a:rPr lang="en-US" dirty="0"/>
              <a:t>while delegating day-to-day operations to the private sector. </a:t>
            </a:r>
          </a:p>
          <a:p>
            <a:pPr marL="457200">
              <a:lnSpc>
                <a:spcPct val="90000"/>
              </a:lnSpc>
              <a:spcBef>
                <a:spcPts val="1800"/>
              </a:spcBef>
            </a:pPr>
            <a:r>
              <a:rPr lang="en-US" dirty="0" smtClean="0"/>
              <a:t>PPP can </a:t>
            </a:r>
            <a:r>
              <a:rPr lang="en-US" b="1" dirty="0" smtClean="0">
                <a:solidFill>
                  <a:srgbClr val="0000FF"/>
                </a:solidFill>
                <a:effectLst>
                  <a:outerShdw blurRad="38100" dist="38100" dir="2700000" algn="tl">
                    <a:srgbClr val="000000">
                      <a:alpha val="43137"/>
                    </a:srgbClr>
                  </a:outerShdw>
                </a:effectLst>
              </a:rPr>
              <a:t>foster </a:t>
            </a:r>
            <a:r>
              <a:rPr lang="en-US" b="1" dirty="0">
                <a:solidFill>
                  <a:srgbClr val="0000FF"/>
                </a:solidFill>
                <a:effectLst>
                  <a:outerShdw blurRad="38100" dist="38100" dir="2700000" algn="tl">
                    <a:srgbClr val="000000">
                      <a:alpha val="43137"/>
                    </a:srgbClr>
                  </a:outerShdw>
                </a:effectLst>
              </a:rPr>
              <a:t>new solutions </a:t>
            </a:r>
            <a:r>
              <a:rPr lang="en-US" b="1" dirty="0" smtClean="0">
                <a:solidFill>
                  <a:srgbClr val="0000FF"/>
                </a:solidFill>
                <a:effectLst>
                  <a:outerShdw blurRad="38100" dist="38100" dir="2700000" algn="tl">
                    <a:srgbClr val="000000">
                      <a:alpha val="43137"/>
                    </a:srgbClr>
                  </a:outerShdw>
                </a:effectLst>
              </a:rPr>
              <a:t>for governments </a:t>
            </a:r>
            <a:r>
              <a:rPr lang="en-US" dirty="0" smtClean="0"/>
              <a:t>facing ageing/lack of facilities/infrastructure (lack of funds) or </a:t>
            </a:r>
            <a:r>
              <a:rPr lang="en-US" b="1" dirty="0" smtClean="0">
                <a:solidFill>
                  <a:srgbClr val="0000FF"/>
                </a:solidFill>
                <a:effectLst>
                  <a:outerShdw blurRad="38100" dist="38100" dir="2700000" algn="tl">
                    <a:srgbClr val="000000">
                      <a:alpha val="43137"/>
                    </a:srgbClr>
                  </a:outerShdw>
                </a:effectLst>
              </a:rPr>
              <a:t>requiring more efficient services or seeking efficiency gains</a:t>
            </a:r>
            <a:r>
              <a:rPr lang="en-US" dirty="0" smtClean="0"/>
              <a:t>. </a:t>
            </a:r>
          </a:p>
          <a:p>
            <a:pPr marL="109537" indent="0">
              <a:buNone/>
            </a:pPr>
            <a:endParaRPr lang="en-US" dirty="0" smtClean="0"/>
          </a:p>
          <a:p>
            <a:pPr marL="109537" indent="0">
              <a:buNone/>
            </a:pPr>
            <a:r>
              <a:rPr lang="en-US" sz="1600" dirty="0" smtClean="0"/>
              <a:t>Adapted from World Bank</a:t>
            </a:r>
          </a:p>
        </p:txBody>
      </p:sp>
    </p:spTree>
    <p:extLst>
      <p:ext uri="{BB962C8B-B14F-4D97-AF65-F5344CB8AC3E}">
        <p14:creationId xmlns:p14="http://schemas.microsoft.com/office/powerpoint/2010/main" val="162575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Definition </a:t>
            </a:r>
            <a:endParaRPr lang="en-US" dirty="0"/>
          </a:p>
        </p:txBody>
      </p:sp>
      <p:sp>
        <p:nvSpPr>
          <p:cNvPr id="3" name="Content Placeholder 2"/>
          <p:cNvSpPr>
            <a:spLocks noGrp="1"/>
          </p:cNvSpPr>
          <p:nvPr>
            <p:ph sz="quarter" idx="2"/>
          </p:nvPr>
        </p:nvSpPr>
        <p:spPr>
          <a:xfrm>
            <a:off x="533400" y="1727200"/>
            <a:ext cx="8915401" cy="5440680"/>
          </a:xfrm>
        </p:spPr>
        <p:txBody>
          <a:bodyPr/>
          <a:lstStyle/>
          <a:p>
            <a:pPr marL="109537" indent="0">
              <a:lnSpc>
                <a:spcPct val="90000"/>
              </a:lnSpc>
              <a:spcBef>
                <a:spcPts val="1200"/>
              </a:spcBef>
              <a:buNone/>
            </a:pPr>
            <a:r>
              <a:rPr lang="en-US" sz="3000" b="1" dirty="0">
                <a:solidFill>
                  <a:srgbClr val="0000FF"/>
                </a:solidFill>
                <a:effectLst>
                  <a:glow rad="228600">
                    <a:srgbClr val="FFFF00"/>
                  </a:glow>
                  <a:outerShdw blurRad="38100" dist="38100" dir="2700000" algn="tl">
                    <a:srgbClr val="000000">
                      <a:alpha val="43137"/>
                    </a:srgbClr>
                  </a:outerShdw>
                </a:effectLst>
              </a:rPr>
              <a:t>PPP is more than finance</a:t>
            </a:r>
            <a:r>
              <a:rPr lang="en-US" sz="3000" dirty="0">
                <a:effectLst>
                  <a:glow rad="228600">
                    <a:srgbClr val="FFFF00"/>
                  </a:glow>
                </a:effectLst>
              </a:rPr>
              <a:t>. </a:t>
            </a:r>
            <a:r>
              <a:rPr lang="en-US" sz="3000" dirty="0" smtClean="0">
                <a:effectLst>
                  <a:glow rad="228600">
                    <a:srgbClr val="FFFF00"/>
                  </a:glow>
                </a:effectLst>
              </a:rPr>
              <a:t>PPP is a </a:t>
            </a:r>
            <a:r>
              <a:rPr lang="en-US" sz="3000" b="1" dirty="0" smtClean="0">
                <a:solidFill>
                  <a:srgbClr val="0000FF"/>
                </a:solidFill>
                <a:effectLst>
                  <a:glow rad="228600">
                    <a:srgbClr val="FFFF00"/>
                  </a:glow>
                  <a:outerShdw blurRad="38100" dist="38100" dir="2700000" algn="tl">
                    <a:srgbClr val="000000">
                      <a:alpha val="43137"/>
                    </a:srgbClr>
                  </a:outerShdw>
                </a:effectLst>
              </a:rPr>
              <a:t>long term relationship </a:t>
            </a:r>
            <a:r>
              <a:rPr lang="en-US" sz="3000" dirty="0" smtClean="0">
                <a:effectLst>
                  <a:glow rad="228600">
                    <a:srgbClr val="FFFF00"/>
                  </a:glow>
                </a:effectLst>
              </a:rPr>
              <a:t>between public and private sector </a:t>
            </a:r>
            <a:r>
              <a:rPr lang="en-US" sz="3000" b="1" dirty="0" smtClean="0">
                <a:solidFill>
                  <a:srgbClr val="0000FF"/>
                </a:solidFill>
                <a:effectLst>
                  <a:glow rad="228600">
                    <a:srgbClr val="FFFF00"/>
                  </a:glow>
                  <a:outerShdw blurRad="38100" dist="38100" dir="2700000" algn="tl">
                    <a:srgbClr val="000000">
                      <a:alpha val="43137"/>
                    </a:srgbClr>
                  </a:outerShdw>
                </a:effectLst>
              </a:rPr>
              <a:t>to deliver an output (performance)</a:t>
            </a:r>
            <a:r>
              <a:rPr lang="en-US" sz="3000" dirty="0" smtClean="0">
                <a:effectLst>
                  <a:glow rad="228600">
                    <a:srgbClr val="FFFF00">
                      <a:alpha val="40000"/>
                    </a:srgbClr>
                  </a:glow>
                </a:effectLst>
              </a:rPr>
              <a:t>. </a:t>
            </a:r>
            <a:r>
              <a:rPr lang="en-US" sz="3000" dirty="0" smtClean="0">
                <a:effectLst>
                  <a:glow rad="228600">
                    <a:srgbClr val="FFFF00"/>
                  </a:glow>
                </a:effectLst>
              </a:rPr>
              <a:t>There are many methods, each with pros and cons. It is based on</a:t>
            </a:r>
            <a:r>
              <a:rPr lang="en-US" dirty="0" smtClean="0">
                <a:effectLst>
                  <a:glow rad="228600">
                    <a:srgbClr val="FFFF00"/>
                  </a:glow>
                </a:effectLst>
              </a:rPr>
              <a:t>:</a:t>
            </a:r>
            <a:endParaRPr lang="en-US" dirty="0">
              <a:effectLst>
                <a:glow rad="228600">
                  <a:srgbClr val="FFFF00"/>
                </a:glow>
              </a:effectLst>
            </a:endParaRPr>
          </a:p>
          <a:p>
            <a:pPr marL="457200">
              <a:lnSpc>
                <a:spcPct val="90000"/>
              </a:lnSpc>
              <a:spcBef>
                <a:spcPts val="1800"/>
              </a:spcBef>
            </a:pPr>
            <a:r>
              <a:rPr lang="en-US" b="1" dirty="0" smtClean="0">
                <a:solidFill>
                  <a:srgbClr val="0000FF"/>
                </a:solidFill>
                <a:effectLst>
                  <a:outerShdw blurRad="38100" dist="38100" dir="2700000" algn="tl">
                    <a:srgbClr val="000000">
                      <a:alpha val="43137"/>
                    </a:srgbClr>
                  </a:outerShdw>
                </a:effectLst>
              </a:rPr>
              <a:t>Payment upon delivery </a:t>
            </a:r>
            <a:r>
              <a:rPr lang="en-US" dirty="0" smtClean="0"/>
              <a:t>(no delivery no pay). </a:t>
            </a:r>
          </a:p>
          <a:p>
            <a:pPr marL="457200">
              <a:lnSpc>
                <a:spcPct val="90000"/>
              </a:lnSpc>
              <a:spcBef>
                <a:spcPts val="1800"/>
              </a:spcBef>
            </a:pPr>
            <a:r>
              <a:rPr lang="en-US" b="1" dirty="0" smtClean="0">
                <a:solidFill>
                  <a:srgbClr val="0000FF"/>
                </a:solidFill>
                <a:effectLst>
                  <a:outerShdw blurRad="38100" dist="38100" dir="2700000" algn="tl">
                    <a:srgbClr val="000000">
                      <a:alpha val="43137"/>
                    </a:srgbClr>
                  </a:outerShdw>
                </a:effectLst>
              </a:rPr>
              <a:t>Risks allocation </a:t>
            </a:r>
            <a:r>
              <a:rPr lang="en-US" dirty="0" smtClean="0"/>
              <a:t>(who does what best)</a:t>
            </a:r>
          </a:p>
          <a:p>
            <a:pPr marL="457200">
              <a:lnSpc>
                <a:spcPct val="90000"/>
              </a:lnSpc>
              <a:spcBef>
                <a:spcPts val="1800"/>
              </a:spcBef>
            </a:pPr>
            <a:r>
              <a:rPr lang="en-US" b="1" dirty="0" err="1" smtClean="0">
                <a:solidFill>
                  <a:srgbClr val="0000FF"/>
                </a:solidFill>
                <a:effectLst>
                  <a:outerShdw blurRad="38100" dist="38100" dir="2700000" algn="tl">
                    <a:srgbClr val="000000">
                      <a:alpha val="43137"/>
                    </a:srgbClr>
                  </a:outerShdw>
                </a:effectLst>
              </a:rPr>
              <a:t>VFM</a:t>
            </a:r>
            <a:r>
              <a:rPr lang="en-US" b="1" dirty="0" smtClean="0"/>
              <a:t> </a:t>
            </a:r>
            <a:r>
              <a:rPr lang="en-US" dirty="0" smtClean="0"/>
              <a:t>whole life costings</a:t>
            </a:r>
          </a:p>
          <a:p>
            <a:pPr marL="457200">
              <a:lnSpc>
                <a:spcPct val="90000"/>
              </a:lnSpc>
              <a:spcBef>
                <a:spcPts val="1800"/>
              </a:spcBef>
            </a:pPr>
            <a:r>
              <a:rPr lang="en-US" b="1" dirty="0" smtClean="0">
                <a:solidFill>
                  <a:srgbClr val="0000FF"/>
                </a:solidFill>
                <a:effectLst>
                  <a:outerShdw blurRad="38100" dist="38100" dir="2700000" algn="tl">
                    <a:srgbClr val="000000">
                      <a:alpha val="43137"/>
                    </a:srgbClr>
                  </a:outerShdw>
                </a:effectLst>
              </a:rPr>
              <a:t>Competition</a:t>
            </a:r>
            <a:r>
              <a:rPr lang="en-US" b="1" dirty="0" smtClean="0"/>
              <a:t> </a:t>
            </a:r>
            <a:r>
              <a:rPr lang="en-US" dirty="0" smtClean="0"/>
              <a:t>to get best value</a:t>
            </a:r>
          </a:p>
          <a:p>
            <a:pPr marL="109537" indent="0">
              <a:buNone/>
            </a:pPr>
            <a:endParaRPr lang="en-US" dirty="0" smtClean="0"/>
          </a:p>
          <a:p>
            <a:pPr marL="109537" indent="0">
              <a:buNone/>
            </a:pPr>
            <a:r>
              <a:rPr lang="en-US" sz="1600" dirty="0" smtClean="0"/>
              <a:t>Adapted from IMF</a:t>
            </a:r>
          </a:p>
        </p:txBody>
      </p:sp>
    </p:spTree>
    <p:extLst>
      <p:ext uri="{BB962C8B-B14F-4D97-AF65-F5344CB8AC3E}">
        <p14:creationId xmlns:p14="http://schemas.microsoft.com/office/powerpoint/2010/main" val="3510379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P3 Benefits </a:t>
            </a:r>
            <a:endParaRPr lang="en-US" dirty="0"/>
          </a:p>
        </p:txBody>
      </p:sp>
      <p:sp>
        <p:nvSpPr>
          <p:cNvPr id="3" name="Content Placeholder 2"/>
          <p:cNvSpPr>
            <a:spLocks noGrp="1"/>
          </p:cNvSpPr>
          <p:nvPr>
            <p:ph sz="quarter" idx="2"/>
          </p:nvPr>
        </p:nvSpPr>
        <p:spPr>
          <a:xfrm>
            <a:off x="453947" y="1673081"/>
            <a:ext cx="9147254" cy="5489719"/>
          </a:xfrm>
          <a:effectLst>
            <a:glow rad="228600">
              <a:srgbClr val="FFFF00">
                <a:alpha val="40000"/>
              </a:srgbClr>
            </a:glow>
          </a:effectLst>
        </p:spPr>
        <p:txBody>
          <a:bodyPr/>
          <a:lstStyle/>
          <a:p>
            <a:pPr>
              <a:lnSpc>
                <a:spcPct val="85000"/>
              </a:lnSpc>
              <a:spcBef>
                <a:spcPts val="1800"/>
              </a:spcBef>
              <a:spcAft>
                <a:spcPts val="1200"/>
              </a:spcAft>
              <a:buClr>
                <a:srgbClr val="0000FF"/>
              </a:buClr>
            </a:pPr>
            <a:r>
              <a:rPr lang="en-US" b="1" dirty="0">
                <a:solidFill>
                  <a:srgbClr val="0000FF"/>
                </a:solidFill>
                <a:effectLst>
                  <a:outerShdw blurRad="38100" dist="38100" dir="2700000" algn="tl">
                    <a:srgbClr val="000000">
                      <a:alpha val="43137"/>
                    </a:srgbClr>
                  </a:outerShdw>
                </a:effectLst>
              </a:rPr>
              <a:t>Useful in complex projects </a:t>
            </a:r>
            <a:r>
              <a:rPr lang="en-US" dirty="0"/>
              <a:t>susceptible to cost increase.</a:t>
            </a:r>
            <a:r>
              <a:rPr lang="en-US" sz="2600" dirty="0"/>
              <a:t> </a:t>
            </a:r>
            <a:r>
              <a:rPr lang="en-US" sz="2400" dirty="0"/>
              <a:t>Provides</a:t>
            </a:r>
            <a:r>
              <a:rPr lang="en-US" sz="2400" dirty="0">
                <a:solidFill>
                  <a:srgbClr val="0000FF"/>
                </a:solidFill>
                <a:effectLst/>
              </a:rPr>
              <a:t> </a:t>
            </a:r>
            <a:r>
              <a:rPr lang="en-US" b="1" dirty="0">
                <a:solidFill>
                  <a:srgbClr val="0000FF"/>
                </a:solidFill>
                <a:effectLst>
                  <a:outerShdw blurRad="38100" dist="38100" dir="2700000" algn="tl">
                    <a:srgbClr val="000000">
                      <a:alpha val="43137"/>
                    </a:srgbClr>
                  </a:outerShdw>
                </a:effectLst>
              </a:rPr>
              <a:t>efficiencies in integrating D/B/O/M</a:t>
            </a:r>
            <a:r>
              <a:rPr lang="en-US" sz="2400" dirty="0">
                <a:solidFill>
                  <a:srgbClr val="0000FF"/>
                </a:solidFill>
                <a:effectLst/>
              </a:rPr>
              <a:t>, </a:t>
            </a:r>
            <a:r>
              <a:rPr lang="en-US" sz="2400" b="1" dirty="0">
                <a:solidFill>
                  <a:srgbClr val="0000FF"/>
                </a:solidFill>
                <a:effectLst>
                  <a:outerShdw blurRad="38100" dist="38100" dir="2700000" algn="tl">
                    <a:srgbClr val="000000">
                      <a:alpha val="43137"/>
                    </a:srgbClr>
                  </a:outerShdw>
                </a:effectLst>
              </a:rPr>
              <a:t>and </a:t>
            </a:r>
            <a:r>
              <a:rPr lang="en-US" b="1" dirty="0">
                <a:solidFill>
                  <a:srgbClr val="0000FF"/>
                </a:solidFill>
                <a:effectLst>
                  <a:outerShdw blurRad="38100" dist="38100" dir="2700000" algn="tl">
                    <a:srgbClr val="000000">
                      <a:alpha val="43137"/>
                    </a:srgbClr>
                  </a:outerShdw>
                </a:effectLst>
              </a:rPr>
              <a:t>reduction in life cycle cost</a:t>
            </a:r>
            <a:r>
              <a:rPr lang="en-US" sz="2400" dirty="0">
                <a:solidFill>
                  <a:srgbClr val="0000FF"/>
                </a:solidFill>
                <a:effectLst/>
              </a:rPr>
              <a:t>.</a:t>
            </a:r>
          </a:p>
          <a:p>
            <a:pPr>
              <a:lnSpc>
                <a:spcPct val="85000"/>
              </a:lnSpc>
              <a:spcBef>
                <a:spcPts val="1800"/>
              </a:spcBef>
              <a:spcAft>
                <a:spcPts val="1200"/>
              </a:spcAft>
              <a:buClr>
                <a:srgbClr val="0000FF"/>
              </a:buClr>
            </a:pPr>
            <a:r>
              <a:rPr lang="en-US" sz="2600" b="1" dirty="0">
                <a:solidFill>
                  <a:srgbClr val="0000FF"/>
                </a:solidFill>
                <a:effectLst>
                  <a:outerShdw blurRad="38100" dist="38100" dir="2700000" algn="tl">
                    <a:srgbClr val="000000">
                      <a:alpha val="43137"/>
                    </a:srgbClr>
                  </a:outerShdw>
                </a:effectLst>
              </a:rPr>
              <a:t>More </a:t>
            </a:r>
            <a:r>
              <a:rPr lang="en-US" sz="2600" b="1" dirty="0" smtClean="0">
                <a:solidFill>
                  <a:srgbClr val="0000FF"/>
                </a:solidFill>
                <a:effectLst>
                  <a:outerShdw blurRad="38100" dist="38100" dir="2700000" algn="tl">
                    <a:srgbClr val="000000">
                      <a:alpha val="43137"/>
                    </a:srgbClr>
                  </a:outerShdw>
                </a:effectLst>
              </a:rPr>
              <a:t>risk transfer to </a:t>
            </a:r>
            <a:r>
              <a:rPr lang="en-US" sz="2600" b="1" dirty="0">
                <a:solidFill>
                  <a:srgbClr val="0000FF"/>
                </a:solidFill>
                <a:effectLst>
                  <a:outerShdw blurRad="38100" dist="38100" dir="2700000" algn="tl">
                    <a:srgbClr val="000000">
                      <a:alpha val="43137"/>
                    </a:srgbClr>
                  </a:outerShdw>
                </a:effectLst>
              </a:rPr>
              <a:t>the private party</a:t>
            </a:r>
            <a:r>
              <a:rPr lang="en-US" sz="2600" b="1" dirty="0" smtClean="0">
                <a:solidFill>
                  <a:srgbClr val="0000FF"/>
                </a:solidFill>
                <a:effectLst>
                  <a:outerShdw blurRad="38100" dist="38100" dir="2700000" algn="tl">
                    <a:srgbClr val="000000">
                      <a:alpha val="43137"/>
                    </a:srgbClr>
                  </a:outerShdw>
                </a:effectLst>
              </a:rPr>
              <a:t>: cost of design, construction and OM, market demand, facility service.</a:t>
            </a:r>
            <a:r>
              <a:rPr lang="en-US" sz="2400" b="1" dirty="0" smtClean="0">
                <a:solidFill>
                  <a:srgbClr val="0000FF"/>
                </a:solidFill>
                <a:effectLst>
                  <a:outerShdw blurRad="38100" dist="38100" dir="2700000" algn="tl">
                    <a:srgbClr val="000000">
                      <a:alpha val="43137"/>
                    </a:srgbClr>
                  </a:outerShdw>
                </a:effectLst>
              </a:rPr>
              <a:t> </a:t>
            </a:r>
            <a:endParaRPr lang="en-US" sz="2400" b="1" dirty="0">
              <a:solidFill>
                <a:srgbClr val="0000FF"/>
              </a:solidFill>
              <a:effectLst>
                <a:outerShdw blurRad="38100" dist="38100" dir="2700000" algn="tl">
                  <a:srgbClr val="000000">
                    <a:alpha val="43137"/>
                  </a:srgbClr>
                </a:outerShdw>
              </a:effectLst>
            </a:endParaRPr>
          </a:p>
          <a:p>
            <a:pPr>
              <a:lnSpc>
                <a:spcPct val="85000"/>
              </a:lnSpc>
              <a:spcBef>
                <a:spcPts val="1800"/>
              </a:spcBef>
              <a:spcAft>
                <a:spcPts val="1200"/>
              </a:spcAft>
              <a:buClr>
                <a:srgbClr val="0000FF"/>
              </a:buClr>
            </a:pPr>
            <a:r>
              <a:rPr lang="en-US" sz="2600" dirty="0" smtClean="0"/>
              <a:t>Provides </a:t>
            </a:r>
            <a:r>
              <a:rPr lang="en-US" b="1" dirty="0">
                <a:solidFill>
                  <a:srgbClr val="0000FF"/>
                </a:solidFill>
                <a:effectLst>
                  <a:outerShdw blurRad="38100" dist="38100" dir="2700000" algn="tl">
                    <a:srgbClr val="000000">
                      <a:alpha val="43137"/>
                    </a:srgbClr>
                  </a:outerShdw>
                </a:effectLst>
              </a:rPr>
              <a:t>better operating efficiencies</a:t>
            </a:r>
            <a:r>
              <a:rPr lang="en-US" sz="2600" dirty="0">
                <a:solidFill>
                  <a:srgbClr val="0000FF"/>
                </a:solidFill>
              </a:rPr>
              <a:t>, </a:t>
            </a:r>
            <a:r>
              <a:rPr lang="en-US" sz="2600" dirty="0"/>
              <a:t>better services, and</a:t>
            </a:r>
            <a:r>
              <a:rPr lang="en-US" sz="2600" dirty="0">
                <a:effectLst>
                  <a:outerShdw blurRad="38100" dist="38100" dir="2700000" algn="tl">
                    <a:srgbClr val="000000">
                      <a:alpha val="43137"/>
                    </a:srgbClr>
                  </a:outerShdw>
                </a:effectLst>
              </a:rPr>
              <a:t> </a:t>
            </a:r>
            <a:r>
              <a:rPr lang="en-US" b="1" dirty="0">
                <a:solidFill>
                  <a:srgbClr val="0000FF"/>
                </a:solidFill>
                <a:effectLst>
                  <a:outerShdw blurRad="38100" dist="38100" dir="2700000" algn="tl">
                    <a:srgbClr val="000000">
                      <a:alpha val="43137"/>
                    </a:srgbClr>
                  </a:outerShdw>
                </a:effectLst>
              </a:rPr>
              <a:t>compliance with regulations </a:t>
            </a:r>
            <a:r>
              <a:rPr lang="en-US" sz="2600" dirty="0"/>
              <a:t>(e.g. environmental</a:t>
            </a:r>
            <a:r>
              <a:rPr lang="en-US" sz="2600" dirty="0">
                <a:effectLst>
                  <a:outerShdw blurRad="38100" dist="38100" dir="2700000" algn="tl">
                    <a:srgbClr val="000000">
                      <a:alpha val="43137"/>
                    </a:srgbClr>
                  </a:outerShdw>
                </a:effectLst>
              </a:rPr>
              <a:t>)</a:t>
            </a:r>
          </a:p>
          <a:p>
            <a:pPr>
              <a:lnSpc>
                <a:spcPct val="85000"/>
              </a:lnSpc>
              <a:spcBef>
                <a:spcPts val="1800"/>
              </a:spcBef>
              <a:spcAft>
                <a:spcPts val="1200"/>
              </a:spcAft>
              <a:buClr>
                <a:srgbClr val="0000FF"/>
              </a:buClr>
            </a:pPr>
            <a:r>
              <a:rPr lang="en-US" b="1" dirty="0">
                <a:solidFill>
                  <a:srgbClr val="0000FF"/>
                </a:solidFill>
                <a:effectLst>
                  <a:outerShdw blurRad="38100" dist="38100" dir="2700000" algn="tl">
                    <a:srgbClr val="000000">
                      <a:alpha val="43137"/>
                    </a:srgbClr>
                  </a:outerShdw>
                </a:effectLst>
              </a:rPr>
              <a:t>Accelerate the delivery </a:t>
            </a:r>
            <a:r>
              <a:rPr lang="en-US" dirty="0">
                <a:solidFill>
                  <a:srgbClr val="0033CC"/>
                </a:solidFill>
              </a:rPr>
              <a:t>(</a:t>
            </a:r>
            <a:r>
              <a:rPr lang="en-US" dirty="0"/>
              <a:t>fast track) of public projects</a:t>
            </a:r>
            <a:endParaRPr lang="en-US" sz="1400" dirty="0"/>
          </a:p>
          <a:p>
            <a:pPr>
              <a:lnSpc>
                <a:spcPct val="85000"/>
              </a:lnSpc>
              <a:spcBef>
                <a:spcPts val="1800"/>
              </a:spcBef>
              <a:spcAft>
                <a:spcPts val="1200"/>
              </a:spcAft>
              <a:buClr>
                <a:srgbClr val="0000FF"/>
              </a:buClr>
            </a:pPr>
            <a:r>
              <a:rPr lang="en-US" b="1" dirty="0" smtClean="0">
                <a:solidFill>
                  <a:srgbClr val="0000FF"/>
                </a:solidFill>
                <a:effectLst>
                  <a:outerShdw blurRad="38100" dist="38100" dir="2700000" algn="tl">
                    <a:srgbClr val="000000">
                      <a:alpha val="43137"/>
                    </a:srgbClr>
                  </a:outerShdw>
                </a:effectLst>
              </a:rPr>
              <a:t>Expand </a:t>
            </a:r>
            <a:r>
              <a:rPr lang="en-US" b="1" dirty="0">
                <a:solidFill>
                  <a:srgbClr val="0000FF"/>
                </a:solidFill>
                <a:effectLst>
                  <a:outerShdw blurRad="38100" dist="38100" dir="2700000" algn="tl">
                    <a:srgbClr val="000000">
                      <a:alpha val="43137"/>
                    </a:srgbClr>
                  </a:outerShdw>
                </a:effectLst>
              </a:rPr>
              <a:t>the financial capacity </a:t>
            </a:r>
            <a:r>
              <a:rPr lang="en-US" sz="2400" dirty="0"/>
              <a:t>of public agencies (private </a:t>
            </a:r>
            <a:r>
              <a:rPr lang="en-US" sz="2400" dirty="0" smtClean="0"/>
              <a:t>equity), </a:t>
            </a:r>
            <a:r>
              <a:rPr lang="en-US" b="1" dirty="0" smtClean="0">
                <a:solidFill>
                  <a:srgbClr val="0000FF"/>
                </a:solidFill>
                <a:effectLst>
                  <a:outerShdw blurRad="38100" dist="38100" dir="2700000" algn="tl">
                    <a:srgbClr val="000000">
                      <a:alpha val="43137"/>
                    </a:srgbClr>
                  </a:outerShdw>
                </a:effectLst>
              </a:rPr>
              <a:t>increase </a:t>
            </a:r>
            <a:r>
              <a:rPr lang="en-US" b="1" dirty="0">
                <a:solidFill>
                  <a:srgbClr val="0000FF"/>
                </a:solidFill>
                <a:effectLst>
                  <a:outerShdw blurRad="38100" dist="38100" dir="2700000" algn="tl">
                    <a:srgbClr val="000000">
                      <a:alpha val="43137"/>
                    </a:srgbClr>
                  </a:outerShdw>
                </a:effectLst>
              </a:rPr>
              <a:t>total debt capacity </a:t>
            </a:r>
            <a:r>
              <a:rPr lang="en-US" sz="2400" dirty="0" smtClean="0"/>
              <a:t>(legal </a:t>
            </a:r>
            <a:r>
              <a:rPr lang="en-US" sz="2400" dirty="0"/>
              <a:t>limits on issuing more debt</a:t>
            </a:r>
            <a:r>
              <a:rPr lang="en-US" sz="2400" dirty="0" smtClean="0"/>
              <a:t>), </a:t>
            </a:r>
            <a:r>
              <a:rPr lang="en-US" b="1" dirty="0" smtClean="0">
                <a:solidFill>
                  <a:srgbClr val="0000FF"/>
                </a:solidFill>
                <a:effectLst>
                  <a:outerShdw blurRad="38100" dist="38100" dir="2700000" algn="tl">
                    <a:srgbClr val="000000">
                      <a:alpha val="43137"/>
                    </a:srgbClr>
                  </a:outerShdw>
                </a:effectLst>
              </a:rPr>
              <a:t>close financial gap</a:t>
            </a:r>
            <a:r>
              <a:rPr lang="en-US" sz="2400" dirty="0" smtClean="0">
                <a:solidFill>
                  <a:srgbClr val="0000FF"/>
                </a:solidFill>
              </a:rPr>
              <a:t>.  </a:t>
            </a:r>
            <a:endParaRPr lang="en-US" sz="1200" dirty="0">
              <a:solidFill>
                <a:srgbClr val="0000FF"/>
              </a:solidFill>
            </a:endParaRPr>
          </a:p>
        </p:txBody>
      </p:sp>
    </p:spTree>
    <p:extLst>
      <p:ext uri="{BB962C8B-B14F-4D97-AF65-F5344CB8AC3E}">
        <p14:creationId xmlns:p14="http://schemas.microsoft.com/office/powerpoint/2010/main" val="3690784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 y="3126108"/>
            <a:ext cx="9220200" cy="2173329"/>
            <a:chOff x="389817" y="2124974"/>
            <a:chExt cx="8153400" cy="1712913"/>
          </a:xfrm>
        </p:grpSpPr>
        <p:pic>
          <p:nvPicPr>
            <p:cNvPr id="3" name="Picture 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89817" y="2124974"/>
              <a:ext cx="8153400" cy="1712913"/>
            </a:xfrm>
            <a:prstGeom prst="rect">
              <a:avLst/>
            </a:prstGeom>
          </p:spPr>
        </p:pic>
        <p:sp>
          <p:nvSpPr>
            <p:cNvPr id="6" name="Rectangle 33"/>
            <p:cNvSpPr>
              <a:spLocks noChangeArrowheads="1"/>
            </p:cNvSpPr>
            <p:nvPr/>
          </p:nvSpPr>
          <p:spPr bwMode="auto">
            <a:xfrm>
              <a:off x="1772259" y="3242145"/>
              <a:ext cx="1143000" cy="457200"/>
            </a:xfrm>
            <a:prstGeom prst="rect">
              <a:avLst/>
            </a:prstGeom>
            <a:solidFill>
              <a:schemeClr val="bg1"/>
            </a:solidFill>
            <a:ln w="12700" cap="sq">
              <a:noFill/>
              <a:miter lim="800000"/>
              <a:headEnd type="none" w="sm" len="sm"/>
              <a:tailEnd type="none" w="sm" len="sm"/>
            </a:ln>
          </p:spPr>
          <p:txBody>
            <a:bodyPr wrap="none" anchor="ctr"/>
            <a:lstStyle/>
            <a:p>
              <a:pPr algn="ctr" eaLnBrk="0" hangingPunct="0"/>
              <a:r>
                <a:rPr lang="en-US" sz="1600" b="1" dirty="0">
                  <a:solidFill>
                    <a:srgbClr val="0000FF"/>
                  </a:solidFill>
                </a:rPr>
                <a:t>Design Build</a:t>
              </a:r>
            </a:p>
          </p:txBody>
        </p:sp>
      </p:grpSp>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P3 Systems</a:t>
            </a:r>
            <a:endParaRPr lang="en-US" dirty="0">
              <a:effectLst>
                <a:outerShdw blurRad="38100" dist="38100" dir="2700000" algn="tl">
                  <a:srgbClr val="000000">
                    <a:alpha val="43137"/>
                  </a:srgbClr>
                </a:outerShdw>
              </a:effectLst>
            </a:endParaRPr>
          </a:p>
        </p:txBody>
      </p:sp>
      <p:grpSp>
        <p:nvGrpSpPr>
          <p:cNvPr id="8" name="Group 7"/>
          <p:cNvGrpSpPr/>
          <p:nvPr/>
        </p:nvGrpSpPr>
        <p:grpSpPr>
          <a:xfrm>
            <a:off x="1114052" y="5562600"/>
            <a:ext cx="7924800" cy="533400"/>
            <a:chOff x="457200" y="4876800"/>
            <a:chExt cx="7924800" cy="533400"/>
          </a:xfrm>
        </p:grpSpPr>
        <p:sp>
          <p:nvSpPr>
            <p:cNvPr id="4" name="Line 35"/>
            <p:cNvSpPr>
              <a:spLocks noChangeShapeType="1"/>
            </p:cNvSpPr>
            <p:nvPr/>
          </p:nvSpPr>
          <p:spPr bwMode="auto">
            <a:xfrm>
              <a:off x="838200" y="4876800"/>
              <a:ext cx="7092043" cy="0"/>
            </a:xfrm>
            <a:prstGeom prst="line">
              <a:avLst/>
            </a:prstGeom>
            <a:noFill/>
            <a:ln w="57150" cap="sq">
              <a:solidFill>
                <a:srgbClr val="FF3300"/>
              </a:solidFill>
              <a:round/>
              <a:headEnd type="none" w="sm" len="sm"/>
              <a:tailEnd type="triangle" w="med" len="med"/>
            </a:ln>
            <a:extLst>
              <a:ext uri="{909E8E84-426E-40DD-AFC4-6F175D3DCCD1}">
                <a14:hiddenFill xmlns:a14="http://schemas.microsoft.com/office/drawing/2010/main">
                  <a:noFill/>
                </a14:hiddenFill>
              </a:ext>
            </a:extLst>
          </p:spPr>
          <p:txBody>
            <a:bodyPr wrap="none"/>
            <a:lstStyle/>
            <a:p>
              <a:endParaRPr lang="en-US">
                <a:ln>
                  <a:solidFill>
                    <a:srgbClr val="FF0000"/>
                  </a:solidFill>
                </a:ln>
              </a:endParaRPr>
            </a:p>
          </p:txBody>
        </p:sp>
        <p:sp>
          <p:nvSpPr>
            <p:cNvPr id="5" name="Rectangle 36"/>
            <p:cNvSpPr>
              <a:spLocks noChangeArrowheads="1"/>
            </p:cNvSpPr>
            <p:nvPr/>
          </p:nvSpPr>
          <p:spPr bwMode="auto">
            <a:xfrm>
              <a:off x="457200" y="5029200"/>
              <a:ext cx="7924800" cy="381000"/>
            </a:xfrm>
            <a:prstGeom prst="rect">
              <a:avLst/>
            </a:prstGeom>
            <a:noFill/>
            <a:ln w="12700" cap="sq">
              <a:noFill/>
              <a:miter lim="800000"/>
              <a:headEnd type="none" w="sm" len="sm"/>
              <a:tailEnd type="none" w="sm" len="sm"/>
            </a:ln>
          </p:spPr>
          <p:txBody>
            <a:bodyPr wrap="none" anchor="ctr"/>
            <a:lstStyle/>
            <a:p>
              <a:pPr eaLnBrk="0" hangingPunct="0">
                <a:tabLst>
                  <a:tab pos="2286000" algn="ctr"/>
                </a:tabLst>
              </a:pPr>
              <a:r>
                <a:rPr lang="en-US" sz="1600" b="1" dirty="0">
                  <a:solidFill>
                    <a:srgbClr val="FF0000"/>
                  </a:solidFill>
                </a:rPr>
                <a:t>Minimum 	             </a:t>
              </a:r>
              <a:r>
                <a:rPr lang="en-US" sz="2000" b="1" dirty="0">
                  <a:solidFill>
                    <a:srgbClr val="0000FF"/>
                  </a:solidFill>
                </a:rPr>
                <a:t>Private Sector Roles, Skills, and Risks             </a:t>
              </a:r>
              <a:r>
                <a:rPr lang="en-US" sz="1600" b="1" dirty="0">
                  <a:solidFill>
                    <a:srgbClr val="FF0000"/>
                  </a:solidFill>
                </a:rPr>
                <a:t>High</a:t>
              </a:r>
            </a:p>
          </p:txBody>
        </p:sp>
      </p:grpSp>
      <p:sp>
        <p:nvSpPr>
          <p:cNvPr id="10" name="TextBox 9"/>
          <p:cNvSpPr txBox="1"/>
          <p:nvPr/>
        </p:nvSpPr>
        <p:spPr>
          <a:xfrm>
            <a:off x="5791200" y="2269838"/>
            <a:ext cx="3962400" cy="584775"/>
          </a:xfrm>
          <a:prstGeom prst="rect">
            <a:avLst/>
          </a:prstGeom>
          <a:noFill/>
        </p:spPr>
        <p:txBody>
          <a:bodyPr wrap="square" rtlCol="0">
            <a:spAutoFit/>
          </a:bodyPr>
          <a:lstStyle/>
          <a:p>
            <a:r>
              <a:rPr lang="en-US" sz="1600" dirty="0" smtClean="0">
                <a:solidFill>
                  <a:srgbClr val="0000FF"/>
                </a:solidFill>
              </a:rPr>
              <a:t>LT Lease/</a:t>
            </a:r>
            <a:r>
              <a:rPr lang="en-US" sz="1600" b="1" dirty="0" smtClean="0">
                <a:solidFill>
                  <a:srgbClr val="0000FF"/>
                </a:solidFill>
                <a:effectLst>
                  <a:outerShdw blurRad="38100" dist="38100" dir="2700000" algn="tl">
                    <a:srgbClr val="000000">
                      <a:alpha val="43137"/>
                    </a:srgbClr>
                  </a:outerShdw>
                </a:effectLst>
              </a:rPr>
              <a:t>Monetization</a:t>
            </a:r>
            <a:r>
              <a:rPr lang="en-US" sz="1600" dirty="0" smtClean="0">
                <a:solidFill>
                  <a:srgbClr val="0000FF"/>
                </a:solidFill>
              </a:rPr>
              <a:t>: Bayonne W facility (JN); W&amp;W facility (Penn), others </a:t>
            </a:r>
            <a:endParaRPr lang="en-US" sz="1600" dirty="0">
              <a:solidFill>
                <a:srgbClr val="0000FF"/>
              </a:solidFill>
            </a:endParaRPr>
          </a:p>
        </p:txBody>
      </p:sp>
      <p:cxnSp>
        <p:nvCxnSpPr>
          <p:cNvPr id="13" name="Straight Arrow Connector 12"/>
          <p:cNvCxnSpPr/>
          <p:nvPr/>
        </p:nvCxnSpPr>
        <p:spPr>
          <a:xfrm flipV="1">
            <a:off x="7391400" y="2858662"/>
            <a:ext cx="0" cy="1354887"/>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3947" y="2180794"/>
            <a:ext cx="5032453" cy="584775"/>
          </a:xfrm>
          <a:prstGeom prst="rect">
            <a:avLst/>
          </a:prstGeom>
          <a:noFill/>
        </p:spPr>
        <p:txBody>
          <a:bodyPr wrap="square" rtlCol="0">
            <a:spAutoFit/>
          </a:bodyPr>
          <a:lstStyle/>
          <a:p>
            <a:r>
              <a:rPr lang="en-US" sz="1600" b="1" dirty="0" smtClean="0">
                <a:solidFill>
                  <a:srgbClr val="0000FF"/>
                </a:solidFill>
                <a:effectLst>
                  <a:outerShdw blurRad="38100" dist="38100" dir="2700000" algn="tl">
                    <a:srgbClr val="000000">
                      <a:alpha val="43137"/>
                    </a:srgbClr>
                  </a:outerShdw>
                </a:effectLst>
              </a:rPr>
              <a:t>DBOM</a:t>
            </a:r>
            <a:r>
              <a:rPr lang="en-US" sz="1600" dirty="0" smtClean="0">
                <a:solidFill>
                  <a:srgbClr val="0000FF"/>
                </a:solidFill>
              </a:rPr>
              <a:t>: Woodland-Davis W system (CA);</a:t>
            </a:r>
          </a:p>
          <a:p>
            <a:r>
              <a:rPr lang="en-US" sz="1600" dirty="0" smtClean="0">
                <a:solidFill>
                  <a:srgbClr val="0000FF"/>
                </a:solidFill>
              </a:rPr>
              <a:t> Combined-Sewer Overflow Abatement Facility (MA)</a:t>
            </a:r>
            <a:endParaRPr lang="en-US" sz="1600" dirty="0">
              <a:solidFill>
                <a:srgbClr val="0000FF"/>
              </a:solidFill>
            </a:endParaRPr>
          </a:p>
        </p:txBody>
      </p:sp>
      <p:cxnSp>
        <p:nvCxnSpPr>
          <p:cNvPr id="15" name="Straight Arrow Connector 14"/>
          <p:cNvCxnSpPr/>
          <p:nvPr/>
        </p:nvCxnSpPr>
        <p:spPr>
          <a:xfrm flipH="1" flipV="1">
            <a:off x="2209800" y="2765569"/>
            <a:ext cx="457200" cy="1447981"/>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33"/>
          <p:cNvSpPr>
            <a:spLocks noChangeArrowheads="1"/>
          </p:cNvSpPr>
          <p:nvPr/>
        </p:nvSpPr>
        <p:spPr bwMode="auto">
          <a:xfrm>
            <a:off x="6496013" y="4720123"/>
            <a:ext cx="1292551" cy="580091"/>
          </a:xfrm>
          <a:prstGeom prst="rect">
            <a:avLst/>
          </a:prstGeom>
          <a:noFill/>
          <a:ln w="12700" cap="sq">
            <a:noFill/>
            <a:miter lim="800000"/>
            <a:headEnd type="none" w="sm" len="sm"/>
            <a:tailEnd type="none" w="sm" len="sm"/>
          </a:ln>
        </p:spPr>
        <p:txBody>
          <a:bodyPr wrap="none" anchor="ctr"/>
          <a:lstStyle/>
          <a:p>
            <a:pPr algn="ctr" eaLnBrk="0" hangingPunct="0"/>
            <a:r>
              <a:rPr lang="en-US" sz="1600" b="1" dirty="0" err="1" smtClean="0">
                <a:solidFill>
                  <a:srgbClr val="0000FF"/>
                </a:solidFill>
              </a:rPr>
              <a:t>DBFOM</a:t>
            </a:r>
            <a:endParaRPr lang="en-US" sz="1600" b="1" dirty="0">
              <a:solidFill>
                <a:srgbClr val="0000FF"/>
              </a:solidFill>
            </a:endParaRPr>
          </a:p>
        </p:txBody>
      </p:sp>
    </p:spTree>
    <p:extLst>
      <p:ext uri="{BB962C8B-B14F-4D97-AF65-F5344CB8AC3E}">
        <p14:creationId xmlns:p14="http://schemas.microsoft.com/office/powerpoint/2010/main" val="2804322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a:t>
            </a:r>
            <a:endParaRPr lang="en-US" dirty="0"/>
          </a:p>
        </p:txBody>
      </p:sp>
      <p:sp>
        <p:nvSpPr>
          <p:cNvPr id="3" name="Content Placeholder 2"/>
          <p:cNvSpPr>
            <a:spLocks noGrp="1"/>
          </p:cNvSpPr>
          <p:nvPr>
            <p:ph sz="quarter" idx="2"/>
          </p:nvPr>
        </p:nvSpPr>
        <p:spPr>
          <a:xfrm>
            <a:off x="304800" y="1727200"/>
            <a:ext cx="9365933" cy="5588000"/>
          </a:xfrm>
        </p:spPr>
        <p:txBody>
          <a:bodyPr/>
          <a:lstStyle/>
          <a:p>
            <a:pPr>
              <a:spcBef>
                <a:spcPts val="1200"/>
              </a:spcBef>
              <a:spcAft>
                <a:spcPts val="600"/>
              </a:spcAft>
            </a:pPr>
            <a:r>
              <a:rPr lang="en-US" sz="2200" b="1" dirty="0">
                <a:solidFill>
                  <a:srgbClr val="0000FF"/>
                </a:solidFill>
                <a:effectLst>
                  <a:outerShdw blurRad="38100" dist="38100" dir="2700000" algn="tl">
                    <a:srgbClr val="000000">
                      <a:alpha val="43137"/>
                    </a:srgbClr>
                  </a:outerShdw>
                </a:effectLst>
              </a:rPr>
              <a:t>Single point of responsibility </a:t>
            </a:r>
            <a:r>
              <a:rPr lang="en-US" sz="2200" dirty="0">
                <a:solidFill>
                  <a:schemeClr val="bg2">
                    <a:lumMod val="50000"/>
                  </a:schemeClr>
                </a:solidFill>
              </a:rPr>
              <a:t>for </a:t>
            </a:r>
            <a:r>
              <a:rPr lang="en-US" sz="2200" dirty="0" smtClean="0">
                <a:solidFill>
                  <a:schemeClr val="bg2">
                    <a:lumMod val="50000"/>
                  </a:schemeClr>
                </a:solidFill>
              </a:rPr>
              <a:t>DB; better collaboration for D&amp;B </a:t>
            </a:r>
          </a:p>
          <a:p>
            <a:pPr>
              <a:spcAft>
                <a:spcPts val="600"/>
              </a:spcAft>
            </a:pPr>
            <a:r>
              <a:rPr lang="en-US" sz="2200" b="1" dirty="0" smtClean="0">
                <a:solidFill>
                  <a:srgbClr val="0000FF"/>
                </a:solidFill>
                <a:effectLst>
                  <a:outerShdw blurRad="38100" dist="38100" dir="2700000" algn="tl">
                    <a:srgbClr val="000000">
                      <a:alpha val="43137"/>
                    </a:srgbClr>
                  </a:outerShdw>
                </a:effectLst>
              </a:rPr>
              <a:t>Design liability transfer </a:t>
            </a:r>
            <a:r>
              <a:rPr lang="en-US" sz="2200" dirty="0" smtClean="0">
                <a:solidFill>
                  <a:schemeClr val="bg2">
                    <a:lumMod val="50000"/>
                  </a:schemeClr>
                </a:solidFill>
              </a:rPr>
              <a:t>to the DB firm; less </a:t>
            </a:r>
            <a:r>
              <a:rPr lang="en-US" sz="2200" dirty="0">
                <a:solidFill>
                  <a:schemeClr val="bg2">
                    <a:lumMod val="50000"/>
                  </a:schemeClr>
                </a:solidFill>
              </a:rPr>
              <a:t>change orders </a:t>
            </a:r>
            <a:endParaRPr lang="en-US" sz="2200" dirty="0" smtClean="0">
              <a:solidFill>
                <a:schemeClr val="bg2">
                  <a:lumMod val="50000"/>
                </a:schemeClr>
              </a:solidFill>
            </a:endParaRPr>
          </a:p>
          <a:p>
            <a:pPr>
              <a:spcAft>
                <a:spcPts val="600"/>
              </a:spcAft>
            </a:pPr>
            <a:r>
              <a:rPr lang="en-US" sz="2200" b="1" dirty="0" smtClean="0">
                <a:solidFill>
                  <a:srgbClr val="0000FF"/>
                </a:solidFill>
                <a:effectLst>
                  <a:outerShdw blurRad="38100" dist="38100" dir="2700000" algn="tl">
                    <a:srgbClr val="000000">
                      <a:alpha val="43137"/>
                    </a:srgbClr>
                  </a:outerShdw>
                </a:effectLst>
              </a:rPr>
              <a:t>Transfer disputes </a:t>
            </a:r>
            <a:r>
              <a:rPr lang="en-US" sz="2200" dirty="0" smtClean="0">
                <a:solidFill>
                  <a:schemeClr val="bg2">
                    <a:lumMod val="50000"/>
                  </a:schemeClr>
                </a:solidFill>
              </a:rPr>
              <a:t>(design subs &amp; construction subs) to the DB firm</a:t>
            </a:r>
          </a:p>
          <a:p>
            <a:pPr>
              <a:spcAft>
                <a:spcPts val="600"/>
              </a:spcAft>
            </a:pPr>
            <a:r>
              <a:rPr lang="en-US" sz="2200" dirty="0" smtClean="0">
                <a:solidFill>
                  <a:schemeClr val="bg2">
                    <a:lumMod val="50000"/>
                  </a:schemeClr>
                </a:solidFill>
              </a:rPr>
              <a:t>If project fails, </a:t>
            </a:r>
            <a:r>
              <a:rPr lang="en-US" sz="2200" b="1" dirty="0" smtClean="0">
                <a:solidFill>
                  <a:srgbClr val="0000FF"/>
                </a:solidFill>
                <a:effectLst>
                  <a:outerShdw blurRad="38100" dist="38100" dir="2700000" algn="tl">
                    <a:srgbClr val="000000">
                      <a:alpha val="43137"/>
                    </a:srgbClr>
                  </a:outerShdw>
                </a:effectLst>
              </a:rPr>
              <a:t>owner uncertainty is reduced </a:t>
            </a:r>
            <a:r>
              <a:rPr lang="en-US" sz="2200" dirty="0" smtClean="0">
                <a:solidFill>
                  <a:schemeClr val="bg2">
                    <a:lumMod val="50000"/>
                  </a:schemeClr>
                </a:solidFill>
              </a:rPr>
              <a:t>(responsible party!)</a:t>
            </a:r>
          </a:p>
          <a:p>
            <a:pPr>
              <a:spcAft>
                <a:spcPts val="600"/>
              </a:spcAft>
            </a:pPr>
            <a:r>
              <a:rPr lang="en-US" sz="2200" dirty="0" smtClean="0">
                <a:solidFill>
                  <a:schemeClr val="bg2">
                    <a:lumMod val="50000"/>
                  </a:schemeClr>
                </a:solidFill>
              </a:rPr>
              <a:t>Competition on price and non-price factors provides for </a:t>
            </a:r>
            <a:r>
              <a:rPr lang="en-US" sz="2200" b="1" dirty="0" smtClean="0">
                <a:solidFill>
                  <a:srgbClr val="0000FF"/>
                </a:solidFill>
                <a:effectLst>
                  <a:outerShdw blurRad="38100" dist="38100" dir="2700000" algn="tl">
                    <a:srgbClr val="000000">
                      <a:alpha val="43137"/>
                    </a:srgbClr>
                  </a:outerShdw>
                </a:effectLst>
              </a:rPr>
              <a:t>innovative proposals to solve particular design challenges </a:t>
            </a:r>
          </a:p>
          <a:p>
            <a:pPr>
              <a:spcAft>
                <a:spcPts val="600"/>
              </a:spcAft>
            </a:pPr>
            <a:r>
              <a:rPr lang="en-US" sz="2200" dirty="0" smtClean="0">
                <a:solidFill>
                  <a:schemeClr val="bg2">
                    <a:lumMod val="50000"/>
                  </a:schemeClr>
                </a:solidFill>
              </a:rPr>
              <a:t>Competition as to proposals meeting performance requirements</a:t>
            </a:r>
          </a:p>
          <a:p>
            <a:pPr>
              <a:spcAft>
                <a:spcPts val="600"/>
              </a:spcAft>
            </a:pPr>
            <a:r>
              <a:rPr lang="en-US" sz="2200" b="1" dirty="0" smtClean="0">
                <a:solidFill>
                  <a:srgbClr val="0000FF"/>
                </a:solidFill>
                <a:effectLst>
                  <a:outerShdw blurRad="38100" dist="38100" dir="2700000" algn="tl">
                    <a:srgbClr val="000000">
                      <a:alpha val="43137"/>
                    </a:srgbClr>
                  </a:outerShdw>
                </a:effectLst>
              </a:rPr>
              <a:t>Owner’s Transaction costs </a:t>
            </a:r>
            <a:r>
              <a:rPr lang="en-US" sz="2200" dirty="0" smtClean="0">
                <a:solidFill>
                  <a:schemeClr val="bg2">
                    <a:lumMod val="50000"/>
                  </a:schemeClr>
                </a:solidFill>
              </a:rPr>
              <a:t>~ 1% to 3% of construction cost (8-12% in DBB) (in part, due to design completion 20% -30% against 100%)</a:t>
            </a:r>
          </a:p>
          <a:p>
            <a:pPr>
              <a:spcAft>
                <a:spcPts val="600"/>
              </a:spcAft>
            </a:pPr>
            <a:r>
              <a:rPr lang="en-US" sz="2200" b="1" dirty="0" smtClean="0">
                <a:solidFill>
                  <a:srgbClr val="0000FF"/>
                </a:solidFill>
                <a:effectLst>
                  <a:outerShdw blurRad="38100" dist="38100" dir="2700000" algn="tl">
                    <a:srgbClr val="000000">
                      <a:alpha val="43137"/>
                    </a:srgbClr>
                  </a:outerShdw>
                </a:effectLst>
              </a:rPr>
              <a:t>Rapid delivery </a:t>
            </a:r>
            <a:r>
              <a:rPr lang="en-US" sz="2200" dirty="0" smtClean="0">
                <a:solidFill>
                  <a:schemeClr val="bg2">
                    <a:lumMod val="50000"/>
                  </a:schemeClr>
                </a:solidFill>
              </a:rPr>
              <a:t>due to DB overlap (efficiencies in the DB schedule)</a:t>
            </a:r>
          </a:p>
          <a:p>
            <a:pPr>
              <a:spcAft>
                <a:spcPts val="600"/>
              </a:spcAft>
            </a:pPr>
            <a:r>
              <a:rPr lang="en-US" sz="2200" b="1" dirty="0" smtClean="0">
                <a:solidFill>
                  <a:srgbClr val="0000FF"/>
                </a:solidFill>
              </a:rPr>
              <a:t>DB significantly outperform DBB </a:t>
            </a:r>
            <a:r>
              <a:rPr lang="en-US" sz="2200" dirty="0" smtClean="0">
                <a:solidFill>
                  <a:schemeClr val="bg2">
                    <a:lumMod val="50000"/>
                  </a:schemeClr>
                </a:solidFill>
              </a:rPr>
              <a:t>for expected performance </a:t>
            </a:r>
          </a:p>
          <a:p>
            <a:pPr>
              <a:spcAft>
                <a:spcPts val="600"/>
              </a:spcAft>
            </a:pPr>
            <a:r>
              <a:rPr lang="en-US" sz="2200" b="1" dirty="0" smtClean="0">
                <a:solidFill>
                  <a:srgbClr val="0000FF"/>
                </a:solidFill>
                <a:effectLst>
                  <a:outerShdw blurRad="38100" dist="38100" dir="2700000" algn="tl">
                    <a:srgbClr val="000000">
                      <a:alpha val="43137"/>
                    </a:srgbClr>
                  </a:outerShdw>
                </a:effectLst>
              </a:rPr>
              <a:t>Lack of interest or control of long-term risks </a:t>
            </a:r>
            <a:r>
              <a:rPr lang="en-US" sz="2200" dirty="0" smtClean="0">
                <a:solidFill>
                  <a:schemeClr val="bg2">
                    <a:lumMod val="50000"/>
                  </a:schemeClr>
                </a:solidFill>
              </a:rPr>
              <a:t>of facility operation</a:t>
            </a:r>
          </a:p>
        </p:txBody>
      </p:sp>
    </p:spTree>
    <p:extLst>
      <p:ext uri="{BB962C8B-B14F-4D97-AF65-F5344CB8AC3E}">
        <p14:creationId xmlns:p14="http://schemas.microsoft.com/office/powerpoint/2010/main" val="492830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DBOM</a:t>
            </a:r>
            <a:endParaRPr lang="en-US" dirty="0"/>
          </a:p>
        </p:txBody>
      </p:sp>
      <p:sp>
        <p:nvSpPr>
          <p:cNvPr id="3" name="Content Placeholder 2"/>
          <p:cNvSpPr>
            <a:spLocks noGrp="1"/>
          </p:cNvSpPr>
          <p:nvPr>
            <p:ph sz="quarter" idx="2"/>
          </p:nvPr>
        </p:nvSpPr>
        <p:spPr>
          <a:xfrm>
            <a:off x="450533" y="1600200"/>
            <a:ext cx="9220200" cy="5715000"/>
          </a:xfrm>
        </p:spPr>
        <p:txBody>
          <a:bodyPr/>
          <a:lstStyle/>
          <a:p>
            <a:pPr>
              <a:spcBef>
                <a:spcPts val="600"/>
              </a:spcBef>
              <a:spcAft>
                <a:spcPts val="600"/>
              </a:spcAft>
            </a:pPr>
            <a:r>
              <a:rPr lang="en-US" sz="2400" b="1" dirty="0" smtClean="0">
                <a:solidFill>
                  <a:srgbClr val="0000FF"/>
                </a:solidFill>
                <a:effectLst>
                  <a:outerShdw blurRad="38100" dist="38100" dir="2700000" algn="tl">
                    <a:srgbClr val="000000">
                      <a:alpha val="43137"/>
                    </a:srgbClr>
                  </a:outerShdw>
                </a:effectLst>
              </a:rPr>
              <a:t>All the advantages of DB </a:t>
            </a:r>
          </a:p>
          <a:p>
            <a:pPr>
              <a:spcBef>
                <a:spcPts val="600"/>
              </a:spcBef>
              <a:spcAft>
                <a:spcPts val="600"/>
              </a:spcAft>
            </a:pPr>
            <a:r>
              <a:rPr lang="en-US" sz="2400" b="1" dirty="0" smtClean="0">
                <a:solidFill>
                  <a:srgbClr val="0000FF"/>
                </a:solidFill>
                <a:effectLst>
                  <a:outerShdw blurRad="38100" dist="38100" dir="2700000" algn="tl">
                    <a:srgbClr val="000000">
                      <a:alpha val="43137"/>
                    </a:srgbClr>
                  </a:outerShdw>
                </a:effectLst>
              </a:rPr>
              <a:t>Single point of responsibility </a:t>
            </a:r>
            <a:r>
              <a:rPr lang="en-US" sz="2400" dirty="0" smtClean="0">
                <a:solidFill>
                  <a:srgbClr val="0033CC"/>
                </a:solidFill>
              </a:rPr>
              <a:t>for D, B, and operation</a:t>
            </a:r>
          </a:p>
          <a:p>
            <a:pPr>
              <a:spcBef>
                <a:spcPts val="600"/>
              </a:spcBef>
              <a:spcAft>
                <a:spcPts val="600"/>
              </a:spcAft>
            </a:pPr>
            <a:r>
              <a:rPr lang="en-US" sz="2400" b="1" dirty="0">
                <a:solidFill>
                  <a:srgbClr val="0000FF"/>
                </a:solidFill>
                <a:effectLst>
                  <a:outerShdw blurRad="38100" dist="38100" dir="2700000" algn="tl">
                    <a:srgbClr val="000000">
                      <a:alpha val="43137"/>
                    </a:srgbClr>
                  </a:outerShdw>
                </a:effectLst>
              </a:rPr>
              <a:t>Integrates all three areas </a:t>
            </a:r>
            <a:r>
              <a:rPr lang="en-US" sz="2400" dirty="0">
                <a:solidFill>
                  <a:srgbClr val="0033CC"/>
                </a:solidFill>
              </a:rPr>
              <a:t>of expertise into every phase</a:t>
            </a:r>
          </a:p>
          <a:p>
            <a:pPr>
              <a:spcBef>
                <a:spcPts val="600"/>
              </a:spcBef>
              <a:spcAft>
                <a:spcPts val="600"/>
              </a:spcAft>
            </a:pPr>
            <a:r>
              <a:rPr lang="en-US" sz="2400" b="1" dirty="0" smtClean="0">
                <a:solidFill>
                  <a:srgbClr val="0000FF"/>
                </a:solidFill>
                <a:effectLst>
                  <a:outerShdw blurRad="38100" dist="38100" dir="2700000" algn="tl">
                    <a:srgbClr val="000000">
                      <a:alpha val="43137"/>
                    </a:srgbClr>
                  </a:outerShdw>
                </a:effectLst>
              </a:rPr>
              <a:t>Operator-driven design </a:t>
            </a:r>
            <a:r>
              <a:rPr lang="en-US" sz="2400" dirty="0" smtClean="0">
                <a:solidFill>
                  <a:srgbClr val="0033CC"/>
                </a:solidFill>
              </a:rPr>
              <a:t>w/ significant attention to operability </a:t>
            </a:r>
          </a:p>
          <a:p>
            <a:pPr>
              <a:spcBef>
                <a:spcPts val="600"/>
              </a:spcBef>
              <a:spcAft>
                <a:spcPts val="600"/>
              </a:spcAft>
            </a:pPr>
            <a:r>
              <a:rPr lang="en-US" sz="2400" dirty="0" smtClean="0">
                <a:solidFill>
                  <a:srgbClr val="0033CC"/>
                </a:solidFill>
              </a:rPr>
              <a:t>Cost savings due to reduction of price contingencies typically included in the individual work under DBB </a:t>
            </a:r>
          </a:p>
          <a:p>
            <a:pPr>
              <a:spcBef>
                <a:spcPts val="600"/>
              </a:spcBef>
              <a:spcAft>
                <a:spcPts val="600"/>
              </a:spcAft>
            </a:pPr>
            <a:r>
              <a:rPr lang="en-US" sz="2400" b="1" dirty="0" smtClean="0">
                <a:solidFill>
                  <a:srgbClr val="0000FF"/>
                </a:solidFill>
                <a:effectLst>
                  <a:outerShdw blurRad="38100" dist="38100" dir="2700000" algn="tl">
                    <a:srgbClr val="000000">
                      <a:alpha val="43137"/>
                    </a:srgbClr>
                  </a:outerShdw>
                </a:effectLst>
              </a:rPr>
              <a:t>Transfer operation risk to </a:t>
            </a:r>
            <a:r>
              <a:rPr lang="en-US" sz="2400" b="1" dirty="0" err="1" smtClean="0">
                <a:solidFill>
                  <a:srgbClr val="0000FF"/>
                </a:solidFill>
                <a:effectLst>
                  <a:outerShdw blurRad="38100" dist="38100" dir="2700000" algn="tl">
                    <a:srgbClr val="000000">
                      <a:alpha val="43137"/>
                    </a:srgbClr>
                  </a:outerShdw>
                </a:effectLst>
              </a:rPr>
              <a:t>DBOM</a:t>
            </a:r>
            <a:r>
              <a:rPr lang="en-US" sz="2400" b="1" dirty="0" smtClean="0">
                <a:solidFill>
                  <a:srgbClr val="0000FF"/>
                </a:solidFill>
                <a:effectLst>
                  <a:outerShdw blurRad="38100" dist="38100" dir="2700000" algn="tl">
                    <a:srgbClr val="000000">
                      <a:alpha val="43137"/>
                    </a:srgbClr>
                  </a:outerShdw>
                </a:effectLst>
              </a:rPr>
              <a:t> firm </a:t>
            </a:r>
            <a:r>
              <a:rPr lang="en-US" sz="2400" dirty="0" smtClean="0">
                <a:solidFill>
                  <a:srgbClr val="0033CC"/>
                </a:solidFill>
              </a:rPr>
              <a:t>including OM cost </a:t>
            </a:r>
          </a:p>
          <a:p>
            <a:pPr>
              <a:spcBef>
                <a:spcPts val="600"/>
              </a:spcBef>
              <a:spcAft>
                <a:spcPts val="600"/>
              </a:spcAft>
            </a:pPr>
            <a:r>
              <a:rPr lang="en-US" sz="2400" dirty="0" smtClean="0">
                <a:solidFill>
                  <a:srgbClr val="0033CC"/>
                </a:solidFill>
              </a:rPr>
              <a:t>Should have </a:t>
            </a:r>
            <a:r>
              <a:rPr lang="en-US" sz="2400" b="1" dirty="0" smtClean="0">
                <a:solidFill>
                  <a:srgbClr val="0000FF"/>
                </a:solidFill>
                <a:effectLst>
                  <a:outerShdw blurRad="38100" dist="38100" dir="2700000" algn="tl">
                    <a:srgbClr val="000000">
                      <a:alpha val="43137"/>
                    </a:srgbClr>
                  </a:outerShdw>
                </a:effectLst>
              </a:rPr>
              <a:t>clear service responsibilities </a:t>
            </a:r>
            <a:r>
              <a:rPr lang="en-US" sz="2400" dirty="0" smtClean="0">
                <a:solidFill>
                  <a:srgbClr val="0033CC"/>
                </a:solidFill>
              </a:rPr>
              <a:t>and enforcement mechanism for the owner (e.g. performance deduction)</a:t>
            </a:r>
          </a:p>
          <a:p>
            <a:pPr>
              <a:spcBef>
                <a:spcPts val="600"/>
              </a:spcBef>
              <a:spcAft>
                <a:spcPts val="600"/>
              </a:spcAft>
            </a:pPr>
            <a:r>
              <a:rPr lang="en-US" sz="2400" dirty="0" smtClean="0">
                <a:solidFill>
                  <a:srgbClr val="0033CC"/>
                </a:solidFill>
              </a:rPr>
              <a:t>Better to have </a:t>
            </a:r>
            <a:r>
              <a:rPr lang="en-US" sz="2400" b="1" dirty="0" smtClean="0">
                <a:solidFill>
                  <a:srgbClr val="0000FF"/>
                </a:solidFill>
                <a:effectLst>
                  <a:outerShdw blurRad="38100" dist="38100" dir="2700000" algn="tl">
                    <a:srgbClr val="000000">
                      <a:alpha val="43137"/>
                    </a:srgbClr>
                  </a:outerShdw>
                </a:effectLst>
              </a:rPr>
              <a:t>ability to terminate for convenience </a:t>
            </a:r>
            <a:r>
              <a:rPr lang="en-US" sz="2400" dirty="0" smtClean="0">
                <a:solidFill>
                  <a:srgbClr val="0033CC"/>
                </a:solidFill>
              </a:rPr>
              <a:t>(using fee)</a:t>
            </a:r>
          </a:p>
          <a:p>
            <a:r>
              <a:rPr lang="en-US" sz="2400" b="1" dirty="0" smtClean="0">
                <a:effectLst>
                  <a:outerShdw blurRad="38100" dist="38100" dir="2700000" algn="tl">
                    <a:srgbClr val="000000">
                      <a:alpha val="43137"/>
                    </a:srgbClr>
                  </a:outerShdw>
                </a:effectLst>
              </a:rPr>
              <a:t>Seattle</a:t>
            </a:r>
            <a:r>
              <a:rPr lang="en-US" sz="2400" dirty="0" smtClean="0">
                <a:solidFill>
                  <a:srgbClr val="0033CC"/>
                </a:solidFill>
              </a:rPr>
              <a:t>: </a:t>
            </a:r>
            <a:r>
              <a:rPr lang="en-US" sz="2400" dirty="0" err="1" smtClean="0">
                <a:solidFill>
                  <a:srgbClr val="0033CC"/>
                </a:solidFill>
              </a:rPr>
              <a:t>Tolt</a:t>
            </a:r>
            <a:r>
              <a:rPr lang="en-US" sz="2400" dirty="0" smtClean="0">
                <a:solidFill>
                  <a:srgbClr val="0033CC"/>
                </a:solidFill>
              </a:rPr>
              <a:t> water treatment plant (2008) and </a:t>
            </a:r>
            <a:r>
              <a:rPr lang="en-US" sz="2400" dirty="0">
                <a:solidFill>
                  <a:srgbClr val="0033CC"/>
                </a:solidFill>
              </a:rPr>
              <a:t>Cedar Water Treatment </a:t>
            </a:r>
            <a:r>
              <a:rPr lang="en-US" sz="2400" dirty="0" smtClean="0">
                <a:solidFill>
                  <a:srgbClr val="0033CC"/>
                </a:solidFill>
              </a:rPr>
              <a:t>Facility (2006); 30% savings were reported.</a:t>
            </a:r>
          </a:p>
        </p:txBody>
      </p:sp>
    </p:spTree>
    <p:extLst>
      <p:ext uri="{BB962C8B-B14F-4D97-AF65-F5344CB8AC3E}">
        <p14:creationId xmlns:p14="http://schemas.microsoft.com/office/powerpoint/2010/main" val="72682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DBFO</a:t>
            </a:r>
            <a:r>
              <a:rPr lang="en-US" dirty="0" err="1"/>
              <a:t>M</a:t>
            </a:r>
            <a:endParaRPr lang="en-US" dirty="0"/>
          </a:p>
        </p:txBody>
      </p:sp>
      <p:sp>
        <p:nvSpPr>
          <p:cNvPr id="3" name="Content Placeholder 2"/>
          <p:cNvSpPr>
            <a:spLocks noGrp="1"/>
          </p:cNvSpPr>
          <p:nvPr>
            <p:ph sz="quarter" idx="2"/>
          </p:nvPr>
        </p:nvSpPr>
        <p:spPr>
          <a:xfrm>
            <a:off x="304800" y="1524000"/>
            <a:ext cx="9365933" cy="5791200"/>
          </a:xfrm>
        </p:spPr>
        <p:txBody>
          <a:bodyPr/>
          <a:lstStyle/>
          <a:p>
            <a:pPr>
              <a:lnSpc>
                <a:spcPct val="90000"/>
              </a:lnSpc>
              <a:spcBef>
                <a:spcPts val="1800"/>
              </a:spcBef>
              <a:spcAft>
                <a:spcPts val="1200"/>
              </a:spcAft>
            </a:pPr>
            <a:r>
              <a:rPr lang="en-US" sz="2400" b="1" dirty="0" smtClean="0">
                <a:solidFill>
                  <a:srgbClr val="0000FF"/>
                </a:solidFill>
                <a:effectLst>
                  <a:outerShdw blurRad="38100" dist="38100" dir="2700000" algn="tl">
                    <a:srgbClr val="000000">
                      <a:alpha val="43137"/>
                    </a:srgbClr>
                  </a:outerShdw>
                </a:effectLst>
              </a:rPr>
              <a:t>All the advantages of DB</a:t>
            </a:r>
            <a:r>
              <a:rPr lang="en-US" sz="2400" b="1" dirty="0">
                <a:solidFill>
                  <a:srgbClr val="0000FF"/>
                </a:solidFill>
                <a:effectLst>
                  <a:outerShdw blurRad="38100" dist="38100" dir="2700000" algn="tl">
                    <a:srgbClr val="000000">
                      <a:alpha val="43137"/>
                    </a:srgbClr>
                  </a:outerShdw>
                </a:effectLst>
              </a:rPr>
              <a:t> </a:t>
            </a:r>
            <a:r>
              <a:rPr lang="en-US" sz="2400" b="1" dirty="0" smtClean="0">
                <a:solidFill>
                  <a:srgbClr val="0000FF"/>
                </a:solidFill>
                <a:effectLst>
                  <a:outerShdw blurRad="38100" dist="38100" dir="2700000" algn="tl">
                    <a:srgbClr val="000000">
                      <a:alpha val="43137"/>
                    </a:srgbClr>
                  </a:outerShdw>
                </a:effectLst>
              </a:rPr>
              <a:t>&amp; </a:t>
            </a:r>
            <a:r>
              <a:rPr lang="en-US" sz="2400" b="1" dirty="0" err="1" smtClean="0">
                <a:solidFill>
                  <a:srgbClr val="0000FF"/>
                </a:solidFill>
                <a:effectLst>
                  <a:outerShdw blurRad="38100" dist="38100" dir="2700000" algn="tl">
                    <a:srgbClr val="000000">
                      <a:alpha val="43137"/>
                    </a:srgbClr>
                  </a:outerShdw>
                </a:effectLst>
              </a:rPr>
              <a:t>DBOM</a:t>
            </a:r>
            <a:r>
              <a:rPr lang="en-US" sz="2400" dirty="0" smtClean="0">
                <a:solidFill>
                  <a:srgbClr val="0033CC"/>
                </a:solidFill>
              </a:rPr>
              <a:t> </a:t>
            </a:r>
          </a:p>
          <a:p>
            <a:pPr>
              <a:lnSpc>
                <a:spcPct val="90000"/>
              </a:lnSpc>
              <a:spcBef>
                <a:spcPts val="1800"/>
              </a:spcBef>
              <a:spcAft>
                <a:spcPts val="1200"/>
              </a:spcAft>
            </a:pPr>
            <a:r>
              <a:rPr lang="en-US" sz="2400" b="1" dirty="0" smtClean="0">
                <a:solidFill>
                  <a:srgbClr val="0033CC"/>
                </a:solidFill>
                <a:effectLst>
                  <a:outerShdw blurRad="38100" dist="38100" dir="2700000" algn="tl">
                    <a:srgbClr val="000000">
                      <a:alpha val="43137"/>
                    </a:srgbClr>
                  </a:outerShdw>
                </a:effectLst>
              </a:rPr>
              <a:t>Equity holders caries risk </a:t>
            </a:r>
            <a:r>
              <a:rPr lang="en-US" sz="2400" dirty="0" smtClean="0">
                <a:solidFill>
                  <a:srgbClr val="0033CC"/>
                </a:solidFill>
              </a:rPr>
              <a:t>with designer/builder/operator making it better for </a:t>
            </a:r>
            <a:r>
              <a:rPr lang="en-US" sz="2400" b="1" dirty="0" smtClean="0">
                <a:solidFill>
                  <a:srgbClr val="0000FF"/>
                </a:solidFill>
                <a:effectLst>
                  <a:outerShdw blurRad="38100" dist="38100" dir="2700000" algn="tl">
                    <a:srgbClr val="000000">
                      <a:alpha val="43137"/>
                    </a:srgbClr>
                  </a:outerShdw>
                </a:effectLst>
              </a:rPr>
              <a:t>effective project execution</a:t>
            </a:r>
            <a:r>
              <a:rPr lang="en-US" sz="2200" dirty="0" smtClean="0">
                <a:solidFill>
                  <a:srgbClr val="0000FF"/>
                </a:solidFill>
              </a:rPr>
              <a:t> </a:t>
            </a:r>
            <a:endParaRPr lang="en-US" sz="2200" dirty="0" smtClean="0">
              <a:solidFill>
                <a:srgbClr val="0033CC"/>
              </a:solidFill>
            </a:endParaRPr>
          </a:p>
          <a:p>
            <a:pPr lvl="1">
              <a:spcAft>
                <a:spcPts val="300"/>
              </a:spcAft>
            </a:pPr>
            <a:r>
              <a:rPr lang="en-US" sz="2000" dirty="0" smtClean="0">
                <a:solidFill>
                  <a:srgbClr val="0033CC"/>
                </a:solidFill>
              </a:rPr>
              <a:t>investment and loan jeopardized if service is not properly provided</a:t>
            </a:r>
          </a:p>
          <a:p>
            <a:pPr lvl="1">
              <a:spcAft>
                <a:spcPts val="300"/>
              </a:spcAft>
            </a:pPr>
            <a:r>
              <a:rPr lang="en-US" sz="2000" dirty="0" smtClean="0">
                <a:solidFill>
                  <a:srgbClr val="0033CC"/>
                </a:solidFill>
              </a:rPr>
              <a:t>Absorb risk of collecting damages from DB &amp; O sub if they fail to perform</a:t>
            </a:r>
          </a:p>
          <a:p>
            <a:pPr>
              <a:lnSpc>
                <a:spcPct val="90000"/>
              </a:lnSpc>
              <a:spcBef>
                <a:spcPts val="1800"/>
              </a:spcBef>
              <a:spcAft>
                <a:spcPts val="1200"/>
              </a:spcAft>
            </a:pPr>
            <a:r>
              <a:rPr lang="en-US" sz="2400" dirty="0" smtClean="0">
                <a:solidFill>
                  <a:srgbClr val="0033CC"/>
                </a:solidFill>
              </a:rPr>
              <a:t>Savings are in the </a:t>
            </a:r>
            <a:r>
              <a:rPr lang="en-US" sz="2400" b="1" dirty="0" smtClean="0">
                <a:solidFill>
                  <a:srgbClr val="0000FF"/>
                </a:solidFill>
                <a:effectLst>
                  <a:outerShdw blurRad="38100" dist="38100" dir="2700000" algn="tl">
                    <a:srgbClr val="000000">
                      <a:alpha val="43137"/>
                    </a:srgbClr>
                  </a:outerShdw>
                </a:effectLst>
              </a:rPr>
              <a:t>life cycle cost</a:t>
            </a:r>
            <a:r>
              <a:rPr lang="en-US" sz="2400" dirty="0" smtClean="0">
                <a:solidFill>
                  <a:srgbClr val="0033CC"/>
                </a:solidFill>
              </a:rPr>
              <a:t>, but better to use </a:t>
            </a:r>
            <a:r>
              <a:rPr lang="en-US" sz="2400" b="1" dirty="0" smtClean="0">
                <a:solidFill>
                  <a:srgbClr val="0000FF"/>
                </a:solidFill>
                <a:effectLst>
                  <a:outerShdw blurRad="38100" dist="38100" dir="2700000" algn="tl">
                    <a:srgbClr val="000000">
                      <a:alpha val="43137"/>
                    </a:srgbClr>
                  </a:outerShdw>
                </a:effectLst>
              </a:rPr>
              <a:t>tax-exempt debt</a:t>
            </a:r>
            <a:r>
              <a:rPr lang="en-US" sz="2400" dirty="0" smtClean="0">
                <a:solidFill>
                  <a:srgbClr val="0033CC"/>
                </a:solidFill>
              </a:rPr>
              <a:t> or state loans (e.g. revolving funds). </a:t>
            </a:r>
          </a:p>
          <a:p>
            <a:pPr>
              <a:lnSpc>
                <a:spcPct val="90000"/>
              </a:lnSpc>
              <a:spcBef>
                <a:spcPts val="1800"/>
              </a:spcBef>
              <a:spcAft>
                <a:spcPts val="1200"/>
              </a:spcAft>
            </a:pPr>
            <a:r>
              <a:rPr lang="en-US" sz="2400" b="1" dirty="0" smtClean="0">
                <a:solidFill>
                  <a:srgbClr val="0000FF"/>
                </a:solidFill>
                <a:effectLst>
                  <a:outerShdw blurRad="38100" dist="38100" dir="2700000" algn="tl">
                    <a:srgbClr val="000000">
                      <a:alpha val="43137"/>
                    </a:srgbClr>
                  </a:outerShdw>
                </a:effectLst>
              </a:rPr>
              <a:t>Convenience termination fee </a:t>
            </a:r>
            <a:r>
              <a:rPr lang="en-US" sz="2400" dirty="0" smtClean="0">
                <a:solidFill>
                  <a:srgbClr val="0033CC"/>
                </a:solidFill>
              </a:rPr>
              <a:t>(equity, equity return, outstanding debt), it is a payment for purchase of the asset. </a:t>
            </a:r>
          </a:p>
        </p:txBody>
      </p:sp>
    </p:spTree>
    <p:extLst>
      <p:ext uri="{BB962C8B-B14F-4D97-AF65-F5344CB8AC3E}">
        <p14:creationId xmlns:p14="http://schemas.microsoft.com/office/powerpoint/2010/main" val="1932639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P3 </a:t>
            </a:r>
            <a:r>
              <a:rPr lang="en-US" dirty="0" smtClean="0"/>
              <a:t>Options Analysis &amp; </a:t>
            </a:r>
            <a:r>
              <a:rPr lang="en-US" dirty="0" err="1" smtClean="0"/>
              <a:t>VfM</a:t>
            </a:r>
            <a:endParaRPr lang="en-US" dirty="0"/>
          </a:p>
        </p:txBody>
      </p:sp>
      <p:sp>
        <p:nvSpPr>
          <p:cNvPr id="4" name="Content Placeholder 3"/>
          <p:cNvSpPr>
            <a:spLocks noGrp="1"/>
          </p:cNvSpPr>
          <p:nvPr>
            <p:ph sz="quarter" idx="2"/>
          </p:nvPr>
        </p:nvSpPr>
        <p:spPr>
          <a:xfrm>
            <a:off x="450532" y="1727200"/>
            <a:ext cx="9379268" cy="5440680"/>
          </a:xfrm>
        </p:spPr>
        <p:txBody>
          <a:bodyPr/>
          <a:lstStyle/>
          <a:p>
            <a:pPr marL="573088" indent="-457200">
              <a:lnSpc>
                <a:spcPct val="80000"/>
              </a:lnSpc>
              <a:spcBef>
                <a:spcPts val="1200"/>
              </a:spcBef>
              <a:spcAft>
                <a:spcPts val="1200"/>
              </a:spcAft>
              <a:buFont typeface="+mj-lt"/>
              <a:buAutoNum type="arabicPeriod"/>
            </a:pPr>
            <a:r>
              <a:rPr lang="en-US" sz="2600" b="1" dirty="0" smtClean="0">
                <a:solidFill>
                  <a:srgbClr val="0000FF"/>
                </a:solidFill>
                <a:effectLst>
                  <a:outerShdw blurRad="38100" dist="38100" dir="2700000" algn="tl">
                    <a:srgbClr val="000000">
                      <a:alpha val="43137"/>
                    </a:srgbClr>
                  </a:outerShdw>
                </a:effectLst>
              </a:rPr>
              <a:t>Establish </a:t>
            </a:r>
            <a:r>
              <a:rPr lang="en-US" sz="2600" b="1" dirty="0">
                <a:solidFill>
                  <a:srgbClr val="0000FF"/>
                </a:solidFill>
                <a:effectLst>
                  <a:outerShdw blurRad="38100" dist="38100" dir="2700000" algn="tl">
                    <a:srgbClr val="000000">
                      <a:alpha val="43137"/>
                    </a:srgbClr>
                  </a:outerShdw>
                </a:effectLst>
              </a:rPr>
              <a:t>project objectives                    </a:t>
            </a:r>
            <a:r>
              <a:rPr lang="en-US" sz="2600" b="1" dirty="0" smtClean="0">
                <a:solidFill>
                  <a:srgbClr val="0000FF"/>
                </a:solidFill>
                <a:effectLst>
                  <a:outerShdw blurRad="38100" dist="38100" dir="2700000" algn="tl">
                    <a:srgbClr val="000000">
                      <a:alpha val="43137"/>
                    </a:srgbClr>
                  </a:outerShdw>
                </a:effectLst>
              </a:rPr>
              <a:t>                      </a:t>
            </a:r>
            <a:r>
              <a:rPr lang="en-US" sz="2200" dirty="0"/>
              <a:t>asset, service, usage, availability, quality, safety, etc.</a:t>
            </a:r>
          </a:p>
          <a:p>
            <a:pPr marL="573088" indent="-457200">
              <a:lnSpc>
                <a:spcPct val="80000"/>
              </a:lnSpc>
              <a:spcBef>
                <a:spcPts val="1200"/>
              </a:spcBef>
              <a:spcAft>
                <a:spcPts val="1200"/>
              </a:spcAft>
              <a:buFont typeface="+mj-lt"/>
              <a:buAutoNum type="arabicPeriod"/>
            </a:pPr>
            <a:r>
              <a:rPr lang="en-US" sz="2600" b="1" dirty="0" smtClean="0">
                <a:solidFill>
                  <a:srgbClr val="0000FF"/>
                </a:solidFill>
                <a:effectLst>
                  <a:outerShdw blurRad="38100" dist="38100" dir="2700000" algn="tl">
                    <a:srgbClr val="000000">
                      <a:alpha val="43137"/>
                    </a:srgbClr>
                  </a:outerShdw>
                </a:effectLst>
              </a:rPr>
              <a:t>Establish what </a:t>
            </a:r>
            <a:r>
              <a:rPr lang="en-US" sz="2600" b="1" dirty="0">
                <a:solidFill>
                  <a:srgbClr val="0000FF"/>
                </a:solidFill>
                <a:effectLst>
                  <a:outerShdw blurRad="38100" dist="38100" dir="2700000" algn="tl">
                    <a:srgbClr val="000000">
                      <a:alpha val="43137"/>
                    </a:srgbClr>
                  </a:outerShdw>
                </a:effectLst>
              </a:rPr>
              <a:t>is </a:t>
            </a:r>
            <a:r>
              <a:rPr lang="en-US" sz="2600" b="1" dirty="0" smtClean="0">
                <a:solidFill>
                  <a:srgbClr val="0000FF"/>
                </a:solidFill>
                <a:effectLst>
                  <a:outerShdw blurRad="38100" dist="38100" dir="2700000" algn="tl">
                    <a:srgbClr val="000000">
                      <a:alpha val="43137"/>
                    </a:srgbClr>
                  </a:outerShdw>
                </a:effectLst>
              </a:rPr>
              <a:t>available and/or must be kept       </a:t>
            </a:r>
            <a:r>
              <a:rPr lang="en-US" sz="2200" dirty="0" smtClean="0"/>
              <a:t>funding</a:t>
            </a:r>
            <a:r>
              <a:rPr lang="en-US" sz="2200" dirty="0"/>
              <a:t>, </a:t>
            </a:r>
            <a:r>
              <a:rPr lang="en-US" sz="2200" dirty="0" smtClean="0"/>
              <a:t>guarantees, operation, maintenance, supply, etc.</a:t>
            </a:r>
          </a:p>
          <a:p>
            <a:pPr marL="573088" indent="-457200">
              <a:lnSpc>
                <a:spcPct val="80000"/>
              </a:lnSpc>
              <a:spcBef>
                <a:spcPts val="1200"/>
              </a:spcBef>
              <a:spcAft>
                <a:spcPts val="1200"/>
              </a:spcAft>
              <a:buFont typeface="+mj-lt"/>
              <a:buAutoNum type="arabicPeriod"/>
            </a:pPr>
            <a:r>
              <a:rPr lang="en-US" sz="2600" b="1" dirty="0" smtClean="0">
                <a:solidFill>
                  <a:srgbClr val="0000FF"/>
                </a:solidFill>
                <a:effectLst>
                  <a:outerShdw blurRad="38100" dist="38100" dir="2700000" algn="tl">
                    <a:srgbClr val="000000">
                      <a:alpha val="43137"/>
                    </a:srgbClr>
                  </a:outerShdw>
                </a:effectLst>
              </a:rPr>
              <a:t>Create output specifications/requirements</a:t>
            </a:r>
          </a:p>
          <a:p>
            <a:pPr marL="573088" indent="-457200">
              <a:lnSpc>
                <a:spcPct val="80000"/>
              </a:lnSpc>
              <a:spcBef>
                <a:spcPts val="1200"/>
              </a:spcBef>
              <a:spcAft>
                <a:spcPts val="1200"/>
              </a:spcAft>
              <a:buFont typeface="+mj-lt"/>
              <a:buAutoNum type="arabicPeriod"/>
            </a:pPr>
            <a:r>
              <a:rPr lang="en-US" sz="2600" b="1" dirty="0" smtClean="0">
                <a:solidFill>
                  <a:srgbClr val="0000FF"/>
                </a:solidFill>
                <a:effectLst>
                  <a:outerShdw blurRad="38100" dist="38100" dir="2700000" algn="tl">
                    <a:srgbClr val="000000">
                      <a:alpha val="43137"/>
                    </a:srgbClr>
                  </a:outerShdw>
                </a:effectLst>
              </a:rPr>
              <a:t>Create </a:t>
            </a:r>
            <a:r>
              <a:rPr lang="en-US" sz="2600" b="1" dirty="0">
                <a:solidFill>
                  <a:srgbClr val="0000FF"/>
                </a:solidFill>
                <a:effectLst>
                  <a:outerShdw blurRad="38100" dist="38100" dir="2700000" algn="tl">
                    <a:srgbClr val="000000">
                      <a:alpha val="43137"/>
                    </a:srgbClr>
                  </a:outerShdw>
                </a:effectLst>
              </a:rPr>
              <a:t>Public Sector Comparator </a:t>
            </a:r>
            <a:r>
              <a:rPr lang="en-US" sz="2600" b="1" dirty="0" smtClean="0">
                <a:solidFill>
                  <a:srgbClr val="0000FF"/>
                </a:solidFill>
                <a:effectLst>
                  <a:outerShdw blurRad="38100" dist="38100" dir="2700000" algn="tl">
                    <a:srgbClr val="000000">
                      <a:alpha val="43137"/>
                    </a:srgbClr>
                  </a:outerShdw>
                </a:effectLst>
              </a:rPr>
              <a:t>(PSC)</a:t>
            </a:r>
            <a:r>
              <a:rPr lang="en-US" sz="2600" dirty="0" smtClean="0">
                <a:solidFill>
                  <a:srgbClr val="0000FF"/>
                </a:solidFill>
                <a:effectLst>
                  <a:outerShdw blurRad="38100" dist="38100" dir="2700000" algn="tl">
                    <a:srgbClr val="000000">
                      <a:alpha val="43137"/>
                    </a:srgbClr>
                  </a:outerShdw>
                </a:effectLst>
              </a:rPr>
              <a:t>                              </a:t>
            </a:r>
            <a:r>
              <a:rPr lang="en-US" sz="2200" dirty="0" smtClean="0"/>
              <a:t>scope </a:t>
            </a:r>
            <a:r>
              <a:rPr lang="en-US" sz="2200" dirty="0"/>
              <a:t>(CE), demand/pricing, O&amp;M, discount rate, inflation</a:t>
            </a:r>
          </a:p>
          <a:p>
            <a:pPr marL="573088" indent="-457200">
              <a:lnSpc>
                <a:spcPct val="80000"/>
              </a:lnSpc>
              <a:spcBef>
                <a:spcPts val="1200"/>
              </a:spcBef>
              <a:spcAft>
                <a:spcPts val="1200"/>
              </a:spcAft>
              <a:buFont typeface="+mj-lt"/>
              <a:buAutoNum type="arabicPeriod"/>
            </a:pPr>
            <a:r>
              <a:rPr lang="en-US" sz="2600" b="1" dirty="0" smtClean="0">
                <a:solidFill>
                  <a:srgbClr val="0000FF"/>
                </a:solidFill>
                <a:effectLst>
                  <a:outerShdw blurRad="38100" dist="38100" dir="2700000" algn="tl">
                    <a:srgbClr val="000000">
                      <a:alpha val="43137"/>
                    </a:srgbClr>
                  </a:outerShdw>
                </a:effectLst>
              </a:rPr>
              <a:t>Create &amp; Assess P3 </a:t>
            </a:r>
            <a:r>
              <a:rPr lang="en-US" sz="2600" b="1" dirty="0">
                <a:solidFill>
                  <a:srgbClr val="0000FF"/>
                </a:solidFill>
                <a:effectLst>
                  <a:outerShdw blurRad="38100" dist="38100" dir="2700000" algn="tl">
                    <a:srgbClr val="000000">
                      <a:alpha val="43137"/>
                    </a:srgbClr>
                  </a:outerShdw>
                </a:effectLst>
              </a:rPr>
              <a:t>Options </a:t>
            </a:r>
            <a:r>
              <a:rPr lang="en-US" sz="2600" b="1" dirty="0" smtClean="0">
                <a:solidFill>
                  <a:srgbClr val="0000FF"/>
                </a:solidFill>
                <a:effectLst>
                  <a:outerShdw blurRad="38100" dist="38100" dir="2700000" algn="tl">
                    <a:srgbClr val="000000">
                      <a:alpha val="43137"/>
                    </a:srgbClr>
                  </a:outerShdw>
                </a:effectLst>
              </a:rPr>
              <a:t>(</a:t>
            </a:r>
            <a:r>
              <a:rPr lang="en-US" sz="2600" b="1" dirty="0" err="1" smtClean="0">
                <a:solidFill>
                  <a:srgbClr val="0000FF"/>
                </a:solidFill>
                <a:effectLst>
                  <a:outerShdw blurRad="38100" dist="38100" dir="2700000" algn="tl">
                    <a:srgbClr val="000000">
                      <a:alpha val="43137"/>
                    </a:srgbClr>
                  </a:outerShdw>
                </a:effectLst>
              </a:rPr>
              <a:t>DBOM</a:t>
            </a:r>
            <a:r>
              <a:rPr lang="en-US" sz="2600" b="1" dirty="0" smtClean="0">
                <a:solidFill>
                  <a:srgbClr val="0000FF"/>
                </a:solidFill>
                <a:effectLst>
                  <a:outerShdw blurRad="38100" dist="38100" dir="2700000" algn="tl">
                    <a:srgbClr val="000000">
                      <a:alpha val="43137"/>
                    </a:srgbClr>
                  </a:outerShdw>
                </a:effectLst>
              </a:rPr>
              <a:t>, </a:t>
            </a:r>
            <a:r>
              <a:rPr lang="en-US" sz="2600" b="1" dirty="0" err="1" smtClean="0">
                <a:solidFill>
                  <a:srgbClr val="0000FF"/>
                </a:solidFill>
                <a:effectLst>
                  <a:outerShdw blurRad="38100" dist="38100" dir="2700000" algn="tl">
                    <a:srgbClr val="000000">
                      <a:alpha val="43137"/>
                    </a:srgbClr>
                  </a:outerShdw>
                </a:effectLst>
              </a:rPr>
              <a:t>DBFOM</a:t>
            </a:r>
            <a:r>
              <a:rPr lang="en-US" sz="2600" b="1" dirty="0" smtClean="0">
                <a:solidFill>
                  <a:srgbClr val="0000FF"/>
                </a:solidFill>
                <a:effectLst>
                  <a:outerShdw blurRad="38100" dist="38100" dir="2700000" algn="tl">
                    <a:srgbClr val="000000">
                      <a:alpha val="43137"/>
                    </a:srgbClr>
                  </a:outerShdw>
                </a:effectLst>
              </a:rPr>
              <a:t>)</a:t>
            </a:r>
            <a:r>
              <a:rPr lang="en-US" sz="2600" dirty="0" smtClean="0">
                <a:solidFill>
                  <a:srgbClr val="0000FF"/>
                </a:solidFill>
                <a:effectLst>
                  <a:outerShdw blurRad="38100" dist="38100" dir="2700000" algn="tl">
                    <a:srgbClr val="000000">
                      <a:alpha val="43137"/>
                    </a:srgbClr>
                  </a:outerShdw>
                </a:effectLst>
              </a:rPr>
              <a:t> 	</a:t>
            </a:r>
            <a:r>
              <a:rPr lang="en-US" sz="2200" dirty="0" smtClean="0"/>
              <a:t>financing</a:t>
            </a:r>
            <a:r>
              <a:rPr lang="en-US" sz="2200" dirty="0"/>
              <a:t>, risk transfer, payment types, </a:t>
            </a:r>
            <a:r>
              <a:rPr lang="en-US" sz="2200" dirty="0" smtClean="0"/>
              <a:t>MAP, </a:t>
            </a:r>
            <a:r>
              <a:rPr lang="en-US" sz="2200" dirty="0"/>
              <a:t>ROI, </a:t>
            </a:r>
            <a:r>
              <a:rPr lang="en-US" sz="2200" dirty="0" smtClean="0"/>
              <a:t>LCCM</a:t>
            </a:r>
            <a:endParaRPr lang="en-US" sz="2200" dirty="0"/>
          </a:p>
          <a:p>
            <a:pPr marL="573088" indent="-457200">
              <a:lnSpc>
                <a:spcPct val="80000"/>
              </a:lnSpc>
              <a:spcBef>
                <a:spcPts val="1200"/>
              </a:spcBef>
              <a:spcAft>
                <a:spcPts val="1200"/>
              </a:spcAft>
              <a:buFont typeface="+mj-lt"/>
              <a:buAutoNum type="arabicPeriod"/>
            </a:pPr>
            <a:r>
              <a:rPr lang="en-US" sz="2600" b="1" dirty="0" smtClean="0">
                <a:solidFill>
                  <a:srgbClr val="0000FF"/>
                </a:solidFill>
                <a:effectLst>
                  <a:outerShdw blurRad="38100" dist="38100" dir="2700000" algn="tl">
                    <a:srgbClr val="000000">
                      <a:alpha val="43137"/>
                    </a:srgbClr>
                  </a:outerShdw>
                </a:effectLst>
              </a:rPr>
              <a:t>Choose </a:t>
            </a:r>
            <a:r>
              <a:rPr lang="en-US" sz="2600" b="1" dirty="0">
                <a:solidFill>
                  <a:srgbClr val="0000FF"/>
                </a:solidFill>
                <a:effectLst>
                  <a:outerShdw blurRad="38100" dist="38100" dir="2700000" algn="tl">
                    <a:srgbClr val="000000">
                      <a:alpha val="43137"/>
                    </a:srgbClr>
                  </a:outerShdw>
                </a:effectLst>
              </a:rPr>
              <a:t>system(s) with best </a:t>
            </a:r>
            <a:r>
              <a:rPr lang="en-US" sz="2600" b="1" dirty="0" smtClean="0">
                <a:solidFill>
                  <a:srgbClr val="0000FF"/>
                </a:solidFill>
                <a:effectLst>
                  <a:outerShdw blurRad="38100" dist="38100" dir="2700000" algn="tl">
                    <a:srgbClr val="000000">
                      <a:alpha val="43137"/>
                    </a:srgbClr>
                  </a:outerShdw>
                </a:effectLst>
              </a:rPr>
              <a:t>Value-for-Money</a:t>
            </a:r>
          </a:p>
          <a:p>
            <a:pPr marL="573088" indent="-457200">
              <a:lnSpc>
                <a:spcPct val="80000"/>
              </a:lnSpc>
              <a:spcBef>
                <a:spcPts val="1200"/>
              </a:spcBef>
              <a:spcAft>
                <a:spcPts val="1200"/>
              </a:spcAft>
              <a:buFont typeface="+mj-lt"/>
              <a:buAutoNum type="arabicPeriod"/>
            </a:pPr>
            <a:r>
              <a:rPr lang="en-US" sz="2600" b="1" dirty="0" smtClean="0">
                <a:solidFill>
                  <a:srgbClr val="0000FF"/>
                </a:solidFill>
                <a:effectLst>
                  <a:outerShdw blurRad="38100" dist="38100" dir="2700000" algn="tl">
                    <a:srgbClr val="000000">
                      <a:alpha val="43137"/>
                    </a:srgbClr>
                  </a:outerShdw>
                </a:effectLst>
              </a:rPr>
              <a:t>Selection Process (</a:t>
            </a:r>
            <a:r>
              <a:rPr lang="en-US" sz="2600" b="1" dirty="0" err="1" smtClean="0">
                <a:solidFill>
                  <a:srgbClr val="0000FF"/>
                </a:solidFill>
                <a:effectLst>
                  <a:outerShdw blurRad="38100" dist="38100" dir="2700000" algn="tl">
                    <a:srgbClr val="000000">
                      <a:alpha val="43137"/>
                    </a:srgbClr>
                  </a:outerShdw>
                </a:effectLst>
              </a:rPr>
              <a:t>RFQ</a:t>
            </a:r>
            <a:r>
              <a:rPr lang="en-US" sz="2600" b="1" dirty="0" smtClean="0">
                <a:solidFill>
                  <a:srgbClr val="0000FF"/>
                </a:solidFill>
                <a:effectLst>
                  <a:outerShdw blurRad="38100" dist="38100" dir="2700000" algn="tl">
                    <a:srgbClr val="000000">
                      <a:alpha val="43137"/>
                    </a:srgbClr>
                  </a:outerShdw>
                </a:effectLst>
              </a:rPr>
              <a:t>, RFP) &amp; </a:t>
            </a:r>
            <a:r>
              <a:rPr lang="en-US" sz="2400" b="1" dirty="0" smtClean="0">
                <a:solidFill>
                  <a:srgbClr val="0000FF"/>
                </a:solidFill>
                <a:effectLst>
                  <a:outerShdw blurRad="38100" dist="38100" dir="2700000" algn="tl">
                    <a:srgbClr val="000000">
                      <a:alpha val="43137"/>
                    </a:srgbClr>
                  </a:outerShdw>
                </a:effectLst>
              </a:rPr>
              <a:t>Evaluation of Proposals</a:t>
            </a:r>
            <a:endParaRPr lang="en-US" sz="2400" b="1" dirty="0">
              <a:solidFill>
                <a:srgbClr val="0000FF"/>
              </a:solidFill>
              <a:effectLst>
                <a:outerShdw blurRad="38100" dist="38100" dir="2700000" algn="tl">
                  <a:srgbClr val="000000">
                    <a:alpha val="43137"/>
                  </a:srgbClr>
                </a:outerShdw>
              </a:effectLst>
            </a:endParaRPr>
          </a:p>
        </p:txBody>
      </p:sp>
      <p:sp>
        <p:nvSpPr>
          <p:cNvPr id="3" name="Rectangle 2"/>
          <p:cNvSpPr/>
          <p:nvPr/>
        </p:nvSpPr>
        <p:spPr>
          <a:xfrm>
            <a:off x="579120" y="4069080"/>
            <a:ext cx="8458200" cy="1676400"/>
          </a:xfrm>
          <a:prstGeom prst="rect">
            <a:avLst/>
          </a:prstGeom>
          <a:solidFill>
            <a:srgbClr val="FFFF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13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Line 3"/>
          <p:cNvSpPr>
            <a:spLocks noChangeShapeType="1"/>
          </p:cNvSpPr>
          <p:nvPr/>
        </p:nvSpPr>
        <p:spPr bwMode="auto">
          <a:xfrm>
            <a:off x="654844" y="4554016"/>
            <a:ext cx="8717280" cy="0"/>
          </a:xfrm>
          <a:prstGeom prst="line">
            <a:avLst/>
          </a:prstGeom>
          <a:noFill/>
          <a:ln w="28575" cap="sq">
            <a:solidFill>
              <a:srgbClr val="0033CC"/>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grpSp>
        <p:nvGrpSpPr>
          <p:cNvPr id="2" name="Group 68"/>
          <p:cNvGrpSpPr>
            <a:grpSpLocks/>
          </p:cNvGrpSpPr>
          <p:nvPr/>
        </p:nvGrpSpPr>
        <p:grpSpPr bwMode="auto">
          <a:xfrm>
            <a:off x="220027" y="2197576"/>
            <a:ext cx="9618346" cy="4948874"/>
            <a:chOff x="126" y="1518"/>
            <a:chExt cx="5508" cy="2834"/>
          </a:xfrm>
        </p:grpSpPr>
        <p:grpSp>
          <p:nvGrpSpPr>
            <p:cNvPr id="46098" name="Group 46"/>
            <p:cNvGrpSpPr>
              <a:grpSpLocks/>
            </p:cNvGrpSpPr>
            <p:nvPr/>
          </p:nvGrpSpPr>
          <p:grpSpPr bwMode="auto">
            <a:xfrm>
              <a:off x="288" y="1518"/>
              <a:ext cx="5172" cy="2537"/>
              <a:chOff x="288" y="1518"/>
              <a:chExt cx="5172" cy="2537"/>
            </a:xfrm>
          </p:grpSpPr>
          <p:grpSp>
            <p:nvGrpSpPr>
              <p:cNvPr id="46100" name="Group 27"/>
              <p:cNvGrpSpPr>
                <a:grpSpLocks/>
              </p:cNvGrpSpPr>
              <p:nvPr/>
            </p:nvGrpSpPr>
            <p:grpSpPr bwMode="auto">
              <a:xfrm>
                <a:off x="402" y="3511"/>
                <a:ext cx="2832" cy="544"/>
                <a:chOff x="387" y="3604"/>
                <a:chExt cx="2832" cy="544"/>
              </a:xfrm>
            </p:grpSpPr>
            <p:sp>
              <p:nvSpPr>
                <p:cNvPr id="46114" name="Text Box 12"/>
                <p:cNvSpPr txBox="1">
                  <a:spLocks noChangeArrowheads="1"/>
                </p:cNvSpPr>
                <p:nvPr/>
              </p:nvSpPr>
              <p:spPr bwMode="auto">
                <a:xfrm>
                  <a:off x="531" y="3760"/>
                  <a:ext cx="268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spcBef>
                      <a:spcPct val="50000"/>
                    </a:spcBef>
                  </a:pPr>
                  <a:r>
                    <a:rPr lang="en-US" sz="1760" b="1" dirty="0">
                      <a:solidFill>
                        <a:srgbClr val="0033CC"/>
                      </a:solidFill>
                    </a:rPr>
                    <a:t>Construction Time &amp; Completion Risk</a:t>
                  </a:r>
                </a:p>
              </p:txBody>
            </p:sp>
            <p:sp>
              <p:nvSpPr>
                <p:cNvPr id="46115" name="Text Box 13"/>
                <p:cNvSpPr txBox="1">
                  <a:spLocks noChangeArrowheads="1"/>
                </p:cNvSpPr>
                <p:nvPr/>
              </p:nvSpPr>
              <p:spPr bwMode="auto">
                <a:xfrm>
                  <a:off x="387" y="3604"/>
                  <a:ext cx="240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spcBef>
                      <a:spcPct val="50000"/>
                    </a:spcBef>
                  </a:pPr>
                  <a:r>
                    <a:rPr lang="en-US" sz="1760" b="1" dirty="0">
                      <a:solidFill>
                        <a:srgbClr val="0033CC"/>
                      </a:solidFill>
                    </a:rPr>
                    <a:t>Investment Cost &amp; Cost Overrun</a:t>
                  </a:r>
                </a:p>
              </p:txBody>
            </p:sp>
            <p:sp>
              <p:nvSpPr>
                <p:cNvPr id="46116" name="Text Box 14"/>
                <p:cNvSpPr txBox="1">
                  <a:spLocks noChangeArrowheads="1"/>
                </p:cNvSpPr>
                <p:nvPr/>
              </p:nvSpPr>
              <p:spPr bwMode="auto">
                <a:xfrm>
                  <a:off x="723" y="3940"/>
                  <a:ext cx="158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spcBef>
                      <a:spcPct val="50000"/>
                    </a:spcBef>
                  </a:pPr>
                  <a:r>
                    <a:rPr lang="en-US" sz="1760" b="1">
                      <a:solidFill>
                        <a:srgbClr val="0033CC"/>
                      </a:solidFill>
                    </a:rPr>
                    <a:t>Inflation Effects</a:t>
                  </a:r>
                </a:p>
              </p:txBody>
            </p:sp>
          </p:grpSp>
          <p:grpSp>
            <p:nvGrpSpPr>
              <p:cNvPr id="46101" name="Group 45"/>
              <p:cNvGrpSpPr>
                <a:grpSpLocks/>
              </p:cNvGrpSpPr>
              <p:nvPr/>
            </p:nvGrpSpPr>
            <p:grpSpPr bwMode="auto">
              <a:xfrm>
                <a:off x="2880" y="1518"/>
                <a:ext cx="2565" cy="565"/>
                <a:chOff x="2880" y="1518"/>
                <a:chExt cx="2565" cy="565"/>
              </a:xfrm>
            </p:grpSpPr>
            <p:sp>
              <p:nvSpPr>
                <p:cNvPr id="46111" name="Text Box 18"/>
                <p:cNvSpPr txBox="1">
                  <a:spLocks noChangeArrowheads="1"/>
                </p:cNvSpPr>
                <p:nvPr/>
              </p:nvSpPr>
              <p:spPr bwMode="auto">
                <a:xfrm>
                  <a:off x="2880" y="1518"/>
                  <a:ext cx="192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spcBef>
                      <a:spcPct val="50000"/>
                    </a:spcBef>
                  </a:pPr>
                  <a:r>
                    <a:rPr lang="en-US" sz="1760" b="1">
                      <a:solidFill>
                        <a:srgbClr val="0033CC"/>
                      </a:solidFill>
                    </a:rPr>
                    <a:t>Rate of Return</a:t>
                  </a:r>
                </a:p>
              </p:txBody>
            </p:sp>
            <p:sp>
              <p:nvSpPr>
                <p:cNvPr id="46112" name="Text Box 19"/>
                <p:cNvSpPr txBox="1">
                  <a:spLocks noChangeArrowheads="1"/>
                </p:cNvSpPr>
                <p:nvPr/>
              </p:nvSpPr>
              <p:spPr bwMode="auto">
                <a:xfrm>
                  <a:off x="3045" y="1710"/>
                  <a:ext cx="240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spcBef>
                      <a:spcPct val="50000"/>
                    </a:spcBef>
                  </a:pPr>
                  <a:r>
                    <a:rPr lang="en-US" sz="1760" b="1">
                      <a:solidFill>
                        <a:srgbClr val="0033CC"/>
                      </a:solidFill>
                    </a:rPr>
                    <a:t>Service Charges &amp; Adjustment</a:t>
                  </a:r>
                </a:p>
              </p:txBody>
            </p:sp>
            <p:sp>
              <p:nvSpPr>
                <p:cNvPr id="46113" name="Rectangle 22"/>
                <p:cNvSpPr>
                  <a:spLocks noChangeArrowheads="1"/>
                </p:cNvSpPr>
                <p:nvPr/>
              </p:nvSpPr>
              <p:spPr bwMode="auto">
                <a:xfrm>
                  <a:off x="3285" y="1875"/>
                  <a:ext cx="213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eaLnBrk="0" hangingPunct="0">
                    <a:spcBef>
                      <a:spcPct val="50000"/>
                    </a:spcBef>
                  </a:pPr>
                  <a:r>
                    <a:rPr lang="en-US" sz="1760" b="1">
                      <a:solidFill>
                        <a:srgbClr val="0033CC"/>
                      </a:solidFill>
                    </a:rPr>
                    <a:t>Revenues &amp; Demand Risk</a:t>
                  </a:r>
                </a:p>
              </p:txBody>
            </p:sp>
          </p:grpSp>
          <p:grpSp>
            <p:nvGrpSpPr>
              <p:cNvPr id="46102" name="Group 30"/>
              <p:cNvGrpSpPr>
                <a:grpSpLocks/>
              </p:cNvGrpSpPr>
              <p:nvPr/>
            </p:nvGrpSpPr>
            <p:grpSpPr bwMode="auto">
              <a:xfrm>
                <a:off x="3060" y="3274"/>
                <a:ext cx="2400" cy="529"/>
                <a:chOff x="3045" y="3322"/>
                <a:chExt cx="2400" cy="529"/>
              </a:xfrm>
            </p:grpSpPr>
            <p:sp>
              <p:nvSpPr>
                <p:cNvPr id="46108" name="Text Box 20"/>
                <p:cNvSpPr txBox="1">
                  <a:spLocks noChangeArrowheads="1"/>
                </p:cNvSpPr>
                <p:nvPr/>
              </p:nvSpPr>
              <p:spPr bwMode="auto">
                <a:xfrm>
                  <a:off x="3045" y="3322"/>
                  <a:ext cx="240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spcBef>
                      <a:spcPct val="50000"/>
                    </a:spcBef>
                  </a:pPr>
                  <a:r>
                    <a:rPr lang="en-US" sz="1760" b="1" dirty="0">
                      <a:solidFill>
                        <a:srgbClr val="0033CC"/>
                      </a:solidFill>
                    </a:rPr>
                    <a:t>Length of Concession/Agreement</a:t>
                  </a:r>
                </a:p>
              </p:txBody>
            </p:sp>
            <p:sp>
              <p:nvSpPr>
                <p:cNvPr id="46109" name="Text Box 21"/>
                <p:cNvSpPr txBox="1">
                  <a:spLocks noChangeArrowheads="1"/>
                </p:cNvSpPr>
                <p:nvPr/>
              </p:nvSpPr>
              <p:spPr bwMode="auto">
                <a:xfrm>
                  <a:off x="3219" y="3484"/>
                  <a:ext cx="134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spcBef>
                      <a:spcPct val="50000"/>
                    </a:spcBef>
                  </a:pPr>
                  <a:r>
                    <a:rPr lang="en-US" sz="1760" b="1">
                      <a:solidFill>
                        <a:srgbClr val="0033CC"/>
                      </a:solidFill>
                    </a:rPr>
                    <a:t>Operation Costs </a:t>
                  </a:r>
                </a:p>
              </p:txBody>
            </p:sp>
            <p:sp>
              <p:nvSpPr>
                <p:cNvPr id="46110" name="Rectangle 23"/>
                <p:cNvSpPr>
                  <a:spLocks noChangeArrowheads="1"/>
                </p:cNvSpPr>
                <p:nvPr/>
              </p:nvSpPr>
              <p:spPr bwMode="auto">
                <a:xfrm>
                  <a:off x="3363" y="3643"/>
                  <a:ext cx="158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eaLnBrk="0" hangingPunct="0"/>
                  <a:r>
                    <a:rPr lang="en-US" sz="1760" b="1" dirty="0">
                      <a:solidFill>
                        <a:srgbClr val="0033CC"/>
                      </a:solidFill>
                    </a:rPr>
                    <a:t>Maintenance Costs</a:t>
                  </a:r>
                </a:p>
              </p:txBody>
            </p:sp>
          </p:grpSp>
          <p:grpSp>
            <p:nvGrpSpPr>
              <p:cNvPr id="46103" name="Group 37"/>
              <p:cNvGrpSpPr>
                <a:grpSpLocks/>
              </p:cNvGrpSpPr>
              <p:nvPr/>
            </p:nvGrpSpPr>
            <p:grpSpPr bwMode="auto">
              <a:xfrm>
                <a:off x="288" y="1566"/>
                <a:ext cx="1857" cy="700"/>
                <a:chOff x="288" y="1728"/>
                <a:chExt cx="1857" cy="700"/>
              </a:xfrm>
            </p:grpSpPr>
            <p:sp>
              <p:nvSpPr>
                <p:cNvPr id="46104" name="Text Box 15"/>
                <p:cNvSpPr txBox="1">
                  <a:spLocks noChangeArrowheads="1"/>
                </p:cNvSpPr>
                <p:nvPr/>
              </p:nvSpPr>
              <p:spPr bwMode="auto">
                <a:xfrm>
                  <a:off x="417" y="2073"/>
                  <a:ext cx="172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spcBef>
                      <a:spcPct val="50000"/>
                    </a:spcBef>
                  </a:pPr>
                  <a:r>
                    <a:rPr lang="en-US" sz="1760" b="1">
                      <a:solidFill>
                        <a:srgbClr val="0033CC"/>
                      </a:solidFill>
                    </a:rPr>
                    <a:t>Interest rates &amp; fees</a:t>
                  </a:r>
                </a:p>
              </p:txBody>
            </p:sp>
            <p:sp>
              <p:nvSpPr>
                <p:cNvPr id="46105" name="Text Box 16"/>
                <p:cNvSpPr txBox="1">
                  <a:spLocks noChangeArrowheads="1"/>
                </p:cNvSpPr>
                <p:nvPr/>
              </p:nvSpPr>
              <p:spPr bwMode="auto">
                <a:xfrm>
                  <a:off x="609" y="2220"/>
                  <a:ext cx="124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spcBef>
                      <a:spcPct val="50000"/>
                    </a:spcBef>
                  </a:pPr>
                  <a:r>
                    <a:rPr lang="en-US" sz="1760" b="1">
                      <a:solidFill>
                        <a:srgbClr val="0033CC"/>
                      </a:solidFill>
                    </a:rPr>
                    <a:t>Exchange rates</a:t>
                  </a:r>
                </a:p>
              </p:txBody>
            </p:sp>
            <p:sp>
              <p:nvSpPr>
                <p:cNvPr id="46106" name="Text Box 17"/>
                <p:cNvSpPr txBox="1">
                  <a:spLocks noChangeArrowheads="1"/>
                </p:cNvSpPr>
                <p:nvPr/>
              </p:nvSpPr>
              <p:spPr bwMode="auto">
                <a:xfrm>
                  <a:off x="321" y="1911"/>
                  <a:ext cx="182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spcBef>
                      <a:spcPct val="50000"/>
                    </a:spcBef>
                  </a:pPr>
                  <a:r>
                    <a:rPr lang="en-US" sz="1760" b="1">
                      <a:solidFill>
                        <a:srgbClr val="0033CC"/>
                      </a:solidFill>
                    </a:rPr>
                    <a:t>Drawdown &amp; Repayments</a:t>
                  </a:r>
                </a:p>
              </p:txBody>
            </p:sp>
            <p:sp>
              <p:nvSpPr>
                <p:cNvPr id="46107" name="Text Box 36"/>
                <p:cNvSpPr txBox="1">
                  <a:spLocks noChangeArrowheads="1"/>
                </p:cNvSpPr>
                <p:nvPr/>
              </p:nvSpPr>
              <p:spPr bwMode="auto">
                <a:xfrm>
                  <a:off x="288" y="1728"/>
                  <a:ext cx="134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spcBef>
                      <a:spcPct val="50000"/>
                    </a:spcBef>
                  </a:pPr>
                  <a:r>
                    <a:rPr lang="en-US" sz="1760" b="1">
                      <a:solidFill>
                        <a:srgbClr val="0033CC"/>
                      </a:solidFill>
                    </a:rPr>
                    <a:t>Debt/Equity Ratio</a:t>
                  </a:r>
                </a:p>
              </p:txBody>
            </p:sp>
          </p:grpSp>
        </p:grpSp>
        <p:sp>
          <p:nvSpPr>
            <p:cNvPr id="46099" name="Text Box 41"/>
            <p:cNvSpPr txBox="1">
              <a:spLocks noChangeArrowheads="1"/>
            </p:cNvSpPr>
            <p:nvPr/>
          </p:nvSpPr>
          <p:spPr bwMode="auto">
            <a:xfrm>
              <a:off x="126" y="4144"/>
              <a:ext cx="550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ct val="50000"/>
                </a:spcBef>
              </a:pPr>
              <a:r>
                <a:rPr lang="en-US" sz="1760" b="1" dirty="0" smtClean="0">
                  <a:solidFill>
                    <a:srgbClr val="0033CC"/>
                  </a:solidFill>
                </a:rPr>
                <a:t> Financial/economic models </a:t>
              </a:r>
              <a:r>
                <a:rPr lang="en-US" sz="1760" b="1" dirty="0">
                  <a:solidFill>
                    <a:srgbClr val="0033CC"/>
                  </a:solidFill>
                </a:rPr>
                <a:t>to assess </a:t>
              </a:r>
              <a:r>
                <a:rPr lang="en-US" sz="1760" b="1" dirty="0" smtClean="0">
                  <a:solidFill>
                    <a:srgbClr val="0033CC"/>
                  </a:solidFill>
                </a:rPr>
                <a:t>if P3 system is the right one to use.</a:t>
              </a:r>
              <a:endParaRPr lang="en-US" sz="1760" b="1" dirty="0">
                <a:solidFill>
                  <a:srgbClr val="0033CC"/>
                </a:solidFill>
              </a:endParaRPr>
            </a:p>
          </p:txBody>
        </p:sp>
      </p:grpSp>
      <p:grpSp>
        <p:nvGrpSpPr>
          <p:cNvPr id="8" name="Group 62"/>
          <p:cNvGrpSpPr>
            <a:grpSpLocks/>
          </p:cNvGrpSpPr>
          <p:nvPr/>
        </p:nvGrpSpPr>
        <p:grpSpPr bwMode="auto">
          <a:xfrm>
            <a:off x="810260" y="4829929"/>
            <a:ext cx="2626360" cy="813753"/>
            <a:chOff x="464" y="2843"/>
            <a:chExt cx="1504" cy="466"/>
          </a:xfrm>
        </p:grpSpPr>
        <p:sp>
          <p:nvSpPr>
            <p:cNvPr id="46096" name="Freeform 4"/>
            <p:cNvSpPr>
              <a:spLocks/>
            </p:cNvSpPr>
            <p:nvPr/>
          </p:nvSpPr>
          <p:spPr bwMode="auto">
            <a:xfrm>
              <a:off x="464" y="2843"/>
              <a:ext cx="1504" cy="466"/>
            </a:xfrm>
            <a:custGeom>
              <a:avLst/>
              <a:gdLst>
                <a:gd name="T0" fmla="*/ 0 w 1504"/>
                <a:gd name="T1" fmla="*/ 8 h 466"/>
                <a:gd name="T2" fmla="*/ 1341 w 1504"/>
                <a:gd name="T3" fmla="*/ 0 h 466"/>
                <a:gd name="T4" fmla="*/ 1504 w 1504"/>
                <a:gd name="T5" fmla="*/ 8 h 466"/>
                <a:gd name="T6" fmla="*/ 1303 w 1504"/>
                <a:gd name="T7" fmla="*/ 418 h 466"/>
                <a:gd name="T8" fmla="*/ 775 w 1504"/>
                <a:gd name="T9" fmla="*/ 466 h 466"/>
                <a:gd name="T10" fmla="*/ 199 w 1504"/>
                <a:gd name="T11" fmla="*/ 370 h 466"/>
                <a:gd name="T12" fmla="*/ 0 w 1504"/>
                <a:gd name="T13" fmla="*/ 8 h 466"/>
                <a:gd name="T14" fmla="*/ 0 60000 65536"/>
                <a:gd name="T15" fmla="*/ 0 60000 65536"/>
                <a:gd name="T16" fmla="*/ 0 60000 65536"/>
                <a:gd name="T17" fmla="*/ 0 60000 65536"/>
                <a:gd name="T18" fmla="*/ 0 60000 65536"/>
                <a:gd name="T19" fmla="*/ 0 60000 65536"/>
                <a:gd name="T20" fmla="*/ 0 60000 65536"/>
                <a:gd name="T21" fmla="*/ 0 w 1504"/>
                <a:gd name="T22" fmla="*/ 0 h 466"/>
                <a:gd name="T23" fmla="*/ 1504 w 1504"/>
                <a:gd name="T24" fmla="*/ 466 h 4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4" h="466">
                  <a:moveTo>
                    <a:pt x="0" y="8"/>
                  </a:moveTo>
                  <a:cubicBezTo>
                    <a:pt x="447" y="5"/>
                    <a:pt x="894" y="0"/>
                    <a:pt x="1341" y="0"/>
                  </a:cubicBezTo>
                  <a:cubicBezTo>
                    <a:pt x="1395" y="0"/>
                    <a:pt x="1504" y="8"/>
                    <a:pt x="1504" y="8"/>
                  </a:cubicBezTo>
                  <a:lnTo>
                    <a:pt x="1303" y="418"/>
                  </a:lnTo>
                  <a:lnTo>
                    <a:pt x="775" y="466"/>
                  </a:lnTo>
                  <a:lnTo>
                    <a:pt x="199" y="370"/>
                  </a:lnTo>
                  <a:lnTo>
                    <a:pt x="0" y="8"/>
                  </a:lnTo>
                  <a:close/>
                </a:path>
              </a:pathLst>
            </a:custGeom>
            <a:solidFill>
              <a:srgbClr val="FFCCFF"/>
            </a:solidFill>
            <a:ln w="28575" cap="sq" cmpd="sng">
              <a:solidFill>
                <a:schemeClr val="hlink"/>
              </a:solidFill>
              <a:prstDash val="solid"/>
              <a:round/>
              <a:headEnd type="none" w="sm" len="sm"/>
              <a:tailEnd type="none" w="sm" len="sm"/>
            </a:ln>
          </p:spPr>
          <p:txBody>
            <a:bodyPr wrap="none"/>
            <a:lstStyle/>
            <a:p>
              <a:endParaRPr lang="en-US"/>
            </a:p>
          </p:txBody>
        </p:sp>
        <p:sp>
          <p:nvSpPr>
            <p:cNvPr id="46097" name="Text Box 50"/>
            <p:cNvSpPr txBox="1">
              <a:spLocks noChangeArrowheads="1"/>
            </p:cNvSpPr>
            <p:nvPr/>
          </p:nvSpPr>
          <p:spPr bwMode="auto">
            <a:xfrm>
              <a:off x="720" y="2928"/>
              <a:ext cx="960" cy="227"/>
            </a:xfrm>
            <a:prstGeom prst="rect">
              <a:avLst/>
            </a:prstGeom>
            <a:solidFill>
              <a:srgbClr val="FFCC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spcBef>
                  <a:spcPct val="50000"/>
                </a:spcBef>
              </a:pPr>
              <a:r>
                <a:rPr lang="en-US" sz="1980" b="1" dirty="0">
                  <a:solidFill>
                    <a:srgbClr val="FF3300"/>
                  </a:solidFill>
                </a:rPr>
                <a:t>Construction</a:t>
              </a:r>
            </a:p>
          </p:txBody>
        </p:sp>
      </p:grpSp>
      <p:grpSp>
        <p:nvGrpSpPr>
          <p:cNvPr id="9" name="Group 67"/>
          <p:cNvGrpSpPr>
            <a:grpSpLocks/>
          </p:cNvGrpSpPr>
          <p:nvPr/>
        </p:nvGrpSpPr>
        <p:grpSpPr bwMode="auto">
          <a:xfrm>
            <a:off x="3347562" y="3474833"/>
            <a:ext cx="6169501" cy="934243"/>
            <a:chOff x="1917" y="2067"/>
            <a:chExt cx="3533" cy="535"/>
          </a:xfrm>
        </p:grpSpPr>
        <p:sp>
          <p:nvSpPr>
            <p:cNvPr id="46094" name="Freeform 5"/>
            <p:cNvSpPr>
              <a:spLocks/>
            </p:cNvSpPr>
            <p:nvPr/>
          </p:nvSpPr>
          <p:spPr bwMode="auto">
            <a:xfrm>
              <a:off x="1917" y="2067"/>
              <a:ext cx="3533" cy="535"/>
            </a:xfrm>
            <a:custGeom>
              <a:avLst/>
              <a:gdLst>
                <a:gd name="T0" fmla="*/ 111 w 3533"/>
                <a:gd name="T1" fmla="*/ 509 h 535"/>
                <a:gd name="T2" fmla="*/ 412 w 3533"/>
                <a:gd name="T3" fmla="*/ 475 h 535"/>
                <a:gd name="T4" fmla="*/ 1599 w 3533"/>
                <a:gd name="T5" fmla="*/ 501 h 535"/>
                <a:gd name="T6" fmla="*/ 3103 w 3533"/>
                <a:gd name="T7" fmla="*/ 518 h 535"/>
                <a:gd name="T8" fmla="*/ 3413 w 3533"/>
                <a:gd name="T9" fmla="*/ 509 h 535"/>
                <a:gd name="T10" fmla="*/ 3482 w 3533"/>
                <a:gd name="T11" fmla="*/ 475 h 535"/>
                <a:gd name="T12" fmla="*/ 3533 w 3533"/>
                <a:gd name="T13" fmla="*/ 397 h 535"/>
                <a:gd name="T14" fmla="*/ 3525 w 3533"/>
                <a:gd name="T15" fmla="*/ 268 h 535"/>
                <a:gd name="T16" fmla="*/ 3516 w 3533"/>
                <a:gd name="T17" fmla="*/ 182 h 535"/>
                <a:gd name="T18" fmla="*/ 3181 w 3533"/>
                <a:gd name="T19" fmla="*/ 96 h 535"/>
                <a:gd name="T20" fmla="*/ 3043 w 3533"/>
                <a:gd name="T21" fmla="*/ 36 h 535"/>
                <a:gd name="T22" fmla="*/ 2940 w 3533"/>
                <a:gd name="T23" fmla="*/ 19 h 535"/>
                <a:gd name="T24" fmla="*/ 2785 w 3533"/>
                <a:gd name="T25" fmla="*/ 45 h 535"/>
                <a:gd name="T26" fmla="*/ 2648 w 3533"/>
                <a:gd name="T27" fmla="*/ 165 h 535"/>
                <a:gd name="T28" fmla="*/ 2570 w 3533"/>
                <a:gd name="T29" fmla="*/ 217 h 535"/>
                <a:gd name="T30" fmla="*/ 2510 w 3533"/>
                <a:gd name="T31" fmla="*/ 225 h 535"/>
                <a:gd name="T32" fmla="*/ 2269 w 3533"/>
                <a:gd name="T33" fmla="*/ 191 h 535"/>
                <a:gd name="T34" fmla="*/ 2175 w 3533"/>
                <a:gd name="T35" fmla="*/ 157 h 535"/>
                <a:gd name="T36" fmla="*/ 1960 w 3533"/>
                <a:gd name="T37" fmla="*/ 105 h 535"/>
                <a:gd name="T38" fmla="*/ 1839 w 3533"/>
                <a:gd name="T39" fmla="*/ 62 h 535"/>
                <a:gd name="T40" fmla="*/ 1685 w 3533"/>
                <a:gd name="T41" fmla="*/ 79 h 535"/>
                <a:gd name="T42" fmla="*/ 1470 w 3533"/>
                <a:gd name="T43" fmla="*/ 217 h 535"/>
                <a:gd name="T44" fmla="*/ 1384 w 3533"/>
                <a:gd name="T45" fmla="*/ 225 h 535"/>
                <a:gd name="T46" fmla="*/ 1186 w 3533"/>
                <a:gd name="T47" fmla="*/ 217 h 535"/>
                <a:gd name="T48" fmla="*/ 1083 w 3533"/>
                <a:gd name="T49" fmla="*/ 165 h 535"/>
                <a:gd name="T50" fmla="*/ 851 w 3533"/>
                <a:gd name="T51" fmla="*/ 114 h 535"/>
                <a:gd name="T52" fmla="*/ 627 w 3533"/>
                <a:gd name="T53" fmla="*/ 131 h 535"/>
                <a:gd name="T54" fmla="*/ 369 w 3533"/>
                <a:gd name="T55" fmla="*/ 260 h 535"/>
                <a:gd name="T56" fmla="*/ 34 w 3533"/>
                <a:gd name="T57" fmla="*/ 277 h 535"/>
                <a:gd name="T58" fmla="*/ 17 w 3533"/>
                <a:gd name="T59" fmla="*/ 303 h 535"/>
                <a:gd name="T60" fmla="*/ 0 w 3533"/>
                <a:gd name="T61" fmla="*/ 354 h 535"/>
                <a:gd name="T62" fmla="*/ 26 w 3533"/>
                <a:gd name="T63" fmla="*/ 509 h 535"/>
                <a:gd name="T64" fmla="*/ 86 w 3533"/>
                <a:gd name="T65" fmla="*/ 535 h 535"/>
                <a:gd name="T66" fmla="*/ 111 w 3533"/>
                <a:gd name="T67" fmla="*/ 509 h 5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33"/>
                <a:gd name="T103" fmla="*/ 0 h 535"/>
                <a:gd name="T104" fmla="*/ 3533 w 3533"/>
                <a:gd name="T105" fmla="*/ 535 h 5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33" h="535">
                  <a:moveTo>
                    <a:pt x="111" y="509"/>
                  </a:moveTo>
                  <a:cubicBezTo>
                    <a:pt x="217" y="493"/>
                    <a:pt x="298" y="480"/>
                    <a:pt x="412" y="475"/>
                  </a:cubicBezTo>
                  <a:cubicBezTo>
                    <a:pt x="796" y="435"/>
                    <a:pt x="1210" y="482"/>
                    <a:pt x="1599" y="501"/>
                  </a:cubicBezTo>
                  <a:cubicBezTo>
                    <a:pt x="2100" y="490"/>
                    <a:pt x="2604" y="466"/>
                    <a:pt x="3103" y="518"/>
                  </a:cubicBezTo>
                  <a:cubicBezTo>
                    <a:pt x="3206" y="515"/>
                    <a:pt x="3310" y="521"/>
                    <a:pt x="3413" y="509"/>
                  </a:cubicBezTo>
                  <a:cubicBezTo>
                    <a:pt x="3438" y="506"/>
                    <a:pt x="3482" y="475"/>
                    <a:pt x="3482" y="475"/>
                  </a:cubicBezTo>
                  <a:cubicBezTo>
                    <a:pt x="3501" y="446"/>
                    <a:pt x="3523" y="430"/>
                    <a:pt x="3533" y="397"/>
                  </a:cubicBezTo>
                  <a:cubicBezTo>
                    <a:pt x="3530" y="354"/>
                    <a:pt x="3528" y="311"/>
                    <a:pt x="3525" y="268"/>
                  </a:cubicBezTo>
                  <a:cubicBezTo>
                    <a:pt x="3523" y="239"/>
                    <a:pt x="3520" y="211"/>
                    <a:pt x="3516" y="182"/>
                  </a:cubicBezTo>
                  <a:cubicBezTo>
                    <a:pt x="3494" y="25"/>
                    <a:pt x="3345" y="101"/>
                    <a:pt x="3181" y="96"/>
                  </a:cubicBezTo>
                  <a:cubicBezTo>
                    <a:pt x="3123" y="85"/>
                    <a:pt x="3086" y="47"/>
                    <a:pt x="3043" y="36"/>
                  </a:cubicBezTo>
                  <a:cubicBezTo>
                    <a:pt x="3009" y="27"/>
                    <a:pt x="2974" y="25"/>
                    <a:pt x="2940" y="19"/>
                  </a:cubicBezTo>
                  <a:cubicBezTo>
                    <a:pt x="2884" y="0"/>
                    <a:pt x="2835" y="21"/>
                    <a:pt x="2785" y="45"/>
                  </a:cubicBezTo>
                  <a:cubicBezTo>
                    <a:pt x="2735" y="95"/>
                    <a:pt x="2704" y="128"/>
                    <a:pt x="2648" y="165"/>
                  </a:cubicBezTo>
                  <a:cubicBezTo>
                    <a:pt x="2621" y="183"/>
                    <a:pt x="2604" y="208"/>
                    <a:pt x="2570" y="217"/>
                  </a:cubicBezTo>
                  <a:cubicBezTo>
                    <a:pt x="2550" y="222"/>
                    <a:pt x="2530" y="222"/>
                    <a:pt x="2510" y="225"/>
                  </a:cubicBezTo>
                  <a:cubicBezTo>
                    <a:pt x="2415" y="219"/>
                    <a:pt x="2360" y="200"/>
                    <a:pt x="2269" y="191"/>
                  </a:cubicBezTo>
                  <a:cubicBezTo>
                    <a:pt x="2238" y="175"/>
                    <a:pt x="2208" y="167"/>
                    <a:pt x="2175" y="157"/>
                  </a:cubicBezTo>
                  <a:cubicBezTo>
                    <a:pt x="2117" y="117"/>
                    <a:pt x="2028" y="116"/>
                    <a:pt x="1960" y="105"/>
                  </a:cubicBezTo>
                  <a:cubicBezTo>
                    <a:pt x="1875" y="63"/>
                    <a:pt x="1916" y="75"/>
                    <a:pt x="1839" y="62"/>
                  </a:cubicBezTo>
                  <a:cubicBezTo>
                    <a:pt x="1835" y="62"/>
                    <a:pt x="1724" y="60"/>
                    <a:pt x="1685" y="79"/>
                  </a:cubicBezTo>
                  <a:cubicBezTo>
                    <a:pt x="1610" y="115"/>
                    <a:pt x="1552" y="197"/>
                    <a:pt x="1470" y="217"/>
                  </a:cubicBezTo>
                  <a:cubicBezTo>
                    <a:pt x="1442" y="224"/>
                    <a:pt x="1413" y="222"/>
                    <a:pt x="1384" y="225"/>
                  </a:cubicBezTo>
                  <a:cubicBezTo>
                    <a:pt x="1318" y="222"/>
                    <a:pt x="1251" y="228"/>
                    <a:pt x="1186" y="217"/>
                  </a:cubicBezTo>
                  <a:cubicBezTo>
                    <a:pt x="1148" y="211"/>
                    <a:pt x="1117" y="182"/>
                    <a:pt x="1083" y="165"/>
                  </a:cubicBezTo>
                  <a:cubicBezTo>
                    <a:pt x="1010" y="129"/>
                    <a:pt x="930" y="120"/>
                    <a:pt x="851" y="114"/>
                  </a:cubicBezTo>
                  <a:cubicBezTo>
                    <a:pt x="814" y="116"/>
                    <a:pt x="692" y="101"/>
                    <a:pt x="627" y="131"/>
                  </a:cubicBezTo>
                  <a:cubicBezTo>
                    <a:pt x="566" y="159"/>
                    <a:pt x="427" y="255"/>
                    <a:pt x="369" y="260"/>
                  </a:cubicBezTo>
                  <a:cubicBezTo>
                    <a:pt x="200" y="276"/>
                    <a:pt x="312" y="267"/>
                    <a:pt x="34" y="277"/>
                  </a:cubicBezTo>
                  <a:cubicBezTo>
                    <a:pt x="28" y="286"/>
                    <a:pt x="21" y="294"/>
                    <a:pt x="17" y="303"/>
                  </a:cubicBezTo>
                  <a:cubicBezTo>
                    <a:pt x="10" y="319"/>
                    <a:pt x="0" y="354"/>
                    <a:pt x="0" y="354"/>
                  </a:cubicBezTo>
                  <a:cubicBezTo>
                    <a:pt x="1" y="366"/>
                    <a:pt x="1" y="484"/>
                    <a:pt x="26" y="509"/>
                  </a:cubicBezTo>
                  <a:cubicBezTo>
                    <a:pt x="36" y="519"/>
                    <a:pt x="71" y="530"/>
                    <a:pt x="86" y="535"/>
                  </a:cubicBezTo>
                  <a:cubicBezTo>
                    <a:pt x="113" y="525"/>
                    <a:pt x="167" y="529"/>
                    <a:pt x="111" y="509"/>
                  </a:cubicBezTo>
                  <a:close/>
                </a:path>
              </a:pathLst>
            </a:custGeom>
            <a:solidFill>
              <a:srgbClr val="00CC00"/>
            </a:solidFill>
            <a:ln w="28575" cap="sq" cmpd="sng">
              <a:solidFill>
                <a:srgbClr val="006600"/>
              </a:solidFill>
              <a:prstDash val="solid"/>
              <a:round/>
              <a:headEnd type="none" w="sm" len="sm"/>
              <a:tailEnd type="none" w="sm" len="sm"/>
            </a:ln>
          </p:spPr>
          <p:txBody>
            <a:bodyPr wrap="none"/>
            <a:lstStyle/>
            <a:p>
              <a:endParaRPr lang="en-US"/>
            </a:p>
          </p:txBody>
        </p:sp>
        <p:sp>
          <p:nvSpPr>
            <p:cNvPr id="46095" name="Text Box 53"/>
            <p:cNvSpPr txBox="1">
              <a:spLocks noChangeArrowheads="1"/>
            </p:cNvSpPr>
            <p:nvPr/>
          </p:nvSpPr>
          <p:spPr bwMode="auto">
            <a:xfrm>
              <a:off x="3552" y="2304"/>
              <a:ext cx="960"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spcBef>
                  <a:spcPct val="50000"/>
                </a:spcBef>
              </a:pPr>
              <a:r>
                <a:rPr lang="en-US" sz="1980" b="1" dirty="0">
                  <a:solidFill>
                    <a:schemeClr val="accent1">
                      <a:lumMod val="50000"/>
                    </a:schemeClr>
                  </a:solidFill>
                </a:rPr>
                <a:t>Revenues</a:t>
              </a:r>
            </a:p>
          </p:txBody>
        </p:sp>
      </p:grpSp>
      <p:grpSp>
        <p:nvGrpSpPr>
          <p:cNvPr id="10" name="Group 66"/>
          <p:cNvGrpSpPr>
            <a:grpSpLocks/>
          </p:cNvGrpSpPr>
          <p:nvPr/>
        </p:nvGrpSpPr>
        <p:grpSpPr bwMode="auto">
          <a:xfrm>
            <a:off x="794545" y="3899172"/>
            <a:ext cx="2343468" cy="494189"/>
            <a:chOff x="455" y="2310"/>
            <a:chExt cx="1342" cy="283"/>
          </a:xfrm>
        </p:grpSpPr>
        <p:sp>
          <p:nvSpPr>
            <p:cNvPr id="46092" name="Freeform 8"/>
            <p:cNvSpPr>
              <a:spLocks/>
            </p:cNvSpPr>
            <p:nvPr/>
          </p:nvSpPr>
          <p:spPr bwMode="auto">
            <a:xfrm>
              <a:off x="455" y="2310"/>
              <a:ext cx="1342" cy="283"/>
            </a:xfrm>
            <a:custGeom>
              <a:avLst/>
              <a:gdLst>
                <a:gd name="T0" fmla="*/ 26 w 1342"/>
                <a:gd name="T1" fmla="*/ 275 h 283"/>
                <a:gd name="T2" fmla="*/ 1324 w 1342"/>
                <a:gd name="T3" fmla="*/ 240 h 283"/>
                <a:gd name="T4" fmla="*/ 1324 w 1342"/>
                <a:gd name="T5" fmla="*/ 129 h 283"/>
                <a:gd name="T6" fmla="*/ 1281 w 1342"/>
                <a:gd name="T7" fmla="*/ 103 h 283"/>
                <a:gd name="T8" fmla="*/ 1058 w 1342"/>
                <a:gd name="T9" fmla="*/ 34 h 283"/>
                <a:gd name="T10" fmla="*/ 748 w 1342"/>
                <a:gd name="T11" fmla="*/ 25 h 283"/>
                <a:gd name="T12" fmla="*/ 628 w 1342"/>
                <a:gd name="T13" fmla="*/ 0 h 283"/>
                <a:gd name="T14" fmla="*/ 507 w 1342"/>
                <a:gd name="T15" fmla="*/ 17 h 283"/>
                <a:gd name="T16" fmla="*/ 421 w 1342"/>
                <a:gd name="T17" fmla="*/ 68 h 283"/>
                <a:gd name="T18" fmla="*/ 69 w 1342"/>
                <a:gd name="T19" fmla="*/ 163 h 283"/>
                <a:gd name="T20" fmla="*/ 0 w 1342"/>
                <a:gd name="T21" fmla="*/ 249 h 283"/>
                <a:gd name="T22" fmla="*/ 9 w 1342"/>
                <a:gd name="T23" fmla="*/ 275 h 283"/>
                <a:gd name="T24" fmla="*/ 35 w 1342"/>
                <a:gd name="T25" fmla="*/ 283 h 283"/>
                <a:gd name="T26" fmla="*/ 26 w 1342"/>
                <a:gd name="T27" fmla="*/ 275 h 2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2"/>
                <a:gd name="T43" fmla="*/ 0 h 283"/>
                <a:gd name="T44" fmla="*/ 1342 w 1342"/>
                <a:gd name="T45" fmla="*/ 283 h 2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2" h="283">
                  <a:moveTo>
                    <a:pt x="26" y="275"/>
                  </a:moveTo>
                  <a:cubicBezTo>
                    <a:pt x="474" y="236"/>
                    <a:pt x="807" y="244"/>
                    <a:pt x="1324" y="240"/>
                  </a:cubicBezTo>
                  <a:cubicBezTo>
                    <a:pt x="1340" y="195"/>
                    <a:pt x="1342" y="201"/>
                    <a:pt x="1324" y="129"/>
                  </a:cubicBezTo>
                  <a:cubicBezTo>
                    <a:pt x="1319" y="109"/>
                    <a:pt x="1295" y="109"/>
                    <a:pt x="1281" y="103"/>
                  </a:cubicBezTo>
                  <a:cubicBezTo>
                    <a:pt x="1195" y="67"/>
                    <a:pt x="1160" y="39"/>
                    <a:pt x="1058" y="34"/>
                  </a:cubicBezTo>
                  <a:cubicBezTo>
                    <a:pt x="955" y="29"/>
                    <a:pt x="851" y="28"/>
                    <a:pt x="748" y="25"/>
                  </a:cubicBezTo>
                  <a:cubicBezTo>
                    <a:pt x="708" y="16"/>
                    <a:pt x="667" y="12"/>
                    <a:pt x="628" y="0"/>
                  </a:cubicBezTo>
                  <a:cubicBezTo>
                    <a:pt x="626" y="0"/>
                    <a:pt x="530" y="5"/>
                    <a:pt x="507" y="17"/>
                  </a:cubicBezTo>
                  <a:cubicBezTo>
                    <a:pt x="392" y="80"/>
                    <a:pt x="488" y="47"/>
                    <a:pt x="421" y="68"/>
                  </a:cubicBezTo>
                  <a:cubicBezTo>
                    <a:pt x="341" y="152"/>
                    <a:pt x="177" y="147"/>
                    <a:pt x="69" y="163"/>
                  </a:cubicBezTo>
                  <a:cubicBezTo>
                    <a:pt x="27" y="196"/>
                    <a:pt x="13" y="200"/>
                    <a:pt x="0" y="249"/>
                  </a:cubicBezTo>
                  <a:cubicBezTo>
                    <a:pt x="3" y="258"/>
                    <a:pt x="2" y="269"/>
                    <a:pt x="9" y="275"/>
                  </a:cubicBezTo>
                  <a:cubicBezTo>
                    <a:pt x="16" y="281"/>
                    <a:pt x="26" y="283"/>
                    <a:pt x="35" y="283"/>
                  </a:cubicBezTo>
                  <a:cubicBezTo>
                    <a:pt x="39" y="283"/>
                    <a:pt x="29" y="278"/>
                    <a:pt x="26" y="275"/>
                  </a:cubicBezTo>
                  <a:close/>
                </a:path>
              </a:pathLst>
            </a:custGeom>
            <a:solidFill>
              <a:srgbClr val="FFCC99"/>
            </a:solidFill>
            <a:ln w="28575" cap="sq" cmpd="sng">
              <a:solidFill>
                <a:srgbClr val="996633"/>
              </a:solidFill>
              <a:prstDash val="solid"/>
              <a:round/>
              <a:headEnd type="none" w="sm" len="sm"/>
              <a:tailEnd type="none" w="sm" len="sm"/>
            </a:ln>
          </p:spPr>
          <p:txBody>
            <a:bodyPr wrap="none"/>
            <a:lstStyle/>
            <a:p>
              <a:endParaRPr lang="en-US"/>
            </a:p>
          </p:txBody>
        </p:sp>
        <p:sp>
          <p:nvSpPr>
            <p:cNvPr id="46093" name="Text Box 55"/>
            <p:cNvSpPr txBox="1">
              <a:spLocks noChangeArrowheads="1"/>
            </p:cNvSpPr>
            <p:nvPr/>
          </p:nvSpPr>
          <p:spPr bwMode="auto">
            <a:xfrm>
              <a:off x="960" y="2328"/>
              <a:ext cx="672"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spcBef>
                  <a:spcPct val="50000"/>
                </a:spcBef>
              </a:pPr>
              <a:r>
                <a:rPr lang="en-US" sz="1980" b="1" dirty="0">
                  <a:solidFill>
                    <a:schemeClr val="accent1">
                      <a:lumMod val="50000"/>
                    </a:schemeClr>
                  </a:solidFill>
                </a:rPr>
                <a:t>Finance</a:t>
              </a:r>
            </a:p>
          </p:txBody>
        </p:sp>
      </p:grpSp>
      <p:grpSp>
        <p:nvGrpSpPr>
          <p:cNvPr id="11" name="Group 63"/>
          <p:cNvGrpSpPr>
            <a:grpSpLocks/>
          </p:cNvGrpSpPr>
          <p:nvPr/>
        </p:nvGrpSpPr>
        <p:grpSpPr bwMode="auto">
          <a:xfrm>
            <a:off x="3562351" y="4667521"/>
            <a:ext cx="5774849" cy="551815"/>
            <a:chOff x="2040" y="2750"/>
            <a:chExt cx="3307" cy="316"/>
          </a:xfrm>
        </p:grpSpPr>
        <p:sp>
          <p:nvSpPr>
            <p:cNvPr id="46090" name="Freeform 7"/>
            <p:cNvSpPr>
              <a:spLocks/>
            </p:cNvSpPr>
            <p:nvPr/>
          </p:nvSpPr>
          <p:spPr bwMode="auto">
            <a:xfrm>
              <a:off x="2040" y="2750"/>
              <a:ext cx="3307" cy="316"/>
            </a:xfrm>
            <a:custGeom>
              <a:avLst/>
              <a:gdLst>
                <a:gd name="T0" fmla="*/ 40 w 3307"/>
                <a:gd name="T1" fmla="*/ 136 h 316"/>
                <a:gd name="T2" fmla="*/ 1854 w 3307"/>
                <a:gd name="T3" fmla="*/ 110 h 316"/>
                <a:gd name="T4" fmla="*/ 3273 w 3307"/>
                <a:gd name="T5" fmla="*/ 110 h 316"/>
                <a:gd name="T6" fmla="*/ 3307 w 3307"/>
                <a:gd name="T7" fmla="*/ 161 h 316"/>
                <a:gd name="T8" fmla="*/ 3238 w 3307"/>
                <a:gd name="T9" fmla="*/ 222 h 316"/>
                <a:gd name="T10" fmla="*/ 2851 w 3307"/>
                <a:gd name="T11" fmla="*/ 213 h 316"/>
                <a:gd name="T12" fmla="*/ 2645 w 3307"/>
                <a:gd name="T13" fmla="*/ 222 h 316"/>
                <a:gd name="T14" fmla="*/ 2413 w 3307"/>
                <a:gd name="T15" fmla="*/ 256 h 316"/>
                <a:gd name="T16" fmla="*/ 2189 w 3307"/>
                <a:gd name="T17" fmla="*/ 213 h 316"/>
                <a:gd name="T18" fmla="*/ 1854 w 3307"/>
                <a:gd name="T19" fmla="*/ 256 h 316"/>
                <a:gd name="T20" fmla="*/ 1570 w 3307"/>
                <a:gd name="T21" fmla="*/ 213 h 316"/>
                <a:gd name="T22" fmla="*/ 1201 w 3307"/>
                <a:gd name="T23" fmla="*/ 256 h 316"/>
                <a:gd name="T24" fmla="*/ 874 w 3307"/>
                <a:gd name="T25" fmla="*/ 230 h 316"/>
                <a:gd name="T26" fmla="*/ 289 w 3307"/>
                <a:gd name="T27" fmla="*/ 247 h 316"/>
                <a:gd name="T28" fmla="*/ 264 w 3307"/>
                <a:gd name="T29" fmla="*/ 265 h 316"/>
                <a:gd name="T30" fmla="*/ 109 w 3307"/>
                <a:gd name="T31" fmla="*/ 316 h 316"/>
                <a:gd name="T32" fmla="*/ 14 w 3307"/>
                <a:gd name="T33" fmla="*/ 256 h 316"/>
                <a:gd name="T34" fmla="*/ 31 w 3307"/>
                <a:gd name="T35" fmla="*/ 187 h 316"/>
                <a:gd name="T36" fmla="*/ 40 w 3307"/>
                <a:gd name="T37" fmla="*/ 136 h 3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07"/>
                <a:gd name="T58" fmla="*/ 0 h 316"/>
                <a:gd name="T59" fmla="*/ 3307 w 3307"/>
                <a:gd name="T60" fmla="*/ 316 h 3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07" h="316">
                  <a:moveTo>
                    <a:pt x="40" y="136"/>
                  </a:moveTo>
                  <a:cubicBezTo>
                    <a:pt x="690" y="0"/>
                    <a:pt x="97" y="118"/>
                    <a:pt x="1854" y="110"/>
                  </a:cubicBezTo>
                  <a:cubicBezTo>
                    <a:pt x="2346" y="25"/>
                    <a:pt x="2121" y="61"/>
                    <a:pt x="3273" y="110"/>
                  </a:cubicBezTo>
                  <a:cubicBezTo>
                    <a:pt x="3293" y="111"/>
                    <a:pt x="3307" y="161"/>
                    <a:pt x="3307" y="161"/>
                  </a:cubicBezTo>
                  <a:cubicBezTo>
                    <a:pt x="3295" y="208"/>
                    <a:pt x="3284" y="210"/>
                    <a:pt x="3238" y="222"/>
                  </a:cubicBezTo>
                  <a:cubicBezTo>
                    <a:pt x="3086" y="210"/>
                    <a:pt x="3023" y="206"/>
                    <a:pt x="2851" y="213"/>
                  </a:cubicBezTo>
                  <a:cubicBezTo>
                    <a:pt x="2772" y="230"/>
                    <a:pt x="2735" y="228"/>
                    <a:pt x="2645" y="222"/>
                  </a:cubicBezTo>
                  <a:cubicBezTo>
                    <a:pt x="2550" y="227"/>
                    <a:pt x="2495" y="228"/>
                    <a:pt x="2413" y="256"/>
                  </a:cubicBezTo>
                  <a:cubicBezTo>
                    <a:pt x="2307" y="249"/>
                    <a:pt x="2276" y="243"/>
                    <a:pt x="2189" y="213"/>
                  </a:cubicBezTo>
                  <a:cubicBezTo>
                    <a:pt x="2044" y="220"/>
                    <a:pt x="1981" y="229"/>
                    <a:pt x="1854" y="256"/>
                  </a:cubicBezTo>
                  <a:cubicBezTo>
                    <a:pt x="1758" y="247"/>
                    <a:pt x="1665" y="229"/>
                    <a:pt x="1570" y="213"/>
                  </a:cubicBezTo>
                  <a:cubicBezTo>
                    <a:pt x="1461" y="174"/>
                    <a:pt x="1311" y="216"/>
                    <a:pt x="1201" y="256"/>
                  </a:cubicBezTo>
                  <a:cubicBezTo>
                    <a:pt x="1062" y="250"/>
                    <a:pt x="994" y="246"/>
                    <a:pt x="874" y="230"/>
                  </a:cubicBezTo>
                  <a:cubicBezTo>
                    <a:pt x="679" y="234"/>
                    <a:pt x="480" y="208"/>
                    <a:pt x="289" y="247"/>
                  </a:cubicBezTo>
                  <a:cubicBezTo>
                    <a:pt x="279" y="249"/>
                    <a:pt x="273" y="261"/>
                    <a:pt x="264" y="265"/>
                  </a:cubicBezTo>
                  <a:cubicBezTo>
                    <a:pt x="216" y="286"/>
                    <a:pt x="160" y="300"/>
                    <a:pt x="109" y="316"/>
                  </a:cubicBezTo>
                  <a:cubicBezTo>
                    <a:pt x="42" y="307"/>
                    <a:pt x="42" y="311"/>
                    <a:pt x="14" y="256"/>
                  </a:cubicBezTo>
                  <a:cubicBezTo>
                    <a:pt x="23" y="184"/>
                    <a:pt x="0" y="187"/>
                    <a:pt x="31" y="187"/>
                  </a:cubicBezTo>
                  <a:lnTo>
                    <a:pt x="40" y="136"/>
                  </a:lnTo>
                  <a:close/>
                </a:path>
              </a:pathLst>
            </a:custGeom>
            <a:solidFill>
              <a:srgbClr val="FFCCFF"/>
            </a:solidFill>
            <a:ln w="28575" cap="sq" cmpd="sng">
              <a:solidFill>
                <a:schemeClr val="hlink"/>
              </a:solidFill>
              <a:prstDash val="solid"/>
              <a:round/>
              <a:headEnd type="none" w="sm" len="sm"/>
              <a:tailEnd type="none" w="sm" len="sm"/>
            </a:ln>
          </p:spPr>
          <p:txBody>
            <a:bodyPr wrap="none"/>
            <a:lstStyle/>
            <a:p>
              <a:endParaRPr lang="en-US"/>
            </a:p>
          </p:txBody>
        </p:sp>
        <p:sp>
          <p:nvSpPr>
            <p:cNvPr id="46091" name="Text Box 57"/>
            <p:cNvSpPr txBox="1">
              <a:spLocks noChangeArrowheads="1"/>
            </p:cNvSpPr>
            <p:nvPr/>
          </p:nvSpPr>
          <p:spPr bwMode="auto">
            <a:xfrm>
              <a:off x="4128" y="2784"/>
              <a:ext cx="57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spcBef>
                  <a:spcPct val="50000"/>
                </a:spcBef>
              </a:pPr>
              <a:r>
                <a:rPr lang="en-US" sz="1980" b="1" dirty="0">
                  <a:solidFill>
                    <a:srgbClr val="FF3300"/>
                  </a:solidFill>
                </a:rPr>
                <a:t>O&amp;M</a:t>
              </a:r>
            </a:p>
          </p:txBody>
        </p:sp>
      </p:grpSp>
      <p:sp>
        <p:nvSpPr>
          <p:cNvPr id="4" name="Title 3"/>
          <p:cNvSpPr>
            <a:spLocks noGrp="1"/>
          </p:cNvSpPr>
          <p:nvPr>
            <p:ph type="title"/>
          </p:nvPr>
        </p:nvSpPr>
        <p:spPr/>
        <p:txBody>
          <a:bodyPr/>
          <a:lstStyle/>
          <a:p>
            <a:r>
              <a:rPr lang="en-US" dirty="0">
                <a:effectLst>
                  <a:outerShdw blurRad="38100" dist="38100" dir="2700000" algn="tl">
                    <a:srgbClr val="000000">
                      <a:alpha val="43137"/>
                    </a:srgbClr>
                  </a:outerShdw>
                </a:effectLst>
              </a:rPr>
              <a:t>P3 </a:t>
            </a:r>
            <a:r>
              <a:rPr lang="en-US" dirty="0" smtClean="0">
                <a:effectLst>
                  <a:outerShdw blurRad="38100" dist="38100" dir="2700000" algn="tl">
                    <a:srgbClr val="000000">
                      <a:alpha val="43137"/>
                    </a:srgbClr>
                  </a:outerShdw>
                </a:effectLst>
              </a:rPr>
              <a:t>Options Analysis &amp; </a:t>
            </a:r>
            <a:r>
              <a:rPr lang="en-US" dirty="0" err="1" smtClean="0">
                <a:effectLst>
                  <a:outerShdw blurRad="38100" dist="38100" dir="2700000" algn="tl">
                    <a:srgbClr val="000000">
                      <a:alpha val="43137"/>
                    </a:srgbClr>
                  </a:outerShdw>
                </a:effectLst>
              </a:rPr>
              <a:t>VfM</a:t>
            </a:r>
            <a:endParaRPr lang="en-US" dirty="0">
              <a:effectLst>
                <a:outerShdw blurRad="38100" dist="38100" dir="2700000" algn="tl">
                  <a:srgbClr val="000000">
                    <a:alpha val="43137"/>
                  </a:srgbClr>
                </a:outerShdw>
              </a:effectLst>
            </a:endParaRPr>
          </a:p>
        </p:txBody>
      </p:sp>
      <p:sp>
        <p:nvSpPr>
          <p:cNvPr id="5" name="TextBox 4"/>
          <p:cNvSpPr txBox="1"/>
          <p:nvPr/>
        </p:nvSpPr>
        <p:spPr>
          <a:xfrm>
            <a:off x="502920" y="1539240"/>
            <a:ext cx="9031606" cy="566309"/>
          </a:xfrm>
          <a:prstGeom prst="rect">
            <a:avLst/>
          </a:prstGeom>
          <a:noFill/>
        </p:spPr>
        <p:txBody>
          <a:bodyPr wrap="square" rtlCol="0">
            <a:spAutoFit/>
          </a:bodyPr>
          <a:lstStyle/>
          <a:p>
            <a:pPr algn="ctr"/>
            <a:r>
              <a:rPr lang="en-US" sz="3080" b="1" dirty="0">
                <a:solidFill>
                  <a:srgbClr val="0000FF"/>
                </a:solidFill>
                <a:effectLst>
                  <a:glow rad="228600">
                    <a:srgbClr val="FFFF00"/>
                  </a:glow>
                  <a:outerShdw blurRad="38100" dist="38100" dir="2700000" algn="tl">
                    <a:srgbClr val="000000">
                      <a:alpha val="43137"/>
                    </a:srgbClr>
                  </a:outerShdw>
                </a:effectLst>
              </a:rPr>
              <a:t>Life Cycle Cost </a:t>
            </a:r>
            <a:r>
              <a:rPr lang="en-US" sz="3080" b="1" dirty="0" smtClean="0">
                <a:solidFill>
                  <a:srgbClr val="0000FF"/>
                </a:solidFill>
                <a:effectLst>
                  <a:glow rad="228600">
                    <a:srgbClr val="FFFF00"/>
                  </a:glow>
                  <a:outerShdw blurRad="38100" dist="38100" dir="2700000" algn="tl">
                    <a:srgbClr val="000000">
                      <a:alpha val="43137"/>
                    </a:srgbClr>
                  </a:outerShdw>
                </a:effectLst>
              </a:rPr>
              <a:t>Models/ </a:t>
            </a:r>
            <a:r>
              <a:rPr lang="en-US" sz="3080" b="1" dirty="0" err="1" smtClean="0">
                <a:solidFill>
                  <a:srgbClr val="0000FF"/>
                </a:solidFill>
                <a:effectLst>
                  <a:glow rad="228600">
                    <a:srgbClr val="FFFF00"/>
                  </a:glow>
                  <a:outerShdw blurRad="38100" dist="38100" dir="2700000" algn="tl">
                    <a:srgbClr val="000000">
                      <a:alpha val="43137"/>
                    </a:srgbClr>
                  </a:outerShdw>
                </a:effectLst>
              </a:rPr>
              <a:t>VfM</a:t>
            </a:r>
            <a:r>
              <a:rPr lang="en-US" sz="3080" b="1" dirty="0" smtClean="0">
                <a:solidFill>
                  <a:srgbClr val="0000FF"/>
                </a:solidFill>
                <a:effectLst>
                  <a:glow rad="228600">
                    <a:srgbClr val="FFFF00"/>
                  </a:glow>
                  <a:outerShdw blurRad="38100" dist="38100" dir="2700000" algn="tl">
                    <a:srgbClr val="000000">
                      <a:alpha val="43137"/>
                    </a:srgbClr>
                  </a:outerShdw>
                </a:effectLst>
              </a:rPr>
              <a:t> </a:t>
            </a:r>
            <a:r>
              <a:rPr lang="en-US" sz="3080" b="1" dirty="0">
                <a:solidFill>
                  <a:srgbClr val="0000FF"/>
                </a:solidFill>
                <a:effectLst>
                  <a:glow rad="228600">
                    <a:srgbClr val="FFFF00"/>
                  </a:glow>
                  <a:outerShdw blurRad="38100" dist="38100" dir="2700000" algn="tl">
                    <a:srgbClr val="000000">
                      <a:alpha val="43137"/>
                    </a:srgbClr>
                  </a:outerShdw>
                </a:effectLst>
              </a:rPr>
              <a:t>– PSC vs. P3</a:t>
            </a:r>
          </a:p>
        </p:txBody>
      </p:sp>
    </p:spTree>
    <p:extLst>
      <p:ext uri="{BB962C8B-B14F-4D97-AF65-F5344CB8AC3E}">
        <p14:creationId xmlns:p14="http://schemas.microsoft.com/office/powerpoint/2010/main" val="579979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0-#ppt_w/2"/>
                                          </p:val>
                                        </p:tav>
                                        <p:tav tm="100000">
                                          <p:val>
                                            <p:strVal val="#ppt_x"/>
                                          </p:val>
                                        </p:tav>
                                      </p:tavLst>
                                    </p:anim>
                                    <p:anim calcmode="lin" valueType="num">
                                      <p:cBhvr additive="base">
                                        <p:cTn id="8" dur="500" fill="hold"/>
                                        <p:tgtEl>
                                          <p:spTgt spid="286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dissolv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Procurement Process</a:t>
            </a:r>
            <a:endParaRPr lang="en-US" dirty="0"/>
          </a:p>
        </p:txBody>
      </p:sp>
      <p:sp>
        <p:nvSpPr>
          <p:cNvPr id="3" name="Content Placeholder 2"/>
          <p:cNvSpPr>
            <a:spLocks noGrp="1"/>
          </p:cNvSpPr>
          <p:nvPr>
            <p:ph sz="quarter" idx="2"/>
          </p:nvPr>
        </p:nvSpPr>
        <p:spPr>
          <a:xfrm>
            <a:off x="270227" y="1508256"/>
            <a:ext cx="9220200" cy="5806943"/>
          </a:xfrm>
        </p:spPr>
        <p:txBody>
          <a:bodyPr/>
          <a:lstStyle/>
          <a:p>
            <a:endParaRPr lang="en-US" b="1" dirty="0" smtClean="0"/>
          </a:p>
          <a:p>
            <a:r>
              <a:rPr lang="en-US" b="1" dirty="0" smtClean="0">
                <a:effectLst>
                  <a:outerShdw blurRad="38100" dist="38100" dir="2700000" algn="tl">
                    <a:srgbClr val="000000">
                      <a:alpha val="43137"/>
                    </a:srgbClr>
                  </a:outerShdw>
                </a:effectLst>
              </a:rPr>
              <a:t>Selection Process </a:t>
            </a:r>
          </a:p>
          <a:p>
            <a:pPr marL="682625" lvl="1" indent="-219075">
              <a:lnSpc>
                <a:spcPct val="90000"/>
              </a:lnSpc>
              <a:spcBef>
                <a:spcPts val="600"/>
              </a:spcBef>
              <a:spcAft>
                <a:spcPts val="600"/>
              </a:spcAft>
            </a:pPr>
            <a:r>
              <a:rPr lang="en-US" b="1" dirty="0" smtClean="0">
                <a:solidFill>
                  <a:srgbClr val="0000FF"/>
                </a:solidFill>
                <a:effectLst>
                  <a:outerShdw blurRad="38100" dist="38100" dir="2700000" algn="tl">
                    <a:srgbClr val="000000">
                      <a:alpha val="43137"/>
                    </a:srgbClr>
                  </a:outerShdw>
                </a:effectLst>
              </a:rPr>
              <a:t>Multi-Stage</a:t>
            </a:r>
            <a:r>
              <a:rPr lang="en-US" b="1" dirty="0" smtClean="0">
                <a:solidFill>
                  <a:srgbClr val="0000FF"/>
                </a:solidFill>
              </a:rPr>
              <a:t> </a:t>
            </a:r>
            <a:endParaRPr lang="en-US" dirty="0">
              <a:solidFill>
                <a:srgbClr val="0033CC"/>
              </a:solidFill>
            </a:endParaRPr>
          </a:p>
          <a:p>
            <a:pPr marL="463550" lvl="1" indent="0">
              <a:lnSpc>
                <a:spcPct val="90000"/>
              </a:lnSpc>
              <a:spcBef>
                <a:spcPts val="600"/>
              </a:spcBef>
              <a:spcAft>
                <a:spcPts val="600"/>
              </a:spcAft>
              <a:buNone/>
            </a:pPr>
            <a:r>
              <a:rPr lang="en-US" dirty="0" smtClean="0">
                <a:solidFill>
                  <a:srgbClr val="0033CC"/>
                </a:solidFill>
              </a:rPr>
              <a:t>   </a:t>
            </a:r>
            <a:r>
              <a:rPr lang="en-US" dirty="0" err="1" smtClean="0">
                <a:solidFill>
                  <a:srgbClr val="0033CC"/>
                </a:solidFill>
              </a:rPr>
              <a:t>RFQ</a:t>
            </a:r>
            <a:r>
              <a:rPr lang="en-US" dirty="0" smtClean="0">
                <a:solidFill>
                  <a:srgbClr val="0033CC"/>
                </a:solidFill>
              </a:rPr>
              <a:t>, RFP, Negotiation</a:t>
            </a:r>
            <a:r>
              <a:rPr lang="en-US" dirty="0">
                <a:solidFill>
                  <a:srgbClr val="0033CC"/>
                </a:solidFill>
              </a:rPr>
              <a:t>, award, and financial </a:t>
            </a:r>
            <a:r>
              <a:rPr lang="en-US" dirty="0" smtClean="0">
                <a:solidFill>
                  <a:srgbClr val="0033CC"/>
                </a:solidFill>
              </a:rPr>
              <a:t>close</a:t>
            </a:r>
          </a:p>
          <a:p>
            <a:pPr marL="682625" lvl="1" indent="-219075">
              <a:lnSpc>
                <a:spcPct val="90000"/>
              </a:lnSpc>
              <a:spcBef>
                <a:spcPts val="600"/>
              </a:spcBef>
              <a:spcAft>
                <a:spcPts val="600"/>
              </a:spcAft>
            </a:pPr>
            <a:r>
              <a:rPr lang="en-US" b="1" dirty="0" smtClean="0">
                <a:solidFill>
                  <a:srgbClr val="0000FF"/>
                </a:solidFill>
                <a:effectLst>
                  <a:outerShdw blurRad="38100" dist="38100" dir="2700000" algn="tl">
                    <a:srgbClr val="000000">
                      <a:alpha val="43137"/>
                    </a:srgbClr>
                  </a:outerShdw>
                </a:effectLst>
              </a:rPr>
              <a:t>Unsolicited Proposals </a:t>
            </a:r>
            <a:endParaRPr lang="en-US" b="1" dirty="0" smtClean="0">
              <a:solidFill>
                <a:srgbClr val="0000FF"/>
              </a:solidFill>
              <a:effectLst>
                <a:outerShdw blurRad="38100" dist="38100" dir="2700000" algn="tl">
                  <a:srgbClr val="000000">
                    <a:alpha val="43137"/>
                  </a:srgbClr>
                </a:outerShdw>
              </a:effectLst>
            </a:endParaRPr>
          </a:p>
          <a:p>
            <a:pPr>
              <a:spcBef>
                <a:spcPts val="1200"/>
              </a:spcBef>
            </a:pPr>
            <a:r>
              <a:rPr lang="en-US" b="1" dirty="0" smtClean="0">
                <a:effectLst>
                  <a:outerShdw blurRad="38100" dist="38100" dir="2700000" algn="tl">
                    <a:srgbClr val="000000">
                      <a:alpha val="43137"/>
                    </a:srgbClr>
                  </a:outerShdw>
                </a:effectLst>
              </a:rPr>
              <a:t>Proposals Evaluation (Best-Value Method)</a:t>
            </a:r>
          </a:p>
          <a:p>
            <a:pPr marL="682625" lvl="1" indent="-219075">
              <a:lnSpc>
                <a:spcPct val="90000"/>
              </a:lnSpc>
              <a:spcAft>
                <a:spcPts val="0"/>
              </a:spcAft>
              <a:tabLst>
                <a:tab pos="4687888" algn="r"/>
              </a:tabLst>
            </a:pPr>
            <a:r>
              <a:rPr lang="en-US" b="1" dirty="0" smtClean="0">
                <a:solidFill>
                  <a:srgbClr val="0000FF"/>
                </a:solidFill>
                <a:effectLst>
                  <a:outerShdw blurRad="38100" dist="38100" dir="2700000" algn="tl">
                    <a:srgbClr val="000000">
                      <a:alpha val="43137"/>
                    </a:srgbClr>
                  </a:outerShdw>
                </a:effectLst>
              </a:rPr>
              <a:t>Criteria</a:t>
            </a:r>
            <a:r>
              <a:rPr lang="en-US" b="1" dirty="0" smtClean="0">
                <a:solidFill>
                  <a:srgbClr val="0000FF"/>
                </a:solidFill>
              </a:rPr>
              <a:t> </a:t>
            </a:r>
            <a:r>
              <a:rPr lang="en-US" dirty="0" smtClean="0">
                <a:solidFill>
                  <a:srgbClr val="0000FF"/>
                </a:solidFill>
              </a:rPr>
              <a:t>(</a:t>
            </a:r>
            <a:r>
              <a:rPr lang="en-US" dirty="0" smtClean="0">
                <a:solidFill>
                  <a:srgbClr val="0033CC"/>
                </a:solidFill>
              </a:rPr>
              <a:t>Price, Design, Schedule, Qualification, Quality</a:t>
            </a:r>
            <a:r>
              <a:rPr lang="en-US" dirty="0">
                <a:solidFill>
                  <a:srgbClr val="0033CC"/>
                </a:solidFill>
              </a:rPr>
              <a:t>, </a:t>
            </a:r>
            <a:r>
              <a:rPr lang="en-US" dirty="0" smtClean="0">
                <a:solidFill>
                  <a:srgbClr val="0033CC"/>
                </a:solidFill>
              </a:rPr>
              <a:t>...)</a:t>
            </a:r>
          </a:p>
          <a:p>
            <a:pPr marL="947738" lvl="2">
              <a:lnSpc>
                <a:spcPct val="90000"/>
              </a:lnSpc>
              <a:spcAft>
                <a:spcPts val="0"/>
              </a:spcAft>
              <a:tabLst>
                <a:tab pos="4687888" algn="r"/>
              </a:tabLst>
            </a:pPr>
            <a:r>
              <a:rPr lang="en-US" dirty="0" smtClean="0">
                <a:solidFill>
                  <a:srgbClr val="0033CC"/>
                </a:solidFill>
              </a:rPr>
              <a:t>Prequalification is important in </a:t>
            </a:r>
            <a:r>
              <a:rPr lang="en-US" dirty="0" err="1" smtClean="0">
                <a:solidFill>
                  <a:srgbClr val="0033CC"/>
                </a:solidFill>
              </a:rPr>
              <a:t>w&amp;w</a:t>
            </a:r>
            <a:r>
              <a:rPr lang="en-US" dirty="0" smtClean="0">
                <a:solidFill>
                  <a:srgbClr val="0033CC"/>
                </a:solidFill>
              </a:rPr>
              <a:t> that involves sophisticated technology, owner need to make sure that the contractor has the technical expertise and financial strength to sustain a long-term effort</a:t>
            </a:r>
          </a:p>
          <a:p>
            <a:pPr marL="682625" lvl="1" indent="-219075">
              <a:lnSpc>
                <a:spcPct val="90000"/>
              </a:lnSpc>
              <a:spcBef>
                <a:spcPts val="600"/>
              </a:spcBef>
              <a:spcAft>
                <a:spcPts val="600"/>
              </a:spcAft>
              <a:tabLst>
                <a:tab pos="4687888" algn="r"/>
              </a:tabLst>
            </a:pPr>
            <a:r>
              <a:rPr lang="en-US" b="1" dirty="0" smtClean="0">
                <a:solidFill>
                  <a:srgbClr val="0000FF"/>
                </a:solidFill>
                <a:effectLst>
                  <a:outerShdw blurRad="38100" dist="38100" dir="2700000" algn="tl">
                    <a:srgbClr val="000000">
                      <a:alpha val="43137"/>
                    </a:srgbClr>
                  </a:outerShdw>
                </a:effectLst>
              </a:rPr>
              <a:t>Rating System </a:t>
            </a:r>
            <a:r>
              <a:rPr lang="en-US" sz="2200" dirty="0" smtClean="0">
                <a:solidFill>
                  <a:srgbClr val="0033CC"/>
                </a:solidFill>
              </a:rPr>
              <a:t>(pass/fail, scoring system) and </a:t>
            </a:r>
            <a:r>
              <a:rPr lang="en-US" sz="2200" dirty="0" smtClean="0">
                <a:solidFill>
                  <a:srgbClr val="0000FF"/>
                </a:solidFill>
              </a:rPr>
              <a:t>Award algorithms</a:t>
            </a:r>
          </a:p>
          <a:p>
            <a:pPr lvl="1"/>
            <a:endParaRPr lang="en-US" dirty="0"/>
          </a:p>
        </p:txBody>
      </p:sp>
    </p:spTree>
    <p:extLst>
      <p:ext uri="{BB962C8B-B14F-4D97-AF65-F5344CB8AC3E}">
        <p14:creationId xmlns:p14="http://schemas.microsoft.com/office/powerpoint/2010/main" val="182558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P3 Projects - </a:t>
            </a:r>
            <a:r>
              <a:rPr lang="en-US" dirty="0" smtClean="0">
                <a:effectLst>
                  <a:outerShdw blurRad="38100" dist="38100" dir="2700000" algn="tl">
                    <a:srgbClr val="000000">
                      <a:alpha val="43137"/>
                    </a:srgbClr>
                  </a:outerShdw>
                </a:effectLst>
              </a:rPr>
              <a:t>Bridges</a:t>
            </a:r>
            <a:endParaRPr lang="en-US" dirty="0">
              <a:effectLst>
                <a:outerShdw blurRad="38100" dist="38100" dir="2700000" algn="tl">
                  <a:srgbClr val="000000">
                    <a:alpha val="43137"/>
                  </a:srgbClr>
                </a:outerShdw>
              </a:effectLst>
            </a:endParaRPr>
          </a:p>
        </p:txBody>
      </p:sp>
      <p:pic>
        <p:nvPicPr>
          <p:cNvPr id="6" name="Picture 19" descr="PE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1" y="1874520"/>
            <a:ext cx="8812385" cy="368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0"/>
          <p:cNvSpPr txBox="1">
            <a:spLocks noChangeArrowheads="1"/>
          </p:cNvSpPr>
          <p:nvPr/>
        </p:nvSpPr>
        <p:spPr bwMode="auto">
          <a:xfrm>
            <a:off x="1005840" y="5846991"/>
            <a:ext cx="79629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ts val="0"/>
              </a:spcBef>
            </a:pPr>
            <a:r>
              <a:rPr lang="en-US" sz="2640" b="1" dirty="0">
                <a:solidFill>
                  <a:srgbClr val="C00000"/>
                </a:solidFill>
              </a:rPr>
              <a:t>Confederation Bridge</a:t>
            </a:r>
            <a:r>
              <a:rPr lang="en-US" sz="2640" dirty="0">
                <a:solidFill>
                  <a:srgbClr val="C00000"/>
                </a:solidFill>
              </a:rPr>
              <a:t>: </a:t>
            </a:r>
            <a:r>
              <a:rPr lang="en-US" sz="2640" b="1" dirty="0">
                <a:solidFill>
                  <a:srgbClr val="C00000"/>
                </a:solidFill>
              </a:rPr>
              <a:t>(1987), C$1.2B, 13km, 35 years</a:t>
            </a:r>
          </a:p>
          <a:p>
            <a:pPr algn="ctr">
              <a:spcBef>
                <a:spcPts val="0"/>
              </a:spcBef>
            </a:pPr>
            <a:r>
              <a:rPr lang="en-US" sz="2640" b="1" dirty="0">
                <a:solidFill>
                  <a:srgbClr val="C00000"/>
                </a:solidFill>
              </a:rPr>
              <a:t>BOT, pre-established tolls (usage payment)</a:t>
            </a:r>
            <a:r>
              <a:rPr lang="en-US" sz="2640" dirty="0">
                <a:solidFill>
                  <a:srgbClr val="C00000"/>
                </a:solidFill>
              </a:rPr>
              <a:t>  </a:t>
            </a:r>
          </a:p>
        </p:txBody>
      </p:sp>
    </p:spTree>
    <p:extLst>
      <p:ext uri="{BB962C8B-B14F-4D97-AF65-F5344CB8AC3E}">
        <p14:creationId xmlns:p14="http://schemas.microsoft.com/office/powerpoint/2010/main" val="1660451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 Transaction Design</a:t>
            </a:r>
            <a:endParaRPr lang="en-US" dirty="0"/>
          </a:p>
        </p:txBody>
      </p:sp>
      <p:sp>
        <p:nvSpPr>
          <p:cNvPr id="3" name="Content Placeholder 2"/>
          <p:cNvSpPr>
            <a:spLocks noGrp="1"/>
          </p:cNvSpPr>
          <p:nvPr>
            <p:ph sz="quarter" idx="2"/>
          </p:nvPr>
        </p:nvSpPr>
        <p:spPr>
          <a:xfrm>
            <a:off x="450533" y="1706880"/>
            <a:ext cx="9220200" cy="5448300"/>
          </a:xfrm>
        </p:spPr>
        <p:txBody>
          <a:bodyPr/>
          <a:lstStyle/>
          <a:p>
            <a:pPr marL="104775" indent="0">
              <a:spcBef>
                <a:spcPts val="0"/>
              </a:spcBef>
              <a:spcAft>
                <a:spcPts val="990"/>
              </a:spcAft>
              <a:buNone/>
            </a:pPr>
            <a:r>
              <a:rPr lang="en-US" altLang="en-US" b="1" dirty="0" smtClean="0"/>
              <a:t>Need to clearly define:</a:t>
            </a:r>
          </a:p>
          <a:p>
            <a:pPr marL="506413">
              <a:lnSpc>
                <a:spcPct val="90000"/>
              </a:lnSpc>
              <a:spcBef>
                <a:spcPts val="660"/>
              </a:spcBef>
              <a:spcAft>
                <a:spcPts val="660"/>
              </a:spcAft>
            </a:pPr>
            <a:r>
              <a:rPr lang="en-US" altLang="en-US" sz="2860" dirty="0"/>
              <a:t>Allocation of </a:t>
            </a:r>
            <a:r>
              <a:rPr lang="en-US" altLang="en-US" sz="2860" b="1" dirty="0">
                <a:solidFill>
                  <a:srgbClr val="0000FF"/>
                </a:solidFill>
              </a:rPr>
              <a:t>responsibilities</a:t>
            </a:r>
          </a:p>
          <a:p>
            <a:pPr marL="506413">
              <a:lnSpc>
                <a:spcPct val="90000"/>
              </a:lnSpc>
              <a:spcBef>
                <a:spcPts val="660"/>
              </a:spcBef>
              <a:spcAft>
                <a:spcPts val="660"/>
              </a:spcAft>
            </a:pPr>
            <a:r>
              <a:rPr lang="en-US" altLang="en-US" sz="2860" b="1" dirty="0">
                <a:solidFill>
                  <a:srgbClr val="0000FF"/>
                </a:solidFill>
              </a:rPr>
              <a:t>Allocation of Risk</a:t>
            </a:r>
            <a:r>
              <a:rPr lang="en-US" altLang="en-US" sz="2860" dirty="0"/>
              <a:t>, </a:t>
            </a:r>
            <a:r>
              <a:rPr lang="en-US" altLang="en-US" sz="2860" dirty="0" err="1"/>
              <a:t>inc.</a:t>
            </a:r>
            <a:r>
              <a:rPr lang="en-US" altLang="en-US" sz="2860" dirty="0"/>
              <a:t> FM and unforeseen risks</a:t>
            </a:r>
          </a:p>
          <a:p>
            <a:pPr marL="506413">
              <a:lnSpc>
                <a:spcPct val="90000"/>
              </a:lnSpc>
              <a:spcBef>
                <a:spcPts val="660"/>
              </a:spcBef>
              <a:spcAft>
                <a:spcPts val="660"/>
              </a:spcAft>
            </a:pPr>
            <a:r>
              <a:rPr lang="en-US" altLang="en-US" sz="2860" dirty="0"/>
              <a:t>Financing and </a:t>
            </a:r>
            <a:r>
              <a:rPr lang="en-US" altLang="en-US" sz="2860" b="1" dirty="0">
                <a:solidFill>
                  <a:srgbClr val="0000FF"/>
                </a:solidFill>
              </a:rPr>
              <a:t>developer’s returns </a:t>
            </a:r>
            <a:r>
              <a:rPr lang="en-US" altLang="en-US" sz="2860" dirty="0"/>
              <a:t>(cap, </a:t>
            </a:r>
            <a:r>
              <a:rPr lang="en-US" altLang="en-US" sz="2860" dirty="0" err="1"/>
              <a:t>Tbill</a:t>
            </a:r>
            <a:r>
              <a:rPr lang="en-US" altLang="en-US" sz="2860" dirty="0"/>
              <a:t>) </a:t>
            </a:r>
          </a:p>
          <a:p>
            <a:pPr marL="506413">
              <a:lnSpc>
                <a:spcPct val="90000"/>
              </a:lnSpc>
              <a:spcBef>
                <a:spcPts val="660"/>
              </a:spcBef>
              <a:spcAft>
                <a:spcPts val="660"/>
              </a:spcAft>
            </a:pPr>
            <a:r>
              <a:rPr lang="en-US" altLang="en-US" sz="2860" dirty="0"/>
              <a:t>Revenues, </a:t>
            </a:r>
            <a:r>
              <a:rPr lang="en-US" altLang="en-US" sz="2860" b="1" dirty="0">
                <a:solidFill>
                  <a:srgbClr val="0000FF"/>
                </a:solidFill>
              </a:rPr>
              <a:t>Price settings </a:t>
            </a:r>
            <a:r>
              <a:rPr lang="en-US" altLang="en-US" sz="2860" dirty="0"/>
              <a:t>and adj. mechanism</a:t>
            </a:r>
          </a:p>
          <a:p>
            <a:pPr marL="506413">
              <a:lnSpc>
                <a:spcPct val="90000"/>
              </a:lnSpc>
              <a:spcBef>
                <a:spcPts val="660"/>
              </a:spcBef>
              <a:spcAft>
                <a:spcPts val="660"/>
              </a:spcAft>
            </a:pPr>
            <a:r>
              <a:rPr lang="en-US" altLang="en-US" sz="2860" b="1" dirty="0">
                <a:solidFill>
                  <a:srgbClr val="0000FF"/>
                </a:solidFill>
              </a:rPr>
              <a:t>Payment mechanism </a:t>
            </a:r>
            <a:r>
              <a:rPr lang="en-US" altLang="en-US" sz="2860" dirty="0"/>
              <a:t>(payment types, performance measures, penalties and bonuses)</a:t>
            </a:r>
          </a:p>
          <a:p>
            <a:pPr marL="506413">
              <a:lnSpc>
                <a:spcPct val="90000"/>
              </a:lnSpc>
              <a:spcBef>
                <a:spcPts val="660"/>
              </a:spcBef>
              <a:spcAft>
                <a:spcPts val="660"/>
              </a:spcAft>
            </a:pPr>
            <a:r>
              <a:rPr lang="en-US" altLang="en-US" sz="2860" b="1" dirty="0">
                <a:solidFill>
                  <a:srgbClr val="0000FF"/>
                </a:solidFill>
              </a:rPr>
              <a:t>Security package </a:t>
            </a:r>
            <a:r>
              <a:rPr lang="en-US" altLang="en-US" sz="2860" dirty="0"/>
              <a:t>and public parties security </a:t>
            </a:r>
          </a:p>
          <a:p>
            <a:pPr marL="506413">
              <a:lnSpc>
                <a:spcPct val="90000"/>
              </a:lnSpc>
              <a:spcBef>
                <a:spcPts val="660"/>
              </a:spcBef>
              <a:spcAft>
                <a:spcPts val="660"/>
              </a:spcAft>
            </a:pPr>
            <a:r>
              <a:rPr lang="en-US" altLang="en-US" sz="2860" dirty="0"/>
              <a:t>Project duration and </a:t>
            </a:r>
            <a:r>
              <a:rPr lang="en-US" altLang="en-US" sz="2860" b="1" dirty="0">
                <a:solidFill>
                  <a:srgbClr val="0000FF"/>
                </a:solidFill>
              </a:rPr>
              <a:t>termination</a:t>
            </a:r>
          </a:p>
          <a:p>
            <a:pPr marL="506413">
              <a:lnSpc>
                <a:spcPct val="90000"/>
              </a:lnSpc>
              <a:spcBef>
                <a:spcPts val="660"/>
              </a:spcBef>
              <a:spcAft>
                <a:spcPts val="660"/>
              </a:spcAft>
            </a:pPr>
            <a:r>
              <a:rPr lang="en-US" altLang="en-US" sz="2860" b="1" dirty="0">
                <a:solidFill>
                  <a:srgbClr val="0000FF"/>
                </a:solidFill>
              </a:rPr>
              <a:t>Dispute resolution</a:t>
            </a:r>
            <a:r>
              <a:rPr lang="en-US" altLang="en-US" sz="2860" dirty="0"/>
              <a:t> and settlements </a:t>
            </a:r>
          </a:p>
          <a:p>
            <a:endParaRPr lang="en-US" dirty="0"/>
          </a:p>
        </p:txBody>
      </p:sp>
    </p:spTree>
    <p:extLst>
      <p:ext uri="{BB962C8B-B14F-4D97-AF65-F5344CB8AC3E}">
        <p14:creationId xmlns:p14="http://schemas.microsoft.com/office/powerpoint/2010/main" val="50605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txBox="1">
            <a:spLocks noChangeArrowheads="1"/>
          </p:cNvSpPr>
          <p:nvPr/>
        </p:nvSpPr>
        <p:spPr>
          <a:xfrm>
            <a:off x="609601" y="812131"/>
            <a:ext cx="2803131" cy="1794268"/>
          </a:xfrm>
          <a:prstGeom prst="rect">
            <a:avLst/>
          </a:prstGeom>
          <a:noFill/>
        </p:spPr>
        <p:txBody>
          <a:bodyP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r>
              <a:rPr lang="en-US" sz="3800" b="1" dirty="0">
                <a:solidFill>
                  <a:srgbClr val="C00000"/>
                </a:solidFill>
                <a:effectLst>
                  <a:outerShdw blurRad="38100" dist="38100" dir="2700000" algn="tl">
                    <a:srgbClr val="000000">
                      <a:alpha val="43137"/>
                    </a:srgbClr>
                  </a:outerShdw>
                </a:effectLst>
              </a:rPr>
              <a:t>P3 Security Package</a:t>
            </a:r>
          </a:p>
        </p:txBody>
      </p:sp>
      <p:grpSp>
        <p:nvGrpSpPr>
          <p:cNvPr id="239" name="Group 238"/>
          <p:cNvGrpSpPr/>
          <p:nvPr/>
        </p:nvGrpSpPr>
        <p:grpSpPr>
          <a:xfrm>
            <a:off x="3005655" y="5479429"/>
            <a:ext cx="5122308" cy="731520"/>
            <a:chOff x="1596187" y="5079753"/>
            <a:chExt cx="5122308" cy="731520"/>
          </a:xfrm>
        </p:grpSpPr>
        <p:pic>
          <p:nvPicPr>
            <p:cNvPr id="1049"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187" y="5079753"/>
              <a:ext cx="885952" cy="731520"/>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1050"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856" y="5086135"/>
              <a:ext cx="868680" cy="721313"/>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1054"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7468" y="5094315"/>
              <a:ext cx="868680" cy="716280"/>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1055"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909" y="5105959"/>
              <a:ext cx="868680" cy="700934"/>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1057"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815" y="5103525"/>
              <a:ext cx="868680" cy="705803"/>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8" name="Group 7"/>
          <p:cNvGrpSpPr/>
          <p:nvPr/>
        </p:nvGrpSpPr>
        <p:grpSpPr>
          <a:xfrm>
            <a:off x="5153230" y="1512198"/>
            <a:ext cx="2839705" cy="3420903"/>
            <a:chOff x="3743760" y="1112520"/>
            <a:chExt cx="2839705" cy="3420903"/>
          </a:xfrm>
        </p:grpSpPr>
        <p:pic>
          <p:nvPicPr>
            <p:cNvPr id="1058"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2624" y="3889456"/>
              <a:ext cx="954024" cy="643967"/>
            </a:xfrm>
            <a:prstGeom prst="rect">
              <a:avLst/>
            </a:prstGeom>
            <a:noFill/>
            <a:ln w="28575">
              <a:solidFill>
                <a:srgbClr val="00CC00"/>
              </a:solidFill>
              <a:miter lim="800000"/>
              <a:headEnd/>
              <a:tailEnd/>
            </a:ln>
            <a:extLst>
              <a:ext uri="{909E8E84-426E-40DD-AFC4-6F175D3DCCD1}">
                <a14:hiddenFill xmlns:a14="http://schemas.microsoft.com/office/drawing/2010/main">
                  <a:solidFill>
                    <a:schemeClr val="accent1"/>
                  </a:solidFill>
                </a14:hiddenFill>
              </a:ext>
            </a:extLst>
          </p:spPr>
        </p:pic>
        <p:pic>
          <p:nvPicPr>
            <p:cNvPr id="1059" name="Picture 3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2489" y="2707824"/>
              <a:ext cx="950976" cy="640080"/>
            </a:xfrm>
            <a:prstGeom prst="rect">
              <a:avLst/>
            </a:prstGeom>
            <a:noFill/>
            <a:ln w="28575">
              <a:solidFill>
                <a:srgbClr val="00CC00"/>
              </a:solidFill>
              <a:miter lim="800000"/>
              <a:headEnd/>
              <a:tailEnd/>
            </a:ln>
            <a:extLst>
              <a:ext uri="{909E8E84-426E-40DD-AFC4-6F175D3DCCD1}">
                <a14:hiddenFill xmlns:a14="http://schemas.microsoft.com/office/drawing/2010/main">
                  <a:solidFill>
                    <a:schemeClr val="accent1"/>
                  </a:solidFill>
                </a14:hiddenFill>
              </a:ext>
            </a:extLst>
          </p:spPr>
        </p:pic>
        <p:pic>
          <p:nvPicPr>
            <p:cNvPr id="1063" name="Picture 3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3760" y="1112520"/>
              <a:ext cx="968922" cy="725114"/>
            </a:xfrm>
            <a:prstGeom prst="rect">
              <a:avLst/>
            </a:prstGeom>
            <a:noFill/>
            <a:ln w="28575">
              <a:solidFill>
                <a:srgbClr val="00CC00"/>
              </a:solidFill>
              <a:miter lim="800000"/>
              <a:headEnd/>
              <a:tailEnd/>
            </a:ln>
            <a:extLst>
              <a:ext uri="{909E8E84-426E-40DD-AFC4-6F175D3DCCD1}">
                <a14:hiddenFill xmlns:a14="http://schemas.microsoft.com/office/drawing/2010/main">
                  <a:solidFill>
                    <a:schemeClr val="accent1"/>
                  </a:solidFill>
                </a14:hiddenFill>
              </a:ext>
            </a:extLst>
          </p:spPr>
        </p:pic>
      </p:grpSp>
      <p:pic>
        <p:nvPicPr>
          <p:cNvPr id="1064" name="Picture 4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0017" y="1532520"/>
            <a:ext cx="969264" cy="722376"/>
          </a:xfrm>
          <a:prstGeom prst="rect">
            <a:avLst/>
          </a:prstGeom>
          <a:noFill/>
          <a:ln w="28575">
            <a:solidFill>
              <a:srgbClr val="00CC00"/>
            </a:solidFill>
            <a:miter lim="800000"/>
            <a:headEnd/>
            <a:tailEnd/>
          </a:ln>
          <a:extLst>
            <a:ext uri="{909E8E84-426E-40DD-AFC4-6F175D3DCCD1}">
              <a14:hiddenFill xmlns:a14="http://schemas.microsoft.com/office/drawing/2010/main">
                <a:solidFill>
                  <a:schemeClr val="accent1"/>
                </a:solidFill>
              </a14:hiddenFill>
            </a:ext>
          </a:extLst>
        </p:spPr>
      </p:pic>
      <p:pic>
        <p:nvPicPr>
          <p:cNvPr id="1048"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2733" y="3615388"/>
            <a:ext cx="973881" cy="73041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62" name="Picture 38"/>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2072" y="1511778"/>
            <a:ext cx="969264" cy="722376"/>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pic>
        <p:nvPicPr>
          <p:cNvPr id="1060" name="Picture 3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3779" y="3635211"/>
            <a:ext cx="950976" cy="713232"/>
          </a:xfrm>
          <a:prstGeom prst="rect">
            <a:avLst/>
          </a:prstGeom>
          <a:noFill/>
          <a:ln w="28575">
            <a:solidFill>
              <a:srgbClr val="0000FF"/>
            </a:solidFill>
            <a:miter lim="800000"/>
            <a:headEnd/>
            <a:tailEnd/>
          </a:ln>
          <a:extLst>
            <a:ext uri="{909E8E84-426E-40DD-AFC4-6F175D3DCCD1}">
              <a14:hiddenFill xmlns:a14="http://schemas.microsoft.com/office/drawing/2010/main">
                <a:solidFill>
                  <a:schemeClr val="accent1"/>
                </a:solidFill>
              </a14:hiddenFill>
            </a:ext>
          </a:extLst>
        </p:spPr>
      </p:pic>
      <p:grpSp>
        <p:nvGrpSpPr>
          <p:cNvPr id="4" name="Group 3"/>
          <p:cNvGrpSpPr/>
          <p:nvPr/>
        </p:nvGrpSpPr>
        <p:grpSpPr>
          <a:xfrm>
            <a:off x="4225454" y="2270043"/>
            <a:ext cx="1078991" cy="1331421"/>
            <a:chOff x="2815984" y="1870365"/>
            <a:chExt cx="1078991" cy="1331421"/>
          </a:xfrm>
        </p:grpSpPr>
        <p:sp>
          <p:nvSpPr>
            <p:cNvPr id="86" name="Freeform 85"/>
            <p:cNvSpPr/>
            <p:nvPr/>
          </p:nvSpPr>
          <p:spPr>
            <a:xfrm flipH="1">
              <a:off x="2815984" y="1870365"/>
              <a:ext cx="208849" cy="371994"/>
            </a:xfrm>
            <a:custGeom>
              <a:avLst/>
              <a:gdLst>
                <a:gd name="connsiteX0" fmla="*/ 0 w 889000"/>
                <a:gd name="connsiteY0" fmla="*/ 609600 h 609600"/>
                <a:gd name="connsiteX1" fmla="*/ 0 w 889000"/>
                <a:gd name="connsiteY1" fmla="*/ 609600 h 609600"/>
                <a:gd name="connsiteX2" fmla="*/ 889000 w 889000"/>
                <a:gd name="connsiteY2" fmla="*/ 609600 h 609600"/>
                <a:gd name="connsiteX3" fmla="*/ 889000 w 889000"/>
                <a:gd name="connsiteY3" fmla="*/ 0 h 609600"/>
                <a:gd name="connsiteX4" fmla="*/ 889000 w 8890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609600">
                  <a:moveTo>
                    <a:pt x="0" y="609600"/>
                  </a:moveTo>
                  <a:lnTo>
                    <a:pt x="0" y="609600"/>
                  </a:lnTo>
                  <a:lnTo>
                    <a:pt x="889000" y="609600"/>
                  </a:lnTo>
                  <a:lnTo>
                    <a:pt x="889000" y="0"/>
                  </a:lnTo>
                  <a:lnTo>
                    <a:pt x="889000" y="0"/>
                  </a:lnTo>
                </a:path>
              </a:pathLst>
            </a:custGeom>
            <a:noFill/>
            <a:ln w="3175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sp>
          <p:nvSpPr>
            <p:cNvPr id="99" name="Freeform 98"/>
            <p:cNvSpPr>
              <a:spLocks/>
            </p:cNvSpPr>
            <p:nvPr/>
          </p:nvSpPr>
          <p:spPr>
            <a:xfrm rot="5400000" flipH="1" flipV="1">
              <a:off x="3322628" y="2629439"/>
              <a:ext cx="929640" cy="215054"/>
            </a:xfrm>
            <a:custGeom>
              <a:avLst/>
              <a:gdLst>
                <a:gd name="connsiteX0" fmla="*/ 0 w 889000"/>
                <a:gd name="connsiteY0" fmla="*/ 609600 h 609600"/>
                <a:gd name="connsiteX1" fmla="*/ 0 w 889000"/>
                <a:gd name="connsiteY1" fmla="*/ 609600 h 609600"/>
                <a:gd name="connsiteX2" fmla="*/ 889000 w 889000"/>
                <a:gd name="connsiteY2" fmla="*/ 609600 h 609600"/>
                <a:gd name="connsiteX3" fmla="*/ 889000 w 889000"/>
                <a:gd name="connsiteY3" fmla="*/ 0 h 609600"/>
                <a:gd name="connsiteX4" fmla="*/ 889000 w 8890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609600">
                  <a:moveTo>
                    <a:pt x="0" y="609600"/>
                  </a:moveTo>
                  <a:lnTo>
                    <a:pt x="0" y="609600"/>
                  </a:lnTo>
                  <a:lnTo>
                    <a:pt x="889000" y="609600"/>
                  </a:lnTo>
                  <a:lnTo>
                    <a:pt x="889000" y="0"/>
                  </a:lnTo>
                  <a:lnTo>
                    <a:pt x="889000" y="0"/>
                  </a:lnTo>
                </a:path>
              </a:pathLst>
            </a:custGeom>
            <a:noFill/>
            <a:ln w="31750">
              <a:solidFill>
                <a:srgbClr val="0000FF"/>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pic>
          <p:nvPicPr>
            <p:cNvPr id="1068" name="Picture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33625" y="2060905"/>
              <a:ext cx="674251" cy="32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p:nvPr/>
        </p:nvGrpSpPr>
        <p:grpSpPr>
          <a:xfrm>
            <a:off x="4355100" y="4143294"/>
            <a:ext cx="838968" cy="411825"/>
            <a:chOff x="2945632" y="3743616"/>
            <a:chExt cx="838968" cy="411825"/>
          </a:xfrm>
        </p:grpSpPr>
        <p:cxnSp>
          <p:nvCxnSpPr>
            <p:cNvPr id="104" name="Straight Arrow Connector 103"/>
            <p:cNvCxnSpPr/>
            <p:nvPr/>
          </p:nvCxnSpPr>
          <p:spPr>
            <a:xfrm flipH="1">
              <a:off x="2945632" y="3743616"/>
              <a:ext cx="838968" cy="0"/>
            </a:xfrm>
            <a:prstGeom prst="straightConnector1">
              <a:avLst/>
            </a:prstGeom>
            <a:ln w="76200">
              <a:solidFill>
                <a:srgbClr val="C00000"/>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74" name="Picture 5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39533" y="3853505"/>
              <a:ext cx="644675" cy="301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5994591" y="2304679"/>
            <a:ext cx="1354709" cy="1317661"/>
            <a:chOff x="4585121" y="1905001"/>
            <a:chExt cx="1354709" cy="1317661"/>
          </a:xfrm>
        </p:grpSpPr>
        <p:sp>
          <p:nvSpPr>
            <p:cNvPr id="85" name="Freeform 84"/>
            <p:cNvSpPr/>
            <p:nvPr/>
          </p:nvSpPr>
          <p:spPr>
            <a:xfrm>
              <a:off x="5632489" y="1905001"/>
              <a:ext cx="307341" cy="628052"/>
            </a:xfrm>
            <a:custGeom>
              <a:avLst/>
              <a:gdLst>
                <a:gd name="connsiteX0" fmla="*/ 0 w 889000"/>
                <a:gd name="connsiteY0" fmla="*/ 609600 h 609600"/>
                <a:gd name="connsiteX1" fmla="*/ 0 w 889000"/>
                <a:gd name="connsiteY1" fmla="*/ 609600 h 609600"/>
                <a:gd name="connsiteX2" fmla="*/ 889000 w 889000"/>
                <a:gd name="connsiteY2" fmla="*/ 609600 h 609600"/>
                <a:gd name="connsiteX3" fmla="*/ 889000 w 889000"/>
                <a:gd name="connsiteY3" fmla="*/ 0 h 609600"/>
                <a:gd name="connsiteX4" fmla="*/ 889000 w 8890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609600">
                  <a:moveTo>
                    <a:pt x="0" y="609600"/>
                  </a:moveTo>
                  <a:lnTo>
                    <a:pt x="0" y="609600"/>
                  </a:lnTo>
                  <a:lnTo>
                    <a:pt x="889000" y="609600"/>
                  </a:lnTo>
                  <a:lnTo>
                    <a:pt x="889000" y="0"/>
                  </a:lnTo>
                  <a:lnTo>
                    <a:pt x="889000" y="0"/>
                  </a:lnTo>
                </a:path>
              </a:pathLst>
            </a:custGeom>
            <a:noFill/>
            <a:ln w="3175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sp>
          <p:nvSpPr>
            <p:cNvPr id="98" name="Freeform 97"/>
            <p:cNvSpPr>
              <a:spLocks/>
            </p:cNvSpPr>
            <p:nvPr/>
          </p:nvSpPr>
          <p:spPr>
            <a:xfrm rot="5400000" flipH="1">
              <a:off x="4406051" y="2703233"/>
              <a:ext cx="698499" cy="340359"/>
            </a:xfrm>
            <a:custGeom>
              <a:avLst/>
              <a:gdLst>
                <a:gd name="connsiteX0" fmla="*/ 0 w 889000"/>
                <a:gd name="connsiteY0" fmla="*/ 609600 h 609600"/>
                <a:gd name="connsiteX1" fmla="*/ 0 w 889000"/>
                <a:gd name="connsiteY1" fmla="*/ 609600 h 609600"/>
                <a:gd name="connsiteX2" fmla="*/ 889000 w 889000"/>
                <a:gd name="connsiteY2" fmla="*/ 609600 h 609600"/>
                <a:gd name="connsiteX3" fmla="*/ 889000 w 889000"/>
                <a:gd name="connsiteY3" fmla="*/ 0 h 609600"/>
                <a:gd name="connsiteX4" fmla="*/ 889000 w 8890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609600">
                  <a:moveTo>
                    <a:pt x="0" y="609600"/>
                  </a:moveTo>
                  <a:lnTo>
                    <a:pt x="0" y="609600"/>
                  </a:lnTo>
                  <a:lnTo>
                    <a:pt x="889000" y="609600"/>
                  </a:lnTo>
                  <a:lnTo>
                    <a:pt x="889000" y="0"/>
                  </a:lnTo>
                  <a:lnTo>
                    <a:pt x="889000" y="0"/>
                  </a:lnTo>
                </a:path>
              </a:pathLst>
            </a:custGeom>
            <a:noFill/>
            <a:ln w="31750">
              <a:solidFill>
                <a:srgbClr val="0000FF"/>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pic>
          <p:nvPicPr>
            <p:cNvPr id="1070" name="Picture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27739" y="2375362"/>
              <a:ext cx="563848" cy="34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oup 9"/>
          <p:cNvGrpSpPr/>
          <p:nvPr/>
        </p:nvGrpSpPr>
        <p:grpSpPr>
          <a:xfrm>
            <a:off x="4008241" y="2248145"/>
            <a:ext cx="3299657" cy="2100298"/>
            <a:chOff x="2616233" y="1848469"/>
            <a:chExt cx="3299657" cy="2100298"/>
          </a:xfrm>
        </p:grpSpPr>
        <p:cxnSp>
          <p:nvCxnSpPr>
            <p:cNvPr id="120" name="Straight Arrow Connector 119"/>
            <p:cNvCxnSpPr/>
            <p:nvPr/>
          </p:nvCxnSpPr>
          <p:spPr>
            <a:xfrm flipH="1">
              <a:off x="2987040" y="3399719"/>
              <a:ext cx="762151" cy="0"/>
            </a:xfrm>
            <a:prstGeom prst="straightConnector1">
              <a:avLst/>
            </a:prstGeom>
            <a:ln w="50800" cmpd="tri">
              <a:solidFill>
                <a:srgbClr val="00CC0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2" name="Freeform 121"/>
            <p:cNvSpPr>
              <a:spLocks/>
            </p:cNvSpPr>
            <p:nvPr/>
          </p:nvSpPr>
          <p:spPr>
            <a:xfrm flipH="1">
              <a:off x="2616233" y="1870365"/>
              <a:ext cx="272438" cy="672716"/>
            </a:xfrm>
            <a:custGeom>
              <a:avLst/>
              <a:gdLst>
                <a:gd name="connsiteX0" fmla="*/ 0 w 889000"/>
                <a:gd name="connsiteY0" fmla="*/ 609600 h 609600"/>
                <a:gd name="connsiteX1" fmla="*/ 0 w 889000"/>
                <a:gd name="connsiteY1" fmla="*/ 609600 h 609600"/>
                <a:gd name="connsiteX2" fmla="*/ 889000 w 889000"/>
                <a:gd name="connsiteY2" fmla="*/ 609600 h 609600"/>
                <a:gd name="connsiteX3" fmla="*/ 889000 w 889000"/>
                <a:gd name="connsiteY3" fmla="*/ 0 h 609600"/>
                <a:gd name="connsiteX4" fmla="*/ 889000 w 8890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609600">
                  <a:moveTo>
                    <a:pt x="0" y="609600"/>
                  </a:moveTo>
                  <a:lnTo>
                    <a:pt x="0" y="609600"/>
                  </a:lnTo>
                  <a:lnTo>
                    <a:pt x="889000" y="609600"/>
                  </a:lnTo>
                  <a:lnTo>
                    <a:pt x="889000" y="0"/>
                  </a:lnTo>
                  <a:lnTo>
                    <a:pt x="889000" y="0"/>
                  </a:lnTo>
                </a:path>
              </a:pathLst>
            </a:custGeom>
            <a:noFill/>
            <a:ln w="57150" cmpd="tri">
              <a:solidFill>
                <a:srgbClr val="00CC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sp>
          <p:nvSpPr>
            <p:cNvPr id="123" name="Freeform 122"/>
            <p:cNvSpPr>
              <a:spLocks/>
            </p:cNvSpPr>
            <p:nvPr/>
          </p:nvSpPr>
          <p:spPr>
            <a:xfrm rot="16200000">
              <a:off x="3331380" y="2770734"/>
              <a:ext cx="691477" cy="253750"/>
            </a:xfrm>
            <a:custGeom>
              <a:avLst/>
              <a:gdLst>
                <a:gd name="connsiteX0" fmla="*/ 0 w 889000"/>
                <a:gd name="connsiteY0" fmla="*/ 609600 h 609600"/>
                <a:gd name="connsiteX1" fmla="*/ 0 w 889000"/>
                <a:gd name="connsiteY1" fmla="*/ 609600 h 609600"/>
                <a:gd name="connsiteX2" fmla="*/ 889000 w 889000"/>
                <a:gd name="connsiteY2" fmla="*/ 609600 h 609600"/>
                <a:gd name="connsiteX3" fmla="*/ 889000 w 889000"/>
                <a:gd name="connsiteY3" fmla="*/ 0 h 609600"/>
                <a:gd name="connsiteX4" fmla="*/ 889000 w 8890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609600">
                  <a:moveTo>
                    <a:pt x="0" y="609600"/>
                  </a:moveTo>
                  <a:lnTo>
                    <a:pt x="0" y="609600"/>
                  </a:lnTo>
                  <a:lnTo>
                    <a:pt x="889000" y="609600"/>
                  </a:lnTo>
                  <a:lnTo>
                    <a:pt x="889000" y="0"/>
                  </a:lnTo>
                  <a:lnTo>
                    <a:pt x="889000" y="0"/>
                  </a:lnTo>
                </a:path>
              </a:pathLst>
            </a:custGeom>
            <a:noFill/>
            <a:ln w="50800" cmpd="tri">
              <a:solidFill>
                <a:srgbClr val="00CC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pic>
          <p:nvPicPr>
            <p:cNvPr id="1071" name="Picture 4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07731" y="2418706"/>
              <a:ext cx="612651" cy="31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3" name="Picture 4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10344" y="3129627"/>
              <a:ext cx="447051" cy="232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 name="Freeform 111"/>
            <p:cNvSpPr>
              <a:spLocks/>
            </p:cNvSpPr>
            <p:nvPr/>
          </p:nvSpPr>
          <p:spPr>
            <a:xfrm>
              <a:off x="5517956" y="3353647"/>
              <a:ext cx="397934" cy="192742"/>
            </a:xfrm>
            <a:custGeom>
              <a:avLst/>
              <a:gdLst>
                <a:gd name="connsiteX0" fmla="*/ 0 w 889000"/>
                <a:gd name="connsiteY0" fmla="*/ 609600 h 609600"/>
                <a:gd name="connsiteX1" fmla="*/ 0 w 889000"/>
                <a:gd name="connsiteY1" fmla="*/ 609600 h 609600"/>
                <a:gd name="connsiteX2" fmla="*/ 889000 w 889000"/>
                <a:gd name="connsiteY2" fmla="*/ 609600 h 609600"/>
                <a:gd name="connsiteX3" fmla="*/ 889000 w 889000"/>
                <a:gd name="connsiteY3" fmla="*/ 0 h 609600"/>
                <a:gd name="connsiteX4" fmla="*/ 889000 w 8890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609600">
                  <a:moveTo>
                    <a:pt x="0" y="609600"/>
                  </a:moveTo>
                  <a:lnTo>
                    <a:pt x="0" y="609600"/>
                  </a:lnTo>
                  <a:lnTo>
                    <a:pt x="889000" y="609600"/>
                  </a:lnTo>
                  <a:lnTo>
                    <a:pt x="889000" y="0"/>
                  </a:lnTo>
                  <a:lnTo>
                    <a:pt x="889000" y="0"/>
                  </a:lnTo>
                </a:path>
              </a:pathLst>
            </a:custGeom>
            <a:noFill/>
            <a:ln w="57150" cmpd="tri">
              <a:solidFill>
                <a:srgbClr val="00CC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sp>
          <p:nvSpPr>
            <p:cNvPr id="113" name="Freeform 112"/>
            <p:cNvSpPr>
              <a:spLocks/>
            </p:cNvSpPr>
            <p:nvPr/>
          </p:nvSpPr>
          <p:spPr>
            <a:xfrm flipV="1">
              <a:off x="5511029" y="3739131"/>
              <a:ext cx="397934" cy="156188"/>
            </a:xfrm>
            <a:custGeom>
              <a:avLst/>
              <a:gdLst>
                <a:gd name="connsiteX0" fmla="*/ 0 w 889000"/>
                <a:gd name="connsiteY0" fmla="*/ 609600 h 609600"/>
                <a:gd name="connsiteX1" fmla="*/ 0 w 889000"/>
                <a:gd name="connsiteY1" fmla="*/ 609600 h 609600"/>
                <a:gd name="connsiteX2" fmla="*/ 889000 w 889000"/>
                <a:gd name="connsiteY2" fmla="*/ 609600 h 609600"/>
                <a:gd name="connsiteX3" fmla="*/ 889000 w 889000"/>
                <a:gd name="connsiteY3" fmla="*/ 0 h 609600"/>
                <a:gd name="connsiteX4" fmla="*/ 889000 w 8890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609600">
                  <a:moveTo>
                    <a:pt x="0" y="609600"/>
                  </a:moveTo>
                  <a:lnTo>
                    <a:pt x="0" y="609600"/>
                  </a:lnTo>
                  <a:lnTo>
                    <a:pt x="889000" y="609600"/>
                  </a:lnTo>
                  <a:lnTo>
                    <a:pt x="889000" y="0"/>
                  </a:lnTo>
                  <a:lnTo>
                    <a:pt x="889000" y="0"/>
                  </a:lnTo>
                </a:path>
              </a:pathLst>
            </a:custGeom>
            <a:noFill/>
            <a:ln w="57150" cmpd="tri">
              <a:solidFill>
                <a:srgbClr val="00CC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cxnSp>
          <p:nvCxnSpPr>
            <p:cNvPr id="117" name="Straight Arrow Connector 116"/>
            <p:cNvCxnSpPr/>
            <p:nvPr/>
          </p:nvCxnSpPr>
          <p:spPr>
            <a:xfrm>
              <a:off x="4673986" y="3537652"/>
              <a:ext cx="381000" cy="0"/>
            </a:xfrm>
            <a:prstGeom prst="straightConnector1">
              <a:avLst/>
            </a:prstGeom>
            <a:ln w="50800" cmpd="tri">
              <a:solidFill>
                <a:srgbClr val="00CC0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4673992" y="3733800"/>
              <a:ext cx="381000" cy="0"/>
            </a:xfrm>
            <a:prstGeom prst="straightConnector1">
              <a:avLst/>
            </a:prstGeom>
            <a:ln w="50800" cmpd="tri">
              <a:solidFill>
                <a:srgbClr val="00CC0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a:off x="4248600" y="1848469"/>
              <a:ext cx="3483" cy="1367241"/>
            </a:xfrm>
            <a:prstGeom prst="straightConnector1">
              <a:avLst/>
            </a:prstGeom>
            <a:ln w="50800" cmpd="tri">
              <a:solidFill>
                <a:srgbClr val="00CC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69" name="Picture 4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40657" y="2074800"/>
              <a:ext cx="615886" cy="288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5" name="Picture 5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81614" y="3438666"/>
              <a:ext cx="346599" cy="180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6" name="Picture 5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83656" y="3674067"/>
              <a:ext cx="354219" cy="27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Group 4"/>
          <p:cNvGrpSpPr/>
          <p:nvPr/>
        </p:nvGrpSpPr>
        <p:grpSpPr>
          <a:xfrm>
            <a:off x="3472731" y="4348443"/>
            <a:ext cx="4246035" cy="1166958"/>
            <a:chOff x="2063261" y="3948767"/>
            <a:chExt cx="4246035" cy="1166958"/>
          </a:xfrm>
        </p:grpSpPr>
        <p:grpSp>
          <p:nvGrpSpPr>
            <p:cNvPr id="231" name="Group 230"/>
            <p:cNvGrpSpPr/>
            <p:nvPr/>
          </p:nvGrpSpPr>
          <p:grpSpPr>
            <a:xfrm>
              <a:off x="2063261" y="3974623"/>
              <a:ext cx="1721339" cy="1123236"/>
              <a:chOff x="2063261" y="3974623"/>
              <a:chExt cx="1721339" cy="1123236"/>
            </a:xfrm>
          </p:grpSpPr>
          <p:sp>
            <p:nvSpPr>
              <p:cNvPr id="42" name="Freeform 41"/>
              <p:cNvSpPr/>
              <p:nvPr/>
            </p:nvSpPr>
            <p:spPr>
              <a:xfrm>
                <a:off x="2895600" y="3974623"/>
                <a:ext cx="889000" cy="679026"/>
              </a:xfrm>
              <a:custGeom>
                <a:avLst/>
                <a:gdLst>
                  <a:gd name="connsiteX0" fmla="*/ 0 w 889000"/>
                  <a:gd name="connsiteY0" fmla="*/ 609600 h 609600"/>
                  <a:gd name="connsiteX1" fmla="*/ 0 w 889000"/>
                  <a:gd name="connsiteY1" fmla="*/ 609600 h 609600"/>
                  <a:gd name="connsiteX2" fmla="*/ 889000 w 889000"/>
                  <a:gd name="connsiteY2" fmla="*/ 609600 h 609600"/>
                  <a:gd name="connsiteX3" fmla="*/ 889000 w 889000"/>
                  <a:gd name="connsiteY3" fmla="*/ 0 h 609600"/>
                  <a:gd name="connsiteX4" fmla="*/ 889000 w 8890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609600">
                    <a:moveTo>
                      <a:pt x="0" y="609600"/>
                    </a:moveTo>
                    <a:lnTo>
                      <a:pt x="0" y="609600"/>
                    </a:lnTo>
                    <a:lnTo>
                      <a:pt x="889000" y="609600"/>
                    </a:lnTo>
                    <a:lnTo>
                      <a:pt x="889000" y="0"/>
                    </a:lnTo>
                    <a:lnTo>
                      <a:pt x="889000" y="0"/>
                    </a:lnTo>
                  </a:path>
                </a:pathLst>
              </a:custGeom>
              <a:noFill/>
              <a:ln w="3175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sp>
            <p:nvSpPr>
              <p:cNvPr id="50" name="Freeform 49"/>
              <p:cNvSpPr/>
              <p:nvPr/>
            </p:nvSpPr>
            <p:spPr>
              <a:xfrm rot="10800000">
                <a:off x="2063261" y="4642988"/>
                <a:ext cx="96942" cy="454871"/>
              </a:xfrm>
              <a:custGeom>
                <a:avLst/>
                <a:gdLst>
                  <a:gd name="connsiteX0" fmla="*/ 0 w 889000"/>
                  <a:gd name="connsiteY0" fmla="*/ 609600 h 609600"/>
                  <a:gd name="connsiteX1" fmla="*/ 0 w 889000"/>
                  <a:gd name="connsiteY1" fmla="*/ 609600 h 609600"/>
                  <a:gd name="connsiteX2" fmla="*/ 889000 w 889000"/>
                  <a:gd name="connsiteY2" fmla="*/ 609600 h 609600"/>
                  <a:gd name="connsiteX3" fmla="*/ 889000 w 889000"/>
                  <a:gd name="connsiteY3" fmla="*/ 0 h 609600"/>
                  <a:gd name="connsiteX4" fmla="*/ 889000 w 8890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609600">
                    <a:moveTo>
                      <a:pt x="0" y="609600"/>
                    </a:moveTo>
                    <a:lnTo>
                      <a:pt x="0" y="609600"/>
                    </a:lnTo>
                    <a:lnTo>
                      <a:pt x="889000" y="609600"/>
                    </a:lnTo>
                    <a:lnTo>
                      <a:pt x="889000" y="0"/>
                    </a:lnTo>
                    <a:lnTo>
                      <a:pt x="889000" y="0"/>
                    </a:lnTo>
                  </a:path>
                </a:pathLst>
              </a:custGeom>
              <a:noFill/>
              <a:ln w="3175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pic>
            <p:nvPicPr>
              <p:cNvPr id="1077" name="Picture 5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191952" y="4511247"/>
                <a:ext cx="624032" cy="263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2" name="Group 231"/>
            <p:cNvGrpSpPr/>
            <p:nvPr/>
          </p:nvGrpSpPr>
          <p:grpSpPr>
            <a:xfrm>
              <a:off x="3110346" y="3963055"/>
              <a:ext cx="813954" cy="1133265"/>
              <a:chOff x="3110346" y="3963055"/>
              <a:chExt cx="813954" cy="1133265"/>
            </a:xfrm>
          </p:grpSpPr>
          <p:sp>
            <p:nvSpPr>
              <p:cNvPr id="43" name="Freeform 42"/>
              <p:cNvSpPr/>
              <p:nvPr/>
            </p:nvSpPr>
            <p:spPr>
              <a:xfrm>
                <a:off x="3730415" y="3963055"/>
                <a:ext cx="193885" cy="831427"/>
              </a:xfrm>
              <a:custGeom>
                <a:avLst/>
                <a:gdLst>
                  <a:gd name="connsiteX0" fmla="*/ 0 w 889000"/>
                  <a:gd name="connsiteY0" fmla="*/ 609600 h 609600"/>
                  <a:gd name="connsiteX1" fmla="*/ 0 w 889000"/>
                  <a:gd name="connsiteY1" fmla="*/ 609600 h 609600"/>
                  <a:gd name="connsiteX2" fmla="*/ 889000 w 889000"/>
                  <a:gd name="connsiteY2" fmla="*/ 609600 h 609600"/>
                  <a:gd name="connsiteX3" fmla="*/ 889000 w 889000"/>
                  <a:gd name="connsiteY3" fmla="*/ 0 h 609600"/>
                  <a:gd name="connsiteX4" fmla="*/ 889000 w 8890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609600">
                    <a:moveTo>
                      <a:pt x="0" y="609600"/>
                    </a:moveTo>
                    <a:lnTo>
                      <a:pt x="0" y="609600"/>
                    </a:lnTo>
                    <a:lnTo>
                      <a:pt x="889000" y="609600"/>
                    </a:lnTo>
                    <a:lnTo>
                      <a:pt x="889000" y="0"/>
                    </a:lnTo>
                    <a:lnTo>
                      <a:pt x="889000" y="0"/>
                    </a:lnTo>
                  </a:path>
                </a:pathLst>
              </a:custGeom>
              <a:noFill/>
              <a:ln w="3175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sp>
            <p:nvSpPr>
              <p:cNvPr id="51" name="Freeform 50"/>
              <p:cNvSpPr/>
              <p:nvPr/>
            </p:nvSpPr>
            <p:spPr>
              <a:xfrm rot="10800000">
                <a:off x="3110346" y="4778454"/>
                <a:ext cx="96942" cy="317866"/>
              </a:xfrm>
              <a:custGeom>
                <a:avLst/>
                <a:gdLst>
                  <a:gd name="connsiteX0" fmla="*/ 0 w 889000"/>
                  <a:gd name="connsiteY0" fmla="*/ 609600 h 609600"/>
                  <a:gd name="connsiteX1" fmla="*/ 0 w 889000"/>
                  <a:gd name="connsiteY1" fmla="*/ 609600 h 609600"/>
                  <a:gd name="connsiteX2" fmla="*/ 889000 w 889000"/>
                  <a:gd name="connsiteY2" fmla="*/ 609600 h 609600"/>
                  <a:gd name="connsiteX3" fmla="*/ 889000 w 889000"/>
                  <a:gd name="connsiteY3" fmla="*/ 0 h 609600"/>
                  <a:gd name="connsiteX4" fmla="*/ 889000 w 8890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609600">
                    <a:moveTo>
                      <a:pt x="0" y="609600"/>
                    </a:moveTo>
                    <a:lnTo>
                      <a:pt x="0" y="609600"/>
                    </a:lnTo>
                    <a:lnTo>
                      <a:pt x="889000" y="609600"/>
                    </a:lnTo>
                    <a:lnTo>
                      <a:pt x="889000" y="0"/>
                    </a:lnTo>
                    <a:lnTo>
                      <a:pt x="889000" y="0"/>
                    </a:lnTo>
                  </a:path>
                </a:pathLst>
              </a:custGeom>
              <a:noFill/>
              <a:ln w="3175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pic>
            <p:nvPicPr>
              <p:cNvPr id="1078" name="Picture 5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93710" y="4691377"/>
                <a:ext cx="517957" cy="262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3" name="Group 232"/>
            <p:cNvGrpSpPr/>
            <p:nvPr/>
          </p:nvGrpSpPr>
          <p:grpSpPr>
            <a:xfrm>
              <a:off x="3968963" y="3948767"/>
              <a:ext cx="459525" cy="1145548"/>
              <a:chOff x="3968963" y="3948767"/>
              <a:chExt cx="459525" cy="1145548"/>
            </a:xfrm>
          </p:grpSpPr>
          <p:cxnSp>
            <p:nvCxnSpPr>
              <p:cNvPr id="49" name="Straight Arrow Connector 48"/>
              <p:cNvCxnSpPr/>
              <p:nvPr/>
            </p:nvCxnSpPr>
            <p:spPr>
              <a:xfrm flipV="1">
                <a:off x="4181808" y="3948767"/>
                <a:ext cx="4123" cy="1145548"/>
              </a:xfrm>
              <a:prstGeom prst="straightConnector1">
                <a:avLst/>
              </a:prstGeom>
              <a:ln w="3175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79" name="Picture 5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68963" y="4621906"/>
                <a:ext cx="459525" cy="30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4" name="Group 233"/>
            <p:cNvGrpSpPr/>
            <p:nvPr/>
          </p:nvGrpSpPr>
          <p:grpSpPr>
            <a:xfrm>
              <a:off x="4453467" y="3971582"/>
              <a:ext cx="744980" cy="1135335"/>
              <a:chOff x="4453467" y="3971582"/>
              <a:chExt cx="744980" cy="1135335"/>
            </a:xfrm>
          </p:grpSpPr>
          <p:sp>
            <p:nvSpPr>
              <p:cNvPr id="45" name="Freeform 44"/>
              <p:cNvSpPr>
                <a:spLocks/>
              </p:cNvSpPr>
              <p:nvPr/>
            </p:nvSpPr>
            <p:spPr>
              <a:xfrm flipH="1">
                <a:off x="4453467" y="3971582"/>
                <a:ext cx="127000" cy="815340"/>
              </a:xfrm>
              <a:custGeom>
                <a:avLst/>
                <a:gdLst>
                  <a:gd name="connsiteX0" fmla="*/ 0 w 889000"/>
                  <a:gd name="connsiteY0" fmla="*/ 609600 h 609600"/>
                  <a:gd name="connsiteX1" fmla="*/ 0 w 889000"/>
                  <a:gd name="connsiteY1" fmla="*/ 609600 h 609600"/>
                  <a:gd name="connsiteX2" fmla="*/ 889000 w 889000"/>
                  <a:gd name="connsiteY2" fmla="*/ 609600 h 609600"/>
                  <a:gd name="connsiteX3" fmla="*/ 889000 w 889000"/>
                  <a:gd name="connsiteY3" fmla="*/ 0 h 609600"/>
                  <a:gd name="connsiteX4" fmla="*/ 889000 w 8890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609600">
                    <a:moveTo>
                      <a:pt x="0" y="609600"/>
                    </a:moveTo>
                    <a:lnTo>
                      <a:pt x="0" y="609600"/>
                    </a:lnTo>
                    <a:lnTo>
                      <a:pt x="889000" y="609600"/>
                    </a:lnTo>
                    <a:lnTo>
                      <a:pt x="889000" y="0"/>
                    </a:lnTo>
                    <a:lnTo>
                      <a:pt x="889000" y="0"/>
                    </a:lnTo>
                  </a:path>
                </a:pathLst>
              </a:custGeom>
              <a:noFill/>
              <a:ln w="3175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sp>
            <p:nvSpPr>
              <p:cNvPr id="53" name="Freeform 52"/>
              <p:cNvSpPr/>
              <p:nvPr/>
            </p:nvSpPr>
            <p:spPr>
              <a:xfrm rot="10800000" flipH="1">
                <a:off x="5022273" y="4789051"/>
                <a:ext cx="176174" cy="317866"/>
              </a:xfrm>
              <a:custGeom>
                <a:avLst/>
                <a:gdLst>
                  <a:gd name="connsiteX0" fmla="*/ 0 w 889000"/>
                  <a:gd name="connsiteY0" fmla="*/ 609600 h 609600"/>
                  <a:gd name="connsiteX1" fmla="*/ 0 w 889000"/>
                  <a:gd name="connsiteY1" fmla="*/ 609600 h 609600"/>
                  <a:gd name="connsiteX2" fmla="*/ 889000 w 889000"/>
                  <a:gd name="connsiteY2" fmla="*/ 609600 h 609600"/>
                  <a:gd name="connsiteX3" fmla="*/ 889000 w 889000"/>
                  <a:gd name="connsiteY3" fmla="*/ 0 h 609600"/>
                  <a:gd name="connsiteX4" fmla="*/ 889000 w 8890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609600">
                    <a:moveTo>
                      <a:pt x="0" y="609600"/>
                    </a:moveTo>
                    <a:lnTo>
                      <a:pt x="0" y="609600"/>
                    </a:lnTo>
                    <a:lnTo>
                      <a:pt x="889000" y="609600"/>
                    </a:lnTo>
                    <a:lnTo>
                      <a:pt x="889000" y="0"/>
                    </a:lnTo>
                    <a:lnTo>
                      <a:pt x="889000" y="0"/>
                    </a:lnTo>
                  </a:path>
                </a:pathLst>
              </a:custGeom>
              <a:noFill/>
              <a:ln w="3175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pic>
            <p:nvPicPr>
              <p:cNvPr id="1080" name="Picture 5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98898" y="4691377"/>
                <a:ext cx="412144" cy="27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6" name="Group 235"/>
            <p:cNvGrpSpPr/>
            <p:nvPr/>
          </p:nvGrpSpPr>
          <p:grpSpPr>
            <a:xfrm>
              <a:off x="4637036" y="3967067"/>
              <a:ext cx="1672260" cy="1148658"/>
              <a:chOff x="4637036" y="3967067"/>
              <a:chExt cx="1672260" cy="1148658"/>
            </a:xfrm>
          </p:grpSpPr>
          <p:sp>
            <p:nvSpPr>
              <p:cNvPr id="44" name="Freeform 43"/>
              <p:cNvSpPr>
                <a:spLocks/>
              </p:cNvSpPr>
              <p:nvPr/>
            </p:nvSpPr>
            <p:spPr>
              <a:xfrm flipH="1">
                <a:off x="4637036" y="3967067"/>
                <a:ext cx="698499" cy="680720"/>
              </a:xfrm>
              <a:custGeom>
                <a:avLst/>
                <a:gdLst>
                  <a:gd name="connsiteX0" fmla="*/ 0 w 889000"/>
                  <a:gd name="connsiteY0" fmla="*/ 609600 h 609600"/>
                  <a:gd name="connsiteX1" fmla="*/ 0 w 889000"/>
                  <a:gd name="connsiteY1" fmla="*/ 609600 h 609600"/>
                  <a:gd name="connsiteX2" fmla="*/ 889000 w 889000"/>
                  <a:gd name="connsiteY2" fmla="*/ 609600 h 609600"/>
                  <a:gd name="connsiteX3" fmla="*/ 889000 w 889000"/>
                  <a:gd name="connsiteY3" fmla="*/ 0 h 609600"/>
                  <a:gd name="connsiteX4" fmla="*/ 889000 w 8890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609600">
                    <a:moveTo>
                      <a:pt x="0" y="609600"/>
                    </a:moveTo>
                    <a:lnTo>
                      <a:pt x="0" y="609600"/>
                    </a:lnTo>
                    <a:lnTo>
                      <a:pt x="889000" y="609600"/>
                    </a:lnTo>
                    <a:lnTo>
                      <a:pt x="889000" y="0"/>
                    </a:lnTo>
                    <a:lnTo>
                      <a:pt x="889000" y="0"/>
                    </a:lnTo>
                  </a:path>
                </a:pathLst>
              </a:custGeom>
              <a:noFill/>
              <a:ln w="3175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sp>
            <p:nvSpPr>
              <p:cNvPr id="52" name="Freeform 51"/>
              <p:cNvSpPr/>
              <p:nvPr/>
            </p:nvSpPr>
            <p:spPr>
              <a:xfrm rot="10800000" flipH="1">
                <a:off x="6110329" y="4642987"/>
                <a:ext cx="198967" cy="472738"/>
              </a:xfrm>
              <a:custGeom>
                <a:avLst/>
                <a:gdLst>
                  <a:gd name="connsiteX0" fmla="*/ 0 w 889000"/>
                  <a:gd name="connsiteY0" fmla="*/ 609600 h 609600"/>
                  <a:gd name="connsiteX1" fmla="*/ 0 w 889000"/>
                  <a:gd name="connsiteY1" fmla="*/ 609600 h 609600"/>
                  <a:gd name="connsiteX2" fmla="*/ 889000 w 889000"/>
                  <a:gd name="connsiteY2" fmla="*/ 609600 h 609600"/>
                  <a:gd name="connsiteX3" fmla="*/ 889000 w 889000"/>
                  <a:gd name="connsiteY3" fmla="*/ 0 h 609600"/>
                  <a:gd name="connsiteX4" fmla="*/ 889000 w 889000"/>
                  <a:gd name="connsiteY4" fmla="*/ 0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9000" h="609600">
                    <a:moveTo>
                      <a:pt x="0" y="609600"/>
                    </a:moveTo>
                    <a:lnTo>
                      <a:pt x="0" y="609600"/>
                    </a:lnTo>
                    <a:lnTo>
                      <a:pt x="889000" y="609600"/>
                    </a:lnTo>
                    <a:lnTo>
                      <a:pt x="889000" y="0"/>
                    </a:lnTo>
                    <a:lnTo>
                      <a:pt x="889000" y="0"/>
                    </a:lnTo>
                  </a:path>
                </a:pathLst>
              </a:custGeom>
              <a:noFill/>
              <a:ln w="3175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endParaRPr>
              </a:p>
            </p:txBody>
          </p:sp>
          <p:pic>
            <p:nvPicPr>
              <p:cNvPr id="1081" name="Picture 5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97248" y="4576382"/>
                <a:ext cx="915455" cy="271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16" name="Group 15"/>
          <p:cNvGrpSpPr/>
          <p:nvPr/>
        </p:nvGrpSpPr>
        <p:grpSpPr>
          <a:xfrm>
            <a:off x="3019303" y="539315"/>
            <a:ext cx="5394814" cy="6679620"/>
            <a:chOff x="1883060" y="139639"/>
            <a:chExt cx="5394814" cy="6679620"/>
          </a:xfrm>
        </p:grpSpPr>
        <p:cxnSp>
          <p:nvCxnSpPr>
            <p:cNvPr id="72" name="Straight Arrow Connector 71"/>
            <p:cNvCxnSpPr/>
            <p:nvPr/>
          </p:nvCxnSpPr>
          <p:spPr>
            <a:xfrm flipH="1">
              <a:off x="2312388" y="5854012"/>
              <a:ext cx="11475" cy="838355"/>
            </a:xfrm>
            <a:prstGeom prst="straightConnector1">
              <a:avLst/>
            </a:prstGeom>
            <a:ln w="317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6578727" y="5826397"/>
              <a:ext cx="3794" cy="865970"/>
            </a:xfrm>
            <a:prstGeom prst="straightConnector1">
              <a:avLst/>
            </a:prstGeom>
            <a:ln w="317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2780926" y="320289"/>
              <a:ext cx="1364" cy="824705"/>
            </a:xfrm>
            <a:prstGeom prst="straightConnector1">
              <a:avLst/>
            </a:prstGeom>
            <a:ln w="317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flipV="1">
              <a:off x="6242868" y="308877"/>
              <a:ext cx="1576" cy="847531"/>
            </a:xfrm>
            <a:prstGeom prst="straightConnector1">
              <a:avLst/>
            </a:prstGeom>
            <a:ln w="317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889458" y="217596"/>
              <a:ext cx="4326659"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2250324" y="6727370"/>
              <a:ext cx="497012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1066" name="Picture 4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17452" y="466749"/>
              <a:ext cx="1250832" cy="37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2" name="Picture 5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83060" y="6015309"/>
              <a:ext cx="725873" cy="319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6" name="Picture 6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242868" y="6039944"/>
              <a:ext cx="721111" cy="31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0" name="Straight Connector 189"/>
            <p:cNvCxnSpPr/>
            <p:nvPr/>
          </p:nvCxnSpPr>
          <p:spPr>
            <a:xfrm flipV="1">
              <a:off x="7183219" y="241858"/>
              <a:ext cx="32898" cy="648551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a:off x="5420378" y="5831279"/>
              <a:ext cx="3794" cy="865970"/>
            </a:xfrm>
            <a:prstGeom prst="straightConnector1">
              <a:avLst/>
            </a:prstGeom>
            <a:ln w="317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84" name="Picture 6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032677" y="5983535"/>
              <a:ext cx="812420" cy="468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3" name="Straight Arrow Connector 212"/>
            <p:cNvCxnSpPr/>
            <p:nvPr/>
          </p:nvCxnSpPr>
          <p:spPr>
            <a:xfrm>
              <a:off x="4415304" y="5803218"/>
              <a:ext cx="3794" cy="865970"/>
            </a:xfrm>
            <a:prstGeom prst="straightConnector1">
              <a:avLst/>
            </a:prstGeom>
            <a:ln w="317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9" name="Picture 5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085911" y="6007085"/>
              <a:ext cx="702061" cy="30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4" name="Straight Arrow Connector 213"/>
            <p:cNvCxnSpPr/>
            <p:nvPr/>
          </p:nvCxnSpPr>
          <p:spPr>
            <a:xfrm>
              <a:off x="3390955" y="5819102"/>
              <a:ext cx="3794" cy="865970"/>
            </a:xfrm>
            <a:prstGeom prst="straightConnector1">
              <a:avLst/>
            </a:prstGeom>
            <a:ln w="317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83" name="Picture 5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046622" y="5980812"/>
              <a:ext cx="702061" cy="30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5" name="Picture 4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577570" y="704874"/>
              <a:ext cx="593018" cy="28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1" name="Oval 220"/>
            <p:cNvSpPr/>
            <p:nvPr/>
          </p:nvSpPr>
          <p:spPr>
            <a:xfrm>
              <a:off x="2702720" y="139639"/>
              <a:ext cx="156413" cy="1554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6164661" y="148858"/>
              <a:ext cx="156413" cy="1554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7121461" y="2956047"/>
              <a:ext cx="156413" cy="1554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7121460" y="4176704"/>
              <a:ext cx="156413" cy="1554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p:nvPr/>
          </p:nvSpPr>
          <p:spPr>
            <a:xfrm>
              <a:off x="6496332" y="6654158"/>
              <a:ext cx="156413" cy="1554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5344068" y="6663811"/>
              <a:ext cx="156413" cy="1554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4337097" y="6638222"/>
              <a:ext cx="156413" cy="1554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3316542" y="6638222"/>
              <a:ext cx="156413" cy="1554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2228109" y="6654158"/>
              <a:ext cx="156413" cy="1554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0" name="Straight Arrow Connector 229"/>
            <p:cNvCxnSpPr>
              <a:endCxn id="223" idx="6"/>
            </p:cNvCxnSpPr>
            <p:nvPr/>
          </p:nvCxnSpPr>
          <p:spPr>
            <a:xfrm flipV="1">
              <a:off x="6868284" y="3033771"/>
              <a:ext cx="409590" cy="6151"/>
            </a:xfrm>
            <a:prstGeom prst="straightConnector1">
              <a:avLst/>
            </a:prstGeom>
            <a:ln w="31750">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V="1">
              <a:off x="6858565" y="4248277"/>
              <a:ext cx="409590" cy="6151"/>
            </a:xfrm>
            <a:prstGeom prst="straightConnector1">
              <a:avLst/>
            </a:prstGeom>
            <a:ln w="31750">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0" name="Rectangle 289"/>
          <p:cNvSpPr/>
          <p:nvPr/>
        </p:nvSpPr>
        <p:spPr>
          <a:xfrm>
            <a:off x="931336" y="3879125"/>
            <a:ext cx="990600" cy="230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905130" y="4668890"/>
            <a:ext cx="990600" cy="230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40726" y="3341185"/>
            <a:ext cx="1133730" cy="3107338"/>
            <a:chOff x="304800" y="1780952"/>
            <a:chExt cx="1133730" cy="3107338"/>
          </a:xfrm>
        </p:grpSpPr>
        <p:grpSp>
          <p:nvGrpSpPr>
            <p:cNvPr id="255" name="Group 254"/>
            <p:cNvGrpSpPr/>
            <p:nvPr/>
          </p:nvGrpSpPr>
          <p:grpSpPr>
            <a:xfrm>
              <a:off x="473306" y="2642586"/>
              <a:ext cx="718800" cy="155448"/>
              <a:chOff x="7772400" y="5562600"/>
              <a:chExt cx="718800" cy="155448"/>
            </a:xfrm>
            <a:solidFill>
              <a:srgbClr val="FF3300"/>
            </a:solidFill>
          </p:grpSpPr>
          <p:sp>
            <p:nvSpPr>
              <p:cNvPr id="282" name="Oval 281"/>
              <p:cNvSpPr/>
              <p:nvPr/>
            </p:nvSpPr>
            <p:spPr>
              <a:xfrm>
                <a:off x="8012846" y="5562600"/>
                <a:ext cx="156413" cy="155448"/>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 name="Straight Connector 253"/>
              <p:cNvCxnSpPr/>
              <p:nvPr/>
            </p:nvCxnSpPr>
            <p:spPr>
              <a:xfrm>
                <a:off x="7772400" y="5640324"/>
                <a:ext cx="718800" cy="0"/>
              </a:xfrm>
              <a:prstGeom prst="line">
                <a:avLst/>
              </a:prstGeom>
              <a:grpFill/>
              <a:ln w="28575">
                <a:solidFill>
                  <a:srgbClr val="FF3300"/>
                </a:solidFill>
                <a:prstDash val="sysDash"/>
              </a:ln>
            </p:spPr>
            <p:style>
              <a:lnRef idx="1">
                <a:schemeClr val="accent1"/>
              </a:lnRef>
              <a:fillRef idx="0">
                <a:schemeClr val="accent1"/>
              </a:fillRef>
              <a:effectRef idx="0">
                <a:schemeClr val="accent1"/>
              </a:effectRef>
              <a:fontRef idx="minor">
                <a:schemeClr val="tx1"/>
              </a:fontRef>
            </p:style>
          </p:cxnSp>
        </p:grpSp>
        <p:cxnSp>
          <p:nvCxnSpPr>
            <p:cNvPr id="258" name="Straight Arrow Connector 257"/>
            <p:cNvCxnSpPr/>
            <p:nvPr/>
          </p:nvCxnSpPr>
          <p:spPr>
            <a:xfrm>
              <a:off x="450958" y="3558621"/>
              <a:ext cx="843493" cy="0"/>
            </a:xfrm>
            <a:prstGeom prst="straightConnector1">
              <a:avLst/>
            </a:prstGeom>
            <a:ln w="38100">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a:off x="439613" y="4360438"/>
              <a:ext cx="843493" cy="0"/>
            </a:xfrm>
            <a:prstGeom prst="straightConnector1">
              <a:avLst/>
            </a:prstGeom>
            <a:ln w="50800" cmpd="tri">
              <a:solidFill>
                <a:srgbClr val="00CC00"/>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a:off x="485777" y="1905156"/>
              <a:ext cx="721732" cy="0"/>
            </a:xfrm>
            <a:prstGeom prst="straightConnector1">
              <a:avLst/>
            </a:prstGeom>
            <a:ln w="28575">
              <a:solidFill>
                <a:srgbClr val="FF33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3083" name="Picture 1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27636" y="2009992"/>
              <a:ext cx="875189" cy="365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27636" y="2840999"/>
              <a:ext cx="868098" cy="438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23487" y="3678956"/>
              <a:ext cx="851867" cy="39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6" name="Picture 14"/>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67214" y="4457485"/>
              <a:ext cx="996031" cy="27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04800" y="1780952"/>
              <a:ext cx="1133730" cy="31073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a:off x="533401" y="6557788"/>
            <a:ext cx="2314533" cy="276999"/>
          </a:xfrm>
          <a:prstGeom prst="rect">
            <a:avLst/>
          </a:prstGeom>
          <a:noFill/>
        </p:spPr>
        <p:txBody>
          <a:bodyPr wrap="square" rtlCol="0">
            <a:spAutoFit/>
          </a:bodyPr>
          <a:lstStyle/>
          <a:p>
            <a:r>
              <a:rPr lang="en-US" sz="1200" dirty="0"/>
              <a:t>(UNIDO 1996 BOT Guidelines)</a:t>
            </a:r>
          </a:p>
        </p:txBody>
      </p:sp>
    </p:spTree>
    <p:extLst>
      <p:ext uri="{BB962C8B-B14F-4D97-AF65-F5344CB8AC3E}">
        <p14:creationId xmlns:p14="http://schemas.microsoft.com/office/powerpoint/2010/main" val="1708383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39"/>
                                        </p:tgtEl>
                                        <p:attrNameLst>
                                          <p:attrName>style.visibility</p:attrName>
                                        </p:attrNameLst>
                                      </p:cBhvr>
                                      <p:to>
                                        <p:strVal val="visible"/>
                                      </p:to>
                                    </p:set>
                                    <p:animEffect transition="in" filter="fade">
                                      <p:cBhvr>
                                        <p:cTn id="23" dur="1000"/>
                                        <p:tgtEl>
                                          <p:spTgt spid="239"/>
                                        </p:tgtEl>
                                      </p:cBhvr>
                                    </p:animEffect>
                                    <p:anim calcmode="lin" valueType="num">
                                      <p:cBhvr>
                                        <p:cTn id="24" dur="1000" fill="hold"/>
                                        <p:tgtEl>
                                          <p:spTgt spid="239"/>
                                        </p:tgtEl>
                                        <p:attrNameLst>
                                          <p:attrName>ppt_x</p:attrName>
                                        </p:attrNameLst>
                                      </p:cBhvr>
                                      <p:tavLst>
                                        <p:tav tm="0">
                                          <p:val>
                                            <p:strVal val="#ppt_x"/>
                                          </p:val>
                                        </p:tav>
                                        <p:tav tm="100000">
                                          <p:val>
                                            <p:strVal val="#ppt_x"/>
                                          </p:val>
                                        </p:tav>
                                      </p:tavLst>
                                    </p:anim>
                                    <p:anim calcmode="lin" valueType="num">
                                      <p:cBhvr>
                                        <p:cTn id="25" dur="1000" fill="hold"/>
                                        <p:tgtEl>
                                          <p:spTgt spid="23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6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US" dirty="0">
                <a:effectLst>
                  <a:outerShdw blurRad="38100" dist="38100" dir="2700000" algn="tl">
                    <a:srgbClr val="000000">
                      <a:alpha val="43137"/>
                    </a:srgbClr>
                  </a:outerShdw>
                </a:effectLst>
              </a:rPr>
              <a:t>P3 Project Finance</a:t>
            </a:r>
            <a:endParaRPr lang="en-US" b="1" dirty="0" smtClean="0"/>
          </a:p>
        </p:txBody>
      </p:sp>
      <p:grpSp>
        <p:nvGrpSpPr>
          <p:cNvPr id="10248" name="Group 9"/>
          <p:cNvGrpSpPr>
            <a:grpSpLocks/>
          </p:cNvGrpSpPr>
          <p:nvPr/>
        </p:nvGrpSpPr>
        <p:grpSpPr bwMode="auto">
          <a:xfrm>
            <a:off x="2362200" y="4568776"/>
            <a:ext cx="1735214" cy="1018054"/>
            <a:chOff x="1640" y="2120"/>
            <a:chExt cx="1040" cy="560"/>
          </a:xfrm>
        </p:grpSpPr>
        <p:sp>
          <p:nvSpPr>
            <p:cNvPr id="10273" name="Oval 10"/>
            <p:cNvSpPr>
              <a:spLocks noChangeArrowheads="1"/>
            </p:cNvSpPr>
            <p:nvPr/>
          </p:nvSpPr>
          <p:spPr bwMode="auto">
            <a:xfrm>
              <a:off x="1640" y="2120"/>
              <a:ext cx="1040" cy="560"/>
            </a:xfrm>
            <a:prstGeom prst="ellipse">
              <a:avLst/>
            </a:prstGeom>
            <a:solidFill>
              <a:schemeClr val="bg1"/>
            </a:solidFill>
            <a:ln w="25400">
              <a:solidFill>
                <a:schemeClr val="tx1"/>
              </a:solidFill>
              <a:round/>
              <a:headEnd/>
              <a:tailEnd/>
            </a:ln>
            <a:effectLst>
              <a:outerShdw dist="107763" dir="2700000" algn="ctr" rotWithShape="0">
                <a:schemeClr val="bg2"/>
              </a:outerShdw>
            </a:effectLst>
          </p:spPr>
          <p:txBody>
            <a:bodyPr wrap="none" anchor="ctr"/>
            <a:lstStyle/>
            <a:p>
              <a:endParaRPr lang="en-US">
                <a:solidFill>
                  <a:srgbClr val="000000"/>
                </a:solidFill>
                <a:latin typeface="Arial" charset="0"/>
              </a:endParaRPr>
            </a:p>
          </p:txBody>
        </p:sp>
        <p:sp>
          <p:nvSpPr>
            <p:cNvPr id="10274" name="Rectangle 11"/>
            <p:cNvSpPr>
              <a:spLocks noChangeArrowheads="1"/>
            </p:cNvSpPr>
            <p:nvPr/>
          </p:nvSpPr>
          <p:spPr bwMode="auto">
            <a:xfrm>
              <a:off x="1749" y="2209"/>
              <a:ext cx="82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lnSpc>
                  <a:spcPct val="85000"/>
                </a:lnSpc>
                <a:spcBef>
                  <a:spcPct val="50000"/>
                </a:spcBef>
              </a:pPr>
              <a:r>
                <a:rPr lang="en-US" sz="2000" b="1" dirty="0">
                  <a:solidFill>
                    <a:srgbClr val="000000"/>
                  </a:solidFill>
                  <a:latin typeface="Times New Roman" pitchFamily="18" charset="0"/>
                </a:rPr>
                <a:t>Public Offering </a:t>
              </a:r>
            </a:p>
          </p:txBody>
        </p:sp>
      </p:grpSp>
      <p:sp>
        <p:nvSpPr>
          <p:cNvPr id="10249" name="Line 12"/>
          <p:cNvSpPr>
            <a:spLocks noChangeShapeType="1"/>
          </p:cNvSpPr>
          <p:nvPr/>
        </p:nvSpPr>
        <p:spPr bwMode="auto">
          <a:xfrm>
            <a:off x="6061211" y="4220160"/>
            <a:ext cx="66572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charset="0"/>
            </a:endParaRPr>
          </a:p>
        </p:txBody>
      </p:sp>
      <p:sp>
        <p:nvSpPr>
          <p:cNvPr id="10250" name="Line 13"/>
          <p:cNvSpPr>
            <a:spLocks noChangeShapeType="1"/>
          </p:cNvSpPr>
          <p:nvPr/>
        </p:nvSpPr>
        <p:spPr bwMode="auto">
          <a:xfrm flipH="1">
            <a:off x="3284869" y="4220160"/>
            <a:ext cx="93267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charset="0"/>
            </a:endParaRPr>
          </a:p>
        </p:txBody>
      </p:sp>
      <p:sp>
        <p:nvSpPr>
          <p:cNvPr id="10251" name="Line 14"/>
          <p:cNvSpPr>
            <a:spLocks noChangeShapeType="1"/>
          </p:cNvSpPr>
          <p:nvPr/>
        </p:nvSpPr>
        <p:spPr bwMode="auto">
          <a:xfrm>
            <a:off x="6736941" y="4223796"/>
            <a:ext cx="0" cy="37631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charset="0"/>
            </a:endParaRPr>
          </a:p>
        </p:txBody>
      </p:sp>
      <p:sp>
        <p:nvSpPr>
          <p:cNvPr id="10252" name="Line 15"/>
          <p:cNvSpPr>
            <a:spLocks noChangeShapeType="1"/>
          </p:cNvSpPr>
          <p:nvPr/>
        </p:nvSpPr>
        <p:spPr bwMode="auto">
          <a:xfrm>
            <a:off x="3293209" y="4223796"/>
            <a:ext cx="0" cy="37631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charset="0"/>
            </a:endParaRPr>
          </a:p>
        </p:txBody>
      </p:sp>
      <p:grpSp>
        <p:nvGrpSpPr>
          <p:cNvPr id="10253" name="Group 16"/>
          <p:cNvGrpSpPr>
            <a:grpSpLocks/>
          </p:cNvGrpSpPr>
          <p:nvPr/>
        </p:nvGrpSpPr>
        <p:grpSpPr bwMode="auto">
          <a:xfrm>
            <a:off x="4604630" y="4568775"/>
            <a:ext cx="4463170" cy="2234261"/>
            <a:chOff x="2880" y="2016"/>
            <a:chExt cx="2675" cy="1229"/>
          </a:xfrm>
        </p:grpSpPr>
        <p:grpSp>
          <p:nvGrpSpPr>
            <p:cNvPr id="10254" name="Group 17"/>
            <p:cNvGrpSpPr>
              <a:grpSpLocks/>
            </p:cNvGrpSpPr>
            <p:nvPr/>
          </p:nvGrpSpPr>
          <p:grpSpPr bwMode="auto">
            <a:xfrm>
              <a:off x="4445" y="2612"/>
              <a:ext cx="1110" cy="610"/>
              <a:chOff x="4557" y="2716"/>
              <a:chExt cx="1110" cy="610"/>
            </a:xfrm>
          </p:grpSpPr>
          <p:sp>
            <p:nvSpPr>
              <p:cNvPr id="10271" name="Oval 18"/>
              <p:cNvSpPr>
                <a:spLocks noChangeArrowheads="1"/>
              </p:cNvSpPr>
              <p:nvPr/>
            </p:nvSpPr>
            <p:spPr bwMode="auto">
              <a:xfrm>
                <a:off x="4570" y="2716"/>
                <a:ext cx="1086" cy="610"/>
              </a:xfrm>
              <a:prstGeom prst="ellipse">
                <a:avLst/>
              </a:prstGeom>
              <a:solidFill>
                <a:schemeClr val="bg1"/>
              </a:solidFill>
              <a:ln w="25400">
                <a:solidFill>
                  <a:schemeClr val="tx1"/>
                </a:solidFill>
                <a:round/>
                <a:headEnd/>
                <a:tailEnd/>
              </a:ln>
              <a:effectLst>
                <a:outerShdw dist="107763" dir="2700000" algn="ctr" rotWithShape="0">
                  <a:schemeClr val="bg2"/>
                </a:outerShdw>
              </a:effectLst>
            </p:spPr>
            <p:txBody>
              <a:bodyPr wrap="none" anchor="ctr"/>
              <a:lstStyle/>
              <a:p>
                <a:endParaRPr lang="en-US">
                  <a:solidFill>
                    <a:srgbClr val="000000"/>
                  </a:solidFill>
                  <a:latin typeface="Arial" charset="0"/>
                </a:endParaRPr>
              </a:p>
            </p:txBody>
          </p:sp>
          <p:sp>
            <p:nvSpPr>
              <p:cNvPr id="10272" name="Rectangle 19"/>
              <p:cNvSpPr>
                <a:spLocks noChangeArrowheads="1"/>
              </p:cNvSpPr>
              <p:nvPr/>
            </p:nvSpPr>
            <p:spPr bwMode="auto">
              <a:xfrm>
                <a:off x="4557" y="2896"/>
                <a:ext cx="1110"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lnSpc>
                    <a:spcPct val="85000"/>
                  </a:lnSpc>
                  <a:spcBef>
                    <a:spcPct val="50000"/>
                  </a:spcBef>
                </a:pPr>
                <a:r>
                  <a:rPr lang="en-US" sz="2000" b="1">
                    <a:solidFill>
                      <a:srgbClr val="000000"/>
                    </a:solidFill>
                    <a:latin typeface="Times New Roman" pitchFamily="18" charset="0"/>
                  </a:rPr>
                  <a:t>Conventional  Financing</a:t>
                </a:r>
              </a:p>
            </p:txBody>
          </p:sp>
        </p:grpSp>
        <p:grpSp>
          <p:nvGrpSpPr>
            <p:cNvPr id="10255" name="Group 20"/>
            <p:cNvGrpSpPr>
              <a:grpSpLocks/>
            </p:cNvGrpSpPr>
            <p:nvPr/>
          </p:nvGrpSpPr>
          <p:grpSpPr bwMode="auto">
            <a:xfrm>
              <a:off x="2880" y="2607"/>
              <a:ext cx="1183" cy="638"/>
              <a:chOff x="2992" y="2711"/>
              <a:chExt cx="1183" cy="638"/>
            </a:xfrm>
          </p:grpSpPr>
          <p:sp>
            <p:nvSpPr>
              <p:cNvPr id="10269" name="Oval 21"/>
              <p:cNvSpPr>
                <a:spLocks noChangeArrowheads="1"/>
              </p:cNvSpPr>
              <p:nvPr/>
            </p:nvSpPr>
            <p:spPr bwMode="auto">
              <a:xfrm>
                <a:off x="2992" y="2711"/>
                <a:ext cx="1120" cy="638"/>
              </a:xfrm>
              <a:prstGeom prst="ellipse">
                <a:avLst/>
              </a:prstGeom>
              <a:solidFill>
                <a:schemeClr val="bg1"/>
              </a:solidFill>
              <a:ln w="50800">
                <a:solidFill>
                  <a:schemeClr val="tx1"/>
                </a:solidFill>
                <a:round/>
                <a:headEnd/>
                <a:tailEnd/>
              </a:ln>
              <a:effectLst>
                <a:outerShdw dist="107763" dir="2700000" algn="ctr" rotWithShape="0">
                  <a:schemeClr val="bg2"/>
                </a:outerShdw>
              </a:effectLst>
            </p:spPr>
            <p:txBody>
              <a:bodyPr wrap="none" anchor="ctr"/>
              <a:lstStyle/>
              <a:p>
                <a:endParaRPr lang="en-US">
                  <a:solidFill>
                    <a:srgbClr val="000000"/>
                  </a:solidFill>
                  <a:latin typeface="Arial" charset="0"/>
                </a:endParaRPr>
              </a:p>
            </p:txBody>
          </p:sp>
          <p:sp>
            <p:nvSpPr>
              <p:cNvPr id="10270" name="Rectangle 22"/>
              <p:cNvSpPr>
                <a:spLocks noChangeArrowheads="1"/>
              </p:cNvSpPr>
              <p:nvPr/>
            </p:nvSpPr>
            <p:spPr bwMode="auto">
              <a:xfrm>
                <a:off x="3017" y="2881"/>
                <a:ext cx="115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lnSpc>
                    <a:spcPct val="85000"/>
                  </a:lnSpc>
                  <a:spcBef>
                    <a:spcPct val="50000"/>
                  </a:spcBef>
                </a:pPr>
                <a:r>
                  <a:rPr lang="en-US" sz="2000" b="1">
                    <a:solidFill>
                      <a:srgbClr val="000000"/>
                    </a:solidFill>
                    <a:latin typeface="Times New Roman" pitchFamily="18" charset="0"/>
                  </a:rPr>
                  <a:t>Project   Financing</a:t>
                </a:r>
              </a:p>
            </p:txBody>
          </p:sp>
        </p:grpSp>
        <p:grpSp>
          <p:nvGrpSpPr>
            <p:cNvPr id="10256" name="Group 23"/>
            <p:cNvGrpSpPr>
              <a:grpSpLocks/>
            </p:cNvGrpSpPr>
            <p:nvPr/>
          </p:nvGrpSpPr>
          <p:grpSpPr bwMode="auto">
            <a:xfrm>
              <a:off x="3640" y="2016"/>
              <a:ext cx="1088" cy="608"/>
              <a:chOff x="3752" y="2120"/>
              <a:chExt cx="1088" cy="608"/>
            </a:xfrm>
          </p:grpSpPr>
          <p:sp>
            <p:nvSpPr>
              <p:cNvPr id="10267" name="Oval 24"/>
              <p:cNvSpPr>
                <a:spLocks noChangeArrowheads="1"/>
              </p:cNvSpPr>
              <p:nvPr/>
            </p:nvSpPr>
            <p:spPr bwMode="auto">
              <a:xfrm>
                <a:off x="3754" y="2120"/>
                <a:ext cx="1088" cy="608"/>
              </a:xfrm>
              <a:prstGeom prst="ellipse">
                <a:avLst/>
              </a:prstGeom>
              <a:solidFill>
                <a:schemeClr val="bg1"/>
              </a:solidFill>
              <a:ln w="25400">
                <a:solidFill>
                  <a:schemeClr val="tx1"/>
                </a:solidFill>
                <a:round/>
                <a:headEnd/>
                <a:tailEnd/>
              </a:ln>
              <a:effectLst>
                <a:outerShdw dist="107763" dir="2700000" algn="ctr" rotWithShape="0">
                  <a:schemeClr val="bg2"/>
                </a:outerShdw>
              </a:effectLst>
            </p:spPr>
            <p:txBody>
              <a:bodyPr wrap="none" anchor="ctr"/>
              <a:lstStyle/>
              <a:p>
                <a:endParaRPr lang="en-US">
                  <a:solidFill>
                    <a:srgbClr val="000000"/>
                  </a:solidFill>
                  <a:latin typeface="Arial" charset="0"/>
                </a:endParaRPr>
              </a:p>
            </p:txBody>
          </p:sp>
          <p:sp>
            <p:nvSpPr>
              <p:cNvPr id="10268" name="Rectangle 25"/>
              <p:cNvSpPr>
                <a:spLocks noChangeArrowheads="1"/>
              </p:cNvSpPr>
              <p:nvPr/>
            </p:nvSpPr>
            <p:spPr bwMode="auto">
              <a:xfrm>
                <a:off x="3885" y="2224"/>
                <a:ext cx="822"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lnSpc>
                    <a:spcPct val="85000"/>
                  </a:lnSpc>
                  <a:spcBef>
                    <a:spcPct val="50000"/>
                  </a:spcBef>
                </a:pPr>
                <a:r>
                  <a:rPr lang="en-US" sz="2000" b="1">
                    <a:solidFill>
                      <a:srgbClr val="000000"/>
                    </a:solidFill>
                    <a:latin typeface="Times New Roman" pitchFamily="18" charset="0"/>
                  </a:rPr>
                  <a:t>Private Debt</a:t>
                </a:r>
              </a:p>
            </p:txBody>
          </p:sp>
        </p:grpSp>
        <p:sp>
          <p:nvSpPr>
            <p:cNvPr id="10257" name="Line 26"/>
            <p:cNvSpPr>
              <a:spLocks noChangeShapeType="1"/>
            </p:cNvSpPr>
            <p:nvPr/>
          </p:nvSpPr>
          <p:spPr bwMode="auto">
            <a:xfrm>
              <a:off x="4753" y="2344"/>
              <a:ext cx="20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charset="0"/>
              </a:endParaRPr>
            </a:p>
          </p:txBody>
        </p:sp>
        <p:sp>
          <p:nvSpPr>
            <p:cNvPr id="10258" name="Line 27"/>
            <p:cNvSpPr>
              <a:spLocks noChangeShapeType="1"/>
            </p:cNvSpPr>
            <p:nvPr/>
          </p:nvSpPr>
          <p:spPr bwMode="auto">
            <a:xfrm>
              <a:off x="4961" y="2341"/>
              <a:ext cx="0" cy="25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charset="0"/>
              </a:endParaRPr>
            </a:p>
          </p:txBody>
        </p:sp>
        <p:sp>
          <p:nvSpPr>
            <p:cNvPr id="10259" name="Line 28"/>
            <p:cNvSpPr>
              <a:spLocks noChangeShapeType="1"/>
            </p:cNvSpPr>
            <p:nvPr/>
          </p:nvSpPr>
          <p:spPr bwMode="auto">
            <a:xfrm flipH="1">
              <a:off x="3377" y="2344"/>
              <a:ext cx="27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charset="0"/>
              </a:endParaRPr>
            </a:p>
          </p:txBody>
        </p:sp>
        <p:sp>
          <p:nvSpPr>
            <p:cNvPr id="10260" name="Line 29"/>
            <p:cNvSpPr>
              <a:spLocks noChangeShapeType="1"/>
            </p:cNvSpPr>
            <p:nvPr/>
          </p:nvSpPr>
          <p:spPr bwMode="auto">
            <a:xfrm>
              <a:off x="3382" y="2346"/>
              <a:ext cx="0" cy="25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charset="0"/>
              </a:endParaRPr>
            </a:p>
          </p:txBody>
        </p:sp>
      </p:grpSp>
      <p:sp>
        <p:nvSpPr>
          <p:cNvPr id="10245" name="Rectangle 37"/>
          <p:cNvSpPr>
            <a:spLocks noChangeArrowheads="1"/>
          </p:cNvSpPr>
          <p:nvPr/>
        </p:nvSpPr>
        <p:spPr bwMode="auto">
          <a:xfrm>
            <a:off x="3059615" y="6881347"/>
            <a:ext cx="2600325" cy="78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r" eaLnBrk="0" hangingPunct="0">
              <a:lnSpc>
                <a:spcPct val="50000"/>
              </a:lnSpc>
              <a:spcBef>
                <a:spcPct val="50000"/>
              </a:spcBef>
            </a:pPr>
            <a:r>
              <a:rPr lang="en-US" dirty="0">
                <a:solidFill>
                  <a:srgbClr val="000000"/>
                </a:solidFill>
                <a:latin typeface="Times New Roman" pitchFamily="18" charset="0"/>
              </a:rPr>
              <a:t>Syndicated Credit Facility</a:t>
            </a:r>
          </a:p>
          <a:p>
            <a:pPr algn="r" eaLnBrk="0" hangingPunct="0">
              <a:lnSpc>
                <a:spcPct val="50000"/>
              </a:lnSpc>
              <a:spcBef>
                <a:spcPct val="50000"/>
              </a:spcBef>
            </a:pPr>
            <a:r>
              <a:rPr lang="en-US" dirty="0" smtClean="0">
                <a:solidFill>
                  <a:srgbClr val="FF33CC"/>
                </a:solidFill>
                <a:latin typeface="Times New Roman" pitchFamily="18" charset="0"/>
              </a:rPr>
              <a:t>Private Placements</a:t>
            </a:r>
            <a:endParaRPr lang="en-US" dirty="0">
              <a:solidFill>
                <a:srgbClr val="FF33CC"/>
              </a:solidFill>
              <a:latin typeface="Times New Roman" pitchFamily="18" charset="0"/>
            </a:endParaRPr>
          </a:p>
          <a:p>
            <a:pPr algn="r" eaLnBrk="0" hangingPunct="0">
              <a:lnSpc>
                <a:spcPct val="50000"/>
              </a:lnSpc>
              <a:spcBef>
                <a:spcPct val="50000"/>
              </a:spcBef>
            </a:pPr>
            <a:r>
              <a:rPr lang="en-US" dirty="0" smtClean="0">
                <a:solidFill>
                  <a:srgbClr val="000000"/>
                </a:solidFill>
                <a:latin typeface="Times New Roman" pitchFamily="18" charset="0"/>
              </a:rPr>
              <a:t>Term Loans</a:t>
            </a:r>
            <a:endParaRPr lang="en-US" dirty="0">
              <a:solidFill>
                <a:srgbClr val="000000"/>
              </a:solidFill>
              <a:latin typeface="Times New Roman" pitchFamily="18" charset="0"/>
            </a:endParaRPr>
          </a:p>
        </p:txBody>
      </p:sp>
      <p:sp>
        <p:nvSpPr>
          <p:cNvPr id="10246" name="Rectangle 38"/>
          <p:cNvSpPr>
            <a:spLocks noChangeArrowheads="1"/>
          </p:cNvSpPr>
          <p:nvPr/>
        </p:nvSpPr>
        <p:spPr bwMode="auto">
          <a:xfrm>
            <a:off x="6714916" y="6882052"/>
            <a:ext cx="2600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r" eaLnBrk="0" hangingPunct="0">
              <a:lnSpc>
                <a:spcPct val="50000"/>
              </a:lnSpc>
              <a:spcBef>
                <a:spcPct val="50000"/>
              </a:spcBef>
            </a:pPr>
            <a:r>
              <a:rPr lang="en-US" dirty="0">
                <a:solidFill>
                  <a:srgbClr val="000000"/>
                </a:solidFill>
                <a:latin typeface="Times New Roman" pitchFamily="18" charset="0"/>
              </a:rPr>
              <a:t>Bank Loans</a:t>
            </a:r>
          </a:p>
        </p:txBody>
      </p:sp>
      <p:grpSp>
        <p:nvGrpSpPr>
          <p:cNvPr id="35" name="Group 219"/>
          <p:cNvGrpSpPr>
            <a:grpSpLocks/>
          </p:cNvGrpSpPr>
          <p:nvPr/>
        </p:nvGrpSpPr>
        <p:grpSpPr bwMode="auto">
          <a:xfrm>
            <a:off x="762000" y="3352799"/>
            <a:ext cx="2057400" cy="1128715"/>
            <a:chOff x="440" y="1496"/>
            <a:chExt cx="1136" cy="656"/>
          </a:xfrm>
        </p:grpSpPr>
        <p:sp>
          <p:nvSpPr>
            <p:cNvPr id="36" name="Oval 220"/>
            <p:cNvSpPr>
              <a:spLocks noChangeArrowheads="1"/>
            </p:cNvSpPr>
            <p:nvPr/>
          </p:nvSpPr>
          <p:spPr bwMode="auto">
            <a:xfrm>
              <a:off x="440" y="1496"/>
              <a:ext cx="1136" cy="656"/>
            </a:xfrm>
            <a:prstGeom prst="ellipse">
              <a:avLst/>
            </a:prstGeom>
            <a:solidFill>
              <a:srgbClr val="FFFF00"/>
            </a:solidFill>
            <a:ln w="25400">
              <a:solidFill>
                <a:schemeClr val="tx1"/>
              </a:solidFill>
              <a:round/>
              <a:headEnd/>
              <a:tailEnd/>
            </a:ln>
            <a:effectLst>
              <a:outerShdw dist="107763" dir="2700000" algn="ctr" rotWithShape="0">
                <a:schemeClr val="bg2"/>
              </a:outerShdw>
            </a:effectLst>
          </p:spPr>
          <p:txBody>
            <a:bodyPr wrap="none" anchor="ctr"/>
            <a:lstStyle/>
            <a:p>
              <a:endParaRPr lang="en-US">
                <a:solidFill>
                  <a:srgbClr val="000000"/>
                </a:solidFill>
                <a:latin typeface="Arial" charset="0"/>
              </a:endParaRPr>
            </a:p>
          </p:txBody>
        </p:sp>
        <p:sp>
          <p:nvSpPr>
            <p:cNvPr id="37" name="Rectangle 221"/>
            <p:cNvSpPr>
              <a:spLocks noChangeArrowheads="1"/>
            </p:cNvSpPr>
            <p:nvPr/>
          </p:nvSpPr>
          <p:spPr bwMode="auto">
            <a:xfrm>
              <a:off x="592" y="1537"/>
              <a:ext cx="822" cy="52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lnSpc>
                  <a:spcPct val="85000"/>
                </a:lnSpc>
                <a:spcBef>
                  <a:spcPct val="50000"/>
                </a:spcBef>
              </a:pPr>
              <a:r>
                <a:rPr lang="en-US" sz="2000" b="1" dirty="0">
                  <a:solidFill>
                    <a:srgbClr val="0000FF"/>
                  </a:solidFill>
                  <a:latin typeface="Times New Roman" pitchFamily="18" charset="0"/>
                </a:rPr>
                <a:t>Equity </a:t>
              </a:r>
              <a:r>
                <a:rPr lang="en-US" sz="2000" b="1" dirty="0" smtClean="0">
                  <a:solidFill>
                    <a:srgbClr val="0000FF"/>
                  </a:solidFill>
                  <a:latin typeface="Times New Roman" pitchFamily="18" charset="0"/>
                </a:rPr>
                <a:t>Financing</a:t>
              </a:r>
              <a:endParaRPr lang="en-US" sz="1400" b="1" dirty="0" smtClean="0">
                <a:solidFill>
                  <a:srgbClr val="0000FF"/>
                </a:solidFill>
                <a:latin typeface="Times New Roman" pitchFamily="18" charset="0"/>
              </a:endParaRPr>
            </a:p>
            <a:p>
              <a:pPr algn="ctr" eaLnBrk="0" hangingPunct="0">
                <a:lnSpc>
                  <a:spcPct val="85000"/>
                </a:lnSpc>
                <a:spcBef>
                  <a:spcPct val="50000"/>
                </a:spcBef>
              </a:pPr>
              <a:r>
                <a:rPr lang="en-US" sz="1400" b="1" dirty="0" smtClean="0">
                  <a:solidFill>
                    <a:srgbClr val="CC3300"/>
                  </a:solidFill>
                  <a:latin typeface="Times New Roman" pitchFamily="18" charset="0"/>
                </a:rPr>
                <a:t>Private/Public</a:t>
              </a:r>
              <a:endParaRPr lang="en-US" sz="1400" b="1" dirty="0">
                <a:solidFill>
                  <a:srgbClr val="CC3300"/>
                </a:solidFill>
                <a:latin typeface="Times New Roman" pitchFamily="18" charset="0"/>
              </a:endParaRPr>
            </a:p>
          </p:txBody>
        </p:sp>
      </p:grpSp>
      <p:grpSp>
        <p:nvGrpSpPr>
          <p:cNvPr id="38" name="Group 222"/>
          <p:cNvGrpSpPr>
            <a:grpSpLocks/>
          </p:cNvGrpSpPr>
          <p:nvPr/>
        </p:nvGrpSpPr>
        <p:grpSpPr bwMode="auto">
          <a:xfrm>
            <a:off x="3785161" y="1485953"/>
            <a:ext cx="2557772" cy="1349427"/>
            <a:chOff x="1544" y="872"/>
            <a:chExt cx="1280" cy="752"/>
          </a:xfrm>
          <a:solidFill>
            <a:schemeClr val="bg1"/>
          </a:solidFill>
          <a:effectLst>
            <a:outerShdw blurRad="50800" dist="88900" dir="2700000" sx="101000" sy="101000" algn="tl" rotWithShape="0">
              <a:schemeClr val="bg1">
                <a:lumMod val="75000"/>
                <a:alpha val="40000"/>
              </a:schemeClr>
            </a:outerShdw>
          </a:effectLst>
        </p:grpSpPr>
        <p:sp>
          <p:nvSpPr>
            <p:cNvPr id="39" name="Oval 223"/>
            <p:cNvSpPr>
              <a:spLocks noChangeArrowheads="1"/>
            </p:cNvSpPr>
            <p:nvPr/>
          </p:nvSpPr>
          <p:spPr bwMode="auto">
            <a:xfrm>
              <a:off x="1544" y="872"/>
              <a:ext cx="1280" cy="752"/>
            </a:xfrm>
            <a:prstGeom prst="ellipse">
              <a:avLst/>
            </a:prstGeom>
            <a:grpFill/>
            <a:ln w="25400">
              <a:solidFill>
                <a:schemeClr val="tx1"/>
              </a:solidFill>
              <a:round/>
              <a:headEnd/>
              <a:tailEnd/>
            </a:ln>
            <a:effectLst>
              <a:outerShdw dist="107763" dir="2700000" algn="ctr" rotWithShape="0">
                <a:schemeClr val="bg2"/>
              </a:outerShdw>
            </a:effectLst>
          </p:spPr>
          <p:txBody>
            <a:bodyPr wrap="none" anchor="ctr"/>
            <a:lstStyle/>
            <a:p>
              <a:endParaRPr lang="en-US">
                <a:solidFill>
                  <a:srgbClr val="000000"/>
                </a:solidFill>
                <a:latin typeface="Arial" charset="0"/>
              </a:endParaRPr>
            </a:p>
          </p:txBody>
        </p:sp>
        <p:sp>
          <p:nvSpPr>
            <p:cNvPr id="40" name="Rectangle 224"/>
            <p:cNvSpPr>
              <a:spLocks noChangeArrowheads="1"/>
            </p:cNvSpPr>
            <p:nvPr/>
          </p:nvSpPr>
          <p:spPr bwMode="auto">
            <a:xfrm>
              <a:off x="1690" y="1014"/>
              <a:ext cx="983" cy="518"/>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ctr" eaLnBrk="0" hangingPunct="0">
                <a:lnSpc>
                  <a:spcPct val="85000"/>
                </a:lnSpc>
                <a:spcBef>
                  <a:spcPct val="50000"/>
                </a:spcBef>
              </a:pPr>
              <a:r>
                <a:rPr lang="en-US" sz="2800" b="1" dirty="0" smtClean="0">
                  <a:solidFill>
                    <a:srgbClr val="C00000"/>
                  </a:solidFill>
                  <a:effectLst>
                    <a:glow rad="228600">
                      <a:srgbClr val="FFFF00"/>
                    </a:glow>
                    <a:outerShdw blurRad="38100" dist="38100" dir="2700000" algn="tl">
                      <a:srgbClr val="000000">
                        <a:alpha val="43137"/>
                      </a:srgbClr>
                    </a:outerShdw>
                  </a:effectLst>
                  <a:latin typeface="Times New Roman" pitchFamily="18" charset="0"/>
                </a:rPr>
                <a:t>Financing Sources</a:t>
              </a:r>
              <a:endParaRPr lang="en-US" sz="2800" b="1" dirty="0">
                <a:solidFill>
                  <a:srgbClr val="C00000"/>
                </a:solidFill>
                <a:effectLst>
                  <a:glow rad="228600">
                    <a:srgbClr val="FFFF00"/>
                  </a:glow>
                  <a:outerShdw blurRad="38100" dist="38100" dir="2700000" algn="tl">
                    <a:srgbClr val="000000">
                      <a:alpha val="43137"/>
                    </a:srgbClr>
                  </a:outerShdw>
                </a:effectLst>
                <a:latin typeface="Times New Roman" pitchFamily="18" charset="0"/>
              </a:endParaRPr>
            </a:p>
          </p:txBody>
        </p:sp>
      </p:grpSp>
      <p:sp>
        <p:nvSpPr>
          <p:cNvPr id="41" name="Line 225"/>
          <p:cNvSpPr>
            <a:spLocks noChangeShapeType="1"/>
          </p:cNvSpPr>
          <p:nvPr/>
        </p:nvSpPr>
        <p:spPr bwMode="auto">
          <a:xfrm>
            <a:off x="1781175" y="3022602"/>
            <a:ext cx="6565900" cy="95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charset="0"/>
            </a:endParaRPr>
          </a:p>
        </p:txBody>
      </p:sp>
      <p:sp>
        <p:nvSpPr>
          <p:cNvPr id="42" name="Line 226"/>
          <p:cNvSpPr>
            <a:spLocks noChangeShapeType="1"/>
          </p:cNvSpPr>
          <p:nvPr/>
        </p:nvSpPr>
        <p:spPr bwMode="auto">
          <a:xfrm>
            <a:off x="5067300" y="3022602"/>
            <a:ext cx="0" cy="3143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charset="0"/>
            </a:endParaRPr>
          </a:p>
        </p:txBody>
      </p:sp>
      <p:sp>
        <p:nvSpPr>
          <p:cNvPr id="43" name="Line 228"/>
          <p:cNvSpPr>
            <a:spLocks noChangeShapeType="1"/>
          </p:cNvSpPr>
          <p:nvPr/>
        </p:nvSpPr>
        <p:spPr bwMode="auto">
          <a:xfrm>
            <a:off x="1787525" y="3030538"/>
            <a:ext cx="0" cy="3286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charset="0"/>
            </a:endParaRPr>
          </a:p>
        </p:txBody>
      </p:sp>
      <p:grpSp>
        <p:nvGrpSpPr>
          <p:cNvPr id="44" name="Group 213"/>
          <p:cNvGrpSpPr>
            <a:grpSpLocks/>
          </p:cNvGrpSpPr>
          <p:nvPr/>
        </p:nvGrpSpPr>
        <p:grpSpPr bwMode="auto">
          <a:xfrm>
            <a:off x="4067177" y="3352800"/>
            <a:ext cx="2060575" cy="1041400"/>
            <a:chOff x="2744" y="1592"/>
            <a:chExt cx="1088" cy="608"/>
          </a:xfrm>
        </p:grpSpPr>
        <p:sp>
          <p:nvSpPr>
            <p:cNvPr id="45" name="Oval 214"/>
            <p:cNvSpPr>
              <a:spLocks noChangeArrowheads="1"/>
            </p:cNvSpPr>
            <p:nvPr/>
          </p:nvSpPr>
          <p:spPr bwMode="auto">
            <a:xfrm>
              <a:off x="2744" y="1592"/>
              <a:ext cx="1088" cy="608"/>
            </a:xfrm>
            <a:prstGeom prst="ellipse">
              <a:avLst/>
            </a:prstGeom>
            <a:solidFill>
              <a:srgbClr val="FFFF00"/>
            </a:solidFill>
            <a:ln w="25400">
              <a:solidFill>
                <a:schemeClr val="tx1"/>
              </a:solidFill>
              <a:round/>
              <a:headEnd/>
              <a:tailEnd/>
            </a:ln>
            <a:effectLst>
              <a:outerShdw dist="107763" dir="2700000" algn="ctr" rotWithShape="0">
                <a:schemeClr val="bg2"/>
              </a:outerShdw>
            </a:effectLst>
          </p:spPr>
          <p:txBody>
            <a:bodyPr wrap="none" anchor="ctr"/>
            <a:lstStyle/>
            <a:p>
              <a:endParaRPr lang="en-US">
                <a:solidFill>
                  <a:srgbClr val="000000"/>
                </a:solidFill>
                <a:latin typeface="Arial" charset="0"/>
              </a:endParaRPr>
            </a:p>
          </p:txBody>
        </p:sp>
        <p:sp>
          <p:nvSpPr>
            <p:cNvPr id="46" name="Rectangle 215"/>
            <p:cNvSpPr>
              <a:spLocks noChangeArrowheads="1"/>
            </p:cNvSpPr>
            <p:nvPr/>
          </p:nvSpPr>
          <p:spPr bwMode="auto">
            <a:xfrm>
              <a:off x="2877" y="1636"/>
              <a:ext cx="8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lnSpc>
                  <a:spcPct val="85000"/>
                </a:lnSpc>
                <a:spcBef>
                  <a:spcPct val="50000"/>
                </a:spcBef>
              </a:pPr>
              <a:r>
                <a:rPr lang="en-US" sz="2000" b="1" dirty="0">
                  <a:solidFill>
                    <a:srgbClr val="0000FF"/>
                  </a:solidFill>
                  <a:latin typeface="Times New Roman" pitchFamily="18" charset="0"/>
                </a:rPr>
                <a:t>Debt </a:t>
              </a:r>
              <a:r>
                <a:rPr lang="en-US" sz="2000" b="1" dirty="0" smtClean="0">
                  <a:solidFill>
                    <a:srgbClr val="0000FF"/>
                  </a:solidFill>
                  <a:latin typeface="Times New Roman" pitchFamily="18" charset="0"/>
                </a:rPr>
                <a:t>Financing</a:t>
              </a:r>
              <a:endParaRPr lang="en-US" sz="1400" b="1" dirty="0" smtClean="0">
                <a:solidFill>
                  <a:srgbClr val="0000FF"/>
                </a:solidFill>
                <a:latin typeface="Times New Roman" pitchFamily="18" charset="0"/>
              </a:endParaRPr>
            </a:p>
            <a:p>
              <a:pPr algn="ctr" eaLnBrk="0" hangingPunct="0">
                <a:lnSpc>
                  <a:spcPct val="85000"/>
                </a:lnSpc>
                <a:spcBef>
                  <a:spcPts val="0"/>
                </a:spcBef>
              </a:pPr>
              <a:r>
                <a:rPr lang="en-US" sz="1400" b="1" dirty="0" smtClean="0">
                  <a:solidFill>
                    <a:srgbClr val="CC3300"/>
                  </a:solidFill>
                  <a:latin typeface="Times New Roman" pitchFamily="18" charset="0"/>
                </a:rPr>
                <a:t>Private</a:t>
              </a:r>
              <a:endParaRPr lang="en-US" sz="1400" b="1" dirty="0">
                <a:solidFill>
                  <a:srgbClr val="CC3300"/>
                </a:solidFill>
                <a:latin typeface="Times New Roman" pitchFamily="18" charset="0"/>
              </a:endParaRPr>
            </a:p>
          </p:txBody>
        </p:sp>
      </p:grpSp>
      <p:sp>
        <p:nvSpPr>
          <p:cNvPr id="51" name="Line 262"/>
          <p:cNvSpPr>
            <a:spLocks noChangeShapeType="1"/>
          </p:cNvSpPr>
          <p:nvPr/>
        </p:nvSpPr>
        <p:spPr bwMode="auto">
          <a:xfrm>
            <a:off x="5067300" y="2835380"/>
            <a:ext cx="0" cy="21103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charset="0"/>
            </a:endParaRPr>
          </a:p>
        </p:txBody>
      </p:sp>
      <p:grpSp>
        <p:nvGrpSpPr>
          <p:cNvPr id="47" name="Group 261"/>
          <p:cNvGrpSpPr>
            <a:grpSpLocks/>
          </p:cNvGrpSpPr>
          <p:nvPr/>
        </p:nvGrpSpPr>
        <p:grpSpPr bwMode="auto">
          <a:xfrm>
            <a:off x="7343775" y="3365500"/>
            <a:ext cx="1981200" cy="914400"/>
            <a:chOff x="4320" y="1392"/>
            <a:chExt cx="1248" cy="576"/>
          </a:xfrm>
        </p:grpSpPr>
        <p:sp>
          <p:nvSpPr>
            <p:cNvPr id="48" name="Oval 255"/>
            <p:cNvSpPr>
              <a:spLocks noChangeArrowheads="1"/>
            </p:cNvSpPr>
            <p:nvPr/>
          </p:nvSpPr>
          <p:spPr bwMode="auto">
            <a:xfrm>
              <a:off x="4320" y="1392"/>
              <a:ext cx="1248" cy="576"/>
            </a:xfrm>
            <a:prstGeom prst="ellipse">
              <a:avLst/>
            </a:prstGeom>
            <a:solidFill>
              <a:srgbClr val="FFFF00"/>
            </a:solidFill>
            <a:ln w="25400">
              <a:solidFill>
                <a:schemeClr val="tx1"/>
              </a:solidFill>
              <a:round/>
              <a:headEnd/>
              <a:tailEnd/>
            </a:ln>
            <a:effectLst>
              <a:outerShdw dist="107763" dir="2700000" algn="ctr" rotWithShape="0">
                <a:schemeClr val="bg2"/>
              </a:outerShdw>
            </a:effectLst>
          </p:spPr>
          <p:txBody>
            <a:bodyPr wrap="none" anchor="ctr"/>
            <a:lstStyle/>
            <a:p>
              <a:endParaRPr lang="en-US">
                <a:solidFill>
                  <a:srgbClr val="000000"/>
                </a:solidFill>
                <a:latin typeface="Arial" charset="0"/>
              </a:endParaRPr>
            </a:p>
          </p:txBody>
        </p:sp>
        <p:sp>
          <p:nvSpPr>
            <p:cNvPr id="49" name="Rectangle 256"/>
            <p:cNvSpPr>
              <a:spLocks noChangeArrowheads="1"/>
            </p:cNvSpPr>
            <p:nvPr/>
          </p:nvSpPr>
          <p:spPr bwMode="auto">
            <a:xfrm>
              <a:off x="4512" y="1432"/>
              <a:ext cx="862" cy="501"/>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lnSpc>
                  <a:spcPct val="85000"/>
                </a:lnSpc>
                <a:spcBef>
                  <a:spcPct val="50000"/>
                </a:spcBef>
              </a:pPr>
              <a:r>
                <a:rPr lang="en-US" sz="2000" b="1" dirty="0" smtClean="0">
                  <a:solidFill>
                    <a:srgbClr val="0000FF"/>
                  </a:solidFill>
                  <a:latin typeface="Times New Roman" pitchFamily="18" charset="0"/>
                </a:rPr>
                <a:t>Debt Financing</a:t>
              </a:r>
              <a:endParaRPr lang="en-US" sz="1400" b="1" dirty="0" smtClean="0">
                <a:solidFill>
                  <a:srgbClr val="0000FF"/>
                </a:solidFill>
                <a:latin typeface="Times New Roman" pitchFamily="18" charset="0"/>
              </a:endParaRPr>
            </a:p>
            <a:p>
              <a:pPr algn="ctr" eaLnBrk="0" hangingPunct="0">
                <a:lnSpc>
                  <a:spcPct val="85000"/>
                </a:lnSpc>
                <a:spcBef>
                  <a:spcPts val="0"/>
                </a:spcBef>
              </a:pPr>
              <a:r>
                <a:rPr lang="en-US" sz="1400" b="1" dirty="0" smtClean="0">
                  <a:solidFill>
                    <a:srgbClr val="C00000"/>
                  </a:solidFill>
                  <a:latin typeface="Times New Roman" pitchFamily="18" charset="0"/>
                </a:rPr>
                <a:t>Public</a:t>
              </a:r>
              <a:endParaRPr lang="en-US" sz="1400" b="1" dirty="0">
                <a:solidFill>
                  <a:srgbClr val="C00000"/>
                </a:solidFill>
                <a:latin typeface="Times New Roman" pitchFamily="18" charset="0"/>
              </a:endParaRPr>
            </a:p>
          </p:txBody>
        </p:sp>
      </p:grpSp>
      <p:sp>
        <p:nvSpPr>
          <p:cNvPr id="50" name="Line 257"/>
          <p:cNvSpPr>
            <a:spLocks noChangeShapeType="1"/>
          </p:cNvSpPr>
          <p:nvPr/>
        </p:nvSpPr>
        <p:spPr bwMode="auto">
          <a:xfrm>
            <a:off x="8347075" y="3032127"/>
            <a:ext cx="0" cy="32861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charset="0"/>
            </a:endParaRPr>
          </a:p>
        </p:txBody>
      </p:sp>
      <p:sp>
        <p:nvSpPr>
          <p:cNvPr id="52" name="Rectangle 37"/>
          <p:cNvSpPr>
            <a:spLocks noChangeArrowheads="1"/>
          </p:cNvSpPr>
          <p:nvPr/>
        </p:nvSpPr>
        <p:spPr bwMode="auto">
          <a:xfrm>
            <a:off x="762000" y="5665141"/>
            <a:ext cx="2600325" cy="52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r" eaLnBrk="0" hangingPunct="0">
              <a:lnSpc>
                <a:spcPct val="50000"/>
              </a:lnSpc>
              <a:spcBef>
                <a:spcPct val="50000"/>
              </a:spcBef>
            </a:pPr>
            <a:r>
              <a:rPr lang="en-US" dirty="0" smtClean="0">
                <a:solidFill>
                  <a:srgbClr val="000000"/>
                </a:solidFill>
                <a:latin typeface="Times New Roman" pitchFamily="18" charset="0"/>
              </a:rPr>
              <a:t>Bonds &amp; Notes</a:t>
            </a:r>
          </a:p>
          <a:p>
            <a:pPr algn="r" eaLnBrk="0" hangingPunct="0">
              <a:lnSpc>
                <a:spcPct val="50000"/>
              </a:lnSpc>
              <a:spcBef>
                <a:spcPct val="50000"/>
              </a:spcBef>
            </a:pPr>
            <a:r>
              <a:rPr lang="en-US" b="1" dirty="0" smtClean="0">
                <a:solidFill>
                  <a:srgbClr val="0000FF"/>
                </a:solidFill>
                <a:latin typeface="Times New Roman" pitchFamily="18" charset="0"/>
              </a:rPr>
              <a:t>PAB</a:t>
            </a:r>
            <a:endParaRPr lang="en-US" b="1" dirty="0">
              <a:solidFill>
                <a:srgbClr val="0000FF"/>
              </a:solidFill>
              <a:latin typeface="Times New Roman" pitchFamily="18" charset="0"/>
            </a:endParaRPr>
          </a:p>
        </p:txBody>
      </p:sp>
      <p:sp>
        <p:nvSpPr>
          <p:cNvPr id="53" name="Rectangle 37"/>
          <p:cNvSpPr>
            <a:spLocks noChangeArrowheads="1"/>
          </p:cNvSpPr>
          <p:nvPr/>
        </p:nvSpPr>
        <p:spPr bwMode="auto">
          <a:xfrm>
            <a:off x="7190393" y="4365133"/>
            <a:ext cx="2600325" cy="13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r" eaLnBrk="0" hangingPunct="0">
              <a:lnSpc>
                <a:spcPct val="50000"/>
              </a:lnSpc>
              <a:spcBef>
                <a:spcPct val="50000"/>
              </a:spcBef>
            </a:pPr>
            <a:r>
              <a:rPr lang="en-US" b="1" dirty="0" smtClean="0">
                <a:solidFill>
                  <a:srgbClr val="0000FF"/>
                </a:solidFill>
                <a:latin typeface="Times New Roman" pitchFamily="18" charset="0"/>
              </a:rPr>
              <a:t>Municipal Bonds</a:t>
            </a:r>
          </a:p>
          <a:p>
            <a:pPr algn="r" eaLnBrk="0" hangingPunct="0">
              <a:lnSpc>
                <a:spcPct val="50000"/>
              </a:lnSpc>
              <a:spcBef>
                <a:spcPct val="50000"/>
              </a:spcBef>
            </a:pPr>
            <a:r>
              <a:rPr lang="en-US" dirty="0" err="1" smtClean="0">
                <a:solidFill>
                  <a:srgbClr val="FF33CC"/>
                </a:solidFill>
                <a:latin typeface="Times New Roman" pitchFamily="18" charset="0"/>
              </a:rPr>
              <a:t>TIFIA</a:t>
            </a:r>
            <a:r>
              <a:rPr lang="en-US" dirty="0" smtClean="0">
                <a:solidFill>
                  <a:srgbClr val="FF33CC"/>
                </a:solidFill>
                <a:latin typeface="Times New Roman" pitchFamily="18" charset="0"/>
              </a:rPr>
              <a:t>/</a:t>
            </a:r>
            <a:r>
              <a:rPr lang="en-US" dirty="0" err="1" smtClean="0">
                <a:solidFill>
                  <a:srgbClr val="FF33CC"/>
                </a:solidFill>
                <a:latin typeface="Times New Roman" pitchFamily="18" charset="0"/>
              </a:rPr>
              <a:t>WIFIA</a:t>
            </a:r>
            <a:endParaRPr lang="en-US" dirty="0" smtClean="0">
              <a:solidFill>
                <a:srgbClr val="FF33CC"/>
              </a:solidFill>
              <a:latin typeface="Times New Roman" pitchFamily="18" charset="0"/>
            </a:endParaRPr>
          </a:p>
          <a:p>
            <a:pPr algn="r" eaLnBrk="0" hangingPunct="0">
              <a:lnSpc>
                <a:spcPct val="50000"/>
              </a:lnSpc>
              <a:spcBef>
                <a:spcPct val="50000"/>
              </a:spcBef>
            </a:pPr>
            <a:r>
              <a:rPr lang="en-US" dirty="0" err="1" smtClean="0">
                <a:solidFill>
                  <a:srgbClr val="FF33CC"/>
                </a:solidFill>
                <a:latin typeface="Times New Roman" pitchFamily="18" charset="0"/>
              </a:rPr>
              <a:t>GARVEES</a:t>
            </a:r>
            <a:endParaRPr lang="en-US" dirty="0" smtClean="0">
              <a:solidFill>
                <a:srgbClr val="FF33CC"/>
              </a:solidFill>
              <a:latin typeface="Times New Roman" pitchFamily="18" charset="0"/>
            </a:endParaRPr>
          </a:p>
          <a:p>
            <a:pPr algn="r" eaLnBrk="0" hangingPunct="0">
              <a:lnSpc>
                <a:spcPct val="50000"/>
              </a:lnSpc>
              <a:spcBef>
                <a:spcPct val="50000"/>
              </a:spcBef>
            </a:pPr>
            <a:r>
              <a:rPr lang="en-US" dirty="0" smtClean="0">
                <a:solidFill>
                  <a:srgbClr val="FF33CC"/>
                </a:solidFill>
                <a:latin typeface="Times New Roman" pitchFamily="18" charset="0"/>
              </a:rPr>
              <a:t>PAB</a:t>
            </a:r>
          </a:p>
          <a:p>
            <a:pPr algn="r" eaLnBrk="0" hangingPunct="0">
              <a:lnSpc>
                <a:spcPct val="50000"/>
              </a:lnSpc>
              <a:spcBef>
                <a:spcPct val="50000"/>
              </a:spcBef>
            </a:pPr>
            <a:r>
              <a:rPr lang="en-US" dirty="0" smtClean="0">
                <a:solidFill>
                  <a:srgbClr val="FF33CC"/>
                </a:solidFill>
                <a:latin typeface="Times New Roman" pitchFamily="18" charset="0"/>
              </a:rPr>
              <a:t>SIB</a:t>
            </a:r>
            <a:endParaRPr lang="en-US" dirty="0">
              <a:solidFill>
                <a:srgbClr val="FF33CC"/>
              </a:solidFill>
              <a:latin typeface="Times New Roman" pitchFamily="18" charset="0"/>
            </a:endParaRPr>
          </a:p>
        </p:txBody>
      </p:sp>
      <p:sp>
        <p:nvSpPr>
          <p:cNvPr id="54" name="Rectangle 37"/>
          <p:cNvSpPr>
            <a:spLocks noChangeArrowheads="1"/>
          </p:cNvSpPr>
          <p:nvPr/>
        </p:nvSpPr>
        <p:spPr bwMode="auto">
          <a:xfrm>
            <a:off x="435053" y="1681017"/>
            <a:ext cx="2849816" cy="9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eaLnBrk="0" hangingPunct="0">
              <a:lnSpc>
                <a:spcPct val="50000"/>
              </a:lnSpc>
              <a:spcBef>
                <a:spcPct val="50000"/>
              </a:spcBef>
            </a:pPr>
            <a:r>
              <a:rPr lang="en-US" sz="2800" b="1" dirty="0" smtClean="0">
                <a:solidFill>
                  <a:srgbClr val="C00000"/>
                </a:solidFill>
                <a:effectLst>
                  <a:glow rad="228600">
                    <a:srgbClr val="FFFF00"/>
                  </a:glow>
                  <a:outerShdw blurRad="38100" dist="38100" dir="2700000" algn="tl">
                    <a:srgbClr val="000000">
                      <a:alpha val="43137"/>
                    </a:srgbClr>
                  </a:outerShdw>
                </a:effectLst>
                <a:latin typeface="Times New Roman" pitchFamily="18" charset="0"/>
              </a:rPr>
              <a:t>Funding Sources</a:t>
            </a:r>
            <a:r>
              <a:rPr lang="en-US" dirty="0" smtClean="0">
                <a:solidFill>
                  <a:srgbClr val="000000"/>
                </a:solidFill>
                <a:latin typeface="Times New Roman" pitchFamily="18" charset="0"/>
              </a:rPr>
              <a:t>:</a:t>
            </a:r>
          </a:p>
          <a:p>
            <a:pPr marL="233363" eaLnBrk="0" hangingPunct="0">
              <a:lnSpc>
                <a:spcPct val="80000"/>
              </a:lnSpc>
              <a:spcBef>
                <a:spcPts val="300"/>
              </a:spcBef>
            </a:pPr>
            <a:r>
              <a:rPr lang="en-US" sz="2400" b="1" dirty="0" smtClean="0">
                <a:solidFill>
                  <a:srgbClr val="0000FF"/>
                </a:solidFill>
                <a:latin typeface="Times New Roman" pitchFamily="18" charset="0"/>
              </a:rPr>
              <a:t>- Tax Revenues</a:t>
            </a:r>
          </a:p>
          <a:p>
            <a:pPr marL="233363" eaLnBrk="0" hangingPunct="0">
              <a:lnSpc>
                <a:spcPct val="80000"/>
              </a:lnSpc>
              <a:spcBef>
                <a:spcPts val="300"/>
              </a:spcBef>
            </a:pPr>
            <a:r>
              <a:rPr lang="en-US" sz="2400" b="1" dirty="0" smtClean="0">
                <a:solidFill>
                  <a:srgbClr val="0000FF"/>
                </a:solidFill>
                <a:latin typeface="Times New Roman" pitchFamily="18" charset="0"/>
              </a:rPr>
              <a:t>- User Fees</a:t>
            </a:r>
            <a:endParaRPr lang="en-US" sz="2400" b="1" dirty="0">
              <a:solidFill>
                <a:srgbClr val="0000FF"/>
              </a:solidFill>
              <a:latin typeface="Times New Roman" pitchFamily="18" charset="0"/>
            </a:endParaRPr>
          </a:p>
        </p:txBody>
      </p:sp>
    </p:spTree>
    <p:extLst>
      <p:ext uri="{BB962C8B-B14F-4D97-AF65-F5344CB8AC3E}">
        <p14:creationId xmlns:p14="http://schemas.microsoft.com/office/powerpoint/2010/main" val="3173280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P3 Project Finance</a:t>
            </a:r>
          </a:p>
        </p:txBody>
      </p:sp>
      <p:sp>
        <p:nvSpPr>
          <p:cNvPr id="3" name="Content Placeholder 2"/>
          <p:cNvSpPr>
            <a:spLocks noGrp="1"/>
          </p:cNvSpPr>
          <p:nvPr>
            <p:ph sz="quarter" idx="2"/>
          </p:nvPr>
        </p:nvSpPr>
        <p:spPr>
          <a:xfrm>
            <a:off x="304801" y="1524000"/>
            <a:ext cx="9369346" cy="5794519"/>
          </a:xfrm>
        </p:spPr>
        <p:txBody>
          <a:bodyPr/>
          <a:lstStyle/>
          <a:p>
            <a:pPr marL="109537" indent="0">
              <a:buNone/>
            </a:pPr>
            <a:r>
              <a:rPr lang="en-US" b="1" dirty="0" smtClean="0">
                <a:effectLst>
                  <a:outerShdw blurRad="38100" dist="38100" dir="2700000" algn="tl">
                    <a:srgbClr val="000000">
                      <a:alpha val="43137"/>
                    </a:srgbClr>
                  </a:outerShdw>
                </a:effectLst>
              </a:rPr>
              <a:t>Federal/State Finance Facilities</a:t>
            </a:r>
          </a:p>
          <a:p>
            <a:pPr marL="109537" indent="0">
              <a:buNone/>
            </a:pPr>
            <a:endParaRPr lang="en-US" b="1" dirty="0">
              <a:effectLst>
                <a:outerShdw blurRad="38100" dist="38100" dir="2700000" algn="tl">
                  <a:srgbClr val="000000">
                    <a:alpha val="43137"/>
                  </a:srgbClr>
                </a:outerShdw>
              </a:effectLst>
            </a:endParaRPr>
          </a:p>
          <a:p>
            <a:pPr marL="801688" indent="-338138">
              <a:lnSpc>
                <a:spcPct val="80000"/>
              </a:lnSpc>
              <a:spcBef>
                <a:spcPts val="600"/>
              </a:spcBef>
              <a:spcAft>
                <a:spcPts val="600"/>
              </a:spcAft>
            </a:pPr>
            <a:r>
              <a:rPr lang="en-US" b="1" dirty="0" err="1" smtClean="0"/>
              <a:t>TIFIA</a:t>
            </a:r>
            <a:r>
              <a:rPr lang="en-US" b="1" dirty="0"/>
              <a:t>: </a:t>
            </a:r>
            <a:r>
              <a:rPr lang="en-US" dirty="0">
                <a:solidFill>
                  <a:srgbClr val="0000FF"/>
                </a:solidFill>
              </a:rPr>
              <a:t>Transportation Inf. Finance and Innovation </a:t>
            </a:r>
            <a:r>
              <a:rPr lang="en-US" dirty="0" smtClean="0">
                <a:solidFill>
                  <a:srgbClr val="0000FF"/>
                </a:solidFill>
              </a:rPr>
              <a:t>Act</a:t>
            </a:r>
          </a:p>
          <a:p>
            <a:pPr marL="801688" indent="-338138">
              <a:lnSpc>
                <a:spcPct val="80000"/>
              </a:lnSpc>
              <a:spcBef>
                <a:spcPts val="600"/>
              </a:spcBef>
              <a:spcAft>
                <a:spcPts val="600"/>
              </a:spcAft>
            </a:pPr>
            <a:r>
              <a:rPr lang="en-US" b="1" dirty="0" err="1" smtClean="0"/>
              <a:t>WIFIA</a:t>
            </a:r>
            <a:r>
              <a:rPr lang="en-US" b="1" dirty="0"/>
              <a:t>: </a:t>
            </a:r>
            <a:r>
              <a:rPr lang="en-US" dirty="0" smtClean="0">
                <a:solidFill>
                  <a:srgbClr val="0000FF"/>
                </a:solidFill>
              </a:rPr>
              <a:t>Water </a:t>
            </a:r>
            <a:r>
              <a:rPr lang="en-US" dirty="0">
                <a:solidFill>
                  <a:srgbClr val="0000FF"/>
                </a:solidFill>
              </a:rPr>
              <a:t>Inf. Finance and Innovation Act</a:t>
            </a:r>
          </a:p>
          <a:p>
            <a:pPr marL="801688" indent="-338138">
              <a:lnSpc>
                <a:spcPct val="80000"/>
              </a:lnSpc>
              <a:spcBef>
                <a:spcPts val="600"/>
              </a:spcBef>
              <a:spcAft>
                <a:spcPts val="600"/>
              </a:spcAft>
            </a:pPr>
            <a:r>
              <a:rPr lang="en-US" b="1" dirty="0" smtClean="0"/>
              <a:t>PABs</a:t>
            </a:r>
            <a:r>
              <a:rPr lang="en-US" b="1" dirty="0"/>
              <a:t>: </a:t>
            </a:r>
            <a:r>
              <a:rPr lang="en-US" dirty="0">
                <a:solidFill>
                  <a:srgbClr val="0000FF"/>
                </a:solidFill>
              </a:rPr>
              <a:t>Private Activity Bonds</a:t>
            </a:r>
          </a:p>
          <a:p>
            <a:pPr marL="801688" indent="-338138">
              <a:lnSpc>
                <a:spcPct val="80000"/>
              </a:lnSpc>
              <a:spcBef>
                <a:spcPts val="600"/>
              </a:spcBef>
              <a:spcAft>
                <a:spcPts val="600"/>
              </a:spcAft>
            </a:pPr>
            <a:r>
              <a:rPr lang="en-US" b="1" dirty="0"/>
              <a:t>GARVEES:</a:t>
            </a:r>
            <a:r>
              <a:rPr lang="en-US" dirty="0"/>
              <a:t> </a:t>
            </a:r>
            <a:r>
              <a:rPr lang="en-US" dirty="0">
                <a:solidFill>
                  <a:srgbClr val="0000FF"/>
                </a:solidFill>
              </a:rPr>
              <a:t>Grant Anticipation Revenue </a:t>
            </a:r>
            <a:r>
              <a:rPr lang="en-US" dirty="0" smtClean="0">
                <a:solidFill>
                  <a:srgbClr val="0000FF"/>
                </a:solidFill>
              </a:rPr>
              <a:t>Vehicle </a:t>
            </a:r>
            <a:endParaRPr lang="en-US" dirty="0">
              <a:solidFill>
                <a:srgbClr val="0000FF"/>
              </a:solidFill>
            </a:endParaRPr>
          </a:p>
          <a:p>
            <a:pPr marL="801688" indent="-338138">
              <a:lnSpc>
                <a:spcPct val="80000"/>
              </a:lnSpc>
              <a:spcBef>
                <a:spcPts val="600"/>
              </a:spcBef>
              <a:spcAft>
                <a:spcPts val="600"/>
              </a:spcAft>
            </a:pPr>
            <a:r>
              <a:rPr lang="en-US" b="1" dirty="0"/>
              <a:t>BAB:</a:t>
            </a:r>
            <a:r>
              <a:rPr lang="en-US" dirty="0"/>
              <a:t> </a:t>
            </a:r>
            <a:r>
              <a:rPr lang="en-US" dirty="0">
                <a:solidFill>
                  <a:srgbClr val="0000FF"/>
                </a:solidFill>
              </a:rPr>
              <a:t>Build America </a:t>
            </a:r>
            <a:r>
              <a:rPr lang="en-US" dirty="0" smtClean="0">
                <a:solidFill>
                  <a:srgbClr val="0000FF"/>
                </a:solidFill>
              </a:rPr>
              <a:t>Bonds</a:t>
            </a:r>
            <a:endParaRPr lang="en-US" dirty="0">
              <a:solidFill>
                <a:srgbClr val="0033CC"/>
              </a:solidFill>
            </a:endParaRPr>
          </a:p>
          <a:p>
            <a:pPr marL="801688" indent="-338138">
              <a:lnSpc>
                <a:spcPct val="80000"/>
              </a:lnSpc>
              <a:spcBef>
                <a:spcPts val="600"/>
              </a:spcBef>
              <a:spcAft>
                <a:spcPts val="600"/>
              </a:spcAft>
            </a:pPr>
            <a:r>
              <a:rPr lang="en-US" b="1" dirty="0"/>
              <a:t>SIBs:</a:t>
            </a:r>
            <a:r>
              <a:rPr lang="en-US" dirty="0"/>
              <a:t> </a:t>
            </a:r>
            <a:r>
              <a:rPr lang="en-US" dirty="0">
                <a:solidFill>
                  <a:srgbClr val="0000FF"/>
                </a:solidFill>
              </a:rPr>
              <a:t>State Infrastructure Banks (revolving funds capitalized with fed-aid funds and matched state funds</a:t>
            </a:r>
            <a:r>
              <a:rPr lang="en-US" dirty="0" smtClean="0">
                <a:solidFill>
                  <a:srgbClr val="0000FF"/>
                </a:solidFill>
              </a:rPr>
              <a:t>)</a:t>
            </a:r>
            <a:endParaRPr lang="en-US" dirty="0">
              <a:solidFill>
                <a:srgbClr val="0000FF"/>
              </a:solidFill>
            </a:endParaRPr>
          </a:p>
        </p:txBody>
      </p:sp>
    </p:spTree>
    <p:extLst>
      <p:ext uri="{BB962C8B-B14F-4D97-AF65-F5344CB8AC3E}">
        <p14:creationId xmlns:p14="http://schemas.microsoft.com/office/powerpoint/2010/main" val="168988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P3 Project Finance</a:t>
            </a:r>
          </a:p>
        </p:txBody>
      </p:sp>
      <p:sp>
        <p:nvSpPr>
          <p:cNvPr id="3" name="Content Placeholder 2"/>
          <p:cNvSpPr>
            <a:spLocks noGrp="1"/>
          </p:cNvSpPr>
          <p:nvPr>
            <p:ph sz="quarter" idx="2"/>
          </p:nvPr>
        </p:nvSpPr>
        <p:spPr>
          <a:xfrm>
            <a:off x="304800" y="1524000"/>
            <a:ext cx="9525000" cy="3810000"/>
          </a:xfrm>
        </p:spPr>
        <p:txBody>
          <a:bodyPr/>
          <a:lstStyle/>
          <a:p>
            <a:pPr marL="109537" indent="0" algn="ctr">
              <a:buNone/>
            </a:pPr>
            <a:r>
              <a:rPr lang="en-US" b="1" dirty="0" smtClean="0">
                <a:effectLst>
                  <a:glow rad="228600">
                    <a:srgbClr val="FFFF00"/>
                  </a:glow>
                  <a:outerShdw blurRad="38100" dist="38100" dir="2700000" algn="tl">
                    <a:srgbClr val="000000">
                      <a:alpha val="43137"/>
                    </a:srgbClr>
                  </a:outerShdw>
                </a:effectLst>
              </a:rPr>
              <a:t>Municipal Bonds </a:t>
            </a:r>
            <a:r>
              <a:rPr lang="en-US" b="1" dirty="0" err="1" smtClean="0">
                <a:effectLst>
                  <a:glow rad="228600">
                    <a:srgbClr val="FFFF00"/>
                  </a:glow>
                  <a:outerShdw blurRad="38100" dist="38100" dir="2700000" algn="tl">
                    <a:srgbClr val="000000">
                      <a:alpha val="43137"/>
                    </a:srgbClr>
                  </a:outerShdw>
                </a:effectLst>
              </a:rPr>
              <a:t>v.s</a:t>
            </a:r>
            <a:r>
              <a:rPr lang="en-US" b="1" dirty="0" smtClean="0">
                <a:effectLst>
                  <a:glow rad="228600">
                    <a:srgbClr val="FFFF00"/>
                  </a:glow>
                  <a:outerShdw blurRad="38100" dist="38100" dir="2700000" algn="tl">
                    <a:srgbClr val="000000">
                      <a:alpha val="43137"/>
                    </a:srgbClr>
                  </a:outerShdw>
                </a:effectLst>
              </a:rPr>
              <a:t>. other Financing</a:t>
            </a:r>
            <a:endParaRPr lang="en-US" b="1" dirty="0" smtClean="0">
              <a:effectLst>
                <a:outerShdw blurRad="38100" dist="38100" dir="2700000" algn="tl">
                  <a:srgbClr val="000000">
                    <a:alpha val="43137"/>
                  </a:srgbClr>
                </a:outerShdw>
              </a:effectLst>
            </a:endParaRPr>
          </a:p>
          <a:p>
            <a:pPr marL="280988" indent="-280988">
              <a:lnSpc>
                <a:spcPct val="85000"/>
              </a:lnSpc>
              <a:spcBef>
                <a:spcPts val="1800"/>
              </a:spcBef>
              <a:spcAft>
                <a:spcPts val="600"/>
              </a:spcAft>
            </a:pPr>
            <a:r>
              <a:rPr lang="en-US" sz="2600" b="1" dirty="0">
                <a:solidFill>
                  <a:srgbClr val="0000FF"/>
                </a:solidFill>
                <a:effectLst>
                  <a:outerShdw blurRad="38100" dist="38100" dir="2700000" algn="tl">
                    <a:srgbClr val="000000">
                      <a:alpha val="43137"/>
                    </a:srgbClr>
                  </a:outerShdw>
                </a:effectLst>
              </a:rPr>
              <a:t>It is all about pricing the risk </a:t>
            </a:r>
            <a:r>
              <a:rPr lang="en-US" sz="2400" dirty="0"/>
              <a:t>over the project life </a:t>
            </a:r>
            <a:r>
              <a:rPr lang="en-US" sz="2400" dirty="0" smtClean="0"/>
              <a:t>cycle. Evaluate potential projects under PPP (reasonable finance + risk allocated to private + cost efficiencies + speed delivery) </a:t>
            </a:r>
            <a:r>
              <a:rPr lang="en-US" sz="2400" dirty="0" err="1" smtClean="0"/>
              <a:t>v.s</a:t>
            </a:r>
            <a:r>
              <a:rPr lang="en-US" sz="2400" dirty="0" smtClean="0"/>
              <a:t>. </a:t>
            </a:r>
            <a:r>
              <a:rPr lang="en-US" sz="2400" dirty="0" err="1" smtClean="0"/>
              <a:t>PSC</a:t>
            </a:r>
            <a:r>
              <a:rPr lang="en-US" sz="2400" dirty="0" smtClean="0"/>
              <a:t> (low finance + risk allocated to public + </a:t>
            </a:r>
            <a:r>
              <a:rPr lang="en-US" sz="2400" dirty="0" err="1" smtClean="0"/>
              <a:t>O&amp;M</a:t>
            </a:r>
            <a:r>
              <a:rPr lang="en-US" sz="2400" dirty="0" smtClean="0"/>
              <a:t> uncertainties)</a:t>
            </a:r>
          </a:p>
          <a:p>
            <a:pPr marL="280988" indent="-280988">
              <a:lnSpc>
                <a:spcPct val="85000"/>
              </a:lnSpc>
              <a:spcBef>
                <a:spcPts val="600"/>
              </a:spcBef>
              <a:spcAft>
                <a:spcPts val="600"/>
              </a:spcAft>
            </a:pPr>
            <a:r>
              <a:rPr lang="en-US" sz="2600" dirty="0" smtClean="0"/>
              <a:t>PPP </a:t>
            </a:r>
            <a:r>
              <a:rPr lang="en-US" sz="2600" b="1" dirty="0" smtClean="0">
                <a:solidFill>
                  <a:srgbClr val="0000FF"/>
                </a:solidFill>
                <a:effectLst>
                  <a:outerShdw blurRad="38100" dist="38100" dir="2700000" algn="tl">
                    <a:srgbClr val="000000">
                      <a:alpha val="43137"/>
                    </a:srgbClr>
                  </a:outerShdw>
                </a:effectLst>
              </a:rPr>
              <a:t>can work w/o private finance</a:t>
            </a:r>
            <a:endParaRPr lang="en-US" sz="2600" dirty="0" smtClean="0"/>
          </a:p>
          <a:p>
            <a:pPr marL="280988" indent="-280988">
              <a:lnSpc>
                <a:spcPct val="85000"/>
              </a:lnSpc>
              <a:spcBef>
                <a:spcPts val="600"/>
              </a:spcBef>
              <a:spcAft>
                <a:spcPts val="600"/>
              </a:spcAft>
            </a:pPr>
            <a:r>
              <a:rPr lang="en-US" sz="2600" dirty="0" smtClean="0"/>
              <a:t>Other tax-exempt finance, e.g. </a:t>
            </a:r>
            <a:r>
              <a:rPr lang="en-US" sz="2600" b="1" dirty="0" smtClean="0">
                <a:solidFill>
                  <a:srgbClr val="0000FF"/>
                </a:solidFill>
                <a:effectLst>
                  <a:outerShdw blurRad="38100" dist="38100" dir="2700000" algn="tl">
                    <a:srgbClr val="000000">
                      <a:alpha val="43137"/>
                    </a:srgbClr>
                  </a:outerShdw>
                </a:effectLst>
              </a:rPr>
              <a:t>PABs, could be used</a:t>
            </a:r>
          </a:p>
          <a:p>
            <a:pPr marL="280988" indent="-280988">
              <a:lnSpc>
                <a:spcPct val="85000"/>
              </a:lnSpc>
              <a:spcBef>
                <a:spcPts val="600"/>
              </a:spcBef>
              <a:spcAft>
                <a:spcPts val="600"/>
              </a:spcAft>
            </a:pPr>
            <a:r>
              <a:rPr lang="en-US" sz="2600" b="1" dirty="0" smtClean="0">
                <a:solidFill>
                  <a:srgbClr val="0000FF"/>
                </a:solidFill>
                <a:effectLst>
                  <a:outerShdw blurRad="38100" dist="38100" dir="2700000" algn="tl">
                    <a:srgbClr val="000000">
                      <a:alpha val="43137"/>
                    </a:srgbClr>
                  </a:outerShdw>
                </a:effectLst>
              </a:rPr>
              <a:t>Federal finance (</a:t>
            </a:r>
            <a:r>
              <a:rPr lang="en-US" sz="2600" b="1" dirty="0" err="1" smtClean="0">
                <a:solidFill>
                  <a:srgbClr val="0000FF"/>
                </a:solidFill>
                <a:effectLst>
                  <a:outerShdw blurRad="38100" dist="38100" dir="2700000" algn="tl">
                    <a:srgbClr val="000000">
                      <a:alpha val="43137"/>
                    </a:srgbClr>
                  </a:outerShdw>
                </a:effectLst>
              </a:rPr>
              <a:t>TIFIA</a:t>
            </a:r>
            <a:r>
              <a:rPr lang="en-US" sz="2600" b="1" dirty="0" smtClean="0">
                <a:solidFill>
                  <a:srgbClr val="0000FF"/>
                </a:solidFill>
                <a:effectLst>
                  <a:outerShdw blurRad="38100" dist="38100" dir="2700000" algn="tl">
                    <a:srgbClr val="000000">
                      <a:alpha val="43137"/>
                    </a:srgbClr>
                  </a:outerShdw>
                </a:effectLst>
              </a:rPr>
              <a:t>, </a:t>
            </a:r>
            <a:r>
              <a:rPr lang="en-US" sz="2600" b="1" dirty="0" err="1" smtClean="0">
                <a:solidFill>
                  <a:srgbClr val="0000FF"/>
                </a:solidFill>
                <a:effectLst>
                  <a:outerShdw blurRad="38100" dist="38100" dir="2700000" algn="tl">
                    <a:srgbClr val="000000">
                      <a:alpha val="43137"/>
                    </a:srgbClr>
                  </a:outerShdw>
                </a:effectLst>
              </a:rPr>
              <a:t>etc</a:t>
            </a:r>
            <a:r>
              <a:rPr lang="en-US" sz="2600" b="1" dirty="0" smtClean="0">
                <a:solidFill>
                  <a:srgbClr val="0000FF"/>
                </a:solidFill>
                <a:effectLst>
                  <a:outerShdw blurRad="38100" dist="38100" dir="2700000" algn="tl">
                    <a:srgbClr val="000000">
                      <a:alpha val="43137"/>
                    </a:srgbClr>
                  </a:outerShdw>
                </a:effectLst>
              </a:rPr>
              <a:t>) offers lower rates </a:t>
            </a:r>
            <a:r>
              <a:rPr lang="en-US" sz="2600" dirty="0" smtClean="0"/>
              <a:t>and can assume default risks much better than muni investors. </a:t>
            </a:r>
            <a:endParaRPr lang="en-US" sz="2600" b="1" dirty="0" smtClean="0">
              <a:solidFill>
                <a:srgbClr val="0000FF"/>
              </a:solidFill>
              <a:effectLst>
                <a:outerShdw blurRad="38100" dist="38100" dir="2700000" algn="tl">
                  <a:srgbClr val="000000">
                    <a:alpha val="43137"/>
                  </a:srgbClr>
                </a:outerShdw>
              </a:effectLst>
            </a:endParaRPr>
          </a:p>
          <a:p>
            <a:pPr marL="280988" indent="-280988">
              <a:lnSpc>
                <a:spcPct val="85000"/>
              </a:lnSpc>
              <a:spcBef>
                <a:spcPts val="0"/>
              </a:spcBef>
              <a:spcAft>
                <a:spcPts val="600"/>
              </a:spcAft>
            </a:pPr>
            <a:endParaRPr lang="en-US" sz="2600" b="1" dirty="0" smtClean="0">
              <a:solidFill>
                <a:srgbClr val="0000FF"/>
              </a:solidFill>
              <a:effectLst>
                <a:outerShdw blurRad="38100" dist="38100" dir="2700000" algn="tl">
                  <a:srgbClr val="000000">
                    <a:alpha val="43137"/>
                  </a:srgbClr>
                </a:outerShdw>
              </a:effectLst>
            </a:endParaRPr>
          </a:p>
        </p:txBody>
      </p:sp>
      <p:sp>
        <p:nvSpPr>
          <p:cNvPr id="4" name="Content Placeholder 2"/>
          <p:cNvSpPr txBox="1">
            <a:spLocks/>
          </p:cNvSpPr>
          <p:nvPr/>
        </p:nvSpPr>
        <p:spPr bwMode="auto">
          <a:xfrm>
            <a:off x="685800" y="5486400"/>
            <a:ext cx="8534400" cy="1971040"/>
          </a:xfrm>
          <a:prstGeom prst="rect">
            <a:avLst/>
          </a:prstGeom>
          <a:solidFill>
            <a:srgbClr val="FFFF00"/>
          </a:solidFill>
          <a:ln cap="rnd">
            <a:solidFill>
              <a:srgbClr val="0000FF"/>
            </a:solidFill>
          </a:ln>
          <a:effectLst>
            <a:outerShdw blurRad="50800" dist="114300" dir="6600000" sx="102000" sy="102000" algn="tl" rotWithShape="0">
              <a:schemeClr val="bg1">
                <a:lumMod val="50000"/>
                <a:alpha val="40000"/>
              </a:schemeClr>
            </a:outerShdw>
            <a:softEdge rad="25400"/>
          </a:effectLst>
          <a:extLst/>
        </p:spPr>
        <p:txBody>
          <a:bodyPr vert="horz" wrap="square" lIns="91440" tIns="45720" rIns="91440" bIns="45720" numCol="1" anchor="t" anchorCtr="0" compatLnSpc="1">
            <a:prstTxWarp prst="textNoShape">
              <a:avLst/>
            </a:prstTxWarp>
          </a:bodyPr>
          <a:lstStyle>
            <a:lvl1pPr marL="365125" indent="-255588" algn="l" rtl="0" fontAlgn="base">
              <a:spcBef>
                <a:spcPts val="300"/>
              </a:spcBef>
              <a:spcAft>
                <a:spcPct val="0"/>
              </a:spcAft>
              <a:buClr>
                <a:srgbClr val="C00000"/>
              </a:buClr>
              <a:buFont typeface="Wingdings" panose="05000000000000000000" pitchFamily="2" charset="2"/>
              <a:buChar char="§"/>
              <a:defRPr sz="2800" kern="1200" baseline="0">
                <a:solidFill>
                  <a:srgbClr val="C00000"/>
                </a:solidFill>
                <a:latin typeface="Arial" panose="020B0604020202020204" pitchFamily="34" charset="0"/>
                <a:ea typeface="+mn-ea"/>
                <a:cs typeface="Arial" panose="020B0604020202020204" pitchFamily="34" charset="0"/>
              </a:defRPr>
            </a:lvl1pPr>
            <a:lvl2pPr marL="657225" indent="-246063" algn="l" rtl="0" fontAlgn="base">
              <a:spcBef>
                <a:spcPts val="300"/>
              </a:spcBef>
              <a:spcAft>
                <a:spcPct val="0"/>
              </a:spcAft>
              <a:buClr>
                <a:schemeClr val="accent2"/>
              </a:buClr>
              <a:buFont typeface="Georgia" panose="02040502050405020303" pitchFamily="18" charset="0"/>
              <a:buChar char="▫"/>
              <a:defRPr sz="2400" b="0" kern="1200">
                <a:solidFill>
                  <a:schemeClr val="bg2">
                    <a:lumMod val="75000"/>
                  </a:schemeClr>
                </a:solidFill>
                <a:latin typeface="Arial" panose="020B0604020202020204" pitchFamily="34" charset="0"/>
                <a:ea typeface="+mn-ea"/>
                <a:cs typeface="Arial" panose="020B0604020202020204" pitchFamily="34" charset="0"/>
              </a:defRPr>
            </a:lvl2pPr>
            <a:lvl3pPr marL="922338" indent="-219075" algn="l" rtl="0" fontAlgn="base">
              <a:spcBef>
                <a:spcPts val="300"/>
              </a:spcBef>
              <a:spcAft>
                <a:spcPct val="0"/>
              </a:spcAft>
              <a:buClr>
                <a:schemeClr val="accent1"/>
              </a:buClr>
              <a:buFont typeface="Wingdings 2" panose="05020102010507070707" pitchFamily="18" charset="2"/>
              <a:buChar char=""/>
              <a:defRPr sz="18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anose="05020102010507070707" pitchFamily="18" charset="2"/>
              <a:buChar char=""/>
              <a:defRPr sz="1600" kern="1200">
                <a:solidFill>
                  <a:schemeClr val="accent1"/>
                </a:solidFill>
                <a:latin typeface="+mn-lt"/>
                <a:ea typeface="+mn-ea"/>
                <a:cs typeface="+mn-cs"/>
              </a:defRPr>
            </a:lvl4pPr>
            <a:lvl5pPr marL="1389063" indent="-182563" algn="l" rtl="0" fontAlgn="base">
              <a:spcBef>
                <a:spcPts val="300"/>
              </a:spcBef>
              <a:spcAft>
                <a:spcPct val="0"/>
              </a:spcAft>
              <a:buClr>
                <a:srgbClr val="6BB1C9"/>
              </a:buClr>
              <a:buFont typeface="Georgia" panose="02040502050405020303" pitchFamily="18" charset="0"/>
              <a:buChar char="▫"/>
              <a:defRPr sz="1600" kern="1200">
                <a:solidFill>
                  <a:srgbClr val="6BB1C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346075" indent="0">
              <a:lnSpc>
                <a:spcPct val="85000"/>
              </a:lnSpc>
              <a:spcBef>
                <a:spcPts val="1800"/>
              </a:spcBef>
              <a:buFont typeface="Wingdings" panose="05000000000000000000" pitchFamily="2" charset="2"/>
              <a:buNone/>
            </a:pPr>
            <a:r>
              <a:rPr lang="en-US" b="1" dirty="0" smtClean="0">
                <a:solidFill>
                  <a:srgbClr val="0000FF"/>
                </a:solidFill>
              </a:rPr>
              <a:t>“</a:t>
            </a:r>
            <a:r>
              <a:rPr lang="en-US" sz="2400" dirty="0" smtClean="0">
                <a:solidFill>
                  <a:srgbClr val="0000FF"/>
                </a:solidFill>
              </a:rPr>
              <a:t>When the private sector takes on risks that it can manage more cost-effectively, a PPP may be able to save money for taxpayers and deliver higher quality or more reliable service over a shorter timeframe………it creates value for taxpayers by lowering long-term project costs, improving the quality of service, or both </a:t>
            </a:r>
            <a:r>
              <a:rPr lang="en-US" sz="2400" b="1" dirty="0" smtClean="0">
                <a:solidFill>
                  <a:srgbClr val="0000FF"/>
                </a:solidFill>
              </a:rPr>
              <a:t>”</a:t>
            </a:r>
            <a:r>
              <a:rPr lang="en-US" sz="2400" b="1" dirty="0" smtClean="0"/>
              <a:t> </a:t>
            </a:r>
            <a:r>
              <a:rPr lang="en-US" sz="1800" dirty="0" smtClean="0"/>
              <a:t>(US Treasury Report 2014)</a:t>
            </a:r>
          </a:p>
        </p:txBody>
      </p:sp>
    </p:spTree>
    <p:extLst>
      <p:ext uri="{BB962C8B-B14F-4D97-AF65-F5344CB8AC3E}">
        <p14:creationId xmlns:p14="http://schemas.microsoft.com/office/powerpoint/2010/main" val="99576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P3 Project Finance</a:t>
            </a:r>
          </a:p>
        </p:txBody>
      </p:sp>
      <p:sp>
        <p:nvSpPr>
          <p:cNvPr id="3" name="Content Placeholder 2"/>
          <p:cNvSpPr>
            <a:spLocks noGrp="1"/>
          </p:cNvSpPr>
          <p:nvPr>
            <p:ph sz="quarter" idx="2"/>
          </p:nvPr>
        </p:nvSpPr>
        <p:spPr>
          <a:xfrm>
            <a:off x="304800" y="1524000"/>
            <a:ext cx="9525000" cy="1295400"/>
          </a:xfrm>
        </p:spPr>
        <p:txBody>
          <a:bodyPr/>
          <a:lstStyle/>
          <a:p>
            <a:pPr marL="109537" indent="0" algn="ctr">
              <a:buNone/>
            </a:pPr>
            <a:r>
              <a:rPr lang="en-US" b="1" dirty="0" smtClean="0">
                <a:effectLst>
                  <a:glow rad="228600">
                    <a:srgbClr val="FFFF00"/>
                  </a:glow>
                  <a:outerShdw blurRad="38100" dist="38100" dir="2700000" algn="tl">
                    <a:srgbClr val="000000">
                      <a:alpha val="43137"/>
                    </a:srgbClr>
                  </a:outerShdw>
                </a:effectLst>
              </a:rPr>
              <a:t>Municipal Bonds </a:t>
            </a:r>
            <a:r>
              <a:rPr lang="en-US" b="1" dirty="0" err="1" smtClean="0">
                <a:effectLst>
                  <a:glow rad="228600">
                    <a:srgbClr val="FFFF00"/>
                  </a:glow>
                  <a:outerShdw blurRad="38100" dist="38100" dir="2700000" algn="tl">
                    <a:srgbClr val="000000">
                      <a:alpha val="43137"/>
                    </a:srgbClr>
                  </a:outerShdw>
                </a:effectLst>
              </a:rPr>
              <a:t>v.s</a:t>
            </a:r>
            <a:r>
              <a:rPr lang="en-US" b="1" dirty="0" smtClean="0">
                <a:effectLst>
                  <a:glow rad="228600">
                    <a:srgbClr val="FFFF00"/>
                  </a:glow>
                  <a:outerShdw blurRad="38100" dist="38100" dir="2700000" algn="tl">
                    <a:srgbClr val="000000">
                      <a:alpha val="43137"/>
                    </a:srgbClr>
                  </a:outerShdw>
                </a:effectLst>
              </a:rPr>
              <a:t>. other Financing</a:t>
            </a:r>
            <a:endParaRPr lang="en-US" b="1" dirty="0" smtClean="0">
              <a:effectLst>
                <a:outerShdw blurRad="38100" dist="38100" dir="2700000" algn="tl">
                  <a:srgbClr val="000000">
                    <a:alpha val="43137"/>
                  </a:srgbClr>
                </a:outerShdw>
              </a:effectLst>
            </a:endParaRPr>
          </a:p>
          <a:p>
            <a:pPr marL="280988" indent="-280988">
              <a:lnSpc>
                <a:spcPct val="85000"/>
              </a:lnSpc>
              <a:spcBef>
                <a:spcPts val="1800"/>
              </a:spcBef>
              <a:spcAft>
                <a:spcPts val="600"/>
              </a:spcAft>
            </a:pPr>
            <a:r>
              <a:rPr lang="en-US" sz="2400" dirty="0" smtClean="0"/>
              <a:t>Although </a:t>
            </a:r>
            <a:r>
              <a:rPr lang="en-US" sz="2400" dirty="0"/>
              <a:t>private financing is typically 1-3% higher than </a:t>
            </a:r>
            <a:r>
              <a:rPr lang="en-US" sz="2400" dirty="0" smtClean="0"/>
              <a:t>public </a:t>
            </a:r>
            <a:r>
              <a:rPr lang="en-US" sz="2400" dirty="0"/>
              <a:t>finance, </a:t>
            </a:r>
            <a:r>
              <a:rPr lang="en-US" sz="2400" b="1" dirty="0">
                <a:solidFill>
                  <a:srgbClr val="0000FF"/>
                </a:solidFill>
                <a:effectLst>
                  <a:outerShdw blurRad="38100" dist="38100" dir="2700000" algn="tl">
                    <a:srgbClr val="000000">
                      <a:alpha val="43137"/>
                    </a:srgbClr>
                  </a:outerShdw>
                </a:effectLst>
              </a:rPr>
              <a:t>the gap has been narrowing</a:t>
            </a:r>
            <a:r>
              <a:rPr lang="en-US" sz="2400" dirty="0" smtClean="0"/>
              <a:t>. </a:t>
            </a:r>
            <a:r>
              <a:rPr lang="en-US" sz="1400" dirty="0" smtClean="0"/>
              <a:t>(WB/</a:t>
            </a:r>
            <a:r>
              <a:rPr lang="en-US" sz="1400" dirty="0" err="1" smtClean="0"/>
              <a:t>IFC</a:t>
            </a:r>
            <a:r>
              <a:rPr lang="en-US" sz="1400" dirty="0" smtClean="0"/>
              <a:t> 2013)</a:t>
            </a:r>
            <a:endParaRPr lang="en-US" sz="1400" dirty="0"/>
          </a:p>
        </p:txBody>
      </p:sp>
      <p:pic>
        <p:nvPicPr>
          <p:cNvPr id="1026" name="Picture 2" descr="http://yieldandincome.com/graphing/valubond_compositeYield.asp?type=M&amp;now=%7Bts%20%272016%2D05%2D11%2013%3A33%3A10%27%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3241305"/>
            <a:ext cx="3657601" cy="39711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yieldandincome.com/graphing/valubond_compositeYield.asp?type=C&amp;now=%7Bts%20%272016%2D05%2D11%2013%3A33%3A11%27%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30877"/>
            <a:ext cx="3657600" cy="3971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061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lstStyle/>
          <a:p>
            <a:r>
              <a:rPr lang="en-US" altLang="en-US" dirty="0">
                <a:effectLst>
                  <a:outerShdw blurRad="38100" dist="38100" dir="2700000" algn="tl">
                    <a:srgbClr val="000000">
                      <a:alpha val="43137"/>
                    </a:srgbClr>
                  </a:outerShdw>
                </a:effectLst>
              </a:rPr>
              <a:t>P3 Payment </a:t>
            </a:r>
            <a:r>
              <a:rPr lang="en-US" altLang="en-US" dirty="0" smtClean="0">
                <a:effectLst>
                  <a:outerShdw blurRad="38100" dist="38100" dir="2700000" algn="tl">
                    <a:srgbClr val="000000">
                      <a:alpha val="43137"/>
                    </a:srgbClr>
                  </a:outerShdw>
                </a:effectLst>
              </a:rPr>
              <a:t>Mechanisms</a:t>
            </a:r>
            <a:endParaRPr lang="en-US" altLang="en-US" dirty="0">
              <a:effectLst>
                <a:outerShdw blurRad="38100" dist="38100" dir="2700000" algn="tl">
                  <a:srgbClr val="000000">
                    <a:alpha val="43137"/>
                  </a:srgbClr>
                </a:outerShdw>
              </a:effectLst>
            </a:endParaRPr>
          </a:p>
        </p:txBody>
      </p:sp>
      <p:sp>
        <p:nvSpPr>
          <p:cNvPr id="69637" name="Rectangle 5"/>
          <p:cNvSpPr>
            <a:spLocks noChangeArrowheads="1"/>
          </p:cNvSpPr>
          <p:nvPr/>
        </p:nvSpPr>
        <p:spPr bwMode="auto">
          <a:xfrm>
            <a:off x="1561218" y="6765953"/>
            <a:ext cx="69942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CN" sz="2800" b="1" dirty="0">
                <a:solidFill>
                  <a:srgbClr val="0033CC"/>
                </a:solidFill>
                <a:ea typeface="宋体" panose="02010600030101010101" pitchFamily="2" charset="-122"/>
              </a:rPr>
              <a:t>Hybrid PB DBFO </a:t>
            </a:r>
            <a:r>
              <a:rPr lang="en-US" altLang="zh-CN" sz="2800" b="1" dirty="0" smtClean="0">
                <a:solidFill>
                  <a:srgbClr val="0033CC"/>
                </a:solidFill>
                <a:ea typeface="宋体" panose="02010600030101010101" pitchFamily="2" charset="-122"/>
              </a:rPr>
              <a:t>Payment Mechanism </a:t>
            </a:r>
            <a:endParaRPr lang="en-US" altLang="zh-CN" sz="2800" b="1" dirty="0">
              <a:solidFill>
                <a:srgbClr val="0033CC"/>
              </a:solidFill>
              <a:ea typeface="宋体" panose="02010600030101010101" pitchFamily="2" charset="-122"/>
            </a:endParaRPr>
          </a:p>
        </p:txBody>
      </p:sp>
      <p:grpSp>
        <p:nvGrpSpPr>
          <p:cNvPr id="69643" name="Group 69642"/>
          <p:cNvGrpSpPr/>
          <p:nvPr/>
        </p:nvGrpSpPr>
        <p:grpSpPr>
          <a:xfrm>
            <a:off x="3810000" y="1673081"/>
            <a:ext cx="5697616" cy="4777645"/>
            <a:chOff x="558101" y="1606895"/>
            <a:chExt cx="5164216" cy="4336705"/>
          </a:xfrm>
        </p:grpSpPr>
        <p:sp>
          <p:nvSpPr>
            <p:cNvPr id="69639" name="Rectangle 14"/>
            <p:cNvSpPr>
              <a:spLocks noChangeArrowheads="1"/>
            </p:cNvSpPr>
            <p:nvPr/>
          </p:nvSpPr>
          <p:spPr bwMode="auto">
            <a:xfrm>
              <a:off x="1661669" y="5329499"/>
              <a:ext cx="2453131" cy="61410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algn="ctr">
                <a:lnSpc>
                  <a:spcPct val="80000"/>
                </a:lnSpc>
              </a:pPr>
              <a:r>
                <a:rPr lang="en-US" sz="2200" b="1" dirty="0" smtClean="0">
                  <a:solidFill>
                    <a:srgbClr val="C00000"/>
                  </a:solidFill>
                  <a:latin typeface="Times New Roman" panose="02020603050405020304" pitchFamily="18" charset="0"/>
                  <a:cs typeface="Times New Roman" panose="02020603050405020304" pitchFamily="18" charset="0"/>
                </a:rPr>
                <a:t>Payment Mechanism</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13" name="Rectangle 17"/>
            <p:cNvSpPr>
              <a:spLocks noChangeArrowheads="1"/>
            </p:cNvSpPr>
            <p:nvPr/>
          </p:nvSpPr>
          <p:spPr bwMode="auto">
            <a:xfrm>
              <a:off x="3846376" y="5515763"/>
              <a:ext cx="144109" cy="28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22"/>
            <p:cNvSpPr>
              <a:spLocks noChangeArrowheads="1"/>
            </p:cNvSpPr>
            <p:nvPr/>
          </p:nvSpPr>
          <p:spPr bwMode="auto">
            <a:xfrm>
              <a:off x="4712669" y="4492260"/>
              <a:ext cx="144109" cy="28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24"/>
            <p:cNvSpPr>
              <a:spLocks noChangeArrowheads="1"/>
            </p:cNvSpPr>
            <p:nvPr/>
          </p:nvSpPr>
          <p:spPr bwMode="auto">
            <a:xfrm>
              <a:off x="4689742" y="4728075"/>
              <a:ext cx="144109" cy="28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Freeform 25"/>
            <p:cNvSpPr>
              <a:spLocks noEditPoints="1"/>
            </p:cNvSpPr>
            <p:nvPr/>
          </p:nvSpPr>
          <p:spPr bwMode="auto">
            <a:xfrm>
              <a:off x="4101843" y="5006468"/>
              <a:ext cx="288218" cy="589538"/>
            </a:xfrm>
            <a:custGeom>
              <a:avLst/>
              <a:gdLst>
                <a:gd name="T0" fmla="*/ 1123 w 1123"/>
                <a:gd name="T1" fmla="*/ 0 h 2300"/>
                <a:gd name="T2" fmla="*/ 1123 w 1123"/>
                <a:gd name="T3" fmla="*/ 2100 h 2300"/>
                <a:gd name="T4" fmla="*/ 1073 w 1123"/>
                <a:gd name="T5" fmla="*/ 2150 h 2300"/>
                <a:gd name="T6" fmla="*/ 333 w 1123"/>
                <a:gd name="T7" fmla="*/ 2150 h 2300"/>
                <a:gd name="T8" fmla="*/ 333 w 1123"/>
                <a:gd name="T9" fmla="*/ 2050 h 2300"/>
                <a:gd name="T10" fmla="*/ 1073 w 1123"/>
                <a:gd name="T11" fmla="*/ 2050 h 2300"/>
                <a:gd name="T12" fmla="*/ 1023 w 1123"/>
                <a:gd name="T13" fmla="*/ 2100 h 2300"/>
                <a:gd name="T14" fmla="*/ 1023 w 1123"/>
                <a:gd name="T15" fmla="*/ 0 h 2300"/>
                <a:gd name="T16" fmla="*/ 1123 w 1123"/>
                <a:gd name="T17" fmla="*/ 0 h 2300"/>
                <a:gd name="T18" fmla="*/ 400 w 1123"/>
                <a:gd name="T19" fmla="*/ 2300 h 2300"/>
                <a:gd name="T20" fmla="*/ 0 w 1123"/>
                <a:gd name="T21" fmla="*/ 2100 h 2300"/>
                <a:gd name="T22" fmla="*/ 400 w 1123"/>
                <a:gd name="T23" fmla="*/ 1900 h 2300"/>
                <a:gd name="T24" fmla="*/ 400 w 1123"/>
                <a:gd name="T25" fmla="*/ 2300 h 2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3" h="2300">
                  <a:moveTo>
                    <a:pt x="1123" y="0"/>
                  </a:moveTo>
                  <a:lnTo>
                    <a:pt x="1123" y="2100"/>
                  </a:lnTo>
                  <a:cubicBezTo>
                    <a:pt x="1123" y="2128"/>
                    <a:pt x="1101" y="2150"/>
                    <a:pt x="1073" y="2150"/>
                  </a:cubicBezTo>
                  <a:lnTo>
                    <a:pt x="333" y="2150"/>
                  </a:lnTo>
                  <a:lnTo>
                    <a:pt x="333" y="2050"/>
                  </a:lnTo>
                  <a:lnTo>
                    <a:pt x="1073" y="2050"/>
                  </a:lnTo>
                  <a:lnTo>
                    <a:pt x="1023" y="2100"/>
                  </a:lnTo>
                  <a:lnTo>
                    <a:pt x="1023" y="0"/>
                  </a:lnTo>
                  <a:lnTo>
                    <a:pt x="1123" y="0"/>
                  </a:lnTo>
                  <a:close/>
                  <a:moveTo>
                    <a:pt x="400" y="2300"/>
                  </a:moveTo>
                  <a:lnTo>
                    <a:pt x="0" y="2100"/>
                  </a:lnTo>
                  <a:lnTo>
                    <a:pt x="400" y="1900"/>
                  </a:lnTo>
                  <a:lnTo>
                    <a:pt x="400" y="2300"/>
                  </a:lnTo>
                  <a:close/>
                </a:path>
              </a:pathLst>
            </a:custGeom>
            <a:solidFill>
              <a:srgbClr val="000000"/>
            </a:solidFill>
            <a:ln w="1588" cap="flat">
              <a:solidFill>
                <a:srgbClr val="0033C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noEditPoints="1"/>
            </p:cNvSpPr>
            <p:nvPr/>
          </p:nvSpPr>
          <p:spPr bwMode="auto">
            <a:xfrm>
              <a:off x="3333004" y="2954549"/>
              <a:ext cx="103169" cy="2369614"/>
            </a:xfrm>
            <a:custGeom>
              <a:avLst/>
              <a:gdLst>
                <a:gd name="T0" fmla="*/ 39 w 63"/>
                <a:gd name="T1" fmla="*/ 0 h 1447"/>
                <a:gd name="T2" fmla="*/ 39 w 63"/>
                <a:gd name="T3" fmla="*/ 1395 h 1447"/>
                <a:gd name="T4" fmla="*/ 23 w 63"/>
                <a:gd name="T5" fmla="*/ 1395 h 1447"/>
                <a:gd name="T6" fmla="*/ 23 w 63"/>
                <a:gd name="T7" fmla="*/ 0 h 1447"/>
                <a:gd name="T8" fmla="*/ 39 w 63"/>
                <a:gd name="T9" fmla="*/ 0 h 1447"/>
                <a:gd name="T10" fmla="*/ 63 w 63"/>
                <a:gd name="T11" fmla="*/ 1385 h 1447"/>
                <a:gd name="T12" fmla="*/ 31 w 63"/>
                <a:gd name="T13" fmla="*/ 1447 h 1447"/>
                <a:gd name="T14" fmla="*/ 0 w 63"/>
                <a:gd name="T15" fmla="*/ 1385 h 1447"/>
                <a:gd name="T16" fmla="*/ 63 w 63"/>
                <a:gd name="T17" fmla="*/ 1385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447">
                  <a:moveTo>
                    <a:pt x="39" y="0"/>
                  </a:moveTo>
                  <a:lnTo>
                    <a:pt x="39" y="1395"/>
                  </a:lnTo>
                  <a:lnTo>
                    <a:pt x="23" y="1395"/>
                  </a:lnTo>
                  <a:lnTo>
                    <a:pt x="23" y="0"/>
                  </a:lnTo>
                  <a:lnTo>
                    <a:pt x="39" y="0"/>
                  </a:lnTo>
                  <a:close/>
                  <a:moveTo>
                    <a:pt x="63" y="1385"/>
                  </a:moveTo>
                  <a:lnTo>
                    <a:pt x="31" y="1447"/>
                  </a:lnTo>
                  <a:lnTo>
                    <a:pt x="0" y="1385"/>
                  </a:lnTo>
                  <a:lnTo>
                    <a:pt x="63" y="1385"/>
                  </a:lnTo>
                  <a:close/>
                </a:path>
              </a:pathLst>
            </a:custGeom>
            <a:solidFill>
              <a:srgbClr val="000000"/>
            </a:solidFill>
            <a:ln w="12700" cap="flat">
              <a:solidFill>
                <a:srgbClr val="0033C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52"/>
            <p:cNvSpPr>
              <a:spLocks noEditPoints="1"/>
            </p:cNvSpPr>
            <p:nvPr/>
          </p:nvSpPr>
          <p:spPr bwMode="auto">
            <a:xfrm>
              <a:off x="2986634" y="3693109"/>
              <a:ext cx="103169" cy="1631054"/>
            </a:xfrm>
            <a:custGeom>
              <a:avLst/>
              <a:gdLst>
                <a:gd name="T0" fmla="*/ 39 w 63"/>
                <a:gd name="T1" fmla="*/ 0 h 996"/>
                <a:gd name="T2" fmla="*/ 39 w 63"/>
                <a:gd name="T3" fmla="*/ 944 h 996"/>
                <a:gd name="T4" fmla="*/ 23 w 63"/>
                <a:gd name="T5" fmla="*/ 944 h 996"/>
                <a:gd name="T6" fmla="*/ 23 w 63"/>
                <a:gd name="T7" fmla="*/ 0 h 996"/>
                <a:gd name="T8" fmla="*/ 39 w 63"/>
                <a:gd name="T9" fmla="*/ 0 h 996"/>
                <a:gd name="T10" fmla="*/ 63 w 63"/>
                <a:gd name="T11" fmla="*/ 934 h 996"/>
                <a:gd name="T12" fmla="*/ 31 w 63"/>
                <a:gd name="T13" fmla="*/ 996 h 996"/>
                <a:gd name="T14" fmla="*/ 0 w 63"/>
                <a:gd name="T15" fmla="*/ 934 h 996"/>
                <a:gd name="T16" fmla="*/ 63 w 63"/>
                <a:gd name="T17" fmla="*/ 934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996">
                  <a:moveTo>
                    <a:pt x="39" y="0"/>
                  </a:moveTo>
                  <a:lnTo>
                    <a:pt x="39" y="944"/>
                  </a:lnTo>
                  <a:lnTo>
                    <a:pt x="23" y="944"/>
                  </a:lnTo>
                  <a:lnTo>
                    <a:pt x="23" y="0"/>
                  </a:lnTo>
                  <a:lnTo>
                    <a:pt x="39" y="0"/>
                  </a:lnTo>
                  <a:close/>
                  <a:moveTo>
                    <a:pt x="63" y="934"/>
                  </a:moveTo>
                  <a:lnTo>
                    <a:pt x="31" y="996"/>
                  </a:lnTo>
                  <a:lnTo>
                    <a:pt x="0" y="934"/>
                  </a:lnTo>
                  <a:lnTo>
                    <a:pt x="63" y="934"/>
                  </a:lnTo>
                  <a:close/>
                </a:path>
              </a:pathLst>
            </a:custGeom>
            <a:solidFill>
              <a:srgbClr val="000000"/>
            </a:solidFill>
            <a:ln w="12700" cap="flat">
              <a:solidFill>
                <a:srgbClr val="0033C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60"/>
            <p:cNvSpPr>
              <a:spLocks noEditPoints="1"/>
            </p:cNvSpPr>
            <p:nvPr/>
          </p:nvSpPr>
          <p:spPr bwMode="auto">
            <a:xfrm>
              <a:off x="2612424" y="4412018"/>
              <a:ext cx="103169" cy="912146"/>
            </a:xfrm>
            <a:custGeom>
              <a:avLst/>
              <a:gdLst>
                <a:gd name="T0" fmla="*/ 39 w 63"/>
                <a:gd name="T1" fmla="*/ 0 h 557"/>
                <a:gd name="T2" fmla="*/ 39 w 63"/>
                <a:gd name="T3" fmla="*/ 505 h 557"/>
                <a:gd name="T4" fmla="*/ 24 w 63"/>
                <a:gd name="T5" fmla="*/ 505 h 557"/>
                <a:gd name="T6" fmla="*/ 24 w 63"/>
                <a:gd name="T7" fmla="*/ 0 h 557"/>
                <a:gd name="T8" fmla="*/ 39 w 63"/>
                <a:gd name="T9" fmla="*/ 0 h 557"/>
                <a:gd name="T10" fmla="*/ 63 w 63"/>
                <a:gd name="T11" fmla="*/ 495 h 557"/>
                <a:gd name="T12" fmla="*/ 31 w 63"/>
                <a:gd name="T13" fmla="*/ 557 h 557"/>
                <a:gd name="T14" fmla="*/ 0 w 63"/>
                <a:gd name="T15" fmla="*/ 495 h 557"/>
                <a:gd name="T16" fmla="*/ 63 w 63"/>
                <a:gd name="T17" fmla="*/ 495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57">
                  <a:moveTo>
                    <a:pt x="39" y="0"/>
                  </a:moveTo>
                  <a:lnTo>
                    <a:pt x="39" y="505"/>
                  </a:lnTo>
                  <a:lnTo>
                    <a:pt x="24" y="505"/>
                  </a:lnTo>
                  <a:lnTo>
                    <a:pt x="24" y="0"/>
                  </a:lnTo>
                  <a:lnTo>
                    <a:pt x="39" y="0"/>
                  </a:lnTo>
                  <a:close/>
                  <a:moveTo>
                    <a:pt x="63" y="495"/>
                  </a:moveTo>
                  <a:lnTo>
                    <a:pt x="31" y="557"/>
                  </a:lnTo>
                  <a:lnTo>
                    <a:pt x="0" y="495"/>
                  </a:lnTo>
                  <a:lnTo>
                    <a:pt x="63" y="495"/>
                  </a:lnTo>
                  <a:close/>
                </a:path>
              </a:pathLst>
            </a:custGeom>
            <a:solidFill>
              <a:srgbClr val="000000"/>
            </a:solidFill>
            <a:ln w="12700" cap="flat">
              <a:solidFill>
                <a:srgbClr val="0033C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69"/>
            <p:cNvSpPr>
              <a:spLocks noEditPoints="1"/>
            </p:cNvSpPr>
            <p:nvPr/>
          </p:nvSpPr>
          <p:spPr bwMode="auto">
            <a:xfrm>
              <a:off x="2225148" y="5144027"/>
              <a:ext cx="101531" cy="180137"/>
            </a:xfrm>
            <a:custGeom>
              <a:avLst/>
              <a:gdLst>
                <a:gd name="T0" fmla="*/ 39 w 62"/>
                <a:gd name="T1" fmla="*/ 0 h 110"/>
                <a:gd name="T2" fmla="*/ 39 w 62"/>
                <a:gd name="T3" fmla="*/ 58 h 110"/>
                <a:gd name="T4" fmla="*/ 23 w 62"/>
                <a:gd name="T5" fmla="*/ 58 h 110"/>
                <a:gd name="T6" fmla="*/ 23 w 62"/>
                <a:gd name="T7" fmla="*/ 0 h 110"/>
                <a:gd name="T8" fmla="*/ 39 w 62"/>
                <a:gd name="T9" fmla="*/ 0 h 110"/>
                <a:gd name="T10" fmla="*/ 62 w 62"/>
                <a:gd name="T11" fmla="*/ 48 h 110"/>
                <a:gd name="T12" fmla="*/ 31 w 62"/>
                <a:gd name="T13" fmla="*/ 110 h 110"/>
                <a:gd name="T14" fmla="*/ 0 w 62"/>
                <a:gd name="T15" fmla="*/ 48 h 110"/>
                <a:gd name="T16" fmla="*/ 62 w 62"/>
                <a:gd name="T17" fmla="*/ 4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110">
                  <a:moveTo>
                    <a:pt x="39" y="0"/>
                  </a:moveTo>
                  <a:lnTo>
                    <a:pt x="39" y="58"/>
                  </a:lnTo>
                  <a:lnTo>
                    <a:pt x="23" y="58"/>
                  </a:lnTo>
                  <a:lnTo>
                    <a:pt x="23" y="0"/>
                  </a:lnTo>
                  <a:lnTo>
                    <a:pt x="39" y="0"/>
                  </a:lnTo>
                  <a:close/>
                  <a:moveTo>
                    <a:pt x="62" y="48"/>
                  </a:moveTo>
                  <a:lnTo>
                    <a:pt x="31" y="110"/>
                  </a:lnTo>
                  <a:lnTo>
                    <a:pt x="0" y="48"/>
                  </a:lnTo>
                  <a:lnTo>
                    <a:pt x="62" y="48"/>
                  </a:lnTo>
                  <a:close/>
                </a:path>
              </a:pathLst>
            </a:custGeom>
            <a:solidFill>
              <a:srgbClr val="000000"/>
            </a:solidFill>
            <a:ln w="12700" cap="flat">
              <a:solidFill>
                <a:srgbClr val="0033C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7"/>
            <p:cNvSpPr>
              <a:spLocks noChangeArrowheads="1"/>
            </p:cNvSpPr>
            <p:nvPr/>
          </p:nvSpPr>
          <p:spPr bwMode="auto">
            <a:xfrm>
              <a:off x="1983807" y="1606895"/>
              <a:ext cx="1819378" cy="61082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a:lnSpc>
                  <a:spcPct val="80000"/>
                </a:lnSpc>
              </a:pPr>
              <a:r>
                <a:rPr lang="en-US" sz="1900" b="1" dirty="0" smtClean="0">
                  <a:solidFill>
                    <a:srgbClr val="0033CC"/>
                  </a:solidFill>
                  <a:latin typeface="Times New Roman" panose="02020603050405020304" pitchFamily="18" charset="0"/>
                  <a:cs typeface="Times New Roman" panose="02020603050405020304" pitchFamily="18" charset="0"/>
                </a:rPr>
                <a:t>User Satisfaction</a:t>
              </a:r>
            </a:p>
            <a:p>
              <a:pPr algn="ctr">
                <a:lnSpc>
                  <a:spcPct val="80000"/>
                </a:lnSpc>
              </a:pPr>
              <a:r>
                <a:rPr lang="en-US" sz="2200" b="1" dirty="0" smtClean="0">
                  <a:solidFill>
                    <a:srgbClr val="0033CC"/>
                  </a:solidFill>
                  <a:latin typeface="Times New Roman" panose="02020603050405020304" pitchFamily="18" charset="0"/>
                  <a:cs typeface="Times New Roman" panose="02020603050405020304" pitchFamily="18" charset="0"/>
                </a:rPr>
                <a:t>Payment</a:t>
              </a:r>
              <a:endParaRPr lang="en-US" sz="2200" b="1" dirty="0">
                <a:solidFill>
                  <a:srgbClr val="0033CC"/>
                </a:solidFill>
                <a:latin typeface="Times New Roman" panose="02020603050405020304" pitchFamily="18" charset="0"/>
                <a:cs typeface="Times New Roman" panose="02020603050405020304" pitchFamily="18" charset="0"/>
              </a:endParaRPr>
            </a:p>
          </p:txBody>
        </p:sp>
        <p:sp>
          <p:nvSpPr>
            <p:cNvPr id="69642" name="Rectangle 69641"/>
            <p:cNvSpPr/>
            <p:nvPr/>
          </p:nvSpPr>
          <p:spPr>
            <a:xfrm>
              <a:off x="4152607" y="4335494"/>
              <a:ext cx="1569710" cy="6677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lnSpc>
                  <a:spcPct val="80000"/>
                </a:lnSpc>
              </a:pPr>
              <a:r>
                <a:rPr lang="en-US" sz="2200" b="1" dirty="0" smtClean="0">
                  <a:solidFill>
                    <a:srgbClr val="C00000"/>
                  </a:solidFill>
                  <a:latin typeface="Times New Roman" panose="02020603050405020304" pitchFamily="18" charset="0"/>
                  <a:cs typeface="Times New Roman" panose="02020603050405020304" pitchFamily="18" charset="0"/>
                </a:rPr>
                <a:t>Deduction Structure</a:t>
              </a:r>
              <a:endParaRPr lang="en-US" sz="2200" b="1" dirty="0">
                <a:solidFill>
                  <a:srgbClr val="C00000"/>
                </a:solidFill>
                <a:latin typeface="Times New Roman" panose="02020603050405020304" pitchFamily="18" charset="0"/>
                <a:cs typeface="Times New Roman" panose="02020603050405020304" pitchFamily="18" charset="0"/>
              </a:endParaRPr>
            </a:p>
          </p:txBody>
        </p:sp>
        <p:sp>
          <p:nvSpPr>
            <p:cNvPr id="76" name="Rectangle 7"/>
            <p:cNvSpPr>
              <a:spLocks noChangeArrowheads="1"/>
            </p:cNvSpPr>
            <p:nvPr/>
          </p:nvSpPr>
          <p:spPr bwMode="auto">
            <a:xfrm>
              <a:off x="1660422" y="2357648"/>
              <a:ext cx="1819378" cy="61082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a:lnSpc>
                  <a:spcPct val="80000"/>
                </a:lnSpc>
              </a:pPr>
              <a:r>
                <a:rPr lang="en-US" sz="2200" b="1" dirty="0" smtClean="0">
                  <a:solidFill>
                    <a:srgbClr val="0033CC"/>
                  </a:solidFill>
                  <a:latin typeface="Times New Roman" panose="02020603050405020304" pitchFamily="18" charset="0"/>
                  <a:cs typeface="Times New Roman" panose="02020603050405020304" pitchFamily="18" charset="0"/>
                </a:rPr>
                <a:t>Usage</a:t>
              </a:r>
            </a:p>
            <a:p>
              <a:pPr algn="ctr">
                <a:lnSpc>
                  <a:spcPct val="80000"/>
                </a:lnSpc>
              </a:pPr>
              <a:r>
                <a:rPr lang="en-US" sz="2200" b="1" dirty="0" smtClean="0">
                  <a:solidFill>
                    <a:srgbClr val="0033CC"/>
                  </a:solidFill>
                  <a:latin typeface="Times New Roman" panose="02020603050405020304" pitchFamily="18" charset="0"/>
                  <a:cs typeface="Times New Roman" panose="02020603050405020304" pitchFamily="18" charset="0"/>
                </a:rPr>
                <a:t>Payment</a:t>
              </a:r>
              <a:endParaRPr lang="en-US" sz="2200" b="1" dirty="0">
                <a:solidFill>
                  <a:srgbClr val="0033CC"/>
                </a:solidFill>
                <a:latin typeface="Times New Roman" panose="02020603050405020304" pitchFamily="18" charset="0"/>
                <a:cs typeface="Times New Roman" panose="02020603050405020304" pitchFamily="18" charset="0"/>
              </a:endParaRPr>
            </a:p>
          </p:txBody>
        </p:sp>
        <p:sp>
          <p:nvSpPr>
            <p:cNvPr id="77" name="Rectangle 7"/>
            <p:cNvSpPr>
              <a:spLocks noChangeArrowheads="1"/>
            </p:cNvSpPr>
            <p:nvPr/>
          </p:nvSpPr>
          <p:spPr bwMode="auto">
            <a:xfrm>
              <a:off x="1304822" y="3092591"/>
              <a:ext cx="1819378" cy="61082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a:lnSpc>
                  <a:spcPct val="80000"/>
                </a:lnSpc>
              </a:pPr>
              <a:r>
                <a:rPr lang="en-US" sz="2200" b="1" dirty="0" smtClean="0">
                  <a:solidFill>
                    <a:srgbClr val="0033CC"/>
                  </a:solidFill>
                  <a:latin typeface="Times New Roman" panose="02020603050405020304" pitchFamily="18" charset="0"/>
                  <a:cs typeface="Times New Roman" panose="02020603050405020304" pitchFamily="18" charset="0"/>
                </a:rPr>
                <a:t>Safety Payment</a:t>
              </a:r>
              <a:endParaRPr lang="en-US" sz="2200" b="1" dirty="0">
                <a:solidFill>
                  <a:srgbClr val="0033CC"/>
                </a:solidFill>
                <a:latin typeface="Times New Roman" panose="02020603050405020304" pitchFamily="18" charset="0"/>
                <a:cs typeface="Times New Roman" panose="02020603050405020304" pitchFamily="18" charset="0"/>
              </a:endParaRPr>
            </a:p>
          </p:txBody>
        </p:sp>
        <p:sp>
          <p:nvSpPr>
            <p:cNvPr id="78" name="Rectangle 7"/>
            <p:cNvSpPr>
              <a:spLocks noChangeArrowheads="1"/>
            </p:cNvSpPr>
            <p:nvPr/>
          </p:nvSpPr>
          <p:spPr bwMode="auto">
            <a:xfrm>
              <a:off x="952500" y="3813083"/>
              <a:ext cx="1819378" cy="61082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a:lnSpc>
                  <a:spcPct val="80000"/>
                </a:lnSpc>
              </a:pPr>
              <a:r>
                <a:rPr lang="en-US" sz="2200" b="1" dirty="0" smtClean="0">
                  <a:solidFill>
                    <a:srgbClr val="0033CC"/>
                  </a:solidFill>
                  <a:latin typeface="Times New Roman" panose="02020603050405020304" pitchFamily="18" charset="0"/>
                  <a:cs typeface="Times New Roman" panose="02020603050405020304" pitchFamily="18" charset="0"/>
                </a:rPr>
                <a:t>Availability </a:t>
              </a:r>
            </a:p>
            <a:p>
              <a:pPr algn="ctr">
                <a:lnSpc>
                  <a:spcPct val="80000"/>
                </a:lnSpc>
              </a:pPr>
              <a:r>
                <a:rPr lang="en-US" sz="2200" b="1" dirty="0" smtClean="0">
                  <a:solidFill>
                    <a:srgbClr val="0033CC"/>
                  </a:solidFill>
                  <a:latin typeface="Times New Roman" panose="02020603050405020304" pitchFamily="18" charset="0"/>
                  <a:cs typeface="Times New Roman" panose="02020603050405020304" pitchFamily="18" charset="0"/>
                </a:rPr>
                <a:t>Payment</a:t>
              </a:r>
              <a:endParaRPr lang="en-US" sz="2200" b="1" dirty="0">
                <a:solidFill>
                  <a:srgbClr val="0033CC"/>
                </a:solidFill>
                <a:latin typeface="Times New Roman" panose="02020603050405020304" pitchFamily="18" charset="0"/>
                <a:cs typeface="Times New Roman" panose="02020603050405020304" pitchFamily="18" charset="0"/>
              </a:endParaRPr>
            </a:p>
          </p:txBody>
        </p:sp>
        <p:sp>
          <p:nvSpPr>
            <p:cNvPr id="79" name="Rectangle 7"/>
            <p:cNvSpPr>
              <a:spLocks noChangeArrowheads="1"/>
            </p:cNvSpPr>
            <p:nvPr/>
          </p:nvSpPr>
          <p:spPr bwMode="auto">
            <a:xfrm>
              <a:off x="558101" y="4527866"/>
              <a:ext cx="1819378" cy="61082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a:lnSpc>
                  <a:spcPct val="80000"/>
                </a:lnSpc>
              </a:pPr>
              <a:r>
                <a:rPr lang="en-US" sz="2200" b="1" dirty="0" smtClean="0">
                  <a:solidFill>
                    <a:srgbClr val="0033CC"/>
                  </a:solidFill>
                  <a:latin typeface="Times New Roman" panose="02020603050405020304" pitchFamily="18" charset="0"/>
                  <a:cs typeface="Times New Roman" panose="02020603050405020304" pitchFamily="18" charset="0"/>
                </a:rPr>
                <a:t>Capital</a:t>
              </a:r>
            </a:p>
            <a:p>
              <a:pPr algn="ctr">
                <a:lnSpc>
                  <a:spcPct val="80000"/>
                </a:lnSpc>
              </a:pPr>
              <a:r>
                <a:rPr lang="en-US" sz="2200" b="1" dirty="0" smtClean="0">
                  <a:solidFill>
                    <a:srgbClr val="0033CC"/>
                  </a:solidFill>
                  <a:latin typeface="Times New Roman" panose="02020603050405020304" pitchFamily="18" charset="0"/>
                  <a:cs typeface="Times New Roman" panose="02020603050405020304" pitchFamily="18" charset="0"/>
                </a:rPr>
                <a:t>Payment</a:t>
              </a:r>
              <a:endParaRPr lang="en-US" sz="2200" b="1" dirty="0">
                <a:solidFill>
                  <a:srgbClr val="0033CC"/>
                </a:solidFill>
                <a:latin typeface="Times New Roman" panose="02020603050405020304" pitchFamily="18" charset="0"/>
                <a:cs typeface="Times New Roman" panose="02020603050405020304" pitchFamily="18" charset="0"/>
              </a:endParaRPr>
            </a:p>
          </p:txBody>
        </p:sp>
        <p:sp>
          <p:nvSpPr>
            <p:cNvPr id="80" name="Freeform 26"/>
            <p:cNvSpPr>
              <a:spLocks noEditPoints="1"/>
            </p:cNvSpPr>
            <p:nvPr/>
          </p:nvSpPr>
          <p:spPr bwMode="auto">
            <a:xfrm>
              <a:off x="3650505" y="2217721"/>
              <a:ext cx="85350" cy="3090879"/>
            </a:xfrm>
            <a:custGeom>
              <a:avLst/>
              <a:gdLst>
                <a:gd name="T0" fmla="*/ 39 w 63"/>
                <a:gd name="T1" fmla="*/ 0 h 1447"/>
                <a:gd name="T2" fmla="*/ 39 w 63"/>
                <a:gd name="T3" fmla="*/ 1395 h 1447"/>
                <a:gd name="T4" fmla="*/ 23 w 63"/>
                <a:gd name="T5" fmla="*/ 1395 h 1447"/>
                <a:gd name="T6" fmla="*/ 23 w 63"/>
                <a:gd name="T7" fmla="*/ 0 h 1447"/>
                <a:gd name="T8" fmla="*/ 39 w 63"/>
                <a:gd name="T9" fmla="*/ 0 h 1447"/>
                <a:gd name="T10" fmla="*/ 63 w 63"/>
                <a:gd name="T11" fmla="*/ 1385 h 1447"/>
                <a:gd name="T12" fmla="*/ 31 w 63"/>
                <a:gd name="T13" fmla="*/ 1447 h 1447"/>
                <a:gd name="T14" fmla="*/ 0 w 63"/>
                <a:gd name="T15" fmla="*/ 1385 h 1447"/>
                <a:gd name="T16" fmla="*/ 63 w 63"/>
                <a:gd name="T17" fmla="*/ 1385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447">
                  <a:moveTo>
                    <a:pt x="39" y="0"/>
                  </a:moveTo>
                  <a:lnTo>
                    <a:pt x="39" y="1395"/>
                  </a:lnTo>
                  <a:lnTo>
                    <a:pt x="23" y="1395"/>
                  </a:lnTo>
                  <a:lnTo>
                    <a:pt x="23" y="0"/>
                  </a:lnTo>
                  <a:lnTo>
                    <a:pt x="39" y="0"/>
                  </a:lnTo>
                  <a:close/>
                  <a:moveTo>
                    <a:pt x="63" y="1385"/>
                  </a:moveTo>
                  <a:lnTo>
                    <a:pt x="31" y="1447"/>
                  </a:lnTo>
                  <a:lnTo>
                    <a:pt x="0" y="1385"/>
                  </a:lnTo>
                  <a:lnTo>
                    <a:pt x="63" y="1385"/>
                  </a:lnTo>
                  <a:close/>
                </a:path>
              </a:pathLst>
            </a:custGeom>
            <a:solidFill>
              <a:srgbClr val="000000"/>
            </a:solidFill>
            <a:ln w="12700" cap="flat">
              <a:solidFill>
                <a:srgbClr val="0033CC"/>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sp>
        <p:nvSpPr>
          <p:cNvPr id="21" name="Rectangle 5"/>
          <p:cNvSpPr>
            <a:spLocks noChangeArrowheads="1"/>
          </p:cNvSpPr>
          <p:nvPr/>
        </p:nvSpPr>
        <p:spPr bwMode="auto">
          <a:xfrm>
            <a:off x="320398" y="1759118"/>
            <a:ext cx="423916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zh-CN" sz="2800" b="1" dirty="0" smtClean="0">
                <a:solidFill>
                  <a:srgbClr val="C00000"/>
                </a:solidFill>
                <a:effectLst>
                  <a:glow rad="228600">
                    <a:srgbClr val="FFFF00"/>
                  </a:glow>
                </a:effectLst>
                <a:ea typeface="宋体" panose="02010600030101010101" pitchFamily="2" charset="-122"/>
              </a:rPr>
              <a:t>P3 links compensation to the achievement of government objectives and to meeting performance criteria.</a:t>
            </a:r>
            <a:endParaRPr lang="en-US" altLang="zh-CN" sz="2800" b="1" dirty="0">
              <a:solidFill>
                <a:srgbClr val="C00000"/>
              </a:solidFill>
              <a:effectLst>
                <a:glow rad="228600">
                  <a:srgbClr val="FFFF00"/>
                </a:glow>
              </a:effectLst>
              <a:ea typeface="宋体" panose="02010600030101010101" pitchFamily="2" charset="-122"/>
            </a:endParaRPr>
          </a:p>
        </p:txBody>
      </p:sp>
    </p:spTree>
    <p:extLst>
      <p:ext uri="{BB962C8B-B14F-4D97-AF65-F5344CB8AC3E}">
        <p14:creationId xmlns:p14="http://schemas.microsoft.com/office/powerpoint/2010/main" val="28853752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P3 Oppositions &amp; Concerns</a:t>
            </a:r>
          </a:p>
        </p:txBody>
      </p:sp>
      <p:sp>
        <p:nvSpPr>
          <p:cNvPr id="3" name="Content Placeholder 2"/>
          <p:cNvSpPr>
            <a:spLocks noGrp="1"/>
          </p:cNvSpPr>
          <p:nvPr>
            <p:ph sz="quarter" idx="2"/>
          </p:nvPr>
        </p:nvSpPr>
        <p:spPr>
          <a:xfrm>
            <a:off x="478473" y="1790700"/>
            <a:ext cx="9220200" cy="2346960"/>
          </a:xfrm>
        </p:spPr>
        <p:txBody>
          <a:bodyPr/>
          <a:lstStyle/>
          <a:p>
            <a:pPr marL="120491" indent="0">
              <a:lnSpc>
                <a:spcPct val="125000"/>
              </a:lnSpc>
              <a:buNone/>
            </a:pPr>
            <a:r>
              <a:rPr lang="en-US" b="1" dirty="0" smtClean="0">
                <a:solidFill>
                  <a:srgbClr val="0000FF"/>
                </a:solidFill>
                <a:effectLst>
                  <a:glow rad="228600">
                    <a:schemeClr val="accent3">
                      <a:satMod val="175000"/>
                      <a:alpha val="40000"/>
                    </a:schemeClr>
                  </a:glow>
                </a:effectLst>
              </a:rPr>
              <a:t>“Supporters </a:t>
            </a:r>
            <a:r>
              <a:rPr lang="en-US" b="1" dirty="0">
                <a:solidFill>
                  <a:srgbClr val="0000FF"/>
                </a:solidFill>
                <a:effectLst>
                  <a:glow rad="228600">
                    <a:schemeClr val="accent3">
                      <a:satMod val="175000"/>
                      <a:alpha val="40000"/>
                    </a:schemeClr>
                  </a:glow>
                </a:effectLst>
              </a:rPr>
              <a:t>say </a:t>
            </a:r>
            <a:r>
              <a:rPr lang="en-US" b="1" dirty="0" smtClean="0">
                <a:solidFill>
                  <a:srgbClr val="0000FF"/>
                </a:solidFill>
                <a:effectLst>
                  <a:glow rad="228600">
                    <a:schemeClr val="accent3">
                      <a:satMod val="175000"/>
                      <a:alpha val="40000"/>
                    </a:schemeClr>
                  </a:glow>
                </a:effectLst>
              </a:rPr>
              <a:t>P3s </a:t>
            </a:r>
            <a:r>
              <a:rPr lang="en-US" b="1" dirty="0">
                <a:solidFill>
                  <a:srgbClr val="0000FF"/>
                </a:solidFill>
                <a:effectLst>
                  <a:glow rad="228600">
                    <a:schemeClr val="accent3">
                      <a:satMod val="175000"/>
                      <a:alpha val="40000"/>
                    </a:schemeClr>
                  </a:glow>
                </a:effectLst>
              </a:rPr>
              <a:t>bring needed financing, technology, management, and risk sharing to infrastructure development.</a:t>
            </a:r>
            <a:r>
              <a:rPr lang="en-US" b="1" dirty="0" smtClean="0">
                <a:solidFill>
                  <a:srgbClr val="0000FF"/>
                </a:solidFill>
                <a:effectLst>
                  <a:glow rad="228600">
                    <a:schemeClr val="accent3">
                      <a:satMod val="175000"/>
                      <a:alpha val="40000"/>
                    </a:schemeClr>
                  </a:glow>
                </a:effectLst>
              </a:rPr>
              <a:t>  </a:t>
            </a:r>
          </a:p>
        </p:txBody>
      </p:sp>
      <p:sp>
        <p:nvSpPr>
          <p:cNvPr id="4" name="Content Placeholder 2"/>
          <p:cNvSpPr txBox="1">
            <a:spLocks/>
          </p:cNvSpPr>
          <p:nvPr/>
        </p:nvSpPr>
        <p:spPr bwMode="auto">
          <a:xfrm>
            <a:off x="478473" y="4389120"/>
            <a:ext cx="9220200" cy="243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584" tIns="50292" rIns="100584" bIns="50292" numCol="1" anchor="t" anchorCtr="0" compatLnSpc="1"/>
          <a:lstStyle>
            <a:lvl1pPr marL="365125" indent="-255588" algn="l" rtl="0" fontAlgn="base">
              <a:spcBef>
                <a:spcPts val="300"/>
              </a:spcBef>
              <a:spcAft>
                <a:spcPct val="0"/>
              </a:spcAft>
              <a:buClr>
                <a:srgbClr val="336600"/>
              </a:buClr>
              <a:buFont typeface="Wingdings" panose="05000000000000000000" pitchFamily="2" charset="2"/>
              <a:buChar char="§"/>
              <a:defRPr sz="2800" kern="1200" baseline="0">
                <a:solidFill>
                  <a:srgbClr val="336600"/>
                </a:solidFill>
                <a:latin typeface="Arial" panose="020B0604020202020204" pitchFamily="34" charset="0"/>
                <a:ea typeface="+mn-ea"/>
                <a:cs typeface="Arial" panose="020B0604020202020204" pitchFamily="34" charset="0"/>
              </a:defRPr>
            </a:lvl1pPr>
            <a:lvl2pPr marL="657225" indent="-246063" algn="l" rtl="0" fontAlgn="base">
              <a:spcBef>
                <a:spcPts val="300"/>
              </a:spcBef>
              <a:spcAft>
                <a:spcPct val="0"/>
              </a:spcAft>
              <a:buClr>
                <a:schemeClr val="accent2"/>
              </a:buClr>
              <a:buFont typeface="Georgia" panose="02040502050405020303" pitchFamily="18" charset="0"/>
              <a:buChar char="▫"/>
              <a:defRPr sz="2400" b="0" kern="1200">
                <a:solidFill>
                  <a:srgbClr val="336600"/>
                </a:solidFill>
                <a:latin typeface="Arial" panose="020B0604020202020204" pitchFamily="34" charset="0"/>
                <a:ea typeface="+mn-ea"/>
                <a:cs typeface="Arial" panose="020B0604020202020204" pitchFamily="34" charset="0"/>
              </a:defRPr>
            </a:lvl2pPr>
            <a:lvl3pPr marL="922338" indent="-219075" algn="l" rtl="0" fontAlgn="base">
              <a:spcBef>
                <a:spcPts val="300"/>
              </a:spcBef>
              <a:spcAft>
                <a:spcPct val="0"/>
              </a:spcAft>
              <a:buClr>
                <a:schemeClr val="accent1"/>
              </a:buClr>
              <a:buFont typeface="Wingdings 2" panose="05020102010507070707" pitchFamily="18" charset="2"/>
              <a:buChar char=""/>
              <a:defRPr sz="18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anose="05020102010507070707" pitchFamily="18" charset="2"/>
              <a:buChar char=""/>
              <a:defRPr sz="1600" kern="1200">
                <a:solidFill>
                  <a:schemeClr val="accent1"/>
                </a:solidFill>
                <a:latin typeface="+mn-lt"/>
                <a:ea typeface="+mn-ea"/>
                <a:cs typeface="+mn-cs"/>
              </a:defRPr>
            </a:lvl4pPr>
            <a:lvl5pPr marL="1389063" indent="-182563" algn="l" rtl="0" fontAlgn="base">
              <a:spcBef>
                <a:spcPts val="300"/>
              </a:spcBef>
              <a:spcAft>
                <a:spcPct val="0"/>
              </a:spcAft>
              <a:buClr>
                <a:srgbClr val="6BB1C9"/>
              </a:buClr>
              <a:buFont typeface="Georgia" panose="02040502050405020303" pitchFamily="18" charset="0"/>
              <a:buChar char="▫"/>
              <a:defRPr sz="1600" kern="1200">
                <a:solidFill>
                  <a:srgbClr val="6BB1C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20491" indent="0">
              <a:lnSpc>
                <a:spcPct val="125000"/>
              </a:lnSpc>
              <a:buNone/>
            </a:pPr>
            <a:r>
              <a:rPr lang="en-US" sz="3080" b="1" dirty="0">
                <a:solidFill>
                  <a:srgbClr val="FF0000"/>
                </a:solidFill>
                <a:effectLst>
                  <a:glow rad="139700">
                    <a:srgbClr val="FFFF00">
                      <a:alpha val="40000"/>
                    </a:srgbClr>
                  </a:glow>
                </a:effectLst>
              </a:rPr>
              <a:t>Detractors say government agencies are better positioned to finance and own infrastructure and protect the public interest.”</a:t>
            </a:r>
          </a:p>
        </p:txBody>
      </p:sp>
      <p:sp>
        <p:nvSpPr>
          <p:cNvPr id="5" name="TextBox 4"/>
          <p:cNvSpPr txBox="1"/>
          <p:nvPr/>
        </p:nvSpPr>
        <p:spPr>
          <a:xfrm>
            <a:off x="5951220" y="6987540"/>
            <a:ext cx="3312482" cy="295466"/>
          </a:xfrm>
          <a:prstGeom prst="rect">
            <a:avLst/>
          </a:prstGeom>
          <a:noFill/>
        </p:spPr>
        <p:txBody>
          <a:bodyPr wrap="square" rtlCol="0">
            <a:spAutoFit/>
          </a:bodyPr>
          <a:lstStyle/>
          <a:p>
            <a:r>
              <a:rPr lang="en-US" sz="1320" dirty="0">
                <a:solidFill>
                  <a:schemeClr val="tx1">
                    <a:lumMod val="50000"/>
                    <a:lumOff val="50000"/>
                  </a:schemeClr>
                </a:solidFill>
              </a:rPr>
              <a:t>(</a:t>
            </a:r>
            <a:r>
              <a:rPr lang="en-US" sz="1320" dirty="0" err="1">
                <a:solidFill>
                  <a:schemeClr val="tx1">
                    <a:lumMod val="50000"/>
                    <a:lumOff val="50000"/>
                  </a:schemeClr>
                </a:solidFill>
              </a:rPr>
              <a:t>Papajohn</a:t>
            </a:r>
            <a:r>
              <a:rPr lang="en-US" sz="1320" dirty="0">
                <a:solidFill>
                  <a:schemeClr val="tx1">
                    <a:lumMod val="50000"/>
                    <a:lumOff val="50000"/>
                  </a:schemeClr>
                </a:solidFill>
              </a:rPr>
              <a:t> et al. ASCE 2011, v 27, no 3).  </a:t>
            </a:r>
          </a:p>
        </p:txBody>
      </p:sp>
    </p:spTree>
    <p:extLst>
      <p:ext uri="{BB962C8B-B14F-4D97-AF65-F5344CB8AC3E}">
        <p14:creationId xmlns:p14="http://schemas.microsoft.com/office/powerpoint/2010/main" val="2847304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P3 </a:t>
            </a:r>
            <a:r>
              <a:rPr lang="en-US" dirty="0" smtClean="0"/>
              <a:t>Oppositions &amp; Concerns</a:t>
            </a:r>
            <a:endParaRPr lang="en-US" dirty="0"/>
          </a:p>
        </p:txBody>
      </p:sp>
      <p:sp>
        <p:nvSpPr>
          <p:cNvPr id="3" name="Content Placeholder 2"/>
          <p:cNvSpPr>
            <a:spLocks noGrp="1"/>
          </p:cNvSpPr>
          <p:nvPr>
            <p:ph sz="quarter" idx="2"/>
          </p:nvPr>
        </p:nvSpPr>
        <p:spPr>
          <a:xfrm>
            <a:off x="450533" y="1790700"/>
            <a:ext cx="9220200" cy="5448300"/>
          </a:xfrm>
        </p:spPr>
        <p:txBody>
          <a:bodyPr/>
          <a:lstStyle/>
          <a:p>
            <a:pPr>
              <a:lnSpc>
                <a:spcPct val="90000"/>
              </a:lnSpc>
              <a:spcAft>
                <a:spcPts val="660"/>
              </a:spcAft>
            </a:pPr>
            <a:r>
              <a:rPr lang="en-US" sz="2640" b="1" dirty="0">
                <a:solidFill>
                  <a:srgbClr val="0000FF"/>
                </a:solidFill>
              </a:rPr>
              <a:t>Labor union </a:t>
            </a:r>
            <a:r>
              <a:rPr lang="en-US" sz="2640" dirty="0"/>
              <a:t>opposes P3 over employment &amp; pension</a:t>
            </a:r>
          </a:p>
          <a:p>
            <a:pPr>
              <a:lnSpc>
                <a:spcPct val="90000"/>
              </a:lnSpc>
              <a:spcAft>
                <a:spcPts val="660"/>
              </a:spcAft>
            </a:pPr>
            <a:r>
              <a:rPr lang="en-US" sz="2640" b="1" dirty="0">
                <a:solidFill>
                  <a:srgbClr val="0000FF"/>
                </a:solidFill>
              </a:rPr>
              <a:t>Professional Engineers union </a:t>
            </a:r>
            <a:r>
              <a:rPr lang="en-US" sz="2640" dirty="0"/>
              <a:t>in CA opposed P3 “A bad deal for taxpayers”. Objected</a:t>
            </a:r>
            <a:r>
              <a:rPr lang="en-GB" sz="2640" dirty="0"/>
              <a:t> P3 for </a:t>
            </a:r>
            <a:r>
              <a:rPr lang="en-US" sz="2640" dirty="0"/>
              <a:t>the Presidio Parkway arguing that it lacked public agency involvement and inspection. The California Supreme Court, in 2011, rejected an appeal from the union and allowed the state to contract with a PPP company.</a:t>
            </a:r>
          </a:p>
          <a:p>
            <a:pPr>
              <a:lnSpc>
                <a:spcPct val="90000"/>
              </a:lnSpc>
              <a:spcAft>
                <a:spcPts val="660"/>
              </a:spcAft>
            </a:pPr>
            <a:r>
              <a:rPr lang="en-US" sz="2640" b="1" dirty="0">
                <a:solidFill>
                  <a:srgbClr val="0000FF"/>
                </a:solidFill>
              </a:rPr>
              <a:t>Trucking industry </a:t>
            </a:r>
            <a:r>
              <a:rPr lang="en-US" sz="2640" dirty="0"/>
              <a:t>opposes P3 for tolling highways</a:t>
            </a:r>
          </a:p>
          <a:p>
            <a:pPr>
              <a:lnSpc>
                <a:spcPct val="90000"/>
              </a:lnSpc>
              <a:spcAft>
                <a:spcPts val="660"/>
              </a:spcAft>
            </a:pPr>
            <a:r>
              <a:rPr lang="en-US" sz="2640" b="1" dirty="0">
                <a:solidFill>
                  <a:srgbClr val="0000FF"/>
                </a:solidFill>
              </a:rPr>
              <a:t>Public opposition for tolls</a:t>
            </a:r>
            <a:r>
              <a:rPr lang="en-US" sz="2640" dirty="0"/>
              <a:t>. Minnesota vetoed TH212 down for tolls. </a:t>
            </a:r>
          </a:p>
          <a:p>
            <a:pPr>
              <a:lnSpc>
                <a:spcPct val="90000"/>
              </a:lnSpc>
              <a:spcAft>
                <a:spcPts val="660"/>
              </a:spcAft>
            </a:pPr>
            <a:r>
              <a:rPr lang="en-US" sz="2640" b="1" dirty="0">
                <a:solidFill>
                  <a:srgbClr val="0000FF"/>
                </a:solidFill>
              </a:rPr>
              <a:t>Loss of gov. control</a:t>
            </a:r>
            <a:r>
              <a:rPr lang="en-US" sz="2640" dirty="0"/>
              <a:t>, e.g. non-compete clause. </a:t>
            </a:r>
          </a:p>
          <a:p>
            <a:pPr>
              <a:lnSpc>
                <a:spcPct val="90000"/>
              </a:lnSpc>
              <a:spcAft>
                <a:spcPts val="660"/>
              </a:spcAft>
            </a:pPr>
            <a:r>
              <a:rPr lang="en-US" sz="2640" b="1" dirty="0">
                <a:solidFill>
                  <a:srgbClr val="0000FF"/>
                </a:solidFill>
              </a:rPr>
              <a:t>Excess private profits</a:t>
            </a:r>
            <a:r>
              <a:rPr lang="en-US" sz="2640" dirty="0"/>
              <a:t>. </a:t>
            </a:r>
          </a:p>
        </p:txBody>
      </p:sp>
    </p:spTree>
    <p:extLst>
      <p:ext uri="{BB962C8B-B14F-4D97-AF65-F5344CB8AC3E}">
        <p14:creationId xmlns:p14="http://schemas.microsoft.com/office/powerpoint/2010/main" val="1057701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P3 </a:t>
            </a:r>
            <a:r>
              <a:rPr lang="en-US" dirty="0" smtClean="0"/>
              <a:t>Successful Implementation</a:t>
            </a:r>
            <a:endParaRPr lang="en-US" dirty="0"/>
          </a:p>
        </p:txBody>
      </p:sp>
      <p:sp>
        <p:nvSpPr>
          <p:cNvPr id="3" name="Content Placeholder 2"/>
          <p:cNvSpPr>
            <a:spLocks noGrp="1"/>
          </p:cNvSpPr>
          <p:nvPr>
            <p:ph sz="quarter" idx="2"/>
          </p:nvPr>
        </p:nvSpPr>
        <p:spPr>
          <a:xfrm>
            <a:off x="251460" y="1706880"/>
            <a:ext cx="9419273" cy="5364480"/>
          </a:xfrm>
        </p:spPr>
        <p:txBody>
          <a:bodyPr/>
          <a:lstStyle/>
          <a:p>
            <a:pPr marL="120491" indent="0">
              <a:buNone/>
            </a:pPr>
            <a:r>
              <a:rPr lang="en-US" b="1" dirty="0" smtClean="0"/>
              <a:t>Need to have:</a:t>
            </a:r>
          </a:p>
          <a:p>
            <a:pPr marL="120491" indent="0">
              <a:buNone/>
            </a:pPr>
            <a:endParaRPr lang="en-US" sz="1100" b="1" dirty="0"/>
          </a:p>
          <a:p>
            <a:pPr>
              <a:spcAft>
                <a:spcPts val="660"/>
              </a:spcAft>
            </a:pPr>
            <a:r>
              <a:rPr lang="en-US" sz="2640" dirty="0"/>
              <a:t>Comprehensive </a:t>
            </a:r>
            <a:r>
              <a:rPr lang="en-US" sz="2640" b="1" dirty="0">
                <a:solidFill>
                  <a:srgbClr val="0000FF"/>
                </a:solidFill>
                <a:effectLst>
                  <a:outerShdw blurRad="38100" dist="38100" dir="2700000" algn="tl">
                    <a:srgbClr val="000000">
                      <a:alpha val="43137"/>
                    </a:srgbClr>
                  </a:outerShdw>
                </a:effectLst>
              </a:rPr>
              <a:t>P3 legal framework</a:t>
            </a:r>
            <a:r>
              <a:rPr lang="en-US" sz="2640" dirty="0"/>
              <a:t>, State P3 Act</a:t>
            </a:r>
          </a:p>
          <a:p>
            <a:pPr>
              <a:spcAft>
                <a:spcPts val="660"/>
              </a:spcAft>
            </a:pPr>
            <a:r>
              <a:rPr lang="en-US" sz="2640" dirty="0"/>
              <a:t>Centralized </a:t>
            </a:r>
            <a:r>
              <a:rPr lang="en-US" sz="2640" b="1" dirty="0">
                <a:solidFill>
                  <a:srgbClr val="0000FF"/>
                </a:solidFill>
                <a:effectLst>
                  <a:outerShdw blurRad="38100" dist="38100" dir="2700000" algn="tl">
                    <a:srgbClr val="000000">
                      <a:alpha val="43137"/>
                    </a:srgbClr>
                  </a:outerShdw>
                </a:effectLst>
              </a:rPr>
              <a:t>P3 Unit </a:t>
            </a:r>
            <a:r>
              <a:rPr lang="en-US" sz="2640" dirty="0"/>
              <a:t>under Treasurer (serving all departments) or for each state department</a:t>
            </a:r>
          </a:p>
          <a:p>
            <a:pPr>
              <a:spcAft>
                <a:spcPts val="660"/>
              </a:spcAft>
            </a:pPr>
            <a:r>
              <a:rPr lang="en-US" sz="2640" dirty="0"/>
              <a:t>Develop </a:t>
            </a:r>
            <a:r>
              <a:rPr lang="en-US" sz="2640" b="1" dirty="0">
                <a:solidFill>
                  <a:srgbClr val="0000FF"/>
                </a:solidFill>
                <a:effectLst>
                  <a:outerShdw blurRad="38100" dist="38100" dir="2700000" algn="tl">
                    <a:srgbClr val="000000">
                      <a:alpha val="43137"/>
                    </a:srgbClr>
                  </a:outerShdw>
                </a:effectLst>
              </a:rPr>
              <a:t>proper education, understanding and tools</a:t>
            </a:r>
          </a:p>
          <a:p>
            <a:pPr lvl="1"/>
            <a:r>
              <a:rPr lang="en-US" sz="2200" dirty="0">
                <a:solidFill>
                  <a:srgbClr val="C00000"/>
                </a:solidFill>
              </a:rPr>
              <a:t>Staged procurements and best-value evaluations </a:t>
            </a:r>
          </a:p>
          <a:p>
            <a:pPr lvl="1"/>
            <a:r>
              <a:rPr lang="en-US" sz="2200" dirty="0">
                <a:solidFill>
                  <a:srgbClr val="C00000"/>
                </a:solidFill>
              </a:rPr>
              <a:t>Understanding for the use of private finance </a:t>
            </a:r>
          </a:p>
          <a:p>
            <a:pPr lvl="1"/>
            <a:r>
              <a:rPr lang="en-US" sz="2200" dirty="0">
                <a:solidFill>
                  <a:srgbClr val="C00000"/>
                </a:solidFill>
              </a:rPr>
              <a:t>Risk allocation strategies</a:t>
            </a:r>
          </a:p>
          <a:p>
            <a:pPr lvl="1"/>
            <a:r>
              <a:rPr lang="en-US" sz="2200" dirty="0">
                <a:solidFill>
                  <a:srgbClr val="C00000"/>
                </a:solidFill>
              </a:rPr>
              <a:t>Payment mechanisms </a:t>
            </a:r>
          </a:p>
          <a:p>
            <a:pPr lvl="1"/>
            <a:r>
              <a:rPr lang="en-US" sz="2200" dirty="0">
                <a:solidFill>
                  <a:srgbClr val="C00000"/>
                </a:solidFill>
              </a:rPr>
              <a:t>Detailed business plan and Value-for-Money assessments (PSC)</a:t>
            </a:r>
          </a:p>
          <a:p>
            <a:pPr lvl="1"/>
            <a:r>
              <a:rPr lang="en-US" sz="2200" dirty="0">
                <a:solidFill>
                  <a:srgbClr val="C00000"/>
                </a:solidFill>
              </a:rPr>
              <a:t>Standardized contracts (to be tailored for projects)</a:t>
            </a:r>
          </a:p>
          <a:p>
            <a:pPr lvl="1"/>
            <a:r>
              <a:rPr lang="en-US" sz="2200" dirty="0">
                <a:solidFill>
                  <a:srgbClr val="C00000"/>
                </a:solidFill>
              </a:rPr>
              <a:t>Public education and stakeholders management </a:t>
            </a:r>
          </a:p>
        </p:txBody>
      </p:sp>
    </p:spTree>
    <p:extLst>
      <p:ext uri="{BB962C8B-B14F-4D97-AF65-F5344CB8AC3E}">
        <p14:creationId xmlns:p14="http://schemas.microsoft.com/office/powerpoint/2010/main" val="19192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P3 Projects - </a:t>
            </a:r>
            <a:r>
              <a:rPr lang="en-US" dirty="0" smtClean="0">
                <a:effectLst>
                  <a:outerShdw blurRad="38100" dist="38100" dir="2700000" algn="tl">
                    <a:srgbClr val="000000">
                      <a:alpha val="43137"/>
                    </a:srgbClr>
                  </a:outerShdw>
                </a:effectLst>
              </a:rPr>
              <a:t>Highways</a:t>
            </a:r>
            <a:endParaRPr lang="en-US" dirty="0">
              <a:effectLst>
                <a:outerShdw blurRad="38100" dist="38100" dir="2700000" algn="tl">
                  <a:srgbClr val="000000">
                    <a:alpha val="43137"/>
                  </a:srgbClr>
                </a:outerShdw>
              </a:effectLst>
            </a:endParaRPr>
          </a:p>
        </p:txBody>
      </p:sp>
      <p:sp>
        <p:nvSpPr>
          <p:cNvPr id="5" name="Text Box 20"/>
          <p:cNvSpPr txBox="1">
            <a:spLocks noChangeArrowheads="1"/>
          </p:cNvSpPr>
          <p:nvPr/>
        </p:nvSpPr>
        <p:spPr bwMode="auto">
          <a:xfrm>
            <a:off x="502920" y="5918639"/>
            <a:ext cx="9136380"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ts val="0"/>
              </a:spcBef>
            </a:pPr>
            <a:r>
              <a:rPr lang="en-US" sz="2640" b="1" dirty="0">
                <a:solidFill>
                  <a:srgbClr val="C00000"/>
                </a:solidFill>
              </a:rPr>
              <a:t>I-595 Florida (2008), $1.83b, 10.5mi, 35 </a:t>
            </a:r>
            <a:r>
              <a:rPr lang="en-US" sz="2640" b="1" dirty="0" err="1">
                <a:solidFill>
                  <a:srgbClr val="C00000"/>
                </a:solidFill>
              </a:rPr>
              <a:t>yr</a:t>
            </a:r>
            <a:r>
              <a:rPr lang="en-US" sz="2640" b="1" dirty="0">
                <a:solidFill>
                  <a:srgbClr val="C00000"/>
                </a:solidFill>
              </a:rPr>
              <a:t>, DBFOM, equity $207m, debt $781m, TIFIA $781m, AV pay [1</a:t>
            </a:r>
            <a:r>
              <a:rPr lang="en-US" sz="2640" b="1" baseline="30000" dirty="0">
                <a:solidFill>
                  <a:srgbClr val="C00000"/>
                </a:solidFill>
              </a:rPr>
              <a:t>st</a:t>
            </a:r>
            <a:r>
              <a:rPr lang="en-US" sz="2640" b="1" dirty="0">
                <a:solidFill>
                  <a:srgbClr val="C00000"/>
                </a:solidFill>
              </a:rPr>
              <a:t> in USA], Private Partner (</a:t>
            </a:r>
            <a:r>
              <a:rPr lang="en-US" sz="2640" b="1" dirty="0" err="1">
                <a:solidFill>
                  <a:srgbClr val="C00000"/>
                </a:solidFill>
              </a:rPr>
              <a:t>Dragados</a:t>
            </a:r>
            <a:r>
              <a:rPr lang="en-US" sz="2640" b="1" dirty="0">
                <a:solidFill>
                  <a:srgbClr val="C00000"/>
                </a:solidFill>
              </a:rPr>
              <a:t>, AECOM, HNTB, Roy J Assoc.)</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95" y="1718857"/>
            <a:ext cx="9034174" cy="38916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93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Sea-to-Sky Highway</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 y="2796540"/>
            <a:ext cx="9499289" cy="4107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19100" y="1536866"/>
            <a:ext cx="6035040" cy="566309"/>
          </a:xfrm>
          <a:prstGeom prst="rect">
            <a:avLst/>
          </a:prstGeom>
          <a:noFill/>
        </p:spPr>
        <p:txBody>
          <a:bodyPr wrap="square" rtlCol="0">
            <a:spAutoFit/>
          </a:bodyPr>
          <a:lstStyle/>
          <a:p>
            <a:r>
              <a:rPr lang="en-US" sz="3080" b="1" dirty="0">
                <a:solidFill>
                  <a:srgbClr val="336600"/>
                </a:solidFill>
              </a:rPr>
              <a:t>P3 Unit: Partnerships BC</a:t>
            </a:r>
          </a:p>
        </p:txBody>
      </p:sp>
    </p:spTree>
    <p:extLst>
      <p:ext uri="{BB962C8B-B14F-4D97-AF65-F5344CB8AC3E}">
        <p14:creationId xmlns:p14="http://schemas.microsoft.com/office/powerpoint/2010/main" val="2450209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Sea-to-Sky Highway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101" y="1623060"/>
            <a:ext cx="1781175" cy="435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601" y="1623060"/>
            <a:ext cx="6204743" cy="435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6740" y="6149340"/>
            <a:ext cx="9136380" cy="837152"/>
          </a:xfrm>
          <a:prstGeom prst="rect">
            <a:avLst/>
          </a:prstGeom>
          <a:noFill/>
        </p:spPr>
        <p:txBody>
          <a:bodyPr wrap="square" rtlCol="0">
            <a:spAutoFit/>
          </a:bodyPr>
          <a:lstStyle/>
          <a:p>
            <a:pPr algn="ctr"/>
            <a:r>
              <a:rPr lang="en-US" sz="2420" dirty="0">
                <a:solidFill>
                  <a:srgbClr val="0000FF"/>
                </a:solidFill>
              </a:rPr>
              <a:t>100km improvement project between Vancouver and Whistler</a:t>
            </a:r>
          </a:p>
          <a:p>
            <a:pPr algn="ctr"/>
            <a:r>
              <a:rPr lang="en-US" sz="2420" dirty="0">
                <a:solidFill>
                  <a:srgbClr val="0000FF"/>
                </a:solidFill>
              </a:rPr>
              <a:t>Capital Cost: $600m; PB DBFO: 25 Years (Option Analysis)</a:t>
            </a:r>
          </a:p>
        </p:txBody>
      </p:sp>
    </p:spTree>
    <p:extLst>
      <p:ext uri="{BB962C8B-B14F-4D97-AF65-F5344CB8AC3E}">
        <p14:creationId xmlns:p14="http://schemas.microsoft.com/office/powerpoint/2010/main" val="287184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p:cNvSpPr>
          <p:nvPr>
            <p:ph type="title"/>
          </p:nvPr>
        </p:nvSpPr>
        <p:spPr/>
        <p:txBody>
          <a:bodyPr/>
          <a:lstStyle/>
          <a:p>
            <a:r>
              <a:rPr lang="en-US" altLang="en-US" dirty="0"/>
              <a:t>Sea-to-Sky – </a:t>
            </a:r>
            <a:r>
              <a:rPr lang="en-US" altLang="en-US" dirty="0" smtClean="0"/>
              <a:t>Selection &amp; Evaluation</a:t>
            </a:r>
            <a:endParaRPr lang="en-US" altLang="en-US" dirty="0"/>
          </a:p>
        </p:txBody>
      </p:sp>
      <p:sp>
        <p:nvSpPr>
          <p:cNvPr id="3" name="Text Placeholder 2"/>
          <p:cNvSpPr>
            <a:spLocks noGrp="1"/>
          </p:cNvSpPr>
          <p:nvPr>
            <p:ph type="body" idx="1"/>
          </p:nvPr>
        </p:nvSpPr>
        <p:spPr>
          <a:xfrm>
            <a:off x="5196840" y="1706880"/>
            <a:ext cx="4526280" cy="571127"/>
          </a:xfrm>
        </p:spPr>
        <p:txBody>
          <a:bodyPr/>
          <a:lstStyle/>
          <a:p>
            <a:r>
              <a:rPr lang="en-US" sz="2640" dirty="0">
                <a:solidFill>
                  <a:srgbClr val="0000FF"/>
                </a:solidFill>
              </a:rPr>
              <a:t>Bidding RFP</a:t>
            </a:r>
          </a:p>
        </p:txBody>
      </p:sp>
      <p:sp>
        <p:nvSpPr>
          <p:cNvPr id="5" name="Text Placeholder 4"/>
          <p:cNvSpPr>
            <a:spLocks noGrp="1"/>
          </p:cNvSpPr>
          <p:nvPr>
            <p:ph type="body" sz="half" idx="3"/>
          </p:nvPr>
        </p:nvSpPr>
        <p:spPr>
          <a:xfrm>
            <a:off x="338494" y="1706880"/>
            <a:ext cx="4610100" cy="571127"/>
          </a:xfrm>
        </p:spPr>
        <p:txBody>
          <a:bodyPr/>
          <a:lstStyle/>
          <a:p>
            <a:r>
              <a:rPr lang="en-US" sz="2640" dirty="0">
                <a:solidFill>
                  <a:srgbClr val="0000FF"/>
                </a:solidFill>
              </a:rPr>
              <a:t>Objective</a:t>
            </a:r>
          </a:p>
        </p:txBody>
      </p:sp>
      <p:sp>
        <p:nvSpPr>
          <p:cNvPr id="4" name="Content Placeholder 3"/>
          <p:cNvSpPr>
            <a:spLocks noGrp="1"/>
          </p:cNvSpPr>
          <p:nvPr>
            <p:ph sz="quarter" idx="2"/>
          </p:nvPr>
        </p:nvSpPr>
        <p:spPr>
          <a:xfrm>
            <a:off x="5196840" y="2288631"/>
            <a:ext cx="4526280" cy="4854576"/>
          </a:xfrm>
        </p:spPr>
        <p:txBody>
          <a:bodyPr/>
          <a:lstStyle/>
          <a:p>
            <a:pPr marL="251460" indent="-251460">
              <a:lnSpc>
                <a:spcPct val="90000"/>
              </a:lnSpc>
              <a:spcBef>
                <a:spcPts val="660"/>
              </a:spcBef>
              <a:spcAft>
                <a:spcPts val="660"/>
              </a:spcAft>
              <a:buClr>
                <a:srgbClr val="336600"/>
              </a:buClr>
              <a:buFont typeface="Wingdings" panose="05000000000000000000" pitchFamily="2" charset="2"/>
              <a:buChar char="§"/>
            </a:pPr>
            <a:r>
              <a:rPr lang="en-US" sz="2420" dirty="0">
                <a:solidFill>
                  <a:srgbClr val="336600"/>
                </a:solidFill>
                <a:latin typeface="Arial" panose="020B0604020202020204" pitchFamily="34" charset="0"/>
                <a:cs typeface="Arial" panose="020B0604020202020204" pitchFamily="34" charset="0"/>
              </a:rPr>
              <a:t>Annual Affordability Ceiling is established (</a:t>
            </a:r>
            <a:r>
              <a:rPr lang="en-US" sz="2420" b="1" dirty="0">
                <a:solidFill>
                  <a:srgbClr val="336600"/>
                </a:solidFill>
                <a:latin typeface="Arial" panose="020B0604020202020204" pitchFamily="34" charset="0"/>
                <a:cs typeface="Arial" panose="020B0604020202020204" pitchFamily="34" charset="0"/>
              </a:rPr>
              <a:t>AAC</a:t>
            </a:r>
            <a:r>
              <a:rPr lang="en-US" sz="2420" dirty="0">
                <a:solidFill>
                  <a:srgbClr val="336600"/>
                </a:solidFill>
                <a:latin typeface="Arial" panose="020B0604020202020204" pitchFamily="34" charset="0"/>
                <a:cs typeface="Arial" panose="020B0604020202020204" pitchFamily="34" charset="0"/>
              </a:rPr>
              <a:t>)</a:t>
            </a:r>
          </a:p>
          <a:p>
            <a:pPr marL="251460" indent="-251460">
              <a:lnSpc>
                <a:spcPct val="90000"/>
              </a:lnSpc>
              <a:spcBef>
                <a:spcPts val="660"/>
              </a:spcBef>
              <a:spcAft>
                <a:spcPts val="660"/>
              </a:spcAft>
              <a:buClr>
                <a:srgbClr val="336600"/>
              </a:buClr>
              <a:buFont typeface="Wingdings" panose="05000000000000000000" pitchFamily="2" charset="2"/>
              <a:buChar char="§"/>
            </a:pPr>
            <a:r>
              <a:rPr lang="en-US" sz="2420" dirty="0">
                <a:solidFill>
                  <a:srgbClr val="336600"/>
                </a:solidFill>
                <a:latin typeface="Arial" panose="020B0604020202020204" pitchFamily="34" charset="0"/>
                <a:cs typeface="Arial" panose="020B0604020202020204" pitchFamily="34" charset="0"/>
              </a:rPr>
              <a:t>A Maximum Performance Payments (</a:t>
            </a:r>
            <a:r>
              <a:rPr lang="en-US" sz="2420" b="1" dirty="0">
                <a:solidFill>
                  <a:srgbClr val="336600"/>
                </a:solidFill>
                <a:latin typeface="Arial" panose="020B0604020202020204" pitchFamily="34" charset="0"/>
                <a:cs typeface="Arial" panose="020B0604020202020204" pitchFamily="34" charset="0"/>
              </a:rPr>
              <a:t>MPP</a:t>
            </a:r>
            <a:r>
              <a:rPr lang="en-US" sz="2420" dirty="0">
                <a:solidFill>
                  <a:srgbClr val="336600"/>
                </a:solidFill>
                <a:latin typeface="Arial" panose="020B0604020202020204" pitchFamily="34" charset="0"/>
                <a:cs typeface="Arial" panose="020B0604020202020204" pitchFamily="34" charset="0"/>
              </a:rPr>
              <a:t>) defined</a:t>
            </a:r>
          </a:p>
          <a:p>
            <a:pPr marL="251460" indent="-251460">
              <a:lnSpc>
                <a:spcPct val="90000"/>
              </a:lnSpc>
              <a:spcBef>
                <a:spcPts val="660"/>
              </a:spcBef>
              <a:spcAft>
                <a:spcPts val="660"/>
              </a:spcAft>
              <a:buClr>
                <a:srgbClr val="336600"/>
              </a:buClr>
              <a:buFont typeface="Wingdings" panose="05000000000000000000" pitchFamily="2" charset="2"/>
              <a:buChar char="§"/>
            </a:pPr>
            <a:r>
              <a:rPr lang="en-US" sz="2420" dirty="0">
                <a:solidFill>
                  <a:srgbClr val="336600"/>
                </a:solidFill>
                <a:latin typeface="Arial" panose="020B0604020202020204" pitchFamily="34" charset="0"/>
                <a:cs typeface="Arial" panose="020B0604020202020204" pitchFamily="34" charset="0"/>
              </a:rPr>
              <a:t>Proposals evaluated based on meeting baseline requirements, and for the </a:t>
            </a:r>
            <a:r>
              <a:rPr lang="en-US" sz="2420" b="1" dirty="0">
                <a:solidFill>
                  <a:srgbClr val="336600"/>
                </a:solidFill>
                <a:latin typeface="Arial" panose="020B0604020202020204" pitchFamily="34" charset="0"/>
                <a:cs typeface="Arial" panose="020B0604020202020204" pitchFamily="34" charset="0"/>
              </a:rPr>
              <a:t>additional improvements </a:t>
            </a:r>
            <a:r>
              <a:rPr lang="en-US" sz="2420" dirty="0">
                <a:solidFill>
                  <a:srgbClr val="336600"/>
                </a:solidFill>
                <a:latin typeface="Arial" panose="020B0604020202020204" pitchFamily="34" charset="0"/>
                <a:cs typeface="Arial" panose="020B0604020202020204" pitchFamily="34" charset="0"/>
              </a:rPr>
              <a:t>that could be achieved within the AAC</a:t>
            </a:r>
          </a:p>
          <a:p>
            <a:pPr marL="251460" indent="-251460">
              <a:lnSpc>
                <a:spcPct val="90000"/>
              </a:lnSpc>
              <a:spcBef>
                <a:spcPts val="660"/>
              </a:spcBef>
              <a:spcAft>
                <a:spcPts val="660"/>
              </a:spcAft>
              <a:buClr>
                <a:srgbClr val="336600"/>
              </a:buClr>
              <a:buFont typeface="Wingdings" panose="05000000000000000000" pitchFamily="2" charset="2"/>
              <a:buChar char="§"/>
            </a:pPr>
            <a:r>
              <a:rPr lang="en-US" sz="2420" b="1" dirty="0">
                <a:solidFill>
                  <a:srgbClr val="336600"/>
                </a:solidFill>
                <a:latin typeface="Arial" panose="020B0604020202020204" pitchFamily="34" charset="0"/>
                <a:cs typeface="Arial" panose="020B0604020202020204" pitchFamily="34" charset="0"/>
              </a:rPr>
              <a:t>Performance payments </a:t>
            </a:r>
            <a:r>
              <a:rPr lang="en-US" sz="2420" dirty="0">
                <a:solidFill>
                  <a:srgbClr val="336600"/>
                </a:solidFill>
                <a:latin typeface="Arial" panose="020B0604020202020204" pitchFamily="34" charset="0"/>
                <a:cs typeface="Arial" panose="020B0604020202020204" pitchFamily="34" charset="0"/>
              </a:rPr>
              <a:t>linked to predefined </a:t>
            </a:r>
            <a:r>
              <a:rPr lang="en-US" sz="2420" b="1" dirty="0">
                <a:solidFill>
                  <a:srgbClr val="336600"/>
                </a:solidFill>
                <a:latin typeface="Arial" panose="020B0604020202020204" pitchFamily="34" charset="0"/>
                <a:cs typeface="Arial" panose="020B0604020202020204" pitchFamily="34" charset="0"/>
              </a:rPr>
              <a:t>service standards</a:t>
            </a:r>
          </a:p>
        </p:txBody>
      </p:sp>
      <p:sp>
        <p:nvSpPr>
          <p:cNvPr id="6" name="Content Placeholder 5"/>
          <p:cNvSpPr>
            <a:spLocks noGrp="1"/>
          </p:cNvSpPr>
          <p:nvPr>
            <p:ph sz="quarter" idx="4"/>
          </p:nvPr>
        </p:nvSpPr>
        <p:spPr>
          <a:xfrm>
            <a:off x="335281" y="2288631"/>
            <a:ext cx="4610100" cy="4854576"/>
          </a:xfrm>
        </p:spPr>
        <p:txBody>
          <a:bodyPr/>
          <a:lstStyle/>
          <a:p>
            <a:pPr marL="251460" indent="-227013">
              <a:spcBef>
                <a:spcPts val="660"/>
              </a:spcBef>
              <a:spcAft>
                <a:spcPts val="660"/>
              </a:spcAft>
              <a:buClr>
                <a:srgbClr val="336600"/>
              </a:buClr>
              <a:buFont typeface="Wingdings" panose="05000000000000000000" pitchFamily="2" charset="2"/>
              <a:buChar char="§"/>
            </a:pPr>
            <a:r>
              <a:rPr lang="en-US" sz="2420" b="1" dirty="0">
                <a:solidFill>
                  <a:srgbClr val="336600"/>
                </a:solidFill>
                <a:latin typeface="Arial" panose="020B0604020202020204" pitchFamily="34" charset="0"/>
                <a:cs typeface="Arial" panose="020B0604020202020204" pitchFamily="34" charset="0"/>
              </a:rPr>
              <a:t>Improve safety</a:t>
            </a:r>
            <a:endParaRPr lang="en-US" sz="2420" dirty="0">
              <a:solidFill>
                <a:srgbClr val="336600"/>
              </a:solidFill>
              <a:latin typeface="Arial" panose="020B0604020202020204" pitchFamily="34" charset="0"/>
              <a:cs typeface="Arial" panose="020B0604020202020204" pitchFamily="34" charset="0"/>
            </a:endParaRPr>
          </a:p>
          <a:p>
            <a:pPr marL="251460" indent="-227013">
              <a:spcBef>
                <a:spcPts val="660"/>
              </a:spcBef>
              <a:spcAft>
                <a:spcPts val="660"/>
              </a:spcAft>
              <a:buClr>
                <a:srgbClr val="336600"/>
              </a:buClr>
              <a:buFont typeface="Wingdings" panose="05000000000000000000" pitchFamily="2" charset="2"/>
              <a:buChar char="§"/>
            </a:pPr>
            <a:r>
              <a:rPr lang="en-US" sz="2420" b="1" dirty="0">
                <a:solidFill>
                  <a:srgbClr val="336600"/>
                </a:solidFill>
                <a:latin typeface="Arial" panose="020B0604020202020204" pitchFamily="34" charset="0"/>
                <a:cs typeface="Arial" panose="020B0604020202020204" pitchFamily="34" charset="0"/>
              </a:rPr>
              <a:t>Improve reliability </a:t>
            </a:r>
            <a:r>
              <a:rPr lang="en-US" sz="1760" dirty="0">
                <a:solidFill>
                  <a:srgbClr val="336600"/>
                </a:solidFill>
                <a:latin typeface="Arial" panose="020B0604020202020204" pitchFamily="34" charset="0"/>
                <a:cs typeface="Arial" panose="020B0604020202020204" pitchFamily="34" charset="0"/>
              </a:rPr>
              <a:t>(travel time)</a:t>
            </a:r>
          </a:p>
          <a:p>
            <a:pPr marL="251460" indent="-227013">
              <a:spcBef>
                <a:spcPts val="660"/>
              </a:spcBef>
              <a:spcAft>
                <a:spcPts val="660"/>
              </a:spcAft>
              <a:buClr>
                <a:srgbClr val="336600"/>
              </a:buClr>
              <a:buFont typeface="Wingdings" panose="05000000000000000000" pitchFamily="2" charset="2"/>
              <a:buChar char="§"/>
            </a:pPr>
            <a:r>
              <a:rPr lang="en-US" sz="2420" b="1" dirty="0">
                <a:solidFill>
                  <a:srgbClr val="336600"/>
                </a:solidFill>
                <a:latin typeface="Arial" panose="020B0604020202020204" pitchFamily="34" charset="0"/>
                <a:cs typeface="Arial" panose="020B0604020202020204" pitchFamily="34" charset="0"/>
              </a:rPr>
              <a:t>Improve capacity</a:t>
            </a:r>
            <a:r>
              <a:rPr lang="en-US" sz="2420" dirty="0">
                <a:solidFill>
                  <a:srgbClr val="336600"/>
                </a:solidFill>
                <a:latin typeface="Arial" panose="020B0604020202020204" pitchFamily="34" charset="0"/>
                <a:cs typeface="Arial" panose="020B0604020202020204" pitchFamily="34" charset="0"/>
              </a:rPr>
              <a:t> </a:t>
            </a:r>
            <a:r>
              <a:rPr lang="en-US" sz="1760" dirty="0">
                <a:solidFill>
                  <a:srgbClr val="336600"/>
                </a:solidFill>
                <a:latin typeface="Arial" panose="020B0604020202020204" pitchFamily="34" charset="0"/>
                <a:cs typeface="Arial" panose="020B0604020202020204" pitchFamily="34" charset="0"/>
              </a:rPr>
              <a:t>(comm. growth)</a:t>
            </a:r>
          </a:p>
          <a:p>
            <a:pPr marL="251460" indent="-227013">
              <a:spcBef>
                <a:spcPts val="660"/>
              </a:spcBef>
              <a:spcAft>
                <a:spcPts val="660"/>
              </a:spcAft>
              <a:buClr>
                <a:srgbClr val="336600"/>
              </a:buClr>
              <a:buFont typeface="Wingdings" panose="05000000000000000000" pitchFamily="2" charset="2"/>
              <a:buChar char="§"/>
            </a:pPr>
            <a:r>
              <a:rPr lang="en-US" sz="2420" dirty="0">
                <a:solidFill>
                  <a:srgbClr val="336600"/>
                </a:solidFill>
                <a:latin typeface="Arial" panose="020B0604020202020204" pitchFamily="34" charset="0"/>
                <a:cs typeface="Arial" panose="020B0604020202020204" pitchFamily="34" charset="0"/>
              </a:rPr>
              <a:t>Manage </a:t>
            </a:r>
            <a:r>
              <a:rPr lang="en-US" sz="2420" b="1" dirty="0">
                <a:solidFill>
                  <a:srgbClr val="336600"/>
                </a:solidFill>
                <a:latin typeface="Arial" panose="020B0604020202020204" pitchFamily="34" charset="0"/>
                <a:cs typeface="Arial" panose="020B0604020202020204" pitchFamily="34" charset="0"/>
              </a:rPr>
              <a:t>traffic flows </a:t>
            </a:r>
            <a:r>
              <a:rPr lang="en-US" sz="2420" dirty="0">
                <a:solidFill>
                  <a:srgbClr val="336600"/>
                </a:solidFill>
                <a:latin typeface="Arial" panose="020B0604020202020204" pitchFamily="34" charset="0"/>
                <a:cs typeface="Arial" panose="020B0604020202020204" pitchFamily="34" charset="0"/>
              </a:rPr>
              <a:t>during construction to minimize disruption and maximize predictability, and</a:t>
            </a:r>
          </a:p>
          <a:p>
            <a:pPr marL="251460" indent="-227013">
              <a:spcBef>
                <a:spcPts val="660"/>
              </a:spcBef>
              <a:spcAft>
                <a:spcPts val="660"/>
              </a:spcAft>
              <a:buClr>
                <a:srgbClr val="336600"/>
              </a:buClr>
              <a:buFont typeface="Wingdings" panose="05000000000000000000" pitchFamily="2" charset="2"/>
              <a:buChar char="§"/>
            </a:pPr>
            <a:r>
              <a:rPr lang="en-US" sz="2420" dirty="0">
                <a:solidFill>
                  <a:srgbClr val="336600"/>
                </a:solidFill>
                <a:latin typeface="Arial" panose="020B0604020202020204" pitchFamily="34" charset="0"/>
                <a:cs typeface="Arial" panose="020B0604020202020204" pitchFamily="34" charset="0"/>
              </a:rPr>
              <a:t>Remain </a:t>
            </a:r>
            <a:r>
              <a:rPr lang="en-US" sz="2420" b="1" dirty="0">
                <a:solidFill>
                  <a:srgbClr val="336600"/>
                </a:solidFill>
                <a:latin typeface="Arial" panose="020B0604020202020204" pitchFamily="34" charset="0"/>
                <a:cs typeface="Arial" panose="020B0604020202020204" pitchFamily="34" charset="0"/>
              </a:rPr>
              <a:t>on schedule </a:t>
            </a:r>
            <a:r>
              <a:rPr lang="en-US" sz="2420" dirty="0">
                <a:solidFill>
                  <a:srgbClr val="336600"/>
                </a:solidFill>
                <a:latin typeface="Arial" panose="020B0604020202020204" pitchFamily="34" charset="0"/>
                <a:cs typeface="Arial" panose="020B0604020202020204" pitchFamily="34" charset="0"/>
              </a:rPr>
              <a:t>and </a:t>
            </a:r>
            <a:r>
              <a:rPr lang="en-US" sz="2420" b="1" dirty="0">
                <a:solidFill>
                  <a:srgbClr val="336600"/>
                </a:solidFill>
                <a:latin typeface="Arial" panose="020B0604020202020204" pitchFamily="34" charset="0"/>
                <a:cs typeface="Arial" panose="020B0604020202020204" pitchFamily="34" charset="0"/>
              </a:rPr>
              <a:t>on budget </a:t>
            </a:r>
          </a:p>
          <a:p>
            <a:endParaRPr lang="en-US" dirty="0"/>
          </a:p>
        </p:txBody>
      </p:sp>
    </p:spTree>
    <p:extLst>
      <p:ext uri="{BB962C8B-B14F-4D97-AF65-F5344CB8AC3E}">
        <p14:creationId xmlns:p14="http://schemas.microsoft.com/office/powerpoint/2010/main" val="4341585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Sea-to-Sky – Selection &amp; Evaluation</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940" y="4221480"/>
            <a:ext cx="7388550" cy="2598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423" y="2628900"/>
            <a:ext cx="5389377" cy="1424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2920" y="1706880"/>
            <a:ext cx="5867400" cy="837152"/>
          </a:xfrm>
          <a:prstGeom prst="rect">
            <a:avLst/>
          </a:prstGeom>
          <a:noFill/>
        </p:spPr>
        <p:txBody>
          <a:bodyPr wrap="square" rtlCol="0">
            <a:spAutoFit/>
          </a:bodyPr>
          <a:lstStyle/>
          <a:p>
            <a:r>
              <a:rPr lang="en-US" sz="2640" b="1" dirty="0">
                <a:solidFill>
                  <a:srgbClr val="336600"/>
                </a:solidFill>
              </a:rPr>
              <a:t>Annual Affordability Ceiling</a:t>
            </a:r>
          </a:p>
          <a:p>
            <a:pPr marL="314325" indent="-314325">
              <a:buFont typeface="Wingdings" panose="05000000000000000000" pitchFamily="2" charset="2"/>
              <a:buChar char="§"/>
            </a:pPr>
            <a:r>
              <a:rPr lang="en-US" sz="2200" dirty="0">
                <a:solidFill>
                  <a:srgbClr val="336600"/>
                </a:solidFill>
              </a:rPr>
              <a:t>Adjusted annually for inflation at 35%</a:t>
            </a:r>
          </a:p>
        </p:txBody>
      </p:sp>
    </p:spTree>
    <p:extLst>
      <p:ext uri="{BB962C8B-B14F-4D97-AF65-F5344CB8AC3E}">
        <p14:creationId xmlns:p14="http://schemas.microsoft.com/office/powerpoint/2010/main" val="3497098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Sea-to-Sky – Selection &amp; Evaluation</a:t>
            </a:r>
            <a:endParaRPr lang="en-US" dirty="0"/>
          </a:p>
        </p:txBody>
      </p:sp>
      <p:sp>
        <p:nvSpPr>
          <p:cNvPr id="5" name="Text Placeholder 4"/>
          <p:cNvSpPr>
            <a:spLocks noGrp="1"/>
          </p:cNvSpPr>
          <p:nvPr>
            <p:ph type="body" idx="1"/>
          </p:nvPr>
        </p:nvSpPr>
        <p:spPr>
          <a:xfrm>
            <a:off x="5304605" y="1814650"/>
            <a:ext cx="4522788" cy="502920"/>
          </a:xfrm>
        </p:spPr>
        <p:txBody>
          <a:bodyPr/>
          <a:lstStyle/>
          <a:p>
            <a:r>
              <a:rPr lang="en-US" sz="2640" dirty="0">
                <a:solidFill>
                  <a:srgbClr val="0000FF"/>
                </a:solidFill>
              </a:rPr>
              <a:t>Project Financing</a:t>
            </a:r>
          </a:p>
        </p:txBody>
      </p:sp>
      <p:sp>
        <p:nvSpPr>
          <p:cNvPr id="7" name="Text Placeholder 6"/>
          <p:cNvSpPr>
            <a:spLocks noGrp="1"/>
          </p:cNvSpPr>
          <p:nvPr>
            <p:ph type="body" sz="half" idx="3"/>
          </p:nvPr>
        </p:nvSpPr>
        <p:spPr>
          <a:xfrm>
            <a:off x="335281" y="1802675"/>
            <a:ext cx="4613313" cy="502920"/>
          </a:xfrm>
        </p:spPr>
        <p:txBody>
          <a:bodyPr/>
          <a:lstStyle/>
          <a:p>
            <a:r>
              <a:rPr lang="en-US" sz="2640" dirty="0">
                <a:solidFill>
                  <a:srgbClr val="0000FF"/>
                </a:solidFill>
              </a:rPr>
              <a:t>Project Company</a:t>
            </a:r>
          </a:p>
        </p:txBody>
      </p:sp>
      <p:sp>
        <p:nvSpPr>
          <p:cNvPr id="6" name="Content Placeholder 5"/>
          <p:cNvSpPr>
            <a:spLocks noGrp="1"/>
          </p:cNvSpPr>
          <p:nvPr>
            <p:ph sz="quarter" idx="2"/>
          </p:nvPr>
        </p:nvSpPr>
        <p:spPr>
          <a:xfrm>
            <a:off x="5304605" y="2324554"/>
            <a:ext cx="4522788" cy="4435476"/>
          </a:xfrm>
        </p:spPr>
        <p:txBody>
          <a:bodyPr/>
          <a:lstStyle/>
          <a:p>
            <a:pPr marL="251460" indent="-227013">
              <a:spcBef>
                <a:spcPts val="0"/>
              </a:spcBef>
              <a:spcAft>
                <a:spcPts val="660"/>
              </a:spcAft>
              <a:buFont typeface="Wingdings" panose="05000000000000000000" pitchFamily="2" charset="2"/>
              <a:buChar char="§"/>
            </a:pPr>
            <a:endParaRPr lang="en-US" sz="1100" dirty="0">
              <a:solidFill>
                <a:srgbClr val="336600"/>
              </a:solidFill>
              <a:latin typeface="Arial" panose="020B0604020202020204" pitchFamily="34" charset="0"/>
              <a:cs typeface="Arial" panose="020B0604020202020204" pitchFamily="34" charset="0"/>
            </a:endParaRPr>
          </a:p>
          <a:p>
            <a:pPr marL="251460" indent="-227013">
              <a:spcBef>
                <a:spcPts val="0"/>
              </a:spcBef>
              <a:spcAft>
                <a:spcPts val="660"/>
              </a:spcAft>
              <a:buFont typeface="Wingdings" panose="05000000000000000000" pitchFamily="2" charset="2"/>
              <a:buChar char="§"/>
            </a:pPr>
            <a:r>
              <a:rPr lang="en-US" sz="2420" dirty="0">
                <a:solidFill>
                  <a:srgbClr val="336600"/>
                </a:solidFill>
                <a:latin typeface="Arial" panose="020B0604020202020204" pitchFamily="34" charset="0"/>
                <a:cs typeface="Arial" panose="020B0604020202020204" pitchFamily="34" charset="0"/>
              </a:rPr>
              <a:t>C$498 Private Placement at floating rate over CDOR by 110bp to 120bp during construction and thereafter </a:t>
            </a:r>
            <a:r>
              <a:rPr lang="en-US" sz="1320" dirty="0">
                <a:solidFill>
                  <a:srgbClr val="336600"/>
                </a:solidFill>
                <a:latin typeface="Arial" panose="020B0604020202020204" pitchFamily="34" charset="0"/>
                <a:cs typeface="Arial" panose="020B0604020202020204" pitchFamily="34" charset="0"/>
              </a:rPr>
              <a:t>(CDOR Canadian Deposit Offering Rate)</a:t>
            </a:r>
          </a:p>
          <a:p>
            <a:pPr marL="251460" indent="-227013">
              <a:spcBef>
                <a:spcPts val="660"/>
              </a:spcBef>
              <a:spcAft>
                <a:spcPts val="660"/>
              </a:spcAft>
              <a:buFont typeface="Wingdings" panose="05000000000000000000" pitchFamily="2" charset="2"/>
              <a:buChar char="§"/>
            </a:pPr>
            <a:endParaRPr lang="en-US" sz="2420" dirty="0">
              <a:solidFill>
                <a:srgbClr val="336600"/>
              </a:solidFill>
              <a:latin typeface="Arial" panose="020B0604020202020204" pitchFamily="34" charset="0"/>
              <a:cs typeface="Arial" panose="020B0604020202020204" pitchFamily="34" charset="0"/>
            </a:endParaRPr>
          </a:p>
          <a:p>
            <a:pPr marL="251460" indent="-227013">
              <a:spcBef>
                <a:spcPts val="660"/>
              </a:spcBef>
              <a:spcAft>
                <a:spcPts val="660"/>
              </a:spcAft>
              <a:buFont typeface="Wingdings" panose="05000000000000000000" pitchFamily="2" charset="2"/>
              <a:buChar char="§"/>
            </a:pPr>
            <a:endParaRPr lang="en-US" sz="2420" dirty="0">
              <a:solidFill>
                <a:srgbClr val="336600"/>
              </a:solidFill>
              <a:latin typeface="Arial" panose="020B0604020202020204" pitchFamily="34" charset="0"/>
              <a:cs typeface="Arial" panose="020B0604020202020204" pitchFamily="34" charset="0"/>
            </a:endParaRPr>
          </a:p>
        </p:txBody>
      </p:sp>
      <p:sp>
        <p:nvSpPr>
          <p:cNvPr id="8" name="Content Placeholder 7"/>
          <p:cNvSpPr>
            <a:spLocks noGrp="1"/>
          </p:cNvSpPr>
          <p:nvPr>
            <p:ph sz="quarter" idx="4"/>
          </p:nvPr>
        </p:nvSpPr>
        <p:spPr>
          <a:xfrm>
            <a:off x="332068" y="2312579"/>
            <a:ext cx="4697133" cy="4274820"/>
          </a:xfrm>
        </p:spPr>
        <p:txBody>
          <a:bodyPr/>
          <a:lstStyle/>
          <a:p>
            <a:pPr marL="120491" indent="0">
              <a:spcBef>
                <a:spcPts val="0"/>
              </a:spcBef>
              <a:spcAft>
                <a:spcPts val="660"/>
              </a:spcAft>
              <a:buNone/>
            </a:pPr>
            <a:endParaRPr lang="en-US" sz="1100" b="1" dirty="0">
              <a:solidFill>
                <a:srgbClr val="336600"/>
              </a:solidFill>
            </a:endParaRPr>
          </a:p>
          <a:p>
            <a:pPr marL="120491" indent="0">
              <a:spcBef>
                <a:spcPts val="0"/>
              </a:spcBef>
              <a:spcAft>
                <a:spcPts val="660"/>
              </a:spcAft>
              <a:buNone/>
            </a:pPr>
            <a:r>
              <a:rPr lang="en-US" sz="2420" b="1" dirty="0">
                <a:solidFill>
                  <a:srgbClr val="336600"/>
                </a:solidFill>
              </a:rPr>
              <a:t>S2S Transportation Group</a:t>
            </a:r>
          </a:p>
          <a:p>
            <a:pPr marL="281147">
              <a:spcBef>
                <a:spcPts val="660"/>
              </a:spcBef>
              <a:spcAft>
                <a:spcPts val="660"/>
              </a:spcAft>
            </a:pPr>
            <a:r>
              <a:rPr lang="it-IT" sz="2420" dirty="0">
                <a:solidFill>
                  <a:srgbClr val="336600"/>
                </a:solidFill>
              </a:rPr>
              <a:t>Finance: </a:t>
            </a:r>
            <a:r>
              <a:rPr lang="it-IT" sz="2420" b="1" dirty="0">
                <a:solidFill>
                  <a:srgbClr val="336600"/>
                </a:solidFill>
              </a:rPr>
              <a:t>Macquarie</a:t>
            </a:r>
            <a:r>
              <a:rPr lang="it-IT" sz="2420" dirty="0">
                <a:solidFill>
                  <a:srgbClr val="336600"/>
                </a:solidFill>
              </a:rPr>
              <a:t> NA  </a:t>
            </a:r>
          </a:p>
          <a:p>
            <a:pPr marL="281147">
              <a:spcBef>
                <a:spcPts val="660"/>
              </a:spcBef>
              <a:spcAft>
                <a:spcPts val="660"/>
              </a:spcAft>
            </a:pPr>
            <a:r>
              <a:rPr lang="en-US" sz="2420" dirty="0">
                <a:solidFill>
                  <a:srgbClr val="336600"/>
                </a:solidFill>
              </a:rPr>
              <a:t>Design/Build: </a:t>
            </a:r>
            <a:r>
              <a:rPr lang="en-US" sz="2420" b="1" dirty="0">
                <a:solidFill>
                  <a:srgbClr val="336600"/>
                </a:solidFill>
              </a:rPr>
              <a:t>Kiewit</a:t>
            </a:r>
            <a:r>
              <a:rPr lang="en-US" sz="2420" dirty="0">
                <a:solidFill>
                  <a:srgbClr val="336600"/>
                </a:solidFill>
              </a:rPr>
              <a:t> </a:t>
            </a:r>
          </a:p>
          <a:p>
            <a:pPr marL="281147">
              <a:spcBef>
                <a:spcPts val="660"/>
              </a:spcBef>
              <a:spcAft>
                <a:spcPts val="660"/>
              </a:spcAft>
            </a:pPr>
            <a:r>
              <a:rPr lang="en-US" sz="2420" dirty="0">
                <a:solidFill>
                  <a:srgbClr val="336600"/>
                </a:solidFill>
              </a:rPr>
              <a:t>Construction: </a:t>
            </a:r>
            <a:r>
              <a:rPr lang="en-US" sz="2420" b="1" dirty="0">
                <a:solidFill>
                  <a:srgbClr val="336600"/>
                </a:solidFill>
              </a:rPr>
              <a:t>JJM</a:t>
            </a:r>
            <a:r>
              <a:rPr lang="en-US" sz="2420" dirty="0">
                <a:solidFill>
                  <a:srgbClr val="336600"/>
                </a:solidFill>
              </a:rPr>
              <a:t> Constr. </a:t>
            </a:r>
          </a:p>
          <a:p>
            <a:pPr marL="281147">
              <a:spcBef>
                <a:spcPts val="660"/>
              </a:spcBef>
              <a:spcAft>
                <a:spcPts val="660"/>
              </a:spcAft>
            </a:pPr>
            <a:r>
              <a:rPr lang="en-US" sz="2420" dirty="0">
                <a:solidFill>
                  <a:srgbClr val="336600"/>
                </a:solidFill>
              </a:rPr>
              <a:t>Design: </a:t>
            </a:r>
            <a:r>
              <a:rPr lang="en-US" b="1" dirty="0">
                <a:solidFill>
                  <a:srgbClr val="336600"/>
                </a:solidFill>
              </a:rPr>
              <a:t>Hatch Mott </a:t>
            </a:r>
            <a:r>
              <a:rPr lang="en-US" sz="1760" b="1" dirty="0">
                <a:solidFill>
                  <a:srgbClr val="336600"/>
                </a:solidFill>
              </a:rPr>
              <a:t>MacDonald</a:t>
            </a:r>
          </a:p>
          <a:p>
            <a:pPr marL="281147">
              <a:spcBef>
                <a:spcPts val="660"/>
              </a:spcBef>
              <a:spcAft>
                <a:spcPts val="660"/>
              </a:spcAft>
            </a:pPr>
            <a:r>
              <a:rPr lang="fr-FR" sz="2420" dirty="0">
                <a:solidFill>
                  <a:srgbClr val="336600"/>
                </a:solidFill>
              </a:rPr>
              <a:t>O&amp;M&amp;R: </a:t>
            </a:r>
            <a:r>
              <a:rPr lang="fr-FR" sz="2420" b="1" dirty="0">
                <a:solidFill>
                  <a:srgbClr val="336600"/>
                </a:solidFill>
              </a:rPr>
              <a:t>Miller </a:t>
            </a:r>
            <a:r>
              <a:rPr lang="fr-FR" sz="2420" b="1" dirty="0" err="1">
                <a:solidFill>
                  <a:srgbClr val="336600"/>
                </a:solidFill>
              </a:rPr>
              <a:t>Paving</a:t>
            </a:r>
            <a:endParaRPr lang="fr-FR" sz="2420" b="1" dirty="0">
              <a:solidFill>
                <a:srgbClr val="336600"/>
              </a:solidFill>
            </a:endParaRPr>
          </a:p>
          <a:p>
            <a:pPr marL="281147">
              <a:spcBef>
                <a:spcPts val="660"/>
              </a:spcBef>
              <a:spcAft>
                <a:spcPts val="660"/>
              </a:spcAft>
            </a:pPr>
            <a:r>
              <a:rPr lang="en-US" sz="2420" dirty="0">
                <a:solidFill>
                  <a:srgbClr val="336600"/>
                </a:solidFill>
              </a:rPr>
              <a:t>O&amp;M: </a:t>
            </a:r>
            <a:r>
              <a:rPr lang="en-US" sz="2420" b="1" dirty="0" err="1">
                <a:solidFill>
                  <a:srgbClr val="336600"/>
                </a:solidFill>
              </a:rPr>
              <a:t>Capilano</a:t>
            </a:r>
            <a:r>
              <a:rPr lang="en-US" sz="2420" b="1" dirty="0">
                <a:solidFill>
                  <a:srgbClr val="336600"/>
                </a:solidFill>
              </a:rPr>
              <a:t> Highway Ser</a:t>
            </a:r>
            <a:r>
              <a:rPr lang="en-US" sz="2420" dirty="0">
                <a:solidFill>
                  <a:srgbClr val="336600"/>
                </a:solidFill>
              </a:rPr>
              <a:t>.</a:t>
            </a:r>
          </a:p>
        </p:txBody>
      </p:sp>
      <p:sp>
        <p:nvSpPr>
          <p:cNvPr id="9" name="Rounded Rectangle 8"/>
          <p:cNvSpPr/>
          <p:nvPr/>
        </p:nvSpPr>
        <p:spPr>
          <a:xfrm>
            <a:off x="251460" y="3048000"/>
            <a:ext cx="4693920" cy="3939540"/>
          </a:xfrm>
          <a:prstGeom prst="roundRect">
            <a:avLst/>
          </a:prstGeom>
          <a:noFill/>
          <a:ln>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21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Sea-to-Sky – Selection &amp; Evaluation</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 y="1641020"/>
            <a:ext cx="9405180" cy="526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85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Sea-to-Sky – Selection &amp; Evaluation</a:t>
            </a:r>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7371"/>
          <a:stretch/>
        </p:blipFill>
        <p:spPr bwMode="auto">
          <a:xfrm>
            <a:off x="478971" y="1778725"/>
            <a:ext cx="9040325" cy="562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8951126">
            <a:off x="3115641" y="2014785"/>
            <a:ext cx="1014036" cy="3352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2712607">
            <a:off x="4453693" y="1978084"/>
            <a:ext cx="729227" cy="33528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Diagonal Corner Rectangle 3"/>
          <p:cNvSpPr/>
          <p:nvPr/>
        </p:nvSpPr>
        <p:spPr>
          <a:xfrm>
            <a:off x="7879080" y="2586125"/>
            <a:ext cx="2011680" cy="1201673"/>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FF"/>
                </a:solidFill>
                <a:latin typeface="Arial" panose="020B0604020202020204" pitchFamily="34" charset="0"/>
                <a:cs typeface="Arial" panose="020B0604020202020204" pitchFamily="34" charset="0"/>
              </a:rPr>
              <a:t>$131m estimated benefits</a:t>
            </a:r>
          </a:p>
        </p:txBody>
      </p:sp>
    </p:spTree>
    <p:extLst>
      <p:ext uri="{BB962C8B-B14F-4D97-AF65-F5344CB8AC3E}">
        <p14:creationId xmlns:p14="http://schemas.microsoft.com/office/powerpoint/2010/main" val="395733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p:cNvSpPr>
          <p:nvPr>
            <p:ph type="title"/>
          </p:nvPr>
        </p:nvSpPr>
        <p:spPr/>
        <p:txBody>
          <a:bodyPr/>
          <a:lstStyle/>
          <a:p>
            <a:r>
              <a:rPr lang="en-US" altLang="en-US" dirty="0"/>
              <a:t>Sea-to-Sky – </a:t>
            </a:r>
            <a:r>
              <a:rPr lang="en-US" altLang="en-US" dirty="0" smtClean="0"/>
              <a:t>Payment Mechanism </a:t>
            </a:r>
            <a:endParaRPr lang="en-US" altLang="en-US" dirty="0"/>
          </a:p>
        </p:txBody>
      </p:sp>
      <p:pic>
        <p:nvPicPr>
          <p:cNvPr id="3789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 y="2784565"/>
            <a:ext cx="9821479" cy="201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78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5031" t="9318"/>
          <a:stretch/>
        </p:blipFill>
        <p:spPr bwMode="auto">
          <a:xfrm>
            <a:off x="1081806" y="1539240"/>
            <a:ext cx="8054574" cy="603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58" name="Rectangle 2"/>
          <p:cNvSpPr>
            <a:spLocks noGrp="1"/>
          </p:cNvSpPr>
          <p:nvPr>
            <p:ph type="title"/>
          </p:nvPr>
        </p:nvSpPr>
        <p:spPr/>
        <p:txBody>
          <a:bodyPr/>
          <a:lstStyle/>
          <a:p>
            <a:r>
              <a:rPr lang="en-US" altLang="en-US" dirty="0"/>
              <a:t>Sea-to-Sky – Payment Mechanism</a:t>
            </a:r>
          </a:p>
        </p:txBody>
      </p:sp>
    </p:spTree>
    <p:extLst>
      <p:ext uri="{BB962C8B-B14F-4D97-AF65-F5344CB8AC3E}">
        <p14:creationId xmlns:p14="http://schemas.microsoft.com/office/powerpoint/2010/main" val="40659943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p:txBody>
          <a:bodyPr/>
          <a:lstStyle/>
          <a:p>
            <a:r>
              <a:rPr lang="en-US" altLang="en-US" dirty="0"/>
              <a:t>Sea-to-Sky – Payment Mechanism</a:t>
            </a:r>
          </a:p>
        </p:txBody>
      </p:sp>
      <p:pic>
        <p:nvPicPr>
          <p:cNvPr id="645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663" y="2428789"/>
            <a:ext cx="9782992" cy="482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6" name="Rectangle 4"/>
          <p:cNvSpPr>
            <a:spLocks noChangeArrowheads="1"/>
          </p:cNvSpPr>
          <p:nvPr/>
        </p:nvSpPr>
        <p:spPr bwMode="auto">
          <a:xfrm>
            <a:off x="419100" y="1543856"/>
            <a:ext cx="896874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zh-CN" sz="2200" b="1" dirty="0">
                <a:solidFill>
                  <a:srgbClr val="336600"/>
                </a:solidFill>
                <a:ea typeface="宋体" panose="02010600030101010101" pitchFamily="2" charset="-122"/>
              </a:rPr>
              <a:t>Performance measures for [pavement patching and crack sealing] </a:t>
            </a:r>
          </a:p>
          <a:p>
            <a:r>
              <a:rPr lang="en-US" altLang="zh-CN" sz="2200" b="1" dirty="0">
                <a:solidFill>
                  <a:srgbClr val="336600"/>
                </a:solidFill>
                <a:ea typeface="宋体" panose="02010600030101010101" pitchFamily="2" charset="-122"/>
              </a:rPr>
              <a:t>maximum response time to repair defects (h hour, d day) </a:t>
            </a:r>
          </a:p>
        </p:txBody>
      </p:sp>
    </p:spTree>
    <p:extLst>
      <p:ext uri="{BB962C8B-B14F-4D97-AF65-F5344CB8AC3E}">
        <p14:creationId xmlns:p14="http://schemas.microsoft.com/office/powerpoint/2010/main" val="191627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P3 Projects - </a:t>
            </a:r>
            <a:r>
              <a:rPr lang="en-US" dirty="0" smtClean="0"/>
              <a:t>Hospitals</a:t>
            </a:r>
            <a:endParaRPr lang="en-US" dirty="0"/>
          </a:p>
        </p:txBody>
      </p:sp>
      <p:pic>
        <p:nvPicPr>
          <p:cNvPr id="1026" name="Picture 2" descr="http://www.partnershipsbc.ca/graphics/BCCA_Centre-for-the-North_High-R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828"/>
          <a:stretch/>
        </p:blipFill>
        <p:spPr bwMode="auto">
          <a:xfrm>
            <a:off x="1257300" y="1790700"/>
            <a:ext cx="7526336" cy="4121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 Box 20"/>
          <p:cNvSpPr txBox="1">
            <a:spLocks noChangeArrowheads="1"/>
          </p:cNvSpPr>
          <p:nvPr/>
        </p:nvSpPr>
        <p:spPr bwMode="auto">
          <a:xfrm>
            <a:off x="670560" y="6110808"/>
            <a:ext cx="913638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ts val="0"/>
              </a:spcBef>
            </a:pPr>
            <a:r>
              <a:rPr lang="en-US" sz="2640" b="1" dirty="0">
                <a:solidFill>
                  <a:srgbClr val="C00000"/>
                </a:solidFill>
              </a:rPr>
              <a:t>BC North Cancer Center</a:t>
            </a:r>
            <a:r>
              <a:rPr lang="en-US" sz="2640" dirty="0">
                <a:solidFill>
                  <a:srgbClr val="C00000"/>
                </a:solidFill>
              </a:rPr>
              <a:t>: </a:t>
            </a:r>
            <a:r>
              <a:rPr lang="en-US" sz="2640" b="1" dirty="0">
                <a:solidFill>
                  <a:srgbClr val="C00000"/>
                </a:solidFill>
              </a:rPr>
              <a:t>(2008), C$70m, 5,000 m2, 30 </a:t>
            </a:r>
            <a:r>
              <a:rPr lang="en-US" sz="2640" b="1" dirty="0" err="1">
                <a:solidFill>
                  <a:srgbClr val="C00000"/>
                </a:solidFill>
              </a:rPr>
              <a:t>yr</a:t>
            </a:r>
            <a:r>
              <a:rPr lang="en-US" sz="2640" b="1" dirty="0">
                <a:solidFill>
                  <a:srgbClr val="C00000"/>
                </a:solidFill>
              </a:rPr>
              <a:t> DBFM, 20% equity; performance-based service payment</a:t>
            </a:r>
          </a:p>
        </p:txBody>
      </p:sp>
    </p:spTree>
    <p:extLst>
      <p:ext uri="{BB962C8B-B14F-4D97-AF65-F5344CB8AC3E}">
        <p14:creationId xmlns:p14="http://schemas.microsoft.com/office/powerpoint/2010/main" val="1770528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a:xfrm>
            <a:off x="453946" y="561340"/>
            <a:ext cx="9352993" cy="1176833"/>
          </a:xfrm>
        </p:spPr>
        <p:txBody>
          <a:bodyPr/>
          <a:lstStyle/>
          <a:p>
            <a:r>
              <a:rPr lang="en-US" altLang="en-US" dirty="0"/>
              <a:t>Sea-to-Sky – Payment Mechanism</a:t>
            </a:r>
            <a:endParaRPr lang="en-US" altLang="en-US" sz="3960" dirty="0"/>
          </a:p>
        </p:txBody>
      </p:sp>
      <p:pic>
        <p:nvPicPr>
          <p:cNvPr id="655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083760"/>
            <a:ext cx="8612505" cy="5574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0" name="Rectangle 4"/>
          <p:cNvSpPr>
            <a:spLocks noChangeArrowheads="1"/>
          </p:cNvSpPr>
          <p:nvPr/>
        </p:nvSpPr>
        <p:spPr bwMode="auto">
          <a:xfrm>
            <a:off x="514893" y="1570829"/>
            <a:ext cx="82381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CN" sz="2200" b="1" dirty="0">
                <a:solidFill>
                  <a:srgbClr val="336600"/>
                </a:solidFill>
                <a:ea typeface="宋体" panose="02010600030101010101" pitchFamily="2" charset="-122"/>
              </a:rPr>
              <a:t>Non-Conformance Event Point Rate Deduction (NCE/NCEP) </a:t>
            </a:r>
          </a:p>
        </p:txBody>
      </p:sp>
    </p:spTree>
    <p:extLst>
      <p:ext uri="{BB962C8B-B14F-4D97-AF65-F5344CB8AC3E}">
        <p14:creationId xmlns:p14="http://schemas.microsoft.com/office/powerpoint/2010/main" val="14642260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r>
              <a:rPr lang="en-US" altLang="en-US" dirty="0"/>
              <a:t>Sea-to-Sky – Payment Mechanism</a:t>
            </a:r>
          </a:p>
        </p:txBody>
      </p:sp>
      <p:pic>
        <p:nvPicPr>
          <p:cNvPr id="665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0220" y="2880360"/>
            <a:ext cx="5679297" cy="343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4" name="Rectangle 4"/>
          <p:cNvSpPr>
            <a:spLocks noChangeArrowheads="1"/>
          </p:cNvSpPr>
          <p:nvPr/>
        </p:nvSpPr>
        <p:spPr bwMode="auto">
          <a:xfrm>
            <a:off x="586741" y="1693130"/>
            <a:ext cx="754886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zh-CN" sz="2200" b="1" dirty="0">
                <a:solidFill>
                  <a:srgbClr val="336600"/>
                </a:solidFill>
                <a:ea typeface="宋体" panose="02010600030101010101" pitchFamily="2" charset="-122"/>
              </a:rPr>
              <a:t>Non Conformance Event Point Rate Deduction (NCEP) </a:t>
            </a:r>
          </a:p>
        </p:txBody>
      </p:sp>
    </p:spTree>
    <p:extLst>
      <p:ext uri="{BB962C8B-B14F-4D97-AF65-F5344CB8AC3E}">
        <p14:creationId xmlns:p14="http://schemas.microsoft.com/office/powerpoint/2010/main" val="12942811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Sea-to-Sky – </a:t>
            </a:r>
            <a:r>
              <a:rPr lang="en-US" altLang="en-US" dirty="0" smtClean="0"/>
              <a:t>Risk Allocation</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7816"/>
          <a:stretch/>
        </p:blipFill>
        <p:spPr bwMode="auto">
          <a:xfrm>
            <a:off x="502920" y="1848825"/>
            <a:ext cx="9084530" cy="4803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216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Sea-to-Sky – Risk Allocation</a:t>
            </a:r>
            <a:endParaRPr lang="en-US" dirty="0"/>
          </a:p>
        </p:txBody>
      </p:sp>
      <p:grpSp>
        <p:nvGrpSpPr>
          <p:cNvPr id="3" name="Group 2"/>
          <p:cNvGrpSpPr/>
          <p:nvPr/>
        </p:nvGrpSpPr>
        <p:grpSpPr>
          <a:xfrm>
            <a:off x="502919" y="1848825"/>
            <a:ext cx="9084532" cy="3821279"/>
            <a:chOff x="457199" y="1576841"/>
            <a:chExt cx="8258665" cy="347389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1845" b="33690"/>
            <a:stretch/>
          </p:blipFill>
          <p:spPr bwMode="auto">
            <a:xfrm>
              <a:off x="457199" y="2503715"/>
              <a:ext cx="8258665" cy="2547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1046"/>
            <a:stretch/>
          </p:blipFill>
          <p:spPr bwMode="auto">
            <a:xfrm>
              <a:off x="457200" y="1576841"/>
              <a:ext cx="8258664" cy="92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83834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Sea-to-Sky – Risk Allocation</a:t>
            </a:r>
            <a:endParaRPr lang="en-US" dirty="0"/>
          </a:p>
        </p:txBody>
      </p:sp>
      <p:grpSp>
        <p:nvGrpSpPr>
          <p:cNvPr id="3" name="Group 2"/>
          <p:cNvGrpSpPr/>
          <p:nvPr/>
        </p:nvGrpSpPr>
        <p:grpSpPr>
          <a:xfrm>
            <a:off x="502920" y="1848825"/>
            <a:ext cx="9084530" cy="4933082"/>
            <a:chOff x="457200" y="1576841"/>
            <a:chExt cx="8258664" cy="448462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5631"/>
            <a:stretch/>
          </p:blipFill>
          <p:spPr bwMode="auto">
            <a:xfrm>
              <a:off x="457200" y="2503715"/>
              <a:ext cx="8258664" cy="3557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1046"/>
            <a:stretch/>
          </p:blipFill>
          <p:spPr bwMode="auto">
            <a:xfrm>
              <a:off x="457200" y="1576841"/>
              <a:ext cx="8258664" cy="926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22408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P3 Projects </a:t>
            </a:r>
            <a:r>
              <a:rPr lang="en-US" dirty="0" smtClean="0">
                <a:effectLst>
                  <a:outerShdw blurRad="38100" dist="38100" dir="2700000" algn="tl">
                    <a:srgbClr val="000000">
                      <a:alpha val="43137"/>
                    </a:srgbClr>
                  </a:outerShdw>
                </a:effectLst>
              </a:rPr>
              <a:t>– Treatment Facility</a:t>
            </a:r>
            <a:endParaRPr lang="en-US" dirty="0">
              <a:effectLst>
                <a:outerShdw blurRad="38100" dist="38100" dir="2700000" algn="tl">
                  <a:srgbClr val="000000">
                    <a:alpha val="43137"/>
                  </a:srgbClr>
                </a:outerShdw>
              </a:effectLst>
            </a:endParaRPr>
          </a:p>
        </p:txBody>
      </p:sp>
      <p:sp>
        <p:nvSpPr>
          <p:cNvPr id="7" name="Text Box 20"/>
          <p:cNvSpPr txBox="1">
            <a:spLocks noChangeArrowheads="1"/>
          </p:cNvSpPr>
          <p:nvPr/>
        </p:nvSpPr>
        <p:spPr bwMode="auto">
          <a:xfrm>
            <a:off x="502920" y="5846991"/>
            <a:ext cx="9052560"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ts val="0"/>
              </a:spcBef>
            </a:pPr>
            <a:r>
              <a:rPr lang="en-US" sz="2640" b="1" dirty="0">
                <a:solidFill>
                  <a:srgbClr val="C00000"/>
                </a:solidFill>
              </a:rPr>
              <a:t>BC Britannia Mine Water Treatment Plant</a:t>
            </a:r>
            <a:r>
              <a:rPr lang="en-US" sz="2640" dirty="0">
                <a:solidFill>
                  <a:srgbClr val="C00000"/>
                </a:solidFill>
              </a:rPr>
              <a:t>: </a:t>
            </a:r>
            <a:r>
              <a:rPr lang="en-US" sz="2640" b="1" dirty="0">
                <a:solidFill>
                  <a:srgbClr val="C00000"/>
                </a:solidFill>
              </a:rPr>
              <a:t>(2004), C$27m, 500,000 m3/</a:t>
            </a:r>
            <a:r>
              <a:rPr lang="en-US" sz="2640" b="1" dirty="0" err="1">
                <a:solidFill>
                  <a:srgbClr val="C00000"/>
                </a:solidFill>
              </a:rPr>
              <a:t>yr</a:t>
            </a:r>
            <a:r>
              <a:rPr lang="en-US" sz="2640" b="1" dirty="0">
                <a:solidFill>
                  <a:srgbClr val="C00000"/>
                </a:solidFill>
              </a:rPr>
              <a:t>, 20 years, DBFO, payments linked to treated water volume and meeting environmental regulations.</a:t>
            </a:r>
            <a:r>
              <a:rPr lang="en-US" sz="2640" dirty="0">
                <a:solidFill>
                  <a:srgbClr val="C00000"/>
                </a:solidFill>
              </a:rPr>
              <a:t>  </a:t>
            </a:r>
          </a:p>
        </p:txBody>
      </p:sp>
      <p:pic>
        <p:nvPicPr>
          <p:cNvPr id="2050" name="Picture 2" descr="http://www.partnershipsbc.ca/graphics/Britanni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523" b="10501"/>
          <a:stretch/>
        </p:blipFill>
        <p:spPr bwMode="auto">
          <a:xfrm>
            <a:off x="1424940" y="1678941"/>
            <a:ext cx="6286500" cy="3815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33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P3 Projects </a:t>
            </a:r>
            <a:r>
              <a:rPr lang="en-US" dirty="0" smtClean="0"/>
              <a:t>– Correctional Facilities</a:t>
            </a:r>
            <a:endParaRPr lang="en-US" dirty="0"/>
          </a:p>
        </p:txBody>
      </p:sp>
      <p:pic>
        <p:nvPicPr>
          <p:cNvPr id="4098" name="Picture 2" descr="http://www.partnershipsbc.ca/files-4/project-occ-schedules/OCC-Aerial-View-from-No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8597"/>
          <a:stretch/>
        </p:blipFill>
        <p:spPr bwMode="auto">
          <a:xfrm>
            <a:off x="838200" y="2066690"/>
            <a:ext cx="8494622" cy="34120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 Box 20"/>
          <p:cNvSpPr txBox="1">
            <a:spLocks noChangeArrowheads="1"/>
          </p:cNvSpPr>
          <p:nvPr/>
        </p:nvSpPr>
        <p:spPr bwMode="auto">
          <a:xfrm>
            <a:off x="502920" y="5918639"/>
            <a:ext cx="9136380"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ts val="0"/>
              </a:spcBef>
            </a:pPr>
            <a:r>
              <a:rPr lang="en-US" sz="2640" b="1" dirty="0">
                <a:solidFill>
                  <a:srgbClr val="C00000"/>
                </a:solidFill>
              </a:rPr>
              <a:t>Okanagan Correctional Centre, (2012), C$193m, 387 cells, 30 </a:t>
            </a:r>
            <a:r>
              <a:rPr lang="en-US" sz="2640" b="1" dirty="0" err="1">
                <a:solidFill>
                  <a:srgbClr val="C00000"/>
                </a:solidFill>
              </a:rPr>
              <a:t>yr</a:t>
            </a:r>
            <a:r>
              <a:rPr lang="en-US" sz="2640" b="1" dirty="0">
                <a:solidFill>
                  <a:srgbClr val="C00000"/>
                </a:solidFill>
              </a:rPr>
              <a:t>, DBFM (design, construction, facility </a:t>
            </a:r>
            <a:r>
              <a:rPr lang="en-US" sz="2640" b="1" dirty="0" err="1">
                <a:solidFill>
                  <a:srgbClr val="C00000"/>
                </a:solidFill>
              </a:rPr>
              <a:t>mgmt</a:t>
            </a:r>
            <a:r>
              <a:rPr lang="en-US" sz="2640" b="1" dirty="0">
                <a:solidFill>
                  <a:srgbClr val="C00000"/>
                </a:solidFill>
              </a:rPr>
              <a:t>, and life cycle services), performance-based availability/service payment</a:t>
            </a:r>
          </a:p>
        </p:txBody>
      </p:sp>
    </p:spTree>
    <p:extLst>
      <p:ext uri="{BB962C8B-B14F-4D97-AF65-F5344CB8AC3E}">
        <p14:creationId xmlns:p14="http://schemas.microsoft.com/office/powerpoint/2010/main" val="2610444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P3 Projects </a:t>
            </a:r>
            <a:r>
              <a:rPr lang="en-US" dirty="0" smtClean="0">
                <a:effectLst>
                  <a:outerShdw blurRad="38100" dist="38100" dir="2700000" algn="tl">
                    <a:srgbClr val="000000">
                      <a:alpha val="43137"/>
                    </a:srgbClr>
                  </a:outerShdw>
                </a:effectLst>
              </a:rPr>
              <a:t>– Light Rail Transit</a:t>
            </a:r>
            <a:endParaRPr lang="en-US" dirty="0">
              <a:effectLst>
                <a:outerShdw blurRad="38100" dist="38100" dir="2700000" algn="tl">
                  <a:srgbClr val="000000">
                    <a:alpha val="43137"/>
                  </a:srgbClr>
                </a:outerShdw>
              </a:effectLst>
            </a:endParaRPr>
          </a:p>
        </p:txBody>
      </p:sp>
      <p:pic>
        <p:nvPicPr>
          <p:cNvPr id="12290" name="Picture 2" descr="Eagle Project - Denver Metro Area, 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 y="1706881"/>
            <a:ext cx="8884920" cy="38273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 Box 20"/>
          <p:cNvSpPr txBox="1">
            <a:spLocks noChangeArrowheads="1"/>
          </p:cNvSpPr>
          <p:nvPr/>
        </p:nvSpPr>
        <p:spPr bwMode="auto">
          <a:xfrm>
            <a:off x="502920" y="5918638"/>
            <a:ext cx="9136380"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kumimoji="1" sz="2400">
                <a:solidFill>
                  <a:schemeClr val="tx1"/>
                </a:solidFill>
                <a:latin typeface="Times New Roman" pitchFamily="18" charset="0"/>
                <a:cs typeface="Arial" charset="0"/>
              </a:defRPr>
            </a:lvl1pPr>
            <a:lvl2pPr marL="742950" indent="-285750" eaLnBrk="0" hangingPunct="0">
              <a:defRPr kumimoji="1" sz="2400">
                <a:solidFill>
                  <a:schemeClr val="tx1"/>
                </a:solidFill>
                <a:latin typeface="Times New Roman" pitchFamily="18" charset="0"/>
                <a:cs typeface="Arial" charset="0"/>
              </a:defRPr>
            </a:lvl2pPr>
            <a:lvl3pPr marL="1143000" indent="-228600" eaLnBrk="0" hangingPunct="0">
              <a:defRPr kumimoji="1" sz="2400">
                <a:solidFill>
                  <a:schemeClr val="tx1"/>
                </a:solidFill>
                <a:latin typeface="Times New Roman" pitchFamily="18" charset="0"/>
                <a:cs typeface="Arial" charset="0"/>
              </a:defRPr>
            </a:lvl3pPr>
            <a:lvl4pPr marL="1600200" indent="-228600" eaLnBrk="0" hangingPunct="0">
              <a:defRPr kumimoji="1" sz="2400">
                <a:solidFill>
                  <a:schemeClr val="tx1"/>
                </a:solidFill>
                <a:latin typeface="Times New Roman" pitchFamily="18" charset="0"/>
                <a:cs typeface="Arial" charset="0"/>
              </a:defRPr>
            </a:lvl4pPr>
            <a:lvl5pPr marL="2057400" indent="-228600" eaLnBrk="0" hangingPunct="0">
              <a:defRPr kumimoji="1"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kumimoji="1"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kumimoji="1"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kumimoji="1"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kumimoji="1" sz="2400">
                <a:solidFill>
                  <a:schemeClr val="tx1"/>
                </a:solidFill>
                <a:latin typeface="Times New Roman" pitchFamily="18" charset="0"/>
                <a:cs typeface="Arial" charset="0"/>
              </a:defRPr>
            </a:lvl9pPr>
          </a:lstStyle>
          <a:p>
            <a:pPr algn="ctr">
              <a:spcBef>
                <a:spcPts val="0"/>
              </a:spcBef>
            </a:pPr>
            <a:r>
              <a:rPr lang="en-US" sz="2640" b="1" dirty="0">
                <a:solidFill>
                  <a:srgbClr val="C00000"/>
                </a:solidFill>
              </a:rPr>
              <a:t>Denver Transit Eagle: (2011), $2.1b, 34 mile rail line, equity $54.3 m, PAB $396M, 34 </a:t>
            </a:r>
            <a:r>
              <a:rPr lang="en-US" sz="2640" b="1" dirty="0" err="1">
                <a:solidFill>
                  <a:srgbClr val="C00000"/>
                </a:solidFill>
              </a:rPr>
              <a:t>yr</a:t>
            </a:r>
            <a:r>
              <a:rPr lang="en-US" sz="2640" b="1" dirty="0">
                <a:solidFill>
                  <a:srgbClr val="C00000"/>
                </a:solidFill>
              </a:rPr>
              <a:t>, DBFOM, TIFIA $280m, availability payments (P. Based)</a:t>
            </a:r>
          </a:p>
        </p:txBody>
      </p:sp>
    </p:spTree>
    <p:extLst>
      <p:ext uri="{BB962C8B-B14F-4D97-AF65-F5344CB8AC3E}">
        <p14:creationId xmlns:p14="http://schemas.microsoft.com/office/powerpoint/2010/main" val="1047086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0_UW CRC 2007">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5_UW CRC 2007">
  <a:themeElements>
    <a:clrScheme name="5_UW CRC 2007 1">
      <a:dk1>
        <a:srgbClr val="000000"/>
      </a:dk1>
      <a:lt1>
        <a:srgbClr val="FFFFFF"/>
      </a:lt1>
      <a:dk2>
        <a:srgbClr val="69676D"/>
      </a:dk2>
      <a:lt2>
        <a:srgbClr val="C9C2D1"/>
      </a:lt2>
      <a:accent1>
        <a:srgbClr val="CEB966"/>
      </a:accent1>
      <a:accent2>
        <a:srgbClr val="9CB084"/>
      </a:accent2>
      <a:accent3>
        <a:srgbClr val="FFFFFF"/>
      </a:accent3>
      <a:accent4>
        <a:srgbClr val="000000"/>
      </a:accent4>
      <a:accent5>
        <a:srgbClr val="E3D9B8"/>
      </a:accent5>
      <a:accent6>
        <a:srgbClr val="8D9F77"/>
      </a:accent6>
      <a:hlink>
        <a:srgbClr val="410082"/>
      </a:hlink>
      <a:folHlink>
        <a:srgbClr val="932968"/>
      </a:folHlink>
    </a:clrScheme>
    <a:fontScheme name="5_UW CRC 2007">
      <a:majorFont>
        <a:latin typeface="Trebuchet MS"/>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5_UW CRC 2007 1">
        <a:dk1>
          <a:srgbClr val="000000"/>
        </a:dk1>
        <a:lt1>
          <a:srgbClr val="FFFFFF"/>
        </a:lt1>
        <a:dk2>
          <a:srgbClr val="69676D"/>
        </a:dk2>
        <a:lt2>
          <a:srgbClr val="C9C2D1"/>
        </a:lt2>
        <a:accent1>
          <a:srgbClr val="CEB966"/>
        </a:accent1>
        <a:accent2>
          <a:srgbClr val="9CB084"/>
        </a:accent2>
        <a:accent3>
          <a:srgbClr val="FFFFFF"/>
        </a:accent3>
        <a:accent4>
          <a:srgbClr val="000000"/>
        </a:accent4>
        <a:accent5>
          <a:srgbClr val="E3D9B8"/>
        </a:accent5>
        <a:accent6>
          <a:srgbClr val="8D9F77"/>
        </a:accent6>
        <a:hlink>
          <a:srgbClr val="410082"/>
        </a:hlink>
        <a:folHlink>
          <a:srgbClr val="93296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 CRC 2007</Template>
  <TotalTime>0</TotalTime>
  <Words>2826</Words>
  <Application>Microsoft Office PowerPoint</Application>
  <PresentationFormat>Custom</PresentationFormat>
  <Paragraphs>352</Paragraphs>
  <Slides>64</Slides>
  <Notes>4</Notes>
  <HiddenSlides>8</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64</vt:i4>
      </vt:variant>
    </vt:vector>
  </HeadingPairs>
  <TitlesOfParts>
    <vt:vector size="74" baseType="lpstr">
      <vt:lpstr>宋体</vt:lpstr>
      <vt:lpstr>Arial</vt:lpstr>
      <vt:lpstr>Calibri</vt:lpstr>
      <vt:lpstr>Georgia</vt:lpstr>
      <vt:lpstr>Times New Roman</vt:lpstr>
      <vt:lpstr>Trebuchet MS</vt:lpstr>
      <vt:lpstr>Wingdings</vt:lpstr>
      <vt:lpstr>Wingdings 2</vt:lpstr>
      <vt:lpstr>10_UW CRC 2007</vt:lpstr>
      <vt:lpstr>5_UW CRC 2007</vt:lpstr>
      <vt:lpstr>PowerPoint Presentation</vt:lpstr>
      <vt:lpstr>Outline</vt:lpstr>
      <vt:lpstr>P3 Projects - Tunnels</vt:lpstr>
      <vt:lpstr>P3 Projects - Bridges</vt:lpstr>
      <vt:lpstr>P3 Projects - Highways</vt:lpstr>
      <vt:lpstr>P3 Projects - Hospitals</vt:lpstr>
      <vt:lpstr>P3 Projects – Treatment Facility</vt:lpstr>
      <vt:lpstr>P3 Projects – Correctional Facilities</vt:lpstr>
      <vt:lpstr>P3 Projects – Light Rail Transit</vt:lpstr>
      <vt:lpstr>P3 Projects – Schools </vt:lpstr>
      <vt:lpstr>P3 Projects – Power Plant</vt:lpstr>
      <vt:lpstr>P3 Projects - Water</vt:lpstr>
      <vt:lpstr>P3 Worldwide Presence </vt:lpstr>
      <vt:lpstr>P3 Worldwide Presence </vt:lpstr>
      <vt:lpstr>P3 Worldwide Presence </vt:lpstr>
      <vt:lpstr>P3 Market in the USA</vt:lpstr>
      <vt:lpstr>P3 Market in the USA</vt:lpstr>
      <vt:lpstr>P3 Market in the USA</vt:lpstr>
      <vt:lpstr>P3 Market in the USA</vt:lpstr>
      <vt:lpstr>P3 Market in the USA</vt:lpstr>
      <vt:lpstr>P3 Market in the USA</vt:lpstr>
      <vt:lpstr>P3 Market in the USA</vt:lpstr>
      <vt:lpstr>P3 Market in the USA</vt:lpstr>
      <vt:lpstr>P3 Market in the USA</vt:lpstr>
      <vt:lpstr>P3 Market in the USA</vt:lpstr>
      <vt:lpstr>P3 Market in the USA</vt:lpstr>
      <vt:lpstr>P3 Market in the USA</vt:lpstr>
      <vt:lpstr>P3 WA State Law</vt:lpstr>
      <vt:lpstr>P3 Definition </vt:lpstr>
      <vt:lpstr>P3 Definition </vt:lpstr>
      <vt:lpstr>P3 Definition </vt:lpstr>
      <vt:lpstr>P3 Benefits </vt:lpstr>
      <vt:lpstr>P3 Systems</vt:lpstr>
      <vt:lpstr>DB</vt:lpstr>
      <vt:lpstr>DBOM</vt:lpstr>
      <vt:lpstr>DBFOM</vt:lpstr>
      <vt:lpstr>P3 Options Analysis &amp; VfM</vt:lpstr>
      <vt:lpstr>P3 Options Analysis &amp; VfM</vt:lpstr>
      <vt:lpstr>P3 Procurement Process</vt:lpstr>
      <vt:lpstr>P3 Transaction Design</vt:lpstr>
      <vt:lpstr>PowerPoint Presentation</vt:lpstr>
      <vt:lpstr>P3 Project Finance</vt:lpstr>
      <vt:lpstr>P3 Project Finance</vt:lpstr>
      <vt:lpstr>P3 Project Finance</vt:lpstr>
      <vt:lpstr>P3 Project Finance</vt:lpstr>
      <vt:lpstr>P3 Payment Mechanisms</vt:lpstr>
      <vt:lpstr>P3 Oppositions &amp; Concerns</vt:lpstr>
      <vt:lpstr>P3 Oppositions &amp; Concerns</vt:lpstr>
      <vt:lpstr>P3 Successful Implementation</vt:lpstr>
      <vt:lpstr>Sea-to-Sky Highway</vt:lpstr>
      <vt:lpstr>Sea-to-Sky Highway</vt:lpstr>
      <vt:lpstr>Sea-to-Sky – Selection &amp; Evaluation</vt:lpstr>
      <vt:lpstr>Sea-to-Sky – Selection &amp; Evaluation</vt:lpstr>
      <vt:lpstr>Sea-to-Sky – Selection &amp; Evaluation</vt:lpstr>
      <vt:lpstr>Sea-to-Sky – Selection &amp; Evaluation</vt:lpstr>
      <vt:lpstr>Sea-to-Sky – Selection &amp; Evaluation</vt:lpstr>
      <vt:lpstr>Sea-to-Sky – Payment Mechanism </vt:lpstr>
      <vt:lpstr>Sea-to-Sky – Payment Mechanism</vt:lpstr>
      <vt:lpstr>Sea-to-Sky – Payment Mechanism</vt:lpstr>
      <vt:lpstr>Sea-to-Sky – Payment Mechanism</vt:lpstr>
      <vt:lpstr>Sea-to-Sky – Payment Mechanism</vt:lpstr>
      <vt:lpstr>Sea-to-Sky – Risk Allocation</vt:lpstr>
      <vt:lpstr>Sea-to-Sky – Risk Allocation</vt:lpstr>
      <vt:lpstr>Sea-to-Sky – Risk Allocation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Prediction</dc:title>
  <dc:subject>CRC 07</dc:subject>
  <dc:creator/>
  <cp:lastModifiedBy/>
  <cp:revision>111</cp:revision>
  <dcterms:created xsi:type="dcterms:W3CDTF">2007-04-19T18:53:46Z</dcterms:created>
  <dcterms:modified xsi:type="dcterms:W3CDTF">2016-05-12T06:50:05Z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