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7" r:id="rId2"/>
    <p:sldId id="304" r:id="rId3"/>
    <p:sldId id="306" r:id="rId4"/>
    <p:sldId id="298" r:id="rId5"/>
    <p:sldId id="299" r:id="rId6"/>
    <p:sldId id="301" r:id="rId7"/>
    <p:sldId id="302" r:id="rId8"/>
    <p:sldId id="300" r:id="rId9"/>
    <p:sldId id="307" r:id="rId10"/>
    <p:sldId id="305" r:id="rId11"/>
    <p:sldId id="308" r:id="rId12"/>
    <p:sldId id="309" r:id="rId13"/>
    <p:sldId id="310" r:id="rId14"/>
    <p:sldId id="311" r:id="rId15"/>
    <p:sldId id="313" r:id="rId16"/>
    <p:sldId id="312" r:id="rId17"/>
    <p:sldId id="314" r:id="rId18"/>
    <p:sldId id="315" r:id="rId19"/>
    <p:sldId id="317" r:id="rId20"/>
    <p:sldId id="316" r:id="rId21"/>
    <p:sldId id="318" r:id="rId22"/>
    <p:sldId id="319" r:id="rId23"/>
    <p:sldId id="321" r:id="rId24"/>
    <p:sldId id="320" r:id="rId25"/>
    <p:sldId id="274" r:id="rId2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rickson, Dave" initials="DE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3060" autoAdjust="0"/>
  </p:normalViewPr>
  <p:slideViewPr>
    <p:cSldViewPr>
      <p:cViewPr>
        <p:scale>
          <a:sx n="110" d="100"/>
          <a:sy n="110" d="100"/>
        </p:scale>
        <p:origin x="65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904" y="-86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16B16E6C-8AF2-4024-AEE8-62954065EC2E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3E1A5C8-1522-48F0-9E8D-3C919E9D59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528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DB1EB66-F29C-47C1-B1CD-8B11D7E8B1F8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F4B94F6-BD1A-4F55-8371-1CC0155BEC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064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786927-C78C-489A-8BBF-BA5194C291D1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19524-8CA8-481B-9996-D19E20D86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336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786927-C78C-489A-8BBF-BA5194C291D1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19524-8CA8-481B-9996-D19E20D86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033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786927-C78C-489A-8BBF-BA5194C291D1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19524-8CA8-481B-9996-D19E20D86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01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786927-C78C-489A-8BBF-BA5194C291D1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19524-8CA8-481B-9996-D19E20D86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14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786927-C78C-489A-8BBF-BA5194C291D1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19524-8CA8-481B-9996-D19E20D86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376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786927-C78C-489A-8BBF-BA5194C291D1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19524-8CA8-481B-9996-D19E20D86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655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786927-C78C-489A-8BBF-BA5194C291D1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19524-8CA8-481B-9996-D19E20D86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948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786927-C78C-489A-8BBF-BA5194C291D1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19524-8CA8-481B-9996-D19E20D86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567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786927-C78C-489A-8BBF-BA5194C291D1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19524-8CA8-481B-9996-D19E20D86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331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786927-C78C-489A-8BBF-BA5194C291D1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19524-8CA8-481B-9996-D19E20D86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093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786927-C78C-489A-8BBF-BA5194C291D1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19524-8CA8-481B-9996-D19E20D86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478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D786927-C78C-489A-8BBF-BA5194C291D1}" type="datetimeFigureOut">
              <a:rPr lang="en-US" smtClean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ea typeface="MS PGothic" pitchFamily="34" charset="-128"/>
              </a:defRPr>
            </a:lvl1pPr>
          </a:lstStyle>
          <a:p>
            <a:fld id="{40119524-8CA8-481B-9996-D19E20D8623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 W3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 W3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 W3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ヒラギノ角ゴ Pro W3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1.docx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2087562"/>
          </a:xfrm>
        </p:spPr>
        <p:txBody>
          <a:bodyPr/>
          <a:lstStyle/>
          <a:p>
            <a:r>
              <a:rPr lang="en-US" dirty="0" smtClean="0"/>
              <a:t>Updated on PDMSG and Design-Build at WSDOT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895600"/>
            <a:ext cx="6096000" cy="106679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Capital Projects Advisory Review Board</a:t>
            </a:r>
          </a:p>
          <a:p>
            <a:pPr marL="0" indent="0" algn="ctr">
              <a:buNone/>
            </a:pPr>
            <a:r>
              <a:rPr lang="en-US" sz="2000" dirty="0" smtClean="0"/>
              <a:t>February 11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, 2016</a:t>
            </a:r>
            <a:endParaRPr lang="en-US" sz="2000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1400" dirty="0" smtClean="0"/>
              <a:t>WSDOT Construction Division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0060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WSDOT’s DB Program</a:t>
            </a:r>
            <a:br>
              <a:rPr lang="en-US" dirty="0" smtClean="0"/>
            </a:br>
            <a:r>
              <a:rPr lang="en-US" sz="3200" dirty="0" smtClean="0"/>
              <a:t>Legislative Authority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RCW </a:t>
            </a:r>
            <a:r>
              <a:rPr lang="en-US" sz="2800" b="1" dirty="0" smtClean="0"/>
              <a:t>47.20.780</a:t>
            </a:r>
          </a:p>
          <a:p>
            <a:pPr marL="0" indent="0">
              <a:buNone/>
            </a:pPr>
            <a:r>
              <a:rPr lang="en-US" sz="2800" b="1" dirty="0" smtClean="0"/>
              <a:t>Design-build—Competitive bidding</a:t>
            </a:r>
            <a:endParaRPr lang="en-US" sz="2800" b="1" dirty="0"/>
          </a:p>
          <a:p>
            <a:pPr marL="0" indent="0">
              <a:buNone/>
            </a:pPr>
            <a:r>
              <a:rPr lang="en-US" sz="2400" i="1" dirty="0"/>
              <a:t>The department of transportation shall develop a process for awarding competitively bid highway construction contracts for projects over two million dollars that may be constructed using a design-build procedure.</a:t>
            </a:r>
            <a:r>
              <a:rPr lang="en-US" sz="2800" i="1" dirty="0"/>
              <a:t> 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91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WSDOT’s DB Program</a:t>
            </a:r>
            <a:br>
              <a:rPr lang="en-US" dirty="0" smtClean="0"/>
            </a:br>
            <a:r>
              <a:rPr lang="en-US" sz="3200" dirty="0" smtClean="0"/>
              <a:t>Legislative Authority (2015)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RCW </a:t>
            </a:r>
            <a:r>
              <a:rPr lang="en-US" sz="2800" b="1" dirty="0"/>
              <a:t>47.20.785</a:t>
            </a:r>
          </a:p>
          <a:p>
            <a:pPr marL="0" indent="0">
              <a:buNone/>
            </a:pPr>
            <a:r>
              <a:rPr lang="en-US" sz="2800" b="1" dirty="0"/>
              <a:t>Design-build—Qualified projects.</a:t>
            </a:r>
          </a:p>
          <a:p>
            <a:pPr marL="0" indent="0">
              <a:buNone/>
            </a:pPr>
            <a:r>
              <a:rPr lang="en-US" sz="2400" dirty="0"/>
              <a:t>The department of transportation is authorized and strongly encouraged to use the design-build procedure for public works projects over two million dollars when:</a:t>
            </a:r>
          </a:p>
          <a:p>
            <a:pPr marL="0" indent="0">
              <a:buNone/>
            </a:pPr>
            <a:r>
              <a:rPr lang="en-US" sz="2400" dirty="0"/>
              <a:t>(1) The construction activities are highly </a:t>
            </a:r>
            <a:r>
              <a:rPr lang="en-US" sz="2400" dirty="0" smtClean="0"/>
              <a:t>specialized…; </a:t>
            </a:r>
            <a:r>
              <a:rPr lang="en-US" sz="2400" dirty="0"/>
              <a:t>or</a:t>
            </a:r>
          </a:p>
          <a:p>
            <a:pPr marL="0" indent="0">
              <a:buNone/>
            </a:pPr>
            <a:r>
              <a:rPr lang="en-US" sz="2400" dirty="0"/>
              <a:t>(2) The projects selected provide opportunity for greater </a:t>
            </a:r>
            <a:r>
              <a:rPr lang="en-US" sz="2400" dirty="0" smtClean="0"/>
              <a:t>innovation…; </a:t>
            </a:r>
            <a:r>
              <a:rPr lang="en-US" sz="2400" dirty="0"/>
              <a:t>or</a:t>
            </a:r>
          </a:p>
          <a:p>
            <a:pPr marL="0" indent="0">
              <a:buNone/>
            </a:pPr>
            <a:r>
              <a:rPr lang="en-US" sz="2400" dirty="0"/>
              <a:t>(3) Significant savings in project delivery time would be realized.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7248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WSDOT’s DB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First DB project executed in 2001</a:t>
            </a:r>
          </a:p>
          <a:p>
            <a:pPr lvl="0"/>
            <a:r>
              <a:rPr lang="en-US" dirty="0"/>
              <a:t>29 DB projects in the last 15 </a:t>
            </a:r>
            <a:r>
              <a:rPr lang="en-US" dirty="0" smtClean="0"/>
              <a:t>years</a:t>
            </a:r>
            <a:endParaRPr lang="en-US" dirty="0"/>
          </a:p>
          <a:p>
            <a:pPr lvl="1"/>
            <a:r>
              <a:rPr lang="en-US" dirty="0"/>
              <a:t>5 </a:t>
            </a:r>
            <a:r>
              <a:rPr lang="en-US" dirty="0" smtClean="0"/>
              <a:t>projects  </a:t>
            </a:r>
            <a:r>
              <a:rPr lang="en-US" dirty="0"/>
              <a:t>&gt; $</a:t>
            </a:r>
            <a:r>
              <a:rPr lang="en-US" dirty="0" smtClean="0"/>
              <a:t>300M</a:t>
            </a:r>
            <a:endParaRPr lang="en-US" dirty="0"/>
          </a:p>
          <a:p>
            <a:pPr lvl="1"/>
            <a:r>
              <a:rPr lang="en-US" dirty="0"/>
              <a:t>4 projects  in $100 - $200M range</a:t>
            </a:r>
          </a:p>
          <a:p>
            <a:pPr lvl="1"/>
            <a:r>
              <a:rPr lang="en-US" dirty="0"/>
              <a:t>4 projects in $50 - $100M range</a:t>
            </a:r>
          </a:p>
          <a:p>
            <a:pPr lvl="1"/>
            <a:r>
              <a:rPr lang="en-US" dirty="0"/>
              <a:t>8 projects in $10 - $50M range</a:t>
            </a:r>
          </a:p>
          <a:p>
            <a:pPr lvl="1"/>
            <a:r>
              <a:rPr lang="en-US" dirty="0"/>
              <a:t>8 small projects $2M - $10M</a:t>
            </a:r>
          </a:p>
        </p:txBody>
      </p:sp>
    </p:spTree>
    <p:extLst>
      <p:ext uri="{BB962C8B-B14F-4D97-AF65-F5344CB8AC3E}">
        <p14:creationId xmlns:p14="http://schemas.microsoft.com/office/powerpoint/2010/main" val="127804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WSDOT’s DB Program</a:t>
            </a:r>
            <a:br>
              <a:rPr lang="en-US" dirty="0" smtClean="0"/>
            </a:br>
            <a:r>
              <a:rPr lang="en-US" sz="3200" dirty="0" smtClean="0"/>
              <a:t>Future Outlook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599"/>
          </a:xfrm>
        </p:spPr>
        <p:txBody>
          <a:bodyPr/>
          <a:lstStyle/>
          <a:p>
            <a:r>
              <a:rPr lang="en-US" dirty="0" smtClean="0"/>
              <a:t>Connecting Washington -- $16B with significant alternative contracting</a:t>
            </a:r>
          </a:p>
          <a:p>
            <a:pPr lvl="1"/>
            <a:r>
              <a:rPr lang="en-US" dirty="0" smtClean="0"/>
              <a:t>I-405 Corridor -- $1,750M</a:t>
            </a:r>
          </a:p>
          <a:p>
            <a:pPr lvl="1"/>
            <a:r>
              <a:rPr lang="en-US" dirty="0" smtClean="0"/>
              <a:t>Northwest Region </a:t>
            </a:r>
            <a:r>
              <a:rPr lang="en-US" dirty="0" err="1" smtClean="0"/>
              <a:t>Sno</a:t>
            </a:r>
            <a:r>
              <a:rPr lang="en-US" dirty="0" smtClean="0"/>
              <a:t>-King -- $480M</a:t>
            </a:r>
          </a:p>
          <a:p>
            <a:pPr lvl="1"/>
            <a:r>
              <a:rPr lang="en-US" dirty="0" smtClean="0"/>
              <a:t>SR520 -- $825M</a:t>
            </a:r>
          </a:p>
          <a:p>
            <a:pPr lvl="1"/>
            <a:r>
              <a:rPr lang="en-US" dirty="0" smtClean="0"/>
              <a:t>Olympic Region (I-5/SR16/SR167)-- $1,150M</a:t>
            </a:r>
          </a:p>
          <a:p>
            <a:pPr lvl="1"/>
            <a:r>
              <a:rPr lang="en-US" dirty="0" smtClean="0"/>
              <a:t>Eastern Region (N. Spokane Corr.) -- $440M</a:t>
            </a:r>
          </a:p>
          <a:p>
            <a:pPr lvl="1"/>
            <a:r>
              <a:rPr lang="en-US" dirty="0" smtClean="0"/>
              <a:t>South Central Reg. (US 12) -- $135M</a:t>
            </a:r>
          </a:p>
          <a:p>
            <a:pPr lvl="1"/>
            <a:r>
              <a:rPr lang="en-US" dirty="0" smtClean="0"/>
              <a:t>Southwest Region -- $115M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22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WSDOT’s DB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599"/>
          </a:xfrm>
        </p:spPr>
        <p:txBody>
          <a:bodyPr/>
          <a:lstStyle/>
          <a:p>
            <a:pPr marL="0" indent="0" algn="ctr">
              <a:buNone/>
            </a:pPr>
            <a:r>
              <a:rPr lang="en-US" u="sng" dirty="0" smtClean="0"/>
              <a:t>The Challenge</a:t>
            </a:r>
          </a:p>
          <a:p>
            <a:pPr marL="0" indent="0">
              <a:buNone/>
            </a:pPr>
            <a:r>
              <a:rPr lang="en-US" dirty="0" smtClean="0"/>
              <a:t>Almost all Design-Build work has been in the greater Puget Sound area.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Now, need to deliver Design-Build across the State!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91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Legislative Review of WSDOT’s DB Program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1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/>
          <a:lstStyle/>
          <a:p>
            <a:r>
              <a:rPr lang="en-US" dirty="0" smtClean="0"/>
              <a:t>Legislative Review of WSDOT DB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4"/>
          </a:xfrm>
        </p:spPr>
        <p:txBody>
          <a:bodyPr/>
          <a:lstStyle/>
          <a:p>
            <a:pPr marL="0" indent="0">
              <a:buNone/>
            </a:pPr>
            <a:r>
              <a:rPr lang="en-US" sz="2400" i="1" dirty="0" smtClean="0"/>
              <a:t>“The Washington State Legislature is interested in exploring the Washington State Department of Transportation’s (WSDOT) use of the design-build project delivery method, and identifying potential changes in law, practice or policy that will allow WSDOT to optimally employ design-build in order to maximize efficiencies in cost and schedule, and ensure that project risk is borne by the appropriate party.”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53981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"/>
            <a:ext cx="8686800" cy="1143000"/>
          </a:xfrm>
        </p:spPr>
        <p:txBody>
          <a:bodyPr/>
          <a:lstStyle/>
          <a:p>
            <a:r>
              <a:rPr lang="en-US" dirty="0" smtClean="0"/>
              <a:t>Legislative Review of WSDOT DB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4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 smtClean="0"/>
              <a:t>Scope of Study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Examine WSDOT implementation of DB delivery to date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Evaluate whether WSDOT’s use of DB can be improved (maximizing effectiveness and efficiency of taxpayer dollars expended)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Examine whether WSDOT’s current project selection criteria determines optimal delivery method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Educate legislators and other stakeholders on appropriate use of DB</a:t>
            </a:r>
          </a:p>
          <a:p>
            <a:r>
              <a:rPr lang="en-US" sz="2400" dirty="0" smtClean="0"/>
              <a:t>Develop strategies for WSDOT and industry to adopt study recommendations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467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"/>
            <a:ext cx="8686800" cy="1143000"/>
          </a:xfrm>
        </p:spPr>
        <p:txBody>
          <a:bodyPr/>
          <a:lstStyle/>
          <a:p>
            <a:r>
              <a:rPr lang="en-US" dirty="0" smtClean="0"/>
              <a:t>Legislative Review of WSDOT DB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4"/>
          </a:xfrm>
        </p:spPr>
        <p:txBody>
          <a:bodyPr/>
          <a:lstStyle/>
          <a:p>
            <a:r>
              <a:rPr lang="en-US" sz="2400" dirty="0" smtClean="0"/>
              <a:t>Project lead by Hill International (Sid Scott, PM)</a:t>
            </a:r>
          </a:p>
          <a:p>
            <a:pPr lvl="1"/>
            <a:r>
              <a:rPr lang="en-US" sz="2000" dirty="0" smtClean="0"/>
              <a:t>John </a:t>
            </a:r>
            <a:r>
              <a:rPr lang="en-US" sz="2000" dirty="0" err="1" smtClean="0"/>
              <a:t>Njord</a:t>
            </a:r>
            <a:r>
              <a:rPr lang="en-US" sz="2000" dirty="0" smtClean="0"/>
              <a:t>, Owner Liaison</a:t>
            </a:r>
          </a:p>
          <a:p>
            <a:pPr lvl="1"/>
            <a:r>
              <a:rPr lang="en-US" sz="2000" dirty="0" smtClean="0"/>
              <a:t>Greg </a:t>
            </a:r>
            <a:r>
              <a:rPr lang="en-US" sz="2000" dirty="0" err="1" smtClean="0"/>
              <a:t>Henk</a:t>
            </a:r>
            <a:r>
              <a:rPr lang="en-US" sz="2000" dirty="0" smtClean="0"/>
              <a:t>, Industry Liaison</a:t>
            </a:r>
          </a:p>
          <a:p>
            <a:pPr lvl="1"/>
            <a:r>
              <a:rPr lang="en-US" sz="2000" dirty="0" smtClean="0"/>
              <a:t>Strong group of additional resources</a:t>
            </a:r>
          </a:p>
          <a:p>
            <a:r>
              <a:rPr lang="en-US" sz="2400" dirty="0" smtClean="0"/>
              <a:t>Budget -- $440,000</a:t>
            </a:r>
          </a:p>
          <a:p>
            <a:r>
              <a:rPr lang="en-US" sz="2400" dirty="0" smtClean="0"/>
              <a:t>Final report du December 1, 2016</a:t>
            </a:r>
          </a:p>
          <a:p>
            <a:endParaRPr lang="en-US" sz="2400" dirty="0"/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Results will be of great value to WSDOT, but might also benefit Washington State DB in general.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378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Future WSDOT Design-Build Efforts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77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/>
          <a:lstStyle/>
          <a:p>
            <a:r>
              <a:rPr lang="en-US" dirty="0" smtClean="0"/>
              <a:t>What is PDMSG?</a:t>
            </a:r>
          </a:p>
          <a:p>
            <a:r>
              <a:rPr lang="en-US" dirty="0" smtClean="0"/>
              <a:t>WSDOT’s Design-Build Program</a:t>
            </a:r>
          </a:p>
          <a:p>
            <a:r>
              <a:rPr lang="en-US" dirty="0" smtClean="0"/>
              <a:t>Legislative Review of WSDOT DB</a:t>
            </a:r>
          </a:p>
          <a:p>
            <a:r>
              <a:rPr lang="en-US" dirty="0" smtClean="0"/>
              <a:t>Future WSDOT DB Efforts</a:t>
            </a:r>
          </a:p>
        </p:txBody>
      </p:sp>
    </p:spTree>
    <p:extLst>
      <p:ext uri="{BB962C8B-B14F-4D97-AF65-F5344CB8AC3E}">
        <p14:creationId xmlns:p14="http://schemas.microsoft.com/office/powerpoint/2010/main" val="15186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"/>
            <a:ext cx="8686800" cy="1143000"/>
          </a:xfrm>
        </p:spPr>
        <p:txBody>
          <a:bodyPr/>
          <a:lstStyle/>
          <a:p>
            <a:r>
              <a:rPr lang="en-US" dirty="0" smtClean="0"/>
              <a:t>Future WSDOT DB Efforts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r>
              <a:rPr lang="en-US" sz="2400" dirty="0" smtClean="0"/>
              <a:t>To this point, Design-Build has been a Regional effort</a:t>
            </a:r>
          </a:p>
          <a:p>
            <a:pPr lvl="1"/>
            <a:r>
              <a:rPr lang="en-US" sz="2000" dirty="0" smtClean="0"/>
              <a:t>26 of the 29 projects in the I-405/SR520 corridor</a:t>
            </a:r>
          </a:p>
          <a:p>
            <a:r>
              <a:rPr lang="en-US" sz="2400" dirty="0" smtClean="0"/>
              <a:t>WSDOT HQ hasn’t been leading the effort</a:t>
            </a:r>
          </a:p>
          <a:p>
            <a:r>
              <a:rPr lang="en-US" sz="2400" dirty="0" smtClean="0"/>
              <a:t>Challenge expanding DB across the State</a:t>
            </a:r>
          </a:p>
          <a:p>
            <a:r>
              <a:rPr lang="en-US" sz="2400" dirty="0" smtClean="0"/>
              <a:t>Standardize Design-Build across the agency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293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944562"/>
          </a:xfrm>
        </p:spPr>
        <p:txBody>
          <a:bodyPr/>
          <a:lstStyle/>
          <a:p>
            <a:r>
              <a:rPr lang="en-US" dirty="0"/>
              <a:t>Future WSDOT DB Efforts</a:t>
            </a:r>
          </a:p>
        </p:txBody>
      </p:sp>
      <p:pic>
        <p:nvPicPr>
          <p:cNvPr id="7170" name="Picture 2" descr="C:\Users\GainesM\Desktop\Cap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14400"/>
            <a:ext cx="6754099" cy="5324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515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68362"/>
          </a:xfrm>
        </p:spPr>
        <p:txBody>
          <a:bodyPr/>
          <a:lstStyle/>
          <a:p>
            <a:r>
              <a:rPr lang="en-US" dirty="0"/>
              <a:t>Future WSDOT DB Efforts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r>
              <a:rPr lang="en-US" dirty="0" smtClean="0"/>
              <a:t>Delivery lead by HQ Construction</a:t>
            </a:r>
          </a:p>
          <a:p>
            <a:pPr lvl="1"/>
            <a:r>
              <a:rPr lang="en-US" dirty="0" smtClean="0"/>
              <a:t>Mark Gaines, State Construction Engineer</a:t>
            </a:r>
          </a:p>
          <a:p>
            <a:pPr lvl="1"/>
            <a:r>
              <a:rPr lang="en-US" dirty="0" smtClean="0"/>
              <a:t>Scotty Ireland, DB Program Manager</a:t>
            </a:r>
          </a:p>
          <a:p>
            <a:pPr lvl="1"/>
            <a:r>
              <a:rPr lang="en-US" dirty="0" smtClean="0"/>
              <a:t>One additional full-time staff</a:t>
            </a:r>
          </a:p>
          <a:p>
            <a:pPr lvl="1"/>
            <a:r>
              <a:rPr lang="en-US" dirty="0" smtClean="0"/>
              <a:t>Evaluating additional staffing needs</a:t>
            </a:r>
          </a:p>
          <a:p>
            <a:r>
              <a:rPr lang="en-US" dirty="0" smtClean="0"/>
              <a:t>Significant outreach during development</a:t>
            </a:r>
          </a:p>
          <a:p>
            <a:pPr lvl="1"/>
            <a:r>
              <a:rPr lang="en-US" dirty="0" smtClean="0"/>
              <a:t>AGC/ACEC/WSDOT Design-Build Team</a:t>
            </a:r>
          </a:p>
          <a:p>
            <a:pPr lvl="1"/>
            <a:r>
              <a:rPr lang="en-US" dirty="0" smtClean="0"/>
              <a:t>WSDOT Regions</a:t>
            </a:r>
          </a:p>
          <a:p>
            <a:pPr lvl="1"/>
            <a:r>
              <a:rPr lang="en-US" dirty="0" smtClean="0"/>
              <a:t>Other WSDOT HQ Groups</a:t>
            </a:r>
          </a:p>
        </p:txBody>
      </p:sp>
    </p:spTree>
    <p:extLst>
      <p:ext uri="{BB962C8B-B14F-4D97-AF65-F5344CB8AC3E}">
        <p14:creationId xmlns:p14="http://schemas.microsoft.com/office/powerpoint/2010/main" val="365712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WSDOT DB Efforts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Incorporating Practical Solutions/Practical Design into Design-Build</a:t>
            </a:r>
          </a:p>
          <a:p>
            <a:r>
              <a:rPr lang="en-US" dirty="0" smtClean="0"/>
              <a:t>Practical Design Pause</a:t>
            </a:r>
          </a:p>
          <a:p>
            <a:pPr lvl="1"/>
            <a:r>
              <a:rPr lang="en-US" dirty="0" smtClean="0"/>
              <a:t>If constraints were removed, what are the possibilities?</a:t>
            </a:r>
          </a:p>
          <a:p>
            <a:pPr lvl="1"/>
            <a:r>
              <a:rPr lang="en-US" dirty="0" smtClean="0"/>
              <a:t>What if we get 90% of what we want for 50% of the cost?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1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68362"/>
          </a:xfrm>
        </p:spPr>
        <p:txBody>
          <a:bodyPr/>
          <a:lstStyle/>
          <a:p>
            <a:r>
              <a:rPr lang="en-US" dirty="0"/>
              <a:t>Future WSDOT DB Efforts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/>
          <a:lstStyle/>
          <a:p>
            <a:r>
              <a:rPr lang="en-US" dirty="0" smtClean="0"/>
              <a:t>Anticipate key elements in place in 12-18 months</a:t>
            </a:r>
          </a:p>
          <a:p>
            <a:r>
              <a:rPr lang="en-US" dirty="0" smtClean="0"/>
              <a:t>As elements are developed, drafts will be released</a:t>
            </a:r>
          </a:p>
          <a:p>
            <a:r>
              <a:rPr lang="en-US" dirty="0" smtClean="0"/>
              <a:t>Everything posted to the web</a:t>
            </a:r>
          </a:p>
        </p:txBody>
      </p:sp>
    </p:spTree>
    <p:extLst>
      <p:ext uri="{BB962C8B-B14F-4D97-AF65-F5344CB8AC3E}">
        <p14:creationId xmlns:p14="http://schemas.microsoft.com/office/powerpoint/2010/main" val="135877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60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is PDMSG?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12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“PDMSG”?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P</a:t>
            </a:r>
            <a:r>
              <a:rPr lang="en-US" dirty="0" smtClean="0"/>
              <a:t>roject </a:t>
            </a:r>
            <a:r>
              <a:rPr lang="en-US" u="sng" dirty="0" smtClean="0"/>
              <a:t>D</a:t>
            </a:r>
            <a:r>
              <a:rPr lang="en-US" dirty="0" smtClean="0"/>
              <a:t>elivery </a:t>
            </a:r>
            <a:r>
              <a:rPr lang="en-US" u="sng" dirty="0" smtClean="0"/>
              <a:t>M</a:t>
            </a:r>
            <a:r>
              <a:rPr lang="en-US" dirty="0" smtClean="0"/>
              <a:t>ethod </a:t>
            </a:r>
            <a:r>
              <a:rPr lang="en-US" u="sng" dirty="0" smtClean="0"/>
              <a:t>S</a:t>
            </a:r>
            <a:r>
              <a:rPr lang="en-US" dirty="0" smtClean="0"/>
              <a:t>election </a:t>
            </a:r>
            <a:r>
              <a:rPr lang="en-US" u="sng" dirty="0" smtClean="0"/>
              <a:t>G</a:t>
            </a:r>
            <a:r>
              <a:rPr lang="en-US" dirty="0" smtClean="0"/>
              <a:t>uidance</a:t>
            </a:r>
          </a:p>
          <a:p>
            <a:r>
              <a:rPr lang="en-US" dirty="0" smtClean="0"/>
              <a:t>Standardized approach for selecting project delivery method</a:t>
            </a:r>
          </a:p>
          <a:p>
            <a:r>
              <a:rPr lang="en-US" dirty="0" smtClean="0"/>
              <a:t>Based on work done in Colorado</a:t>
            </a:r>
          </a:p>
          <a:p>
            <a:r>
              <a:rPr lang="en-US" dirty="0" smtClean="0"/>
              <a:t>Developed by a diverse WSDOT Team.</a:t>
            </a:r>
          </a:p>
          <a:p>
            <a:r>
              <a:rPr lang="en-US" dirty="0" smtClean="0"/>
              <a:t>Included input from AGC and ACEC.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079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“PDMSG”?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scalable process that works on projects of all sizes.</a:t>
            </a:r>
            <a:endParaRPr lang="en-US" dirty="0"/>
          </a:p>
          <a:p>
            <a:pPr lvl="1"/>
            <a:r>
              <a:rPr lang="en-US" dirty="0"/>
              <a:t>Brief checklist for projects &lt; $25M</a:t>
            </a:r>
          </a:p>
          <a:p>
            <a:pPr lvl="1"/>
            <a:r>
              <a:rPr lang="en-US" dirty="0"/>
              <a:t>Selection Matrix for projects from $25-$100M</a:t>
            </a:r>
          </a:p>
          <a:p>
            <a:pPr lvl="1"/>
            <a:r>
              <a:rPr lang="en-US" dirty="0"/>
              <a:t>Selection Matrix </a:t>
            </a:r>
            <a:r>
              <a:rPr lang="en-US" dirty="0" smtClean="0"/>
              <a:t>Workshop </a:t>
            </a:r>
            <a:r>
              <a:rPr lang="en-US" dirty="0"/>
              <a:t>for projects &gt;$100M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41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“PDMSG”?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two-phase process</a:t>
            </a:r>
            <a:endParaRPr lang="en-US" dirty="0"/>
          </a:p>
          <a:p>
            <a:pPr lvl="1"/>
            <a:r>
              <a:rPr lang="en-US" dirty="0" smtClean="0"/>
              <a:t>Determine Probable PDM at Project Definition/Scoping</a:t>
            </a:r>
          </a:p>
          <a:p>
            <a:pPr lvl="1"/>
            <a:r>
              <a:rPr lang="en-US" dirty="0" smtClean="0"/>
              <a:t>Confirm Probably PDM/determine Final PDM at Project Planning/Endorsement Phase (prior to 30% design)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7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“PDMSG”?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Selection Matrix process</a:t>
            </a:r>
          </a:p>
          <a:p>
            <a:pPr lvl="1"/>
            <a:r>
              <a:rPr lang="en-US" dirty="0" smtClean="0"/>
              <a:t>Matrix established by HQ. Directly influence on amount of alternative contracting.</a:t>
            </a:r>
          </a:p>
          <a:p>
            <a:pPr lvl="1"/>
            <a:r>
              <a:rPr lang="en-US" dirty="0" smtClean="0"/>
              <a:t>Project evaluation team looks evaluates project-specific criteria and constraints.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7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668"/>
            <a:ext cx="8229600" cy="868362"/>
          </a:xfrm>
        </p:spPr>
        <p:txBody>
          <a:bodyPr/>
          <a:lstStyle/>
          <a:p>
            <a:r>
              <a:rPr lang="en-US" dirty="0"/>
              <a:t>What is “PDMSG</a:t>
            </a:r>
            <a:r>
              <a:rPr lang="en-US" dirty="0" smtClean="0"/>
              <a:t>”?</a:t>
            </a:r>
            <a:br>
              <a:rPr lang="en-US" dirty="0" smtClean="0"/>
            </a:br>
            <a:r>
              <a:rPr lang="en-US" sz="2800" dirty="0" smtClean="0"/>
              <a:t>The Selection Matrix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0748230"/>
              </p:ext>
            </p:extLst>
          </p:nvPr>
        </p:nvGraphicFramePr>
        <p:xfrm>
          <a:off x="685800" y="533400"/>
          <a:ext cx="10287000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Document" r:id="rId4" imgW="14779794" imgH="7982548" progId="Word.Document.12">
                  <p:embed/>
                </p:oleObj>
              </mc:Choice>
              <mc:Fallback>
                <p:oleObj name="Document" r:id="rId4" imgW="14779794" imgH="798254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5800" y="533400"/>
                        <a:ext cx="10287000" cy="594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307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WSDOT’s DB Program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8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1435</TotalTime>
  <Words>802</Words>
  <Application>Microsoft Office PowerPoint</Application>
  <PresentationFormat>On-screen Show (4:3)</PresentationFormat>
  <Paragraphs>114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Theme1</vt:lpstr>
      <vt:lpstr>Document</vt:lpstr>
      <vt:lpstr>Updated on PDMSG and Design-Build at WSDOT</vt:lpstr>
      <vt:lpstr>Presentation Overview</vt:lpstr>
      <vt:lpstr>What is PDMSG?</vt:lpstr>
      <vt:lpstr>What is “PDMSG”?</vt:lpstr>
      <vt:lpstr>What is “PDMSG”?</vt:lpstr>
      <vt:lpstr>What is “PDMSG”?</vt:lpstr>
      <vt:lpstr>What is “PDMSG”?</vt:lpstr>
      <vt:lpstr>What is “PDMSG”? The Selection Matrix</vt:lpstr>
      <vt:lpstr>WSDOT’s DB Program</vt:lpstr>
      <vt:lpstr>WSDOT’s DB Program Legislative Authority</vt:lpstr>
      <vt:lpstr>WSDOT’s DB Program Legislative Authority (2015)</vt:lpstr>
      <vt:lpstr>WSDOT’s DB Program</vt:lpstr>
      <vt:lpstr>WSDOT’s DB Program Future Outlook</vt:lpstr>
      <vt:lpstr>WSDOT’s DB Program</vt:lpstr>
      <vt:lpstr>Legislative Review of WSDOT’s DB Program</vt:lpstr>
      <vt:lpstr>Legislative Review of WSDOT DB</vt:lpstr>
      <vt:lpstr>Legislative Review of WSDOT DB</vt:lpstr>
      <vt:lpstr>Legislative Review of WSDOT DB</vt:lpstr>
      <vt:lpstr>Future WSDOT Design-Build Efforts</vt:lpstr>
      <vt:lpstr>Future WSDOT DB Efforts</vt:lpstr>
      <vt:lpstr>Future WSDOT DB Efforts</vt:lpstr>
      <vt:lpstr>Future WSDOT DB Efforts</vt:lpstr>
      <vt:lpstr>Future WSDOT DB Efforts</vt:lpstr>
      <vt:lpstr>Future WSDOT DB Efforts</vt:lpstr>
      <vt:lpstr>Questions?</vt:lpstr>
    </vt:vector>
  </TitlesOfParts>
  <Company>WSDOT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Delivery Method Selection Guidance</dc:title>
  <dc:creator>Eckard, Teresa</dc:creator>
  <cp:lastModifiedBy>Loaner</cp:lastModifiedBy>
  <cp:revision>110</cp:revision>
  <cp:lastPrinted>2015-10-19T14:47:48Z</cp:lastPrinted>
  <dcterms:created xsi:type="dcterms:W3CDTF">2015-05-06T18:04:38Z</dcterms:created>
  <dcterms:modified xsi:type="dcterms:W3CDTF">2016-02-11T19:02:34Z</dcterms:modified>
</cp:coreProperties>
</file>