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320" r:id="rId3"/>
    <p:sldId id="335" r:id="rId4"/>
    <p:sldId id="455" r:id="rId5"/>
    <p:sldId id="456" r:id="rId6"/>
    <p:sldId id="466" r:id="rId7"/>
    <p:sldId id="447" r:id="rId8"/>
    <p:sldId id="375" r:id="rId9"/>
    <p:sldId id="338" r:id="rId10"/>
    <p:sldId id="383" r:id="rId11"/>
    <p:sldId id="464" r:id="rId12"/>
    <p:sldId id="4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Rose" initials="JR" lastIdx="1" clrIdx="0">
    <p:extLst>
      <p:ext uri="{19B8F6BF-5375-455C-9EA6-DF929625EA0E}">
        <p15:presenceInfo xmlns:p15="http://schemas.microsoft.com/office/powerpoint/2012/main" userId="54991ae6eb41b4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C224C-69BC-4E0D-B373-FA363266A634}" v="2" dt="2020-09-04T21:23:56.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e" userId="54991ae6eb41b47f" providerId="LiveId" clId="{405C224C-69BC-4E0D-B373-FA363266A634}"/>
    <pc:docChg chg="delSld">
      <pc:chgData name="Jon Rose" userId="54991ae6eb41b47f" providerId="LiveId" clId="{405C224C-69BC-4E0D-B373-FA363266A634}" dt="2020-09-03T01:48:42.008" v="0" actId="2696"/>
      <pc:docMkLst>
        <pc:docMk/>
      </pc:docMkLst>
      <pc:sldChg chg="del">
        <pc:chgData name="Jon Rose" userId="54991ae6eb41b47f" providerId="LiveId" clId="{405C224C-69BC-4E0D-B373-FA363266A634}" dt="2020-09-03T01:48:42.008" v="0" actId="2696"/>
        <pc:sldMkLst>
          <pc:docMk/>
          <pc:sldMk cId="2673314653" sldId="362"/>
        </pc:sldMkLst>
      </pc:sldChg>
    </pc:docChg>
  </pc:docChgLst>
  <pc:docChgLst>
    <pc:chgData name="Jon Rose" userId="54991ae6eb41b47f" providerId="LiveId" clId="{DCA4F35D-75E9-4641-B3C8-D76FFDA28787}"/>
    <pc:docChg chg="custSel delSld modSld">
      <pc:chgData name="Jon Rose" userId="54991ae6eb41b47f" providerId="LiveId" clId="{DCA4F35D-75E9-4641-B3C8-D76FFDA28787}" dt="2020-09-02T18:53:33.380" v="44" actId="20577"/>
      <pc:docMkLst>
        <pc:docMk/>
      </pc:docMkLst>
      <pc:sldChg chg="modSp">
        <pc:chgData name="Jon Rose" userId="54991ae6eb41b47f" providerId="LiveId" clId="{DCA4F35D-75E9-4641-B3C8-D76FFDA28787}" dt="2020-09-02T18:53:33.380" v="44" actId="20577"/>
        <pc:sldMkLst>
          <pc:docMk/>
          <pc:sldMk cId="1615336576" sldId="320"/>
        </pc:sldMkLst>
        <pc:spChg chg="mod">
          <ac:chgData name="Jon Rose" userId="54991ae6eb41b47f" providerId="LiveId" clId="{DCA4F35D-75E9-4641-B3C8-D76FFDA28787}" dt="2020-09-02T18:53:33.380" v="44" actId="20577"/>
          <ac:spMkLst>
            <pc:docMk/>
            <pc:sldMk cId="1615336576" sldId="320"/>
            <ac:spMk id="3" creationId="{A2A28B1E-5AEE-4910-B1D5-937FE73E7550}"/>
          </ac:spMkLst>
        </pc:spChg>
      </pc:sldChg>
      <pc:sldChg chg="delSp">
        <pc:chgData name="Jon Rose" userId="54991ae6eb41b47f" providerId="LiveId" clId="{DCA4F35D-75E9-4641-B3C8-D76FFDA28787}" dt="2020-09-02T18:52:31.315" v="0" actId="478"/>
        <pc:sldMkLst>
          <pc:docMk/>
          <pc:sldMk cId="1361975323" sldId="335"/>
        </pc:sldMkLst>
        <pc:spChg chg="del">
          <ac:chgData name="Jon Rose" userId="54991ae6eb41b47f" providerId="LiveId" clId="{DCA4F35D-75E9-4641-B3C8-D76FFDA28787}" dt="2020-09-02T18:52:31.315" v="0" actId="478"/>
          <ac:spMkLst>
            <pc:docMk/>
            <pc:sldMk cId="1361975323" sldId="335"/>
            <ac:spMk id="4" creationId="{F7214A06-27A6-4E1A-9AA6-5FA0CE2B17DD}"/>
          </ac:spMkLst>
        </pc:spChg>
      </pc:sldChg>
      <pc:sldChg chg="del">
        <pc:chgData name="Jon Rose" userId="54991ae6eb41b47f" providerId="LiveId" clId="{DCA4F35D-75E9-4641-B3C8-D76FFDA28787}" dt="2020-09-02T18:52:43.971" v="1" actId="2696"/>
        <pc:sldMkLst>
          <pc:docMk/>
          <pc:sldMk cId="1020961155" sldId="382"/>
        </pc:sldMkLst>
      </pc:sldChg>
      <pc:sldChg chg="del">
        <pc:chgData name="Jon Rose" userId="54991ae6eb41b47f" providerId="LiveId" clId="{DCA4F35D-75E9-4641-B3C8-D76FFDA28787}" dt="2020-09-02T18:53:00.316" v="9" actId="2696"/>
        <pc:sldMkLst>
          <pc:docMk/>
          <pc:sldMk cId="3679449628" sldId="394"/>
        </pc:sldMkLst>
      </pc:sldChg>
      <pc:sldChg chg="del">
        <pc:chgData name="Jon Rose" userId="54991ae6eb41b47f" providerId="LiveId" clId="{DCA4F35D-75E9-4641-B3C8-D76FFDA28787}" dt="2020-09-02T18:52:59.331" v="8" actId="2696"/>
        <pc:sldMkLst>
          <pc:docMk/>
          <pc:sldMk cId="3717963213" sldId="428"/>
        </pc:sldMkLst>
      </pc:sldChg>
      <pc:sldChg chg="modSp">
        <pc:chgData name="Jon Rose" userId="54991ae6eb41b47f" providerId="LiveId" clId="{DCA4F35D-75E9-4641-B3C8-D76FFDA28787}" dt="2020-09-02T18:53:14.561" v="31" actId="20577"/>
        <pc:sldMkLst>
          <pc:docMk/>
          <pc:sldMk cId="1948442058" sldId="447"/>
        </pc:sldMkLst>
        <pc:spChg chg="mod">
          <ac:chgData name="Jon Rose" userId="54991ae6eb41b47f" providerId="LiveId" clId="{DCA4F35D-75E9-4641-B3C8-D76FFDA28787}" dt="2020-09-02T18:53:14.561" v="31" actId="20577"/>
          <ac:spMkLst>
            <pc:docMk/>
            <pc:sldMk cId="1948442058" sldId="447"/>
            <ac:spMk id="4" creationId="{F30A620B-CED5-4146-93F4-36962315B2D6}"/>
          </ac:spMkLst>
        </pc:spChg>
      </pc:sldChg>
      <pc:sldChg chg="del">
        <pc:chgData name="Jon Rose" userId="54991ae6eb41b47f" providerId="LiveId" clId="{DCA4F35D-75E9-4641-B3C8-D76FFDA28787}" dt="2020-09-02T18:52:56.871" v="2" actId="2696"/>
        <pc:sldMkLst>
          <pc:docMk/>
          <pc:sldMk cId="1508029560" sldId="451"/>
        </pc:sldMkLst>
      </pc:sldChg>
      <pc:sldChg chg="del">
        <pc:chgData name="Jon Rose" userId="54991ae6eb41b47f" providerId="LiveId" clId="{DCA4F35D-75E9-4641-B3C8-D76FFDA28787}" dt="2020-09-02T18:52:56.899" v="4" actId="2696"/>
        <pc:sldMkLst>
          <pc:docMk/>
          <pc:sldMk cId="2342613078" sldId="452"/>
        </pc:sldMkLst>
      </pc:sldChg>
      <pc:sldChg chg="del">
        <pc:chgData name="Jon Rose" userId="54991ae6eb41b47f" providerId="LiveId" clId="{DCA4F35D-75E9-4641-B3C8-D76FFDA28787}" dt="2020-09-02T18:52:56.915" v="6" actId="2696"/>
        <pc:sldMkLst>
          <pc:docMk/>
          <pc:sldMk cId="2761588502" sldId="454"/>
        </pc:sldMkLst>
      </pc:sldChg>
      <pc:sldChg chg="del">
        <pc:chgData name="Jon Rose" userId="54991ae6eb41b47f" providerId="LiveId" clId="{DCA4F35D-75E9-4641-B3C8-D76FFDA28787}" dt="2020-09-02T18:52:56.885" v="3" actId="2696"/>
        <pc:sldMkLst>
          <pc:docMk/>
          <pc:sldMk cId="46509724" sldId="459"/>
        </pc:sldMkLst>
      </pc:sldChg>
      <pc:sldChg chg="del">
        <pc:chgData name="Jon Rose" userId="54991ae6eb41b47f" providerId="LiveId" clId="{DCA4F35D-75E9-4641-B3C8-D76FFDA28787}" dt="2020-09-02T18:52:56.906" v="5" actId="2696"/>
        <pc:sldMkLst>
          <pc:docMk/>
          <pc:sldMk cId="3580523591" sldId="461"/>
        </pc:sldMkLst>
      </pc:sldChg>
      <pc:sldChg chg="del">
        <pc:chgData name="Jon Rose" userId="54991ae6eb41b47f" providerId="LiveId" clId="{DCA4F35D-75E9-4641-B3C8-D76FFDA28787}" dt="2020-09-02T18:52:56.918" v="7" actId="2696"/>
        <pc:sldMkLst>
          <pc:docMk/>
          <pc:sldMk cId="3520647761" sldId="4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rscvsbs11\Shared\info\DES%20Project\Agency%20Type%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rscvsbs11\Shared\info\DES%20Project\CCI%20Inde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rscvsbs11\Shared\info\DES%20Project\Survey%20Data%20Final%20Extract\Public%20Works%20Contracting%20and%20Bid%20Thresholds%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rscvsbs11\Shared\info\DES%20Project\Survey%20Data%20Final%20Extract\Public%20Works%20Contracting%20and%20Bid%20Thresholds%20Surve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Expedited</a:t>
            </a:r>
            <a:r>
              <a:rPr lang="en-US" baseline="0"/>
              <a:t> Process Allowance by Government Type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'[Agency Type Graph.xlsx]Sheet2'!$B$1</c:f>
              <c:strCache>
                <c:ptCount val="1"/>
                <c:pt idx="0">
                  <c:v>Below Statute</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DC4-4691-97F4-9A24B3FC94E4}"/>
              </c:ext>
            </c:extLst>
          </c:dPt>
          <c:dPt>
            <c:idx val="1"/>
            <c:invertIfNegative val="0"/>
            <c:bubble3D val="0"/>
            <c:spPr>
              <a:solidFill>
                <a:srgbClr val="FFC000"/>
              </a:solidFill>
              <a:ln>
                <a:noFill/>
              </a:ln>
              <a:effectLst/>
            </c:spPr>
            <c:extLst>
              <c:ext xmlns:c16="http://schemas.microsoft.com/office/drawing/2014/chart" uri="{C3380CC4-5D6E-409C-BE32-E72D297353CC}">
                <c16:uniqueId val="{00000003-EDC4-4691-97F4-9A24B3FC94E4}"/>
              </c:ext>
            </c:extLst>
          </c:dPt>
          <c:dPt>
            <c:idx val="4"/>
            <c:invertIfNegative val="0"/>
            <c:bubble3D val="0"/>
            <c:spPr>
              <a:solidFill>
                <a:srgbClr val="FFC000"/>
              </a:solidFill>
              <a:ln>
                <a:noFill/>
              </a:ln>
              <a:effectLst/>
            </c:spPr>
            <c:extLst>
              <c:ext xmlns:c16="http://schemas.microsoft.com/office/drawing/2014/chart" uri="{C3380CC4-5D6E-409C-BE32-E72D297353CC}">
                <c16:uniqueId val="{00000005-EDC4-4691-97F4-9A24B3FC94E4}"/>
              </c:ext>
            </c:extLst>
          </c:dPt>
          <c:dPt>
            <c:idx val="5"/>
            <c:invertIfNegative val="0"/>
            <c:bubble3D val="0"/>
            <c:spPr>
              <a:solidFill>
                <a:srgbClr val="FFC000"/>
              </a:solidFill>
              <a:ln>
                <a:noFill/>
              </a:ln>
              <a:effectLst/>
            </c:spPr>
            <c:extLst>
              <c:ext xmlns:c16="http://schemas.microsoft.com/office/drawing/2014/chart" uri="{C3380CC4-5D6E-409C-BE32-E72D297353CC}">
                <c16:uniqueId val="{00000007-EDC4-4691-97F4-9A24B3FC94E4}"/>
              </c:ext>
            </c:extLst>
          </c:dPt>
          <c:dPt>
            <c:idx val="10"/>
            <c:invertIfNegative val="0"/>
            <c:bubble3D val="0"/>
            <c:spPr>
              <a:solidFill>
                <a:srgbClr val="FFC000"/>
              </a:solidFill>
              <a:ln>
                <a:noFill/>
              </a:ln>
              <a:effectLst/>
            </c:spPr>
            <c:extLst>
              <c:ext xmlns:c16="http://schemas.microsoft.com/office/drawing/2014/chart" uri="{C3380CC4-5D6E-409C-BE32-E72D297353CC}">
                <c16:uniqueId val="{00000009-EDC4-4691-97F4-9A24B3FC94E4}"/>
              </c:ext>
            </c:extLst>
          </c:dPt>
          <c:dPt>
            <c:idx val="12"/>
            <c:invertIfNegative val="0"/>
            <c:bubble3D val="0"/>
            <c:spPr>
              <a:solidFill>
                <a:srgbClr val="FFC000"/>
              </a:solidFill>
              <a:ln>
                <a:noFill/>
              </a:ln>
              <a:effectLst/>
            </c:spPr>
            <c:extLst>
              <c:ext xmlns:c16="http://schemas.microsoft.com/office/drawing/2014/chart" uri="{C3380CC4-5D6E-409C-BE32-E72D297353CC}">
                <c16:uniqueId val="{0000000B-EDC4-4691-97F4-9A24B3FC94E4}"/>
              </c:ext>
            </c:extLst>
          </c:dPt>
          <c:dPt>
            <c:idx val="15"/>
            <c:invertIfNegative val="0"/>
            <c:bubble3D val="0"/>
            <c:spPr>
              <a:solidFill>
                <a:srgbClr val="FFC000"/>
              </a:solidFill>
              <a:ln>
                <a:noFill/>
              </a:ln>
              <a:effectLst/>
            </c:spPr>
            <c:extLst>
              <c:ext xmlns:c16="http://schemas.microsoft.com/office/drawing/2014/chart" uri="{C3380CC4-5D6E-409C-BE32-E72D297353CC}">
                <c16:uniqueId val="{0000000D-EDC4-4691-97F4-9A24B3FC94E4}"/>
              </c:ext>
            </c:extLst>
          </c:dPt>
          <c:dPt>
            <c:idx val="17"/>
            <c:invertIfNegative val="0"/>
            <c:bubble3D val="0"/>
            <c:spPr>
              <a:solidFill>
                <a:srgbClr val="FFC000"/>
              </a:solidFill>
              <a:ln>
                <a:noFill/>
              </a:ln>
              <a:effectLst/>
            </c:spPr>
            <c:extLst>
              <c:ext xmlns:c16="http://schemas.microsoft.com/office/drawing/2014/chart" uri="{C3380CC4-5D6E-409C-BE32-E72D297353CC}">
                <c16:uniqueId val="{0000000F-EDC4-4691-97F4-9A24B3FC94E4}"/>
              </c:ext>
            </c:extLst>
          </c:dPt>
          <c:dPt>
            <c:idx val="18"/>
            <c:invertIfNegative val="0"/>
            <c:bubble3D val="0"/>
            <c:spPr>
              <a:solidFill>
                <a:srgbClr val="FFC000"/>
              </a:solidFill>
              <a:ln>
                <a:noFill/>
              </a:ln>
              <a:effectLst/>
            </c:spPr>
            <c:extLst>
              <c:ext xmlns:c16="http://schemas.microsoft.com/office/drawing/2014/chart" uri="{C3380CC4-5D6E-409C-BE32-E72D297353CC}">
                <c16:uniqueId val="{00000011-EDC4-4691-97F4-9A24B3FC94E4}"/>
              </c:ext>
            </c:extLst>
          </c:dPt>
          <c:dPt>
            <c:idx val="21"/>
            <c:invertIfNegative val="0"/>
            <c:bubble3D val="0"/>
            <c:spPr>
              <a:solidFill>
                <a:srgbClr val="FFC000"/>
              </a:solidFill>
              <a:ln>
                <a:noFill/>
              </a:ln>
              <a:effectLst/>
            </c:spPr>
            <c:extLst>
              <c:ext xmlns:c16="http://schemas.microsoft.com/office/drawing/2014/chart" uri="{C3380CC4-5D6E-409C-BE32-E72D297353CC}">
                <c16:uniqueId val="{00000013-EDC4-4691-97F4-9A24B3FC94E4}"/>
              </c:ext>
            </c:extLst>
          </c:dPt>
          <c:dPt>
            <c:idx val="26"/>
            <c:invertIfNegative val="0"/>
            <c:bubble3D val="0"/>
            <c:spPr>
              <a:solidFill>
                <a:srgbClr val="FFC000"/>
              </a:solidFill>
              <a:ln>
                <a:noFill/>
              </a:ln>
              <a:effectLst/>
            </c:spPr>
            <c:extLst>
              <c:ext xmlns:c16="http://schemas.microsoft.com/office/drawing/2014/chart" uri="{C3380CC4-5D6E-409C-BE32-E72D297353CC}">
                <c16:uniqueId val="{00000015-EDC4-4691-97F4-9A24B3FC94E4}"/>
              </c:ext>
            </c:extLst>
          </c:dPt>
          <c:cat>
            <c:strRef>
              <c:f>'[Agency Type Graph.xlsx]Sheet2'!$A$2:$A$29</c:f>
              <c:strCache>
                <c:ptCount val="28"/>
                <c:pt idx="0">
                  <c:v>911</c:v>
                </c:pt>
                <c:pt idx="1">
                  <c:v>Cemetery District</c:v>
                </c:pt>
                <c:pt idx="2">
                  <c:v>City</c:v>
                </c:pt>
                <c:pt idx="3">
                  <c:v>City, first</c:v>
                </c:pt>
                <c:pt idx="4">
                  <c:v>Clean Air Agency</c:v>
                </c:pt>
                <c:pt idx="5">
                  <c:v>Conservation District</c:v>
                </c:pt>
                <c:pt idx="6">
                  <c:v>County</c:v>
                </c:pt>
                <c:pt idx="7">
                  <c:v>Educational Services District</c:v>
                </c:pt>
                <c:pt idx="8">
                  <c:v>Fire District</c:v>
                </c:pt>
                <c:pt idx="9">
                  <c:v>Flood/Diking/Drainage District</c:v>
                </c:pt>
                <c:pt idx="10">
                  <c:v>Health District</c:v>
                </c:pt>
                <c:pt idx="11">
                  <c:v>Hospital District</c:v>
                </c:pt>
                <c:pt idx="12">
                  <c:v>Housing Authority</c:v>
                </c:pt>
                <c:pt idx="13">
                  <c:v>Interlocal agreement agency</c:v>
                </c:pt>
                <c:pt idx="14">
                  <c:v>Irrigation District</c:v>
                </c:pt>
                <c:pt idx="15">
                  <c:v>Library District</c:v>
                </c:pt>
                <c:pt idx="16">
                  <c:v>Metropolitan Park District</c:v>
                </c:pt>
                <c:pt idx="17">
                  <c:v>Mosquito Control District</c:v>
                </c:pt>
                <c:pt idx="18">
                  <c:v>Parks and Recreation District</c:v>
                </c:pt>
                <c:pt idx="19">
                  <c:v>Port District</c:v>
                </c:pt>
                <c:pt idx="20">
                  <c:v>Public Development Authority</c:v>
                </c:pt>
                <c:pt idx="21">
                  <c:v>Public Facilities District</c:v>
                </c:pt>
                <c:pt idx="22">
                  <c:v>Public Utility District</c:v>
                </c:pt>
                <c:pt idx="23">
                  <c:v>Reclamation District</c:v>
                </c:pt>
                <c:pt idx="24">
                  <c:v>School District</c:v>
                </c:pt>
                <c:pt idx="25">
                  <c:v>Self-insurance risk pool</c:v>
                </c:pt>
                <c:pt idx="26">
                  <c:v>Transportation District</c:v>
                </c:pt>
                <c:pt idx="27">
                  <c:v>Water/Sewer District</c:v>
                </c:pt>
              </c:strCache>
            </c:strRef>
          </c:cat>
          <c:val>
            <c:numRef>
              <c:f>'[Agency Type Graph.xlsx]Sheet2'!$B$2:$B$29</c:f>
              <c:numCache>
                <c:formatCode>General</c:formatCode>
                <c:ptCount val="28"/>
                <c:pt idx="0">
                  <c:v>350000</c:v>
                </c:pt>
                <c:pt idx="1">
                  <c:v>350000</c:v>
                </c:pt>
                <c:pt idx="2">
                  <c:v>75000</c:v>
                </c:pt>
                <c:pt idx="3">
                  <c:v>75000</c:v>
                </c:pt>
                <c:pt idx="4">
                  <c:v>350000</c:v>
                </c:pt>
                <c:pt idx="5">
                  <c:v>350000</c:v>
                </c:pt>
                <c:pt idx="6">
                  <c:v>75000</c:v>
                </c:pt>
                <c:pt idx="7">
                  <c:v>75000</c:v>
                </c:pt>
                <c:pt idx="8">
                  <c:v>20000</c:v>
                </c:pt>
                <c:pt idx="9">
                  <c:v>5000</c:v>
                </c:pt>
                <c:pt idx="10">
                  <c:v>350000</c:v>
                </c:pt>
                <c:pt idx="11">
                  <c:v>75000</c:v>
                </c:pt>
                <c:pt idx="12">
                  <c:v>350000</c:v>
                </c:pt>
                <c:pt idx="13">
                  <c:v>75000</c:v>
                </c:pt>
                <c:pt idx="14">
                  <c:v>0</c:v>
                </c:pt>
                <c:pt idx="15">
                  <c:v>350000</c:v>
                </c:pt>
                <c:pt idx="16">
                  <c:v>20000</c:v>
                </c:pt>
                <c:pt idx="17">
                  <c:v>350000</c:v>
                </c:pt>
                <c:pt idx="18">
                  <c:v>350000</c:v>
                </c:pt>
                <c:pt idx="19">
                  <c:v>40000</c:v>
                </c:pt>
                <c:pt idx="20">
                  <c:v>75000</c:v>
                </c:pt>
                <c:pt idx="21">
                  <c:v>350000</c:v>
                </c:pt>
                <c:pt idx="22">
                  <c:v>50000</c:v>
                </c:pt>
                <c:pt idx="23">
                  <c:v>0</c:v>
                </c:pt>
                <c:pt idx="24">
                  <c:v>100000</c:v>
                </c:pt>
                <c:pt idx="25">
                  <c:v>75000</c:v>
                </c:pt>
                <c:pt idx="26">
                  <c:v>350000</c:v>
                </c:pt>
                <c:pt idx="27">
                  <c:v>50000</c:v>
                </c:pt>
              </c:numCache>
            </c:numRef>
          </c:val>
          <c:extLst>
            <c:ext xmlns:c16="http://schemas.microsoft.com/office/drawing/2014/chart" uri="{C3380CC4-5D6E-409C-BE32-E72D297353CC}">
              <c16:uniqueId val="{00000016-EDC4-4691-97F4-9A24B3FC94E4}"/>
            </c:ext>
          </c:extLst>
        </c:ser>
        <c:ser>
          <c:idx val="1"/>
          <c:order val="1"/>
          <c:tx>
            <c:strRef>
              <c:f>'[Agency Type Graph.xlsx]Sheet2'!$C$1</c:f>
              <c:strCache>
                <c:ptCount val="1"/>
                <c:pt idx="0">
                  <c:v>SWR</c:v>
                </c:pt>
              </c:strCache>
            </c:strRef>
          </c:tx>
          <c:spPr>
            <a:solidFill>
              <a:srgbClr val="00B050"/>
            </a:solidFill>
            <a:ln>
              <a:noFill/>
            </a:ln>
            <a:effectLst/>
          </c:spPr>
          <c:invertIfNegative val="0"/>
          <c:cat>
            <c:strRef>
              <c:f>'[Agency Type Graph.xlsx]Sheet2'!$A$2:$A$29</c:f>
              <c:strCache>
                <c:ptCount val="28"/>
                <c:pt idx="0">
                  <c:v>911</c:v>
                </c:pt>
                <c:pt idx="1">
                  <c:v>Cemetery District</c:v>
                </c:pt>
                <c:pt idx="2">
                  <c:v>City</c:v>
                </c:pt>
                <c:pt idx="3">
                  <c:v>City, first</c:v>
                </c:pt>
                <c:pt idx="4">
                  <c:v>Clean Air Agency</c:v>
                </c:pt>
                <c:pt idx="5">
                  <c:v>Conservation District</c:v>
                </c:pt>
                <c:pt idx="6">
                  <c:v>County</c:v>
                </c:pt>
                <c:pt idx="7">
                  <c:v>Educational Services District</c:v>
                </c:pt>
                <c:pt idx="8">
                  <c:v>Fire District</c:v>
                </c:pt>
                <c:pt idx="9">
                  <c:v>Flood/Diking/Drainage District</c:v>
                </c:pt>
                <c:pt idx="10">
                  <c:v>Health District</c:v>
                </c:pt>
                <c:pt idx="11">
                  <c:v>Hospital District</c:v>
                </c:pt>
                <c:pt idx="12">
                  <c:v>Housing Authority</c:v>
                </c:pt>
                <c:pt idx="13">
                  <c:v>Interlocal agreement agency</c:v>
                </c:pt>
                <c:pt idx="14">
                  <c:v>Irrigation District</c:v>
                </c:pt>
                <c:pt idx="15">
                  <c:v>Library District</c:v>
                </c:pt>
                <c:pt idx="16">
                  <c:v>Metropolitan Park District</c:v>
                </c:pt>
                <c:pt idx="17">
                  <c:v>Mosquito Control District</c:v>
                </c:pt>
                <c:pt idx="18">
                  <c:v>Parks and Recreation District</c:v>
                </c:pt>
                <c:pt idx="19">
                  <c:v>Port District</c:v>
                </c:pt>
                <c:pt idx="20">
                  <c:v>Public Development Authority</c:v>
                </c:pt>
                <c:pt idx="21">
                  <c:v>Public Facilities District</c:v>
                </c:pt>
                <c:pt idx="22">
                  <c:v>Public Utility District</c:v>
                </c:pt>
                <c:pt idx="23">
                  <c:v>Reclamation District</c:v>
                </c:pt>
                <c:pt idx="24">
                  <c:v>School District</c:v>
                </c:pt>
                <c:pt idx="25">
                  <c:v>Self-insurance risk pool</c:v>
                </c:pt>
                <c:pt idx="26">
                  <c:v>Transportation District</c:v>
                </c:pt>
                <c:pt idx="27">
                  <c:v>Water/Sewer District</c:v>
                </c:pt>
              </c:strCache>
            </c:strRef>
          </c:cat>
          <c:val>
            <c:numRef>
              <c:f>'[Agency Type Graph.xlsx]Sheet2'!$C$2:$C$29</c:f>
              <c:numCache>
                <c:formatCode>General</c:formatCode>
                <c:ptCount val="28"/>
                <c:pt idx="0">
                  <c:v>0</c:v>
                </c:pt>
                <c:pt idx="1">
                  <c:v>0</c:v>
                </c:pt>
                <c:pt idx="2">
                  <c:v>275000</c:v>
                </c:pt>
                <c:pt idx="3">
                  <c:v>275000</c:v>
                </c:pt>
                <c:pt idx="4">
                  <c:v>0</c:v>
                </c:pt>
                <c:pt idx="5">
                  <c:v>0</c:v>
                </c:pt>
                <c:pt idx="6">
                  <c:v>275000</c:v>
                </c:pt>
                <c:pt idx="7">
                  <c:v>275000</c:v>
                </c:pt>
                <c:pt idx="8">
                  <c:v>330000</c:v>
                </c:pt>
                <c:pt idx="9">
                  <c:v>345000</c:v>
                </c:pt>
                <c:pt idx="10">
                  <c:v>0</c:v>
                </c:pt>
                <c:pt idx="11">
                  <c:v>275000</c:v>
                </c:pt>
                <c:pt idx="12">
                  <c:v>0</c:v>
                </c:pt>
                <c:pt idx="13">
                  <c:v>275000</c:v>
                </c:pt>
                <c:pt idx="14">
                  <c:v>300000</c:v>
                </c:pt>
                <c:pt idx="15">
                  <c:v>0</c:v>
                </c:pt>
                <c:pt idx="16">
                  <c:v>330000</c:v>
                </c:pt>
                <c:pt idx="17">
                  <c:v>0</c:v>
                </c:pt>
                <c:pt idx="18">
                  <c:v>0</c:v>
                </c:pt>
                <c:pt idx="19">
                  <c:v>260000</c:v>
                </c:pt>
                <c:pt idx="20">
                  <c:v>275000</c:v>
                </c:pt>
                <c:pt idx="21">
                  <c:v>0</c:v>
                </c:pt>
                <c:pt idx="22">
                  <c:v>300000</c:v>
                </c:pt>
                <c:pt idx="23">
                  <c:v>0</c:v>
                </c:pt>
                <c:pt idx="24">
                  <c:v>250000</c:v>
                </c:pt>
                <c:pt idx="25">
                  <c:v>275000</c:v>
                </c:pt>
                <c:pt idx="26">
                  <c:v>0</c:v>
                </c:pt>
                <c:pt idx="27">
                  <c:v>300000</c:v>
                </c:pt>
              </c:numCache>
            </c:numRef>
          </c:val>
          <c:extLst>
            <c:ext xmlns:c16="http://schemas.microsoft.com/office/drawing/2014/chart" uri="{C3380CC4-5D6E-409C-BE32-E72D297353CC}">
              <c16:uniqueId val="{00000017-EDC4-4691-97F4-9A24B3FC94E4}"/>
            </c:ext>
          </c:extLst>
        </c:ser>
        <c:ser>
          <c:idx val="2"/>
          <c:order val="2"/>
          <c:tx>
            <c:strRef>
              <c:f>'[Agency Type Graph.xlsx]Sheet2'!$D$1</c:f>
              <c:strCache>
                <c:ptCount val="1"/>
                <c:pt idx="0">
                  <c:v>Established by Policy</c:v>
                </c:pt>
              </c:strCache>
            </c:strRef>
          </c:tx>
          <c:spPr>
            <a:solidFill>
              <a:srgbClr val="FFC000"/>
            </a:solidFill>
            <a:ln>
              <a:noFill/>
            </a:ln>
            <a:effectLst/>
          </c:spPr>
          <c:invertIfNegative val="0"/>
          <c:cat>
            <c:strRef>
              <c:f>'[Agency Type Graph.xlsx]Sheet2'!$A$2:$A$29</c:f>
              <c:strCache>
                <c:ptCount val="28"/>
                <c:pt idx="0">
                  <c:v>911</c:v>
                </c:pt>
                <c:pt idx="1">
                  <c:v>Cemetery District</c:v>
                </c:pt>
                <c:pt idx="2">
                  <c:v>City</c:v>
                </c:pt>
                <c:pt idx="3">
                  <c:v>City, first</c:v>
                </c:pt>
                <c:pt idx="4">
                  <c:v>Clean Air Agency</c:v>
                </c:pt>
                <c:pt idx="5">
                  <c:v>Conservation District</c:v>
                </c:pt>
                <c:pt idx="6">
                  <c:v>County</c:v>
                </c:pt>
                <c:pt idx="7">
                  <c:v>Educational Services District</c:v>
                </c:pt>
                <c:pt idx="8">
                  <c:v>Fire District</c:v>
                </c:pt>
                <c:pt idx="9">
                  <c:v>Flood/Diking/Drainage District</c:v>
                </c:pt>
                <c:pt idx="10">
                  <c:v>Health District</c:v>
                </c:pt>
                <c:pt idx="11">
                  <c:v>Hospital District</c:v>
                </c:pt>
                <c:pt idx="12">
                  <c:v>Housing Authority</c:v>
                </c:pt>
                <c:pt idx="13">
                  <c:v>Interlocal agreement agency</c:v>
                </c:pt>
                <c:pt idx="14">
                  <c:v>Irrigation District</c:v>
                </c:pt>
                <c:pt idx="15">
                  <c:v>Library District</c:v>
                </c:pt>
                <c:pt idx="16">
                  <c:v>Metropolitan Park District</c:v>
                </c:pt>
                <c:pt idx="17">
                  <c:v>Mosquito Control District</c:v>
                </c:pt>
                <c:pt idx="18">
                  <c:v>Parks and Recreation District</c:v>
                </c:pt>
                <c:pt idx="19">
                  <c:v>Port District</c:v>
                </c:pt>
                <c:pt idx="20">
                  <c:v>Public Development Authority</c:v>
                </c:pt>
                <c:pt idx="21">
                  <c:v>Public Facilities District</c:v>
                </c:pt>
                <c:pt idx="22">
                  <c:v>Public Utility District</c:v>
                </c:pt>
                <c:pt idx="23">
                  <c:v>Reclamation District</c:v>
                </c:pt>
                <c:pt idx="24">
                  <c:v>School District</c:v>
                </c:pt>
                <c:pt idx="25">
                  <c:v>Self-insurance risk pool</c:v>
                </c:pt>
                <c:pt idx="26">
                  <c:v>Transportation District</c:v>
                </c:pt>
                <c:pt idx="27">
                  <c:v>Water/Sewer District</c:v>
                </c:pt>
              </c:strCache>
            </c:strRef>
          </c:cat>
          <c:val>
            <c:numRef>
              <c:f>'[Agency Type Graph.xlsx]Sheet2'!$D$2:$D$29</c:f>
              <c:numCache>
                <c:formatCode>General</c:formatCode>
                <c:ptCount val="28"/>
              </c:numCache>
            </c:numRef>
          </c:val>
          <c:extLst>
            <c:ext xmlns:c16="http://schemas.microsoft.com/office/drawing/2014/chart" uri="{C3380CC4-5D6E-409C-BE32-E72D297353CC}">
              <c16:uniqueId val="{00000018-EDC4-4691-97F4-9A24B3FC94E4}"/>
            </c:ext>
          </c:extLst>
        </c:ser>
        <c:dLbls>
          <c:showLegendKey val="0"/>
          <c:showVal val="0"/>
          <c:showCatName val="0"/>
          <c:showSerName val="0"/>
          <c:showPercent val="0"/>
          <c:showBubbleSize val="0"/>
        </c:dLbls>
        <c:gapWidth val="150"/>
        <c:overlap val="100"/>
        <c:axId val="878493808"/>
        <c:axId val="878494136"/>
      </c:barChart>
      <c:catAx>
        <c:axId val="87849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494136"/>
        <c:crosses val="autoZero"/>
        <c:auto val="1"/>
        <c:lblAlgn val="ctr"/>
        <c:lblOffset val="100"/>
        <c:noMultiLvlLbl val="0"/>
      </c:catAx>
      <c:valAx>
        <c:axId val="8784941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849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Small Works Threshold</a:t>
            </a:r>
            <a:r>
              <a:rPr lang="en-US" baseline="0" dirty="0"/>
              <a:t> adj. for Inflation (Seattle Metro CCI </a:t>
            </a:r>
            <a:r>
              <a:rPr lang="en-US" dirty="0"/>
              <a:t>10 Yr Avg)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1568647267983"/>
          <c:y val="0.1517293307086614"/>
          <c:w val="0.88095553983406683"/>
          <c:h val="0.72779822834645669"/>
        </c:manualLayout>
      </c:layout>
      <c:lineChart>
        <c:grouping val="standard"/>
        <c:varyColors val="0"/>
        <c:ser>
          <c:idx val="0"/>
          <c:order val="0"/>
          <c:tx>
            <c:strRef>
              <c:f>'Seattle CCI'!$V$1</c:f>
              <c:strCache>
                <c:ptCount val="1"/>
                <c:pt idx="0">
                  <c:v>10 Yr Avg</c:v>
                </c:pt>
              </c:strCache>
            </c:strRef>
          </c:tx>
          <c:spPr>
            <a:ln w="28575" cap="rnd">
              <a:solidFill>
                <a:schemeClr val="accent1"/>
              </a:solidFill>
              <a:round/>
            </a:ln>
            <a:effectLst/>
          </c:spPr>
          <c:marker>
            <c:symbol val="none"/>
          </c:marker>
          <c:dLbls>
            <c:numFmt formatCode="&quot;$&quot;#,##0,\K"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'Seattle CCI'!$U$2:$U$11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'Seattle CCI'!$V$2:$V$11</c:f>
              <c:numCache>
                <c:formatCode>_(* #,##0_);_(* \(#,##0\);_(* "-"??_);_(@_)</c:formatCode>
                <c:ptCount val="10"/>
                <c:pt idx="0">
                  <c:v>350000</c:v>
                </c:pt>
                <c:pt idx="1">
                  <c:v>364033.23752074817</c:v>
                </c:pt>
                <c:pt idx="2">
                  <c:v>378629.13719953562</c:v>
                </c:pt>
                <c:pt idx="3">
                  <c:v>393810.25895552716</c:v>
                </c:pt>
                <c:pt idx="4">
                  <c:v>409600.0672470422</c:v>
                </c:pt>
                <c:pt idx="5">
                  <c:v>426022.96733901981</c:v>
                </c:pt>
                <c:pt idx="6">
                  <c:v>443104.34302462672</c:v>
                </c:pt>
                <c:pt idx="7">
                  <c:v>460870.59585931146</c:v>
                </c:pt>
                <c:pt idx="8">
                  <c:v>479349.18596794707</c:v>
                </c:pt>
                <c:pt idx="9">
                  <c:v>498568.67448813422</c:v>
                </c:pt>
              </c:numCache>
            </c:numRef>
          </c:val>
          <c:smooth val="0"/>
          <c:extLst>
            <c:ext xmlns:c16="http://schemas.microsoft.com/office/drawing/2014/chart" uri="{C3380CC4-5D6E-409C-BE32-E72D297353CC}">
              <c16:uniqueId val="{00000000-0BC9-4866-A654-BF72C9301A9C}"/>
            </c:ext>
          </c:extLst>
        </c:ser>
        <c:dLbls>
          <c:showLegendKey val="0"/>
          <c:showVal val="0"/>
          <c:showCatName val="0"/>
          <c:showSerName val="0"/>
          <c:showPercent val="0"/>
          <c:showBubbleSize val="0"/>
        </c:dLbls>
        <c:smooth val="0"/>
        <c:axId val="526454144"/>
        <c:axId val="526451192"/>
      </c:lineChart>
      <c:catAx>
        <c:axId val="52645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6451192"/>
        <c:crosses val="autoZero"/>
        <c:auto val="1"/>
        <c:lblAlgn val="ctr"/>
        <c:lblOffset val="100"/>
        <c:noMultiLvlLbl val="0"/>
      </c:catAx>
      <c:valAx>
        <c:axId val="526451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Small Works Roster Threshold</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645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Resources for ensuring bidding</a:t>
            </a:r>
            <a:r>
              <a:rPr lang="en-US" baseline="0"/>
              <a:t> requirements met</a:t>
            </a:r>
            <a:endParaRPr lang="en-US"/>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'[Public Works Contracting and Bid Thresholds Survey.xlsx]Project Notification - Agency'!$A$14:$A$18</c:f>
              <c:strCache>
                <c:ptCount val="5"/>
                <c:pt idx="0">
                  <c:v>Hire outside consultant/inspector</c:v>
                </c:pt>
                <c:pt idx="1">
                  <c:v>In-house personnel</c:v>
                </c:pt>
                <c:pt idx="2">
                  <c:v>Rely on contractor</c:v>
                </c:pt>
                <c:pt idx="3">
                  <c:v>Outside counsel (L&amp;I, MRSC, neighboring city, mentor)</c:v>
                </c:pt>
                <c:pt idx="4">
                  <c:v>Other</c:v>
                </c:pt>
              </c:strCache>
            </c:strRef>
          </c:cat>
          <c:val>
            <c:numRef>
              <c:f>'[Public Works Contracting and Bid Thresholds Survey.xlsx]Project Notification - Agency'!$B$14:$B$18</c:f>
              <c:numCache>
                <c:formatCode>General</c:formatCode>
                <c:ptCount val="5"/>
                <c:pt idx="0">
                  <c:v>74</c:v>
                </c:pt>
                <c:pt idx="1">
                  <c:v>142</c:v>
                </c:pt>
                <c:pt idx="2">
                  <c:v>13</c:v>
                </c:pt>
                <c:pt idx="3">
                  <c:v>117</c:v>
                </c:pt>
                <c:pt idx="4">
                  <c:v>24</c:v>
                </c:pt>
              </c:numCache>
            </c:numRef>
          </c:val>
          <c:extLst>
            <c:ext xmlns:c16="http://schemas.microsoft.com/office/drawing/2014/chart" uri="{C3380CC4-5D6E-409C-BE32-E72D297353CC}">
              <c16:uniqueId val="{00000000-0CFF-42AF-8602-EAC812A62860}"/>
            </c:ext>
          </c:extLst>
        </c:ser>
        <c:dLbls>
          <c:dLblPos val="outEnd"/>
          <c:showLegendKey val="0"/>
          <c:showVal val="1"/>
          <c:showCatName val="0"/>
          <c:showSerName val="0"/>
          <c:showPercent val="0"/>
          <c:showBubbleSize val="0"/>
        </c:dLbls>
        <c:gapWidth val="444"/>
        <c:overlap val="-90"/>
        <c:axId val="576977704"/>
        <c:axId val="576976720"/>
      </c:barChart>
      <c:catAx>
        <c:axId val="576977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76976720"/>
        <c:crosses val="autoZero"/>
        <c:auto val="1"/>
        <c:lblAlgn val="ctr"/>
        <c:lblOffset val="100"/>
        <c:noMultiLvlLbl val="0"/>
      </c:catAx>
      <c:valAx>
        <c:axId val="576976720"/>
        <c:scaling>
          <c:orientation val="minMax"/>
        </c:scaling>
        <c:delete val="1"/>
        <c:axPos val="l"/>
        <c:numFmt formatCode="General" sourceLinked="1"/>
        <c:majorTickMark val="none"/>
        <c:minorTickMark val="none"/>
        <c:tickLblPos val="nextTo"/>
        <c:crossAx val="57697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Public Works Project Notification Source</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'[Public Works Contracting and Bid Thresholds Survey.xlsx]Project Notification - Business'!$A$14:$A$19</c:f>
              <c:strCache>
                <c:ptCount val="6"/>
                <c:pt idx="0">
                  <c:v>Daily Journal of Commerce</c:v>
                </c:pt>
                <c:pt idx="1">
                  <c:v>Small works roster</c:v>
                </c:pt>
                <c:pt idx="2">
                  <c:v>Local newspaper</c:v>
                </c:pt>
                <c:pt idx="3">
                  <c:v>Agency websites</c:v>
                </c:pt>
                <c:pt idx="4">
                  <c:v>PTAC or other small agency support listserv/website</c:v>
                </c:pt>
                <c:pt idx="5">
                  <c:v>Other</c:v>
                </c:pt>
              </c:strCache>
            </c:strRef>
          </c:cat>
          <c:val>
            <c:numRef>
              <c:f>'[Public Works Contracting and Bid Thresholds Survey.xlsx]Project Notification - Business'!$B$14:$B$19</c:f>
              <c:numCache>
                <c:formatCode>General</c:formatCode>
                <c:ptCount val="6"/>
                <c:pt idx="0">
                  <c:v>35</c:v>
                </c:pt>
                <c:pt idx="1">
                  <c:v>58</c:v>
                </c:pt>
                <c:pt idx="2">
                  <c:v>13</c:v>
                </c:pt>
                <c:pt idx="3">
                  <c:v>42</c:v>
                </c:pt>
                <c:pt idx="4">
                  <c:v>18</c:v>
                </c:pt>
                <c:pt idx="5">
                  <c:v>39</c:v>
                </c:pt>
              </c:numCache>
            </c:numRef>
          </c:val>
          <c:extLst>
            <c:ext xmlns:c16="http://schemas.microsoft.com/office/drawing/2014/chart" uri="{C3380CC4-5D6E-409C-BE32-E72D297353CC}">
              <c16:uniqueId val="{00000000-DE81-4AE7-899B-08348117742D}"/>
            </c:ext>
          </c:extLst>
        </c:ser>
        <c:dLbls>
          <c:dLblPos val="outEnd"/>
          <c:showLegendKey val="0"/>
          <c:showVal val="1"/>
          <c:showCatName val="0"/>
          <c:showSerName val="0"/>
          <c:showPercent val="0"/>
          <c:showBubbleSize val="0"/>
        </c:dLbls>
        <c:gapWidth val="444"/>
        <c:overlap val="-90"/>
        <c:axId val="576977704"/>
        <c:axId val="576976720"/>
      </c:barChart>
      <c:catAx>
        <c:axId val="576977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76976720"/>
        <c:crosses val="autoZero"/>
        <c:auto val="1"/>
        <c:lblAlgn val="ctr"/>
        <c:lblOffset val="100"/>
        <c:noMultiLvlLbl val="0"/>
      </c:catAx>
      <c:valAx>
        <c:axId val="576976720"/>
        <c:scaling>
          <c:orientation val="minMax"/>
        </c:scaling>
        <c:delete val="1"/>
        <c:axPos val="l"/>
        <c:numFmt formatCode="General" sourceLinked="1"/>
        <c:majorTickMark val="none"/>
        <c:minorTickMark val="none"/>
        <c:tickLblPos val="nextTo"/>
        <c:crossAx val="57697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085BE-E9B3-4DF1-B0CB-CB97E5A9E7B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F75F857-5553-453E-AB62-57FDE5152E24}">
      <dgm:prSet/>
      <dgm:spPr/>
      <dgm:t>
        <a:bodyPr/>
        <a:lstStyle/>
        <a:p>
          <a:pPr>
            <a:defRPr cap="all"/>
          </a:pPr>
          <a:r>
            <a:rPr lang="en-US" dirty="0"/>
            <a:t>Raising Thresholds</a:t>
          </a:r>
        </a:p>
      </dgm:t>
    </dgm:pt>
    <dgm:pt modelId="{90D00251-8A42-46F9-954F-18183599E523}" type="parTrans" cxnId="{FD7C244C-CEA2-40F4-B560-241E38CF18A6}">
      <dgm:prSet/>
      <dgm:spPr/>
      <dgm:t>
        <a:bodyPr/>
        <a:lstStyle/>
        <a:p>
          <a:endParaRPr lang="en-US"/>
        </a:p>
      </dgm:t>
    </dgm:pt>
    <dgm:pt modelId="{FCED394F-FDED-4869-BAAD-B5366A763B07}" type="sibTrans" cxnId="{FD7C244C-CEA2-40F4-B560-241E38CF18A6}">
      <dgm:prSet/>
      <dgm:spPr/>
      <dgm:t>
        <a:bodyPr/>
        <a:lstStyle/>
        <a:p>
          <a:endParaRPr lang="en-US"/>
        </a:p>
      </dgm:t>
    </dgm:pt>
    <dgm:pt modelId="{6A05310A-B336-4085-8999-43AA8F88D9DE}">
      <dgm:prSet/>
      <dgm:spPr/>
      <dgm:t>
        <a:bodyPr/>
        <a:lstStyle/>
        <a:p>
          <a:pPr>
            <a:defRPr cap="all"/>
          </a:pPr>
          <a:r>
            <a:rPr lang="en-US" dirty="0"/>
            <a:t>Creating Uniformity for Thresholds</a:t>
          </a:r>
        </a:p>
      </dgm:t>
    </dgm:pt>
    <dgm:pt modelId="{AD1D40D0-CF5D-4FB3-B7F4-E65DFD786D91}" type="parTrans" cxnId="{D1BC3190-AA29-446C-AD0E-2D0542420094}">
      <dgm:prSet/>
      <dgm:spPr/>
      <dgm:t>
        <a:bodyPr/>
        <a:lstStyle/>
        <a:p>
          <a:endParaRPr lang="en-US"/>
        </a:p>
      </dgm:t>
    </dgm:pt>
    <dgm:pt modelId="{F14AAD51-46D5-4698-AFF2-E41BC43F5199}" type="sibTrans" cxnId="{D1BC3190-AA29-446C-AD0E-2D0542420094}">
      <dgm:prSet/>
      <dgm:spPr/>
      <dgm:t>
        <a:bodyPr/>
        <a:lstStyle/>
        <a:p>
          <a:endParaRPr lang="en-US"/>
        </a:p>
      </dgm:t>
    </dgm:pt>
    <dgm:pt modelId="{29ED8740-90FC-4E18-B7C3-DF25E2F1F86D}">
      <dgm:prSet/>
      <dgm:spPr/>
      <dgm:t>
        <a:bodyPr/>
        <a:lstStyle/>
        <a:p>
          <a:pPr>
            <a:defRPr cap="all"/>
          </a:pPr>
          <a:r>
            <a:rPr lang="en-US" dirty="0"/>
            <a:t>Small Business Inclusion</a:t>
          </a:r>
        </a:p>
      </dgm:t>
    </dgm:pt>
    <dgm:pt modelId="{56BB81A9-B2C5-40D1-A2BD-E3062DBBD36F}" type="parTrans" cxnId="{5D040700-EEA8-4225-A253-A629135D096F}">
      <dgm:prSet/>
      <dgm:spPr/>
      <dgm:t>
        <a:bodyPr/>
        <a:lstStyle/>
        <a:p>
          <a:endParaRPr lang="en-US"/>
        </a:p>
      </dgm:t>
    </dgm:pt>
    <dgm:pt modelId="{58BFB9ED-B7DD-45EA-B18D-60A6A6C016AB}" type="sibTrans" cxnId="{5D040700-EEA8-4225-A253-A629135D096F}">
      <dgm:prSet/>
      <dgm:spPr/>
      <dgm:t>
        <a:bodyPr/>
        <a:lstStyle/>
        <a:p>
          <a:endParaRPr lang="en-US"/>
        </a:p>
      </dgm:t>
    </dgm:pt>
    <dgm:pt modelId="{E7F6996A-093F-4073-AEB4-FF0E38F8B1FF}">
      <dgm:prSet/>
      <dgm:spPr/>
      <dgm:t>
        <a:bodyPr/>
        <a:lstStyle/>
        <a:p>
          <a:pPr>
            <a:defRPr cap="all"/>
          </a:pPr>
          <a:r>
            <a:rPr lang="en-US" dirty="0"/>
            <a:t>Minority and Women Owned Inclusion</a:t>
          </a:r>
        </a:p>
      </dgm:t>
    </dgm:pt>
    <dgm:pt modelId="{2D9272C8-2FCE-4ADC-BF25-325E52A2705F}" type="parTrans" cxnId="{8A8226C8-80D3-42AB-B2B2-22F923048AC9}">
      <dgm:prSet/>
      <dgm:spPr/>
      <dgm:t>
        <a:bodyPr/>
        <a:lstStyle/>
        <a:p>
          <a:endParaRPr lang="en-US"/>
        </a:p>
      </dgm:t>
    </dgm:pt>
    <dgm:pt modelId="{63D08789-2EF1-4F41-AD9F-D9A1EA07EB2B}" type="sibTrans" cxnId="{8A8226C8-80D3-42AB-B2B2-22F923048AC9}">
      <dgm:prSet/>
      <dgm:spPr/>
      <dgm:t>
        <a:bodyPr/>
        <a:lstStyle/>
        <a:p>
          <a:endParaRPr lang="en-US"/>
        </a:p>
      </dgm:t>
    </dgm:pt>
    <dgm:pt modelId="{B29B3EB1-7ED6-47CA-BCB3-CFCA9BBAA818}">
      <dgm:prSet/>
      <dgm:spPr/>
      <dgm:t>
        <a:bodyPr/>
        <a:lstStyle/>
        <a:p>
          <a:pPr>
            <a:defRPr cap="all"/>
          </a:pPr>
          <a:r>
            <a:rPr lang="en-US" dirty="0"/>
            <a:t>Wrap Up</a:t>
          </a:r>
        </a:p>
      </dgm:t>
    </dgm:pt>
    <dgm:pt modelId="{EE49BABD-F131-4D98-BA0A-1BBA207B06D5}" type="parTrans" cxnId="{7C071B28-0943-47CB-B035-972148094B9B}">
      <dgm:prSet/>
      <dgm:spPr/>
      <dgm:t>
        <a:bodyPr/>
        <a:lstStyle/>
        <a:p>
          <a:endParaRPr lang="en-US"/>
        </a:p>
      </dgm:t>
    </dgm:pt>
    <dgm:pt modelId="{8C4DB5A3-DB05-4F68-86D3-F929798BB833}" type="sibTrans" cxnId="{7C071B28-0943-47CB-B035-972148094B9B}">
      <dgm:prSet/>
      <dgm:spPr/>
      <dgm:t>
        <a:bodyPr/>
        <a:lstStyle/>
        <a:p>
          <a:endParaRPr lang="en-US"/>
        </a:p>
      </dgm:t>
    </dgm:pt>
    <dgm:pt modelId="{0F72FB10-D2A9-447A-9E14-4287EDCD4E64}" type="pres">
      <dgm:prSet presAssocID="{7A9085BE-E9B3-4DF1-B0CB-CB97E5A9E7BC}" presName="root" presStyleCnt="0">
        <dgm:presLayoutVars>
          <dgm:dir/>
          <dgm:resizeHandles val="exact"/>
        </dgm:presLayoutVars>
      </dgm:prSet>
      <dgm:spPr/>
    </dgm:pt>
    <dgm:pt modelId="{9E2F3090-26D6-4571-BFD4-7F2EB6C802E7}" type="pres">
      <dgm:prSet presAssocID="{8F75F857-5553-453E-AB62-57FDE5152E24}" presName="compNode" presStyleCnt="0"/>
      <dgm:spPr/>
    </dgm:pt>
    <dgm:pt modelId="{3FD3D857-532D-484D-BB09-2801F54EE759}" type="pres">
      <dgm:prSet presAssocID="{8F75F857-5553-453E-AB62-57FDE5152E24}" presName="iconBgRect" presStyleLbl="bgShp" presStyleIdx="0" presStyleCnt="5"/>
      <dgm:spPr/>
    </dgm:pt>
    <dgm:pt modelId="{B40C6E88-B1F9-4D42-A110-760AA74F4123}" type="pres">
      <dgm:prSet presAssocID="{8F75F857-5553-453E-AB62-57FDE5152E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ised hand"/>
        </a:ext>
      </dgm:extLst>
    </dgm:pt>
    <dgm:pt modelId="{91A6492A-9123-465A-BBE8-979F64E755B6}" type="pres">
      <dgm:prSet presAssocID="{8F75F857-5553-453E-AB62-57FDE5152E24}" presName="spaceRect" presStyleCnt="0"/>
      <dgm:spPr/>
    </dgm:pt>
    <dgm:pt modelId="{FE83CF6B-3FF9-4FB1-8FEC-033C5C6702F5}" type="pres">
      <dgm:prSet presAssocID="{8F75F857-5553-453E-AB62-57FDE5152E24}" presName="textRect" presStyleLbl="revTx" presStyleIdx="0" presStyleCnt="5">
        <dgm:presLayoutVars>
          <dgm:chMax val="1"/>
          <dgm:chPref val="1"/>
        </dgm:presLayoutVars>
      </dgm:prSet>
      <dgm:spPr/>
    </dgm:pt>
    <dgm:pt modelId="{F2F08C74-0863-4565-8379-F949C42B3BCF}" type="pres">
      <dgm:prSet presAssocID="{FCED394F-FDED-4869-BAAD-B5366A763B07}" presName="sibTrans" presStyleCnt="0"/>
      <dgm:spPr/>
    </dgm:pt>
    <dgm:pt modelId="{B2712FDD-E60E-4E46-904F-0953CF6C79A0}" type="pres">
      <dgm:prSet presAssocID="{6A05310A-B336-4085-8999-43AA8F88D9DE}" presName="compNode" presStyleCnt="0"/>
      <dgm:spPr/>
    </dgm:pt>
    <dgm:pt modelId="{AF1895CB-3DE5-40E9-8DF3-627079510818}" type="pres">
      <dgm:prSet presAssocID="{6A05310A-B336-4085-8999-43AA8F88D9DE}" presName="iconBgRect" presStyleLbl="bgShp" presStyleIdx="1" presStyleCnt="5"/>
      <dgm:spPr/>
    </dgm:pt>
    <dgm:pt modelId="{2B18E5F5-2818-426C-A0EF-9513DFB85A65}" type="pres">
      <dgm:prSet presAssocID="{6A05310A-B336-4085-8999-43AA8F88D9DE}"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ars"/>
        </a:ext>
      </dgm:extLst>
    </dgm:pt>
    <dgm:pt modelId="{25BA09CB-0C7F-4482-AD0D-80FF9E1BC8F8}" type="pres">
      <dgm:prSet presAssocID="{6A05310A-B336-4085-8999-43AA8F88D9DE}" presName="spaceRect" presStyleCnt="0"/>
      <dgm:spPr/>
    </dgm:pt>
    <dgm:pt modelId="{375ACD70-5D73-4761-97A4-38159AB2F82D}" type="pres">
      <dgm:prSet presAssocID="{6A05310A-B336-4085-8999-43AA8F88D9DE}" presName="textRect" presStyleLbl="revTx" presStyleIdx="1" presStyleCnt="5">
        <dgm:presLayoutVars>
          <dgm:chMax val="1"/>
          <dgm:chPref val="1"/>
        </dgm:presLayoutVars>
      </dgm:prSet>
      <dgm:spPr/>
    </dgm:pt>
    <dgm:pt modelId="{FF1F7B08-49A3-4C26-89A1-968C850255E0}" type="pres">
      <dgm:prSet presAssocID="{F14AAD51-46D5-4698-AFF2-E41BC43F5199}" presName="sibTrans" presStyleCnt="0"/>
      <dgm:spPr/>
    </dgm:pt>
    <dgm:pt modelId="{F2CB13F7-7024-4A80-AC1F-ABF2D44E38D9}" type="pres">
      <dgm:prSet presAssocID="{29ED8740-90FC-4E18-B7C3-DF25E2F1F86D}" presName="compNode" presStyleCnt="0"/>
      <dgm:spPr/>
    </dgm:pt>
    <dgm:pt modelId="{5384BEF5-78E8-49C9-9DDE-C417C4842334}" type="pres">
      <dgm:prSet presAssocID="{29ED8740-90FC-4E18-B7C3-DF25E2F1F86D}" presName="iconBgRect" presStyleLbl="bgShp" presStyleIdx="2" presStyleCnt="5"/>
      <dgm:spPr/>
    </dgm:pt>
    <dgm:pt modelId="{3942285F-3020-46AD-B2B4-CA0721DA8E05}" type="pres">
      <dgm:prSet presAssocID="{29ED8740-90FC-4E18-B7C3-DF25E2F1F86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ndshake"/>
        </a:ext>
      </dgm:extLst>
    </dgm:pt>
    <dgm:pt modelId="{1111729A-A597-41EE-BDF7-434FA5BCAC1B}" type="pres">
      <dgm:prSet presAssocID="{29ED8740-90FC-4E18-B7C3-DF25E2F1F86D}" presName="spaceRect" presStyleCnt="0"/>
      <dgm:spPr/>
    </dgm:pt>
    <dgm:pt modelId="{B208C944-F9C4-4D52-A803-C8DF11A212B3}" type="pres">
      <dgm:prSet presAssocID="{29ED8740-90FC-4E18-B7C3-DF25E2F1F86D}" presName="textRect" presStyleLbl="revTx" presStyleIdx="2" presStyleCnt="5">
        <dgm:presLayoutVars>
          <dgm:chMax val="1"/>
          <dgm:chPref val="1"/>
        </dgm:presLayoutVars>
      </dgm:prSet>
      <dgm:spPr/>
    </dgm:pt>
    <dgm:pt modelId="{6AA83DA0-8CED-4DF1-8C6C-15728F3F0195}" type="pres">
      <dgm:prSet presAssocID="{58BFB9ED-B7DD-45EA-B18D-60A6A6C016AB}" presName="sibTrans" presStyleCnt="0"/>
      <dgm:spPr/>
    </dgm:pt>
    <dgm:pt modelId="{34D42327-CB07-45E3-ABA1-E94D16CB3A37}" type="pres">
      <dgm:prSet presAssocID="{E7F6996A-093F-4073-AEB4-FF0E38F8B1FF}" presName="compNode" presStyleCnt="0"/>
      <dgm:spPr/>
    </dgm:pt>
    <dgm:pt modelId="{98365B27-6AD1-40CC-B594-3094FDC81044}" type="pres">
      <dgm:prSet presAssocID="{E7F6996A-093F-4073-AEB4-FF0E38F8B1FF}" presName="iconBgRect" presStyleLbl="bgShp" presStyleIdx="3" presStyleCnt="5"/>
      <dgm:spPr/>
    </dgm:pt>
    <dgm:pt modelId="{CF72066D-1F38-4034-BED6-9CA37D1899C3}" type="pres">
      <dgm:prSet presAssocID="{E7F6996A-093F-4073-AEB4-FF0E38F8B1FF}"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uzzle pieces"/>
        </a:ext>
      </dgm:extLst>
    </dgm:pt>
    <dgm:pt modelId="{11D68269-9258-4C93-8419-6F07CBA96005}" type="pres">
      <dgm:prSet presAssocID="{E7F6996A-093F-4073-AEB4-FF0E38F8B1FF}" presName="spaceRect" presStyleCnt="0"/>
      <dgm:spPr/>
    </dgm:pt>
    <dgm:pt modelId="{A771E29F-CCF3-4312-8741-A655DE316330}" type="pres">
      <dgm:prSet presAssocID="{E7F6996A-093F-4073-AEB4-FF0E38F8B1FF}" presName="textRect" presStyleLbl="revTx" presStyleIdx="3" presStyleCnt="5">
        <dgm:presLayoutVars>
          <dgm:chMax val="1"/>
          <dgm:chPref val="1"/>
        </dgm:presLayoutVars>
      </dgm:prSet>
      <dgm:spPr/>
    </dgm:pt>
    <dgm:pt modelId="{70692E93-3A4E-4DED-8748-F2A3F031036E}" type="pres">
      <dgm:prSet presAssocID="{63D08789-2EF1-4F41-AD9F-D9A1EA07EB2B}" presName="sibTrans" presStyleCnt="0"/>
      <dgm:spPr/>
    </dgm:pt>
    <dgm:pt modelId="{BBD1DD59-EF7F-4247-9144-00951C096A78}" type="pres">
      <dgm:prSet presAssocID="{B29B3EB1-7ED6-47CA-BCB3-CFCA9BBAA818}" presName="compNode" presStyleCnt="0"/>
      <dgm:spPr/>
    </dgm:pt>
    <dgm:pt modelId="{C46FE034-3B31-44D9-BD0B-940B705A09B0}" type="pres">
      <dgm:prSet presAssocID="{B29B3EB1-7ED6-47CA-BCB3-CFCA9BBAA818}" presName="iconBgRect" presStyleLbl="bgShp" presStyleIdx="4" presStyleCnt="5"/>
      <dgm:spPr/>
    </dgm:pt>
    <dgm:pt modelId="{C89EC697-122A-44C6-B4D0-8619F8D60233}" type="pres">
      <dgm:prSet presAssocID="{B29B3EB1-7ED6-47CA-BCB3-CFCA9BBAA81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4709DA02-D793-4BEE-BA83-B1DD0B3D91E4}" type="pres">
      <dgm:prSet presAssocID="{B29B3EB1-7ED6-47CA-BCB3-CFCA9BBAA818}" presName="spaceRect" presStyleCnt="0"/>
      <dgm:spPr/>
    </dgm:pt>
    <dgm:pt modelId="{75F8A889-26E6-4857-AF6E-42B3C1844259}" type="pres">
      <dgm:prSet presAssocID="{B29B3EB1-7ED6-47CA-BCB3-CFCA9BBAA818}" presName="textRect" presStyleLbl="revTx" presStyleIdx="4" presStyleCnt="5">
        <dgm:presLayoutVars>
          <dgm:chMax val="1"/>
          <dgm:chPref val="1"/>
        </dgm:presLayoutVars>
      </dgm:prSet>
      <dgm:spPr/>
    </dgm:pt>
  </dgm:ptLst>
  <dgm:cxnLst>
    <dgm:cxn modelId="{5D040700-EEA8-4225-A253-A629135D096F}" srcId="{7A9085BE-E9B3-4DF1-B0CB-CB97E5A9E7BC}" destId="{29ED8740-90FC-4E18-B7C3-DF25E2F1F86D}" srcOrd="2" destOrd="0" parTransId="{56BB81A9-B2C5-40D1-A2BD-E3062DBBD36F}" sibTransId="{58BFB9ED-B7DD-45EA-B18D-60A6A6C016AB}"/>
    <dgm:cxn modelId="{7C071B28-0943-47CB-B035-972148094B9B}" srcId="{7A9085BE-E9B3-4DF1-B0CB-CB97E5A9E7BC}" destId="{B29B3EB1-7ED6-47CA-BCB3-CFCA9BBAA818}" srcOrd="4" destOrd="0" parTransId="{EE49BABD-F131-4D98-BA0A-1BBA207B06D5}" sibTransId="{8C4DB5A3-DB05-4F68-86D3-F929798BB833}"/>
    <dgm:cxn modelId="{FD7C244C-CEA2-40F4-B560-241E38CF18A6}" srcId="{7A9085BE-E9B3-4DF1-B0CB-CB97E5A9E7BC}" destId="{8F75F857-5553-453E-AB62-57FDE5152E24}" srcOrd="0" destOrd="0" parTransId="{90D00251-8A42-46F9-954F-18183599E523}" sibTransId="{FCED394F-FDED-4869-BAAD-B5366A763B07}"/>
    <dgm:cxn modelId="{BE232B7A-3E1B-41A6-A5D5-DABC7E3617F3}" type="presOf" srcId="{7A9085BE-E9B3-4DF1-B0CB-CB97E5A9E7BC}" destId="{0F72FB10-D2A9-447A-9E14-4287EDCD4E64}" srcOrd="0" destOrd="0" presId="urn:microsoft.com/office/officeart/2018/5/layout/IconCircleLabelList"/>
    <dgm:cxn modelId="{D1BC3190-AA29-446C-AD0E-2D0542420094}" srcId="{7A9085BE-E9B3-4DF1-B0CB-CB97E5A9E7BC}" destId="{6A05310A-B336-4085-8999-43AA8F88D9DE}" srcOrd="1" destOrd="0" parTransId="{AD1D40D0-CF5D-4FB3-B7F4-E65DFD786D91}" sibTransId="{F14AAD51-46D5-4698-AFF2-E41BC43F5199}"/>
    <dgm:cxn modelId="{8A8226C8-80D3-42AB-B2B2-22F923048AC9}" srcId="{7A9085BE-E9B3-4DF1-B0CB-CB97E5A9E7BC}" destId="{E7F6996A-093F-4073-AEB4-FF0E38F8B1FF}" srcOrd="3" destOrd="0" parTransId="{2D9272C8-2FCE-4ADC-BF25-325E52A2705F}" sibTransId="{63D08789-2EF1-4F41-AD9F-D9A1EA07EB2B}"/>
    <dgm:cxn modelId="{BFC254CA-31B7-4D68-9107-9191165EFEDC}" type="presOf" srcId="{6A05310A-B336-4085-8999-43AA8F88D9DE}" destId="{375ACD70-5D73-4761-97A4-38159AB2F82D}" srcOrd="0" destOrd="0" presId="urn:microsoft.com/office/officeart/2018/5/layout/IconCircleLabelList"/>
    <dgm:cxn modelId="{8A08B5D8-B25D-4B9E-8157-4EBAB05751B9}" type="presOf" srcId="{8F75F857-5553-453E-AB62-57FDE5152E24}" destId="{FE83CF6B-3FF9-4FB1-8FEC-033C5C6702F5}" srcOrd="0" destOrd="0" presId="urn:microsoft.com/office/officeart/2018/5/layout/IconCircleLabelList"/>
    <dgm:cxn modelId="{BF9C73DB-346B-48B9-8BCB-4364178B4B3F}" type="presOf" srcId="{29ED8740-90FC-4E18-B7C3-DF25E2F1F86D}" destId="{B208C944-F9C4-4D52-A803-C8DF11A212B3}" srcOrd="0" destOrd="0" presId="urn:microsoft.com/office/officeart/2018/5/layout/IconCircleLabelList"/>
    <dgm:cxn modelId="{BE8335E1-6970-4993-B04F-B7B12270B8DC}" type="presOf" srcId="{B29B3EB1-7ED6-47CA-BCB3-CFCA9BBAA818}" destId="{75F8A889-26E6-4857-AF6E-42B3C1844259}" srcOrd="0" destOrd="0" presId="urn:microsoft.com/office/officeart/2018/5/layout/IconCircleLabelList"/>
    <dgm:cxn modelId="{8CEB88F5-64B0-4560-BDE3-9ECCD6DC9E43}" type="presOf" srcId="{E7F6996A-093F-4073-AEB4-FF0E38F8B1FF}" destId="{A771E29F-CCF3-4312-8741-A655DE316330}" srcOrd="0" destOrd="0" presId="urn:microsoft.com/office/officeart/2018/5/layout/IconCircleLabelList"/>
    <dgm:cxn modelId="{A4276DC4-B329-4AC7-B1B2-67E09239E63F}" type="presParOf" srcId="{0F72FB10-D2A9-447A-9E14-4287EDCD4E64}" destId="{9E2F3090-26D6-4571-BFD4-7F2EB6C802E7}" srcOrd="0" destOrd="0" presId="urn:microsoft.com/office/officeart/2018/5/layout/IconCircleLabelList"/>
    <dgm:cxn modelId="{431832BB-1AF2-46B1-88EF-6B71338FF932}" type="presParOf" srcId="{9E2F3090-26D6-4571-BFD4-7F2EB6C802E7}" destId="{3FD3D857-532D-484D-BB09-2801F54EE759}" srcOrd="0" destOrd="0" presId="urn:microsoft.com/office/officeart/2018/5/layout/IconCircleLabelList"/>
    <dgm:cxn modelId="{AD45CE1F-F93C-43D3-A59F-056B58DCC312}" type="presParOf" srcId="{9E2F3090-26D6-4571-BFD4-7F2EB6C802E7}" destId="{B40C6E88-B1F9-4D42-A110-760AA74F4123}" srcOrd="1" destOrd="0" presId="urn:microsoft.com/office/officeart/2018/5/layout/IconCircleLabelList"/>
    <dgm:cxn modelId="{873EB5F6-04A6-4C2C-837F-184B46A6D0A7}" type="presParOf" srcId="{9E2F3090-26D6-4571-BFD4-7F2EB6C802E7}" destId="{91A6492A-9123-465A-BBE8-979F64E755B6}" srcOrd="2" destOrd="0" presId="urn:microsoft.com/office/officeart/2018/5/layout/IconCircleLabelList"/>
    <dgm:cxn modelId="{BF346B93-B580-469E-8B40-2214540517DD}" type="presParOf" srcId="{9E2F3090-26D6-4571-BFD4-7F2EB6C802E7}" destId="{FE83CF6B-3FF9-4FB1-8FEC-033C5C6702F5}" srcOrd="3" destOrd="0" presId="urn:microsoft.com/office/officeart/2018/5/layout/IconCircleLabelList"/>
    <dgm:cxn modelId="{93876F5A-E445-4D00-9A17-768CE16E9C6A}" type="presParOf" srcId="{0F72FB10-D2A9-447A-9E14-4287EDCD4E64}" destId="{F2F08C74-0863-4565-8379-F949C42B3BCF}" srcOrd="1" destOrd="0" presId="urn:microsoft.com/office/officeart/2018/5/layout/IconCircleLabelList"/>
    <dgm:cxn modelId="{4132F643-697D-4046-A9AE-2F6E85CE8ACD}" type="presParOf" srcId="{0F72FB10-D2A9-447A-9E14-4287EDCD4E64}" destId="{B2712FDD-E60E-4E46-904F-0953CF6C79A0}" srcOrd="2" destOrd="0" presId="urn:microsoft.com/office/officeart/2018/5/layout/IconCircleLabelList"/>
    <dgm:cxn modelId="{D5B390AB-32AE-49D4-AB88-D05292AFF3A3}" type="presParOf" srcId="{B2712FDD-E60E-4E46-904F-0953CF6C79A0}" destId="{AF1895CB-3DE5-40E9-8DF3-627079510818}" srcOrd="0" destOrd="0" presId="urn:microsoft.com/office/officeart/2018/5/layout/IconCircleLabelList"/>
    <dgm:cxn modelId="{3C915424-E6C1-48AF-A074-6F9ACFECF6B2}" type="presParOf" srcId="{B2712FDD-E60E-4E46-904F-0953CF6C79A0}" destId="{2B18E5F5-2818-426C-A0EF-9513DFB85A65}" srcOrd="1" destOrd="0" presId="urn:microsoft.com/office/officeart/2018/5/layout/IconCircleLabelList"/>
    <dgm:cxn modelId="{C28F963E-2920-4BC9-8E8B-75B3F01F864C}" type="presParOf" srcId="{B2712FDD-E60E-4E46-904F-0953CF6C79A0}" destId="{25BA09CB-0C7F-4482-AD0D-80FF9E1BC8F8}" srcOrd="2" destOrd="0" presId="urn:microsoft.com/office/officeart/2018/5/layout/IconCircleLabelList"/>
    <dgm:cxn modelId="{A4D2BD49-1260-4E84-9E6A-01B07ECB5F6F}" type="presParOf" srcId="{B2712FDD-E60E-4E46-904F-0953CF6C79A0}" destId="{375ACD70-5D73-4761-97A4-38159AB2F82D}" srcOrd="3" destOrd="0" presId="urn:microsoft.com/office/officeart/2018/5/layout/IconCircleLabelList"/>
    <dgm:cxn modelId="{492763BB-C717-49FC-AD51-D5064C3410CE}" type="presParOf" srcId="{0F72FB10-D2A9-447A-9E14-4287EDCD4E64}" destId="{FF1F7B08-49A3-4C26-89A1-968C850255E0}" srcOrd="3" destOrd="0" presId="urn:microsoft.com/office/officeart/2018/5/layout/IconCircleLabelList"/>
    <dgm:cxn modelId="{4AF5864E-A94A-4C09-857B-9E5F582E3474}" type="presParOf" srcId="{0F72FB10-D2A9-447A-9E14-4287EDCD4E64}" destId="{F2CB13F7-7024-4A80-AC1F-ABF2D44E38D9}" srcOrd="4" destOrd="0" presId="urn:microsoft.com/office/officeart/2018/5/layout/IconCircleLabelList"/>
    <dgm:cxn modelId="{102ADA90-29BF-4618-A9BB-3D9FF6A6EB66}" type="presParOf" srcId="{F2CB13F7-7024-4A80-AC1F-ABF2D44E38D9}" destId="{5384BEF5-78E8-49C9-9DDE-C417C4842334}" srcOrd="0" destOrd="0" presId="urn:microsoft.com/office/officeart/2018/5/layout/IconCircleLabelList"/>
    <dgm:cxn modelId="{5DC9DC41-9CC5-4C17-B39D-3B13DE8DF9CE}" type="presParOf" srcId="{F2CB13F7-7024-4A80-AC1F-ABF2D44E38D9}" destId="{3942285F-3020-46AD-B2B4-CA0721DA8E05}" srcOrd="1" destOrd="0" presId="urn:microsoft.com/office/officeart/2018/5/layout/IconCircleLabelList"/>
    <dgm:cxn modelId="{5A574CA4-8AEB-472D-841E-316CEFF3F5A9}" type="presParOf" srcId="{F2CB13F7-7024-4A80-AC1F-ABF2D44E38D9}" destId="{1111729A-A597-41EE-BDF7-434FA5BCAC1B}" srcOrd="2" destOrd="0" presId="urn:microsoft.com/office/officeart/2018/5/layout/IconCircleLabelList"/>
    <dgm:cxn modelId="{0426C3DB-E2DF-4DC5-9BE0-1120CE592F64}" type="presParOf" srcId="{F2CB13F7-7024-4A80-AC1F-ABF2D44E38D9}" destId="{B208C944-F9C4-4D52-A803-C8DF11A212B3}" srcOrd="3" destOrd="0" presId="urn:microsoft.com/office/officeart/2018/5/layout/IconCircleLabelList"/>
    <dgm:cxn modelId="{C3B1E7BE-FD6D-403E-AF27-E64764906C3F}" type="presParOf" srcId="{0F72FB10-D2A9-447A-9E14-4287EDCD4E64}" destId="{6AA83DA0-8CED-4DF1-8C6C-15728F3F0195}" srcOrd="5" destOrd="0" presId="urn:microsoft.com/office/officeart/2018/5/layout/IconCircleLabelList"/>
    <dgm:cxn modelId="{67A745BC-E4A5-4B51-AFC3-49007C89EB23}" type="presParOf" srcId="{0F72FB10-D2A9-447A-9E14-4287EDCD4E64}" destId="{34D42327-CB07-45E3-ABA1-E94D16CB3A37}" srcOrd="6" destOrd="0" presId="urn:microsoft.com/office/officeart/2018/5/layout/IconCircleLabelList"/>
    <dgm:cxn modelId="{FB4DC713-B7CD-41F2-81CF-B90264C7B813}" type="presParOf" srcId="{34D42327-CB07-45E3-ABA1-E94D16CB3A37}" destId="{98365B27-6AD1-40CC-B594-3094FDC81044}" srcOrd="0" destOrd="0" presId="urn:microsoft.com/office/officeart/2018/5/layout/IconCircleLabelList"/>
    <dgm:cxn modelId="{56B90450-8C01-40B8-B392-3BBCFA172245}" type="presParOf" srcId="{34D42327-CB07-45E3-ABA1-E94D16CB3A37}" destId="{CF72066D-1F38-4034-BED6-9CA37D1899C3}" srcOrd="1" destOrd="0" presId="urn:microsoft.com/office/officeart/2018/5/layout/IconCircleLabelList"/>
    <dgm:cxn modelId="{6E9A205C-BB34-4590-8715-6EBA96B23D43}" type="presParOf" srcId="{34D42327-CB07-45E3-ABA1-E94D16CB3A37}" destId="{11D68269-9258-4C93-8419-6F07CBA96005}" srcOrd="2" destOrd="0" presId="urn:microsoft.com/office/officeart/2018/5/layout/IconCircleLabelList"/>
    <dgm:cxn modelId="{8AEC06D6-B22D-463A-8239-D04A48FBBAA9}" type="presParOf" srcId="{34D42327-CB07-45E3-ABA1-E94D16CB3A37}" destId="{A771E29F-CCF3-4312-8741-A655DE316330}" srcOrd="3" destOrd="0" presId="urn:microsoft.com/office/officeart/2018/5/layout/IconCircleLabelList"/>
    <dgm:cxn modelId="{262081D9-DE9C-47A0-9DCE-1588FBB74FDD}" type="presParOf" srcId="{0F72FB10-D2A9-447A-9E14-4287EDCD4E64}" destId="{70692E93-3A4E-4DED-8748-F2A3F031036E}" srcOrd="7" destOrd="0" presId="urn:microsoft.com/office/officeart/2018/5/layout/IconCircleLabelList"/>
    <dgm:cxn modelId="{C5E0C172-F43B-406E-B3FE-9CE3AE47A772}" type="presParOf" srcId="{0F72FB10-D2A9-447A-9E14-4287EDCD4E64}" destId="{BBD1DD59-EF7F-4247-9144-00951C096A78}" srcOrd="8" destOrd="0" presId="urn:microsoft.com/office/officeart/2018/5/layout/IconCircleLabelList"/>
    <dgm:cxn modelId="{102E35B0-98D1-4BC5-B4DF-03022E4B56A0}" type="presParOf" srcId="{BBD1DD59-EF7F-4247-9144-00951C096A78}" destId="{C46FE034-3B31-44D9-BD0B-940B705A09B0}" srcOrd="0" destOrd="0" presId="urn:microsoft.com/office/officeart/2018/5/layout/IconCircleLabelList"/>
    <dgm:cxn modelId="{31016FCA-FE98-4BA0-A989-32802EFD04D7}" type="presParOf" srcId="{BBD1DD59-EF7F-4247-9144-00951C096A78}" destId="{C89EC697-122A-44C6-B4D0-8619F8D60233}" srcOrd="1" destOrd="0" presId="urn:microsoft.com/office/officeart/2018/5/layout/IconCircleLabelList"/>
    <dgm:cxn modelId="{4D8439BD-B1EA-4066-95EE-37A65FB6D246}" type="presParOf" srcId="{BBD1DD59-EF7F-4247-9144-00951C096A78}" destId="{4709DA02-D793-4BEE-BA83-B1DD0B3D91E4}" srcOrd="2" destOrd="0" presId="urn:microsoft.com/office/officeart/2018/5/layout/IconCircleLabelList"/>
    <dgm:cxn modelId="{6D55E299-6B7D-452F-8953-FBAB79646195}" type="presParOf" srcId="{BBD1DD59-EF7F-4247-9144-00951C096A78}" destId="{75F8A889-26E6-4857-AF6E-42B3C184425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3D857-532D-484D-BB09-2801F54EE759}">
      <dsp:nvSpPr>
        <dsp:cNvPr id="0" name=""/>
        <dsp:cNvSpPr/>
      </dsp:nvSpPr>
      <dsp:spPr>
        <a:xfrm>
          <a:off x="924743"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0C6E88-B1F9-4D42-A110-760AA74F4123}">
      <dsp:nvSpPr>
        <dsp:cNvPr id="0" name=""/>
        <dsp:cNvSpPr/>
      </dsp:nvSpPr>
      <dsp:spPr>
        <a:xfrm>
          <a:off x="1158743"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3CF6B-3FF9-4FB1-8FEC-033C5C6702F5}">
      <dsp:nvSpPr>
        <dsp:cNvPr id="0" name=""/>
        <dsp:cNvSpPr/>
      </dsp:nvSpPr>
      <dsp:spPr>
        <a:xfrm>
          <a:off x="57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Raising Thresholds</a:t>
          </a:r>
        </a:p>
      </dsp:txBody>
      <dsp:txXfrm>
        <a:off x="573743" y="2535669"/>
        <a:ext cx="1800000" cy="720000"/>
      </dsp:txXfrm>
    </dsp:sp>
    <dsp:sp modelId="{AF1895CB-3DE5-40E9-8DF3-627079510818}">
      <dsp:nvSpPr>
        <dsp:cNvPr id="0" name=""/>
        <dsp:cNvSpPr/>
      </dsp:nvSpPr>
      <dsp:spPr>
        <a:xfrm>
          <a:off x="3039743"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8E5F5-2818-426C-A0EF-9513DFB85A65}">
      <dsp:nvSpPr>
        <dsp:cNvPr id="0" name=""/>
        <dsp:cNvSpPr/>
      </dsp:nvSpPr>
      <dsp:spPr>
        <a:xfrm>
          <a:off x="3273743" y="1329668"/>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ACD70-5D73-4761-97A4-38159AB2F82D}">
      <dsp:nvSpPr>
        <dsp:cNvPr id="0" name=""/>
        <dsp:cNvSpPr/>
      </dsp:nvSpPr>
      <dsp:spPr>
        <a:xfrm>
          <a:off x="268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Creating Uniformity for Thresholds</a:t>
          </a:r>
        </a:p>
      </dsp:txBody>
      <dsp:txXfrm>
        <a:off x="2688743" y="2535669"/>
        <a:ext cx="1800000" cy="720000"/>
      </dsp:txXfrm>
    </dsp:sp>
    <dsp:sp modelId="{5384BEF5-78E8-49C9-9DDE-C417C4842334}">
      <dsp:nvSpPr>
        <dsp:cNvPr id="0" name=""/>
        <dsp:cNvSpPr/>
      </dsp:nvSpPr>
      <dsp:spPr>
        <a:xfrm>
          <a:off x="5154743"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2285F-3020-46AD-B2B4-CA0721DA8E05}">
      <dsp:nvSpPr>
        <dsp:cNvPr id="0" name=""/>
        <dsp:cNvSpPr/>
      </dsp:nvSpPr>
      <dsp:spPr>
        <a:xfrm>
          <a:off x="5388743" y="1329668"/>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08C944-F9C4-4D52-A803-C8DF11A212B3}">
      <dsp:nvSpPr>
        <dsp:cNvPr id="0" name=""/>
        <dsp:cNvSpPr/>
      </dsp:nvSpPr>
      <dsp:spPr>
        <a:xfrm>
          <a:off x="480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Small Business Inclusion</a:t>
          </a:r>
        </a:p>
      </dsp:txBody>
      <dsp:txXfrm>
        <a:off x="4803743" y="2535669"/>
        <a:ext cx="1800000" cy="720000"/>
      </dsp:txXfrm>
    </dsp:sp>
    <dsp:sp modelId="{98365B27-6AD1-40CC-B594-3094FDC81044}">
      <dsp:nvSpPr>
        <dsp:cNvPr id="0" name=""/>
        <dsp:cNvSpPr/>
      </dsp:nvSpPr>
      <dsp:spPr>
        <a:xfrm>
          <a:off x="7269743"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2066D-1F38-4034-BED6-9CA37D1899C3}">
      <dsp:nvSpPr>
        <dsp:cNvPr id="0" name=""/>
        <dsp:cNvSpPr/>
      </dsp:nvSpPr>
      <dsp:spPr>
        <a:xfrm>
          <a:off x="7503743" y="1329668"/>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71E29F-CCF3-4312-8741-A655DE316330}">
      <dsp:nvSpPr>
        <dsp:cNvPr id="0" name=""/>
        <dsp:cNvSpPr/>
      </dsp:nvSpPr>
      <dsp:spPr>
        <a:xfrm>
          <a:off x="6918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Minority and Women Owned Inclusion</a:t>
          </a:r>
        </a:p>
      </dsp:txBody>
      <dsp:txXfrm>
        <a:off x="6918743" y="2535669"/>
        <a:ext cx="1800000" cy="720000"/>
      </dsp:txXfrm>
    </dsp:sp>
    <dsp:sp modelId="{C46FE034-3B31-44D9-BD0B-940B705A09B0}">
      <dsp:nvSpPr>
        <dsp:cNvPr id="0" name=""/>
        <dsp:cNvSpPr/>
      </dsp:nvSpPr>
      <dsp:spPr>
        <a:xfrm>
          <a:off x="9384743"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EC697-122A-44C6-B4D0-8619F8D60233}">
      <dsp:nvSpPr>
        <dsp:cNvPr id="0" name=""/>
        <dsp:cNvSpPr/>
      </dsp:nvSpPr>
      <dsp:spPr>
        <a:xfrm>
          <a:off x="9618743"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F8A889-26E6-4857-AF6E-42B3C1844259}">
      <dsp:nvSpPr>
        <dsp:cNvPr id="0" name=""/>
        <dsp:cNvSpPr/>
      </dsp:nvSpPr>
      <dsp:spPr>
        <a:xfrm>
          <a:off x="9033743"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Wrap Up</a:t>
          </a:r>
        </a:p>
      </dsp:txBody>
      <dsp:txXfrm>
        <a:off x="9033743" y="253566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392FB-C389-4E1A-BA84-E7589FEC7772}"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80F5E-D54C-42C6-9EF4-EB8D06834671}" type="slidenum">
              <a:rPr lang="en-US" smtClean="0"/>
              <a:t>‹#›</a:t>
            </a:fld>
            <a:endParaRPr lang="en-US"/>
          </a:p>
        </p:txBody>
      </p:sp>
    </p:spTree>
    <p:extLst>
      <p:ext uri="{BB962C8B-B14F-4D97-AF65-F5344CB8AC3E}">
        <p14:creationId xmlns:p14="http://schemas.microsoft.com/office/powerpoint/2010/main" val="190860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7835-A610-4F4F-AC77-ADA0E447A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3A74B-4751-4FFE-A2D7-F15EC7CC19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09012-0BC0-4198-84A4-F2989FF02743}"/>
              </a:ext>
            </a:extLst>
          </p:cNvPr>
          <p:cNvSpPr>
            <a:spLocks noGrp="1"/>
          </p:cNvSpPr>
          <p:nvPr>
            <p:ph type="dt" sz="half" idx="10"/>
          </p:nvPr>
        </p:nvSpPr>
        <p:spPr/>
        <p:txBody>
          <a:bodyPr/>
          <a:lstStyle/>
          <a:p>
            <a:fld id="{E5194404-914C-4468-9DB9-4E57C8B63085}" type="datetime1">
              <a:rPr lang="en-US" smtClean="0"/>
              <a:t>9/4/2020</a:t>
            </a:fld>
            <a:endParaRPr lang="en-US"/>
          </a:p>
        </p:txBody>
      </p:sp>
      <p:sp>
        <p:nvSpPr>
          <p:cNvPr id="5" name="Footer Placeholder 4">
            <a:extLst>
              <a:ext uri="{FF2B5EF4-FFF2-40B4-BE49-F238E27FC236}">
                <a16:creationId xmlns:a16="http://schemas.microsoft.com/office/drawing/2014/main" id="{0EA790DA-387D-4721-B6F8-83E8C79C4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70D2A-9133-4B62-8828-FEC41CB9DA72}"/>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110497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3D7A-6A18-4FDA-83C0-2F8DBD00BF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8C1A1-CBB8-4A59-8EAE-F37A20BCA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B5DAB-FCE7-46FD-878B-1B1516D12CE8}"/>
              </a:ext>
            </a:extLst>
          </p:cNvPr>
          <p:cNvSpPr>
            <a:spLocks noGrp="1"/>
          </p:cNvSpPr>
          <p:nvPr>
            <p:ph type="dt" sz="half" idx="10"/>
          </p:nvPr>
        </p:nvSpPr>
        <p:spPr/>
        <p:txBody>
          <a:bodyPr/>
          <a:lstStyle/>
          <a:p>
            <a:fld id="{D350F06F-0EF4-4DBE-95EE-D5A5D1E10E65}" type="datetime1">
              <a:rPr lang="en-US" smtClean="0"/>
              <a:t>9/4/2020</a:t>
            </a:fld>
            <a:endParaRPr lang="en-US"/>
          </a:p>
        </p:txBody>
      </p:sp>
      <p:sp>
        <p:nvSpPr>
          <p:cNvPr id="5" name="Footer Placeholder 4">
            <a:extLst>
              <a:ext uri="{FF2B5EF4-FFF2-40B4-BE49-F238E27FC236}">
                <a16:creationId xmlns:a16="http://schemas.microsoft.com/office/drawing/2014/main" id="{27CB4EF6-B271-4779-BD1C-68EB59A20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73627-7EE0-46C2-81E8-EBBEE386816F}"/>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161081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0FCED-49C9-406D-939A-040C2EDC83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6A30D0-BA58-41AE-B8E8-8B537BE0A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10AA4-A7B1-40A4-A664-2E4C06453315}"/>
              </a:ext>
            </a:extLst>
          </p:cNvPr>
          <p:cNvSpPr>
            <a:spLocks noGrp="1"/>
          </p:cNvSpPr>
          <p:nvPr>
            <p:ph type="dt" sz="half" idx="10"/>
          </p:nvPr>
        </p:nvSpPr>
        <p:spPr/>
        <p:txBody>
          <a:bodyPr/>
          <a:lstStyle/>
          <a:p>
            <a:fld id="{13D7A2C2-4D83-470B-8882-57682298913C}" type="datetime1">
              <a:rPr lang="en-US" smtClean="0"/>
              <a:t>9/4/2020</a:t>
            </a:fld>
            <a:endParaRPr lang="en-US"/>
          </a:p>
        </p:txBody>
      </p:sp>
      <p:sp>
        <p:nvSpPr>
          <p:cNvPr id="5" name="Footer Placeholder 4">
            <a:extLst>
              <a:ext uri="{FF2B5EF4-FFF2-40B4-BE49-F238E27FC236}">
                <a16:creationId xmlns:a16="http://schemas.microsoft.com/office/drawing/2014/main" id="{863DC626-7548-4FC5-986D-A7710FD8C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D9800-F9F7-4933-8D40-CF238C9D67EC}"/>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38863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437F-1E56-4A12-8052-8C7761C71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3A5519-4405-4263-81A3-39FD70CBF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3A760E-ED6D-4D7F-B08D-3B342A0413EA}"/>
              </a:ext>
            </a:extLst>
          </p:cNvPr>
          <p:cNvSpPr>
            <a:spLocks noGrp="1"/>
          </p:cNvSpPr>
          <p:nvPr>
            <p:ph type="dt" sz="half" idx="10"/>
          </p:nvPr>
        </p:nvSpPr>
        <p:spPr/>
        <p:txBody>
          <a:bodyPr/>
          <a:lstStyle/>
          <a:p>
            <a:fld id="{1B40B6A3-49FB-45D8-BD13-3261801574E1}" type="datetime1">
              <a:rPr lang="en-US" smtClean="0"/>
              <a:t>9/4/2020</a:t>
            </a:fld>
            <a:endParaRPr lang="en-US" dirty="0"/>
          </a:p>
        </p:txBody>
      </p:sp>
      <p:sp>
        <p:nvSpPr>
          <p:cNvPr id="5" name="Footer Placeholder 4">
            <a:extLst>
              <a:ext uri="{FF2B5EF4-FFF2-40B4-BE49-F238E27FC236}">
                <a16:creationId xmlns:a16="http://schemas.microsoft.com/office/drawing/2014/main" id="{1268053F-A8CB-4C1F-B530-41EF45034D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EF4B50-43F0-43A8-9E37-B102FAC72A07}"/>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89609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E634-A07D-452E-9A05-2F2E24F28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6BC6F4-4741-4468-BF39-07594BC769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F5450-2357-411F-B449-E8B6F0232815}"/>
              </a:ext>
            </a:extLst>
          </p:cNvPr>
          <p:cNvSpPr>
            <a:spLocks noGrp="1"/>
          </p:cNvSpPr>
          <p:nvPr>
            <p:ph type="dt" sz="half" idx="10"/>
          </p:nvPr>
        </p:nvSpPr>
        <p:spPr/>
        <p:txBody>
          <a:bodyPr/>
          <a:lstStyle/>
          <a:p>
            <a:fld id="{76A9C35B-D1A6-4A3D-A33D-5124C7FEE4F1}" type="datetime1">
              <a:rPr lang="en-US" smtClean="0"/>
              <a:t>9/4/2020</a:t>
            </a:fld>
            <a:endParaRPr lang="en-US" dirty="0"/>
          </a:p>
        </p:txBody>
      </p:sp>
      <p:sp>
        <p:nvSpPr>
          <p:cNvPr id="5" name="Footer Placeholder 4">
            <a:extLst>
              <a:ext uri="{FF2B5EF4-FFF2-40B4-BE49-F238E27FC236}">
                <a16:creationId xmlns:a16="http://schemas.microsoft.com/office/drawing/2014/main" id="{54A6F45A-1A33-4425-AA1D-A7649FAD49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07608-633E-4B5D-AEED-43BEABF3772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710475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DAA1-4209-42F2-BBEE-611E3203EE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B8423-26E6-4692-9D18-F6FB19494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A34AE3-DA02-461E-9344-FBE5481E29F9}"/>
              </a:ext>
            </a:extLst>
          </p:cNvPr>
          <p:cNvSpPr>
            <a:spLocks noGrp="1"/>
          </p:cNvSpPr>
          <p:nvPr>
            <p:ph type="dt" sz="half" idx="10"/>
          </p:nvPr>
        </p:nvSpPr>
        <p:spPr/>
        <p:txBody>
          <a:bodyPr/>
          <a:lstStyle/>
          <a:p>
            <a:fld id="{2DFBFE03-690C-401D-80D9-6A3B726C891E}" type="datetime1">
              <a:rPr lang="en-US" smtClean="0"/>
              <a:t>9/4/2020</a:t>
            </a:fld>
            <a:endParaRPr lang="en-US" dirty="0"/>
          </a:p>
        </p:txBody>
      </p:sp>
      <p:sp>
        <p:nvSpPr>
          <p:cNvPr id="5" name="Footer Placeholder 4">
            <a:extLst>
              <a:ext uri="{FF2B5EF4-FFF2-40B4-BE49-F238E27FC236}">
                <a16:creationId xmlns:a16="http://schemas.microsoft.com/office/drawing/2014/main" id="{54AD1E7F-C8A3-4499-96C1-E05312521F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0CEBEC-5022-4E01-9D23-AF59E8E99C5A}"/>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77492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90B4-E71A-46C6-B0C8-4656DDDCF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3B39-EFCE-41D3-B6CB-F73611750B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40A280-1402-4E0F-BD8F-DF431606B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203341-93D9-4F09-8328-37C6AECA80BB}"/>
              </a:ext>
            </a:extLst>
          </p:cNvPr>
          <p:cNvSpPr>
            <a:spLocks noGrp="1"/>
          </p:cNvSpPr>
          <p:nvPr>
            <p:ph type="dt" sz="half" idx="10"/>
          </p:nvPr>
        </p:nvSpPr>
        <p:spPr/>
        <p:txBody>
          <a:bodyPr/>
          <a:lstStyle/>
          <a:p>
            <a:fld id="{FA6817C6-A85E-4845-B241-102AA688D252}" type="datetime1">
              <a:rPr lang="en-US" smtClean="0"/>
              <a:t>9/4/2020</a:t>
            </a:fld>
            <a:endParaRPr lang="en-US" dirty="0"/>
          </a:p>
        </p:txBody>
      </p:sp>
      <p:sp>
        <p:nvSpPr>
          <p:cNvPr id="6" name="Footer Placeholder 5">
            <a:extLst>
              <a:ext uri="{FF2B5EF4-FFF2-40B4-BE49-F238E27FC236}">
                <a16:creationId xmlns:a16="http://schemas.microsoft.com/office/drawing/2014/main" id="{68B7488F-55B1-43C8-BF9A-4B6F06F2E8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4F4D6E-F5AD-46A9-8CD9-B28C48A0D31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33414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CDA-31B4-4EB6-B725-911B480A0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941576-084B-40EE-A713-E9F30BB31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6CB948-3D1E-45A7-9F68-8687113F7C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C096A9-CBD4-47A6-81B6-7B2960714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D3EE00-160C-44AF-9CDE-AB98F1F203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7A662-0D23-4A0E-8F1F-517829C12748}"/>
              </a:ext>
            </a:extLst>
          </p:cNvPr>
          <p:cNvSpPr>
            <a:spLocks noGrp="1"/>
          </p:cNvSpPr>
          <p:nvPr>
            <p:ph type="dt" sz="half" idx="10"/>
          </p:nvPr>
        </p:nvSpPr>
        <p:spPr/>
        <p:txBody>
          <a:bodyPr/>
          <a:lstStyle/>
          <a:p>
            <a:fld id="{E53E80B6-AE09-4802-9D34-DFC250CBEE30}" type="datetime1">
              <a:rPr lang="en-US" smtClean="0"/>
              <a:t>9/4/2020</a:t>
            </a:fld>
            <a:endParaRPr lang="en-US" dirty="0"/>
          </a:p>
        </p:txBody>
      </p:sp>
      <p:sp>
        <p:nvSpPr>
          <p:cNvPr id="8" name="Footer Placeholder 7">
            <a:extLst>
              <a:ext uri="{FF2B5EF4-FFF2-40B4-BE49-F238E27FC236}">
                <a16:creationId xmlns:a16="http://schemas.microsoft.com/office/drawing/2014/main" id="{6C956A96-DF6D-4DA6-92A6-AAF8F40D55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A6B824-7988-415E-AA95-12492C016665}"/>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251535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8B6A-943A-4FD1-B122-A7251DBB2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91196-A4DA-4A6A-A8C7-9441EC8D4B50}"/>
              </a:ext>
            </a:extLst>
          </p:cNvPr>
          <p:cNvSpPr>
            <a:spLocks noGrp="1"/>
          </p:cNvSpPr>
          <p:nvPr>
            <p:ph type="dt" sz="half" idx="10"/>
          </p:nvPr>
        </p:nvSpPr>
        <p:spPr/>
        <p:txBody>
          <a:bodyPr/>
          <a:lstStyle/>
          <a:p>
            <a:fld id="{48B8D7C9-3739-4D5E-A2CD-D5B2E16C7BE8}" type="datetime1">
              <a:rPr lang="en-US" smtClean="0"/>
              <a:t>9/4/2020</a:t>
            </a:fld>
            <a:endParaRPr lang="en-US" dirty="0"/>
          </a:p>
        </p:txBody>
      </p:sp>
      <p:sp>
        <p:nvSpPr>
          <p:cNvPr id="4" name="Footer Placeholder 3">
            <a:extLst>
              <a:ext uri="{FF2B5EF4-FFF2-40B4-BE49-F238E27FC236}">
                <a16:creationId xmlns:a16="http://schemas.microsoft.com/office/drawing/2014/main" id="{FBE73097-EF57-4ABF-B17E-CAEC629E33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0F383F-F74E-4956-BD80-5D6DD93B3F02}"/>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03006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65720-D7F0-4C18-BF48-97B11D10AEBF}"/>
              </a:ext>
            </a:extLst>
          </p:cNvPr>
          <p:cNvSpPr>
            <a:spLocks noGrp="1"/>
          </p:cNvSpPr>
          <p:nvPr>
            <p:ph type="dt" sz="half" idx="10"/>
          </p:nvPr>
        </p:nvSpPr>
        <p:spPr/>
        <p:txBody>
          <a:bodyPr/>
          <a:lstStyle/>
          <a:p>
            <a:fld id="{8D4D39CB-2D4D-4C50-9EEE-BA0D8FB280D0}" type="datetime1">
              <a:rPr lang="en-US" smtClean="0"/>
              <a:t>9/4/2020</a:t>
            </a:fld>
            <a:endParaRPr lang="en-US" dirty="0"/>
          </a:p>
        </p:txBody>
      </p:sp>
      <p:sp>
        <p:nvSpPr>
          <p:cNvPr id="3" name="Footer Placeholder 2">
            <a:extLst>
              <a:ext uri="{FF2B5EF4-FFF2-40B4-BE49-F238E27FC236}">
                <a16:creationId xmlns:a16="http://schemas.microsoft.com/office/drawing/2014/main" id="{1B96C873-CC39-4EA8-AAAF-1DF629020D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DA95AD-3F6E-40D2-B7E6-DA57114605F9}"/>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178751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6299-CB12-422A-BDA5-921EB73CB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7C81FB-0213-4EE7-840E-3303311B2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47204-83CC-4562-9590-058CE6125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3036D0-52D7-41DD-945C-CFF8347FFBF3}"/>
              </a:ext>
            </a:extLst>
          </p:cNvPr>
          <p:cNvSpPr>
            <a:spLocks noGrp="1"/>
          </p:cNvSpPr>
          <p:nvPr>
            <p:ph type="dt" sz="half" idx="10"/>
          </p:nvPr>
        </p:nvSpPr>
        <p:spPr/>
        <p:txBody>
          <a:bodyPr/>
          <a:lstStyle/>
          <a:p>
            <a:fld id="{3466D0BC-CF19-4CA4-90CE-4CFBC6213130}" type="datetime1">
              <a:rPr lang="en-US" smtClean="0"/>
              <a:t>9/4/2020</a:t>
            </a:fld>
            <a:endParaRPr lang="en-US" dirty="0"/>
          </a:p>
        </p:txBody>
      </p:sp>
      <p:sp>
        <p:nvSpPr>
          <p:cNvPr id="6" name="Footer Placeholder 5">
            <a:extLst>
              <a:ext uri="{FF2B5EF4-FFF2-40B4-BE49-F238E27FC236}">
                <a16:creationId xmlns:a16="http://schemas.microsoft.com/office/drawing/2014/main" id="{F308B871-01B2-4ACD-B4D8-C7C7C316E7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DBE108-AFDD-4398-8D57-31BC4FA1D156}"/>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59506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3FD3-00A7-415E-9C6B-2A669A3D04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4B763C-A0C7-4E3A-A444-E99FAAC3C6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E69EB-AF60-4D67-99E6-338C4CDF97F1}"/>
              </a:ext>
            </a:extLst>
          </p:cNvPr>
          <p:cNvSpPr>
            <a:spLocks noGrp="1"/>
          </p:cNvSpPr>
          <p:nvPr>
            <p:ph type="dt" sz="half" idx="10"/>
          </p:nvPr>
        </p:nvSpPr>
        <p:spPr/>
        <p:txBody>
          <a:bodyPr/>
          <a:lstStyle/>
          <a:p>
            <a:fld id="{6AFB335E-B2D9-46B5-B338-48F94F26EB9C}" type="datetime1">
              <a:rPr lang="en-US" smtClean="0"/>
              <a:t>9/4/2020</a:t>
            </a:fld>
            <a:endParaRPr lang="en-US"/>
          </a:p>
        </p:txBody>
      </p:sp>
      <p:sp>
        <p:nvSpPr>
          <p:cNvPr id="5" name="Footer Placeholder 4">
            <a:extLst>
              <a:ext uri="{FF2B5EF4-FFF2-40B4-BE49-F238E27FC236}">
                <a16:creationId xmlns:a16="http://schemas.microsoft.com/office/drawing/2014/main" id="{5446FA95-E165-49E8-B474-F9A1DBCBE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EA1E6-F00A-4AFE-B772-01B209EF4859}"/>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66016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9254-3972-46BE-BCD0-E26AB187E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C3FA99-B73E-4011-AF89-37E373382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523032-0D3F-4786-B0F6-D551977CF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AB8E60-A51A-4EB5-8D89-9A1846679EBD}"/>
              </a:ext>
            </a:extLst>
          </p:cNvPr>
          <p:cNvSpPr>
            <a:spLocks noGrp="1"/>
          </p:cNvSpPr>
          <p:nvPr>
            <p:ph type="dt" sz="half" idx="10"/>
          </p:nvPr>
        </p:nvSpPr>
        <p:spPr/>
        <p:txBody>
          <a:bodyPr/>
          <a:lstStyle/>
          <a:p>
            <a:fld id="{08E69A58-08E9-478D-BEF0-AB053993B251}" type="datetime1">
              <a:rPr lang="en-US" smtClean="0"/>
              <a:t>9/4/2020</a:t>
            </a:fld>
            <a:endParaRPr lang="en-US" dirty="0"/>
          </a:p>
        </p:txBody>
      </p:sp>
      <p:sp>
        <p:nvSpPr>
          <p:cNvPr id="6" name="Footer Placeholder 5">
            <a:extLst>
              <a:ext uri="{FF2B5EF4-FFF2-40B4-BE49-F238E27FC236}">
                <a16:creationId xmlns:a16="http://schemas.microsoft.com/office/drawing/2014/main" id="{87D921AC-F229-411C-96BD-DB2C651543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8E5233-704E-422B-A919-B64D60E84496}"/>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111250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192B-0825-4810-8AF8-09679DE76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0872A4-0DC1-4BDC-B6D5-0BE42A938A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D39E2-1507-4773-9966-69F03AA02BCC}"/>
              </a:ext>
            </a:extLst>
          </p:cNvPr>
          <p:cNvSpPr>
            <a:spLocks noGrp="1"/>
          </p:cNvSpPr>
          <p:nvPr>
            <p:ph type="dt" sz="half" idx="10"/>
          </p:nvPr>
        </p:nvSpPr>
        <p:spPr/>
        <p:txBody>
          <a:bodyPr/>
          <a:lstStyle/>
          <a:p>
            <a:fld id="{2682BA1A-F27F-4CFD-B3F2-3B74DDBE8CE5}" type="datetime1">
              <a:rPr lang="en-US" smtClean="0"/>
              <a:t>9/4/2020</a:t>
            </a:fld>
            <a:endParaRPr lang="en-US" dirty="0"/>
          </a:p>
        </p:txBody>
      </p:sp>
      <p:sp>
        <p:nvSpPr>
          <p:cNvPr id="5" name="Footer Placeholder 4">
            <a:extLst>
              <a:ext uri="{FF2B5EF4-FFF2-40B4-BE49-F238E27FC236}">
                <a16:creationId xmlns:a16="http://schemas.microsoft.com/office/drawing/2014/main" id="{17871734-E3B1-4997-B5B9-DB48A51205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9793B6-D5E7-4DD0-B7A9-7E2D4C486D0C}"/>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2758359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74DCD-9254-4E95-8EF6-B4DD7C02D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AA3D5-2043-4DE6-85EF-F29E297819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26F8F-8BDA-4980-B64A-2BDF2C593E66}"/>
              </a:ext>
            </a:extLst>
          </p:cNvPr>
          <p:cNvSpPr>
            <a:spLocks noGrp="1"/>
          </p:cNvSpPr>
          <p:nvPr>
            <p:ph type="dt" sz="half" idx="10"/>
          </p:nvPr>
        </p:nvSpPr>
        <p:spPr/>
        <p:txBody>
          <a:bodyPr/>
          <a:lstStyle/>
          <a:p>
            <a:fld id="{2AC52153-CAAB-4792-81C4-7A77C15786AE}" type="datetime1">
              <a:rPr lang="en-US" smtClean="0"/>
              <a:t>9/4/2020</a:t>
            </a:fld>
            <a:endParaRPr lang="en-US" dirty="0"/>
          </a:p>
        </p:txBody>
      </p:sp>
      <p:sp>
        <p:nvSpPr>
          <p:cNvPr id="5" name="Footer Placeholder 4">
            <a:extLst>
              <a:ext uri="{FF2B5EF4-FFF2-40B4-BE49-F238E27FC236}">
                <a16:creationId xmlns:a16="http://schemas.microsoft.com/office/drawing/2014/main" id="{762F5521-49F4-4688-B1EA-1B6C913B7F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C0FB4F-375C-4B08-8B7A-664BC69DA9FF}"/>
              </a:ext>
            </a:extLst>
          </p:cNvPr>
          <p:cNvSpPr>
            <a:spLocks noGrp="1"/>
          </p:cNvSpPr>
          <p:nvPr>
            <p:ph type="sldNum" sz="quarter" idx="12"/>
          </p:nvPr>
        </p:nvSpPr>
        <p:spPr/>
        <p:txBody>
          <a:bodyPr/>
          <a:lstStyle/>
          <a:p>
            <a:fld id="{E410C980-786F-498E-B57D-E1E8034BDA99}" type="slidenum">
              <a:rPr lang="en-US" smtClean="0"/>
              <a:t>‹#›</a:t>
            </a:fld>
            <a:endParaRPr lang="en-US" dirty="0"/>
          </a:p>
        </p:txBody>
      </p:sp>
    </p:spTree>
    <p:extLst>
      <p:ext uri="{BB962C8B-B14F-4D97-AF65-F5344CB8AC3E}">
        <p14:creationId xmlns:p14="http://schemas.microsoft.com/office/powerpoint/2010/main" val="320603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349D-4145-49AB-945B-F908A41E8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D153E2-3FF7-4C8C-8D82-78B397982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837E4-A783-4869-92CF-9BE6E487FA38}"/>
              </a:ext>
            </a:extLst>
          </p:cNvPr>
          <p:cNvSpPr>
            <a:spLocks noGrp="1"/>
          </p:cNvSpPr>
          <p:nvPr>
            <p:ph type="dt" sz="half" idx="10"/>
          </p:nvPr>
        </p:nvSpPr>
        <p:spPr/>
        <p:txBody>
          <a:bodyPr/>
          <a:lstStyle/>
          <a:p>
            <a:fld id="{8BF37BCA-F4D8-4F67-99E9-0061CCF64CB4}" type="datetime1">
              <a:rPr lang="en-US" smtClean="0"/>
              <a:t>9/4/2020</a:t>
            </a:fld>
            <a:endParaRPr lang="en-US"/>
          </a:p>
        </p:txBody>
      </p:sp>
      <p:sp>
        <p:nvSpPr>
          <p:cNvPr id="5" name="Footer Placeholder 4">
            <a:extLst>
              <a:ext uri="{FF2B5EF4-FFF2-40B4-BE49-F238E27FC236}">
                <a16:creationId xmlns:a16="http://schemas.microsoft.com/office/drawing/2014/main" id="{4243E5E5-59EA-4B04-A5D9-6023B560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DBF77-0DFB-4C8E-833C-E88A9A9206F2}"/>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160611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FA6A-2D01-4957-B09E-798FB6EB7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C5BE8-E1F0-4D5C-84E6-DFC9A42184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46B7A-9DFB-473B-8FF9-473E9C092C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6097EB-BA17-481A-9771-BBCBF48F4E5A}"/>
              </a:ext>
            </a:extLst>
          </p:cNvPr>
          <p:cNvSpPr>
            <a:spLocks noGrp="1"/>
          </p:cNvSpPr>
          <p:nvPr>
            <p:ph type="dt" sz="half" idx="10"/>
          </p:nvPr>
        </p:nvSpPr>
        <p:spPr/>
        <p:txBody>
          <a:bodyPr/>
          <a:lstStyle/>
          <a:p>
            <a:fld id="{735D6514-13C2-4210-A603-13E48CC65CE8}" type="datetime1">
              <a:rPr lang="en-US" smtClean="0"/>
              <a:t>9/4/2020</a:t>
            </a:fld>
            <a:endParaRPr lang="en-US"/>
          </a:p>
        </p:txBody>
      </p:sp>
      <p:sp>
        <p:nvSpPr>
          <p:cNvPr id="6" name="Footer Placeholder 5">
            <a:extLst>
              <a:ext uri="{FF2B5EF4-FFF2-40B4-BE49-F238E27FC236}">
                <a16:creationId xmlns:a16="http://schemas.microsoft.com/office/drawing/2014/main" id="{C3EA6860-45DB-4002-A70E-783881465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D8158-2549-4A0A-8CB1-C61DF43DF122}"/>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15957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2B7F-43A1-4459-9CAA-4BCAAD239D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D711A-833B-4164-9FFE-E5A9B7CBA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07DA0-34AF-471A-A094-4336F5FAF6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99C7F-D8E7-4004-B384-A8C90A00C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31D77-FB8C-4826-833A-FA2C61DD0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A30495-F0B9-49A7-A7D8-B5717D0A1233}"/>
              </a:ext>
            </a:extLst>
          </p:cNvPr>
          <p:cNvSpPr>
            <a:spLocks noGrp="1"/>
          </p:cNvSpPr>
          <p:nvPr>
            <p:ph type="dt" sz="half" idx="10"/>
          </p:nvPr>
        </p:nvSpPr>
        <p:spPr/>
        <p:txBody>
          <a:bodyPr/>
          <a:lstStyle/>
          <a:p>
            <a:fld id="{3FF501C2-6C04-4B9F-9F9D-D79E30C7822B}" type="datetime1">
              <a:rPr lang="en-US" smtClean="0"/>
              <a:t>9/4/2020</a:t>
            </a:fld>
            <a:endParaRPr lang="en-US"/>
          </a:p>
        </p:txBody>
      </p:sp>
      <p:sp>
        <p:nvSpPr>
          <p:cNvPr id="8" name="Footer Placeholder 7">
            <a:extLst>
              <a:ext uri="{FF2B5EF4-FFF2-40B4-BE49-F238E27FC236}">
                <a16:creationId xmlns:a16="http://schemas.microsoft.com/office/drawing/2014/main" id="{0463F979-7D93-423E-A6B5-80870A7F5C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8265E-C61A-4E15-BEFF-F0E8DD50180C}"/>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8762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8586-5763-4608-A81C-C5BEA3BB7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84E32-B426-4F2D-92B4-B742CA0D922C}"/>
              </a:ext>
            </a:extLst>
          </p:cNvPr>
          <p:cNvSpPr>
            <a:spLocks noGrp="1"/>
          </p:cNvSpPr>
          <p:nvPr>
            <p:ph type="dt" sz="half" idx="10"/>
          </p:nvPr>
        </p:nvSpPr>
        <p:spPr/>
        <p:txBody>
          <a:bodyPr/>
          <a:lstStyle/>
          <a:p>
            <a:fld id="{FD44B38D-8EF8-4B13-B4FF-5DB8A5D326F5}" type="datetime1">
              <a:rPr lang="en-US" smtClean="0"/>
              <a:t>9/4/2020</a:t>
            </a:fld>
            <a:endParaRPr lang="en-US"/>
          </a:p>
        </p:txBody>
      </p:sp>
      <p:sp>
        <p:nvSpPr>
          <p:cNvPr id="4" name="Footer Placeholder 3">
            <a:extLst>
              <a:ext uri="{FF2B5EF4-FFF2-40B4-BE49-F238E27FC236}">
                <a16:creationId xmlns:a16="http://schemas.microsoft.com/office/drawing/2014/main" id="{AE5CB325-8455-4BAE-BA7C-AB10790946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1A67BD-4882-41DC-A2F5-6C1C3D387C9E}"/>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373171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4219D-4064-4E8D-ADC3-B91F9AA621DF}"/>
              </a:ext>
            </a:extLst>
          </p:cNvPr>
          <p:cNvSpPr>
            <a:spLocks noGrp="1"/>
          </p:cNvSpPr>
          <p:nvPr>
            <p:ph type="dt" sz="half" idx="10"/>
          </p:nvPr>
        </p:nvSpPr>
        <p:spPr/>
        <p:txBody>
          <a:bodyPr/>
          <a:lstStyle/>
          <a:p>
            <a:fld id="{14CA7E0D-4A94-4EB1-A825-2662794995B3}" type="datetime1">
              <a:rPr lang="en-US" smtClean="0"/>
              <a:t>9/4/2020</a:t>
            </a:fld>
            <a:endParaRPr lang="en-US"/>
          </a:p>
        </p:txBody>
      </p:sp>
      <p:sp>
        <p:nvSpPr>
          <p:cNvPr id="3" name="Footer Placeholder 2">
            <a:extLst>
              <a:ext uri="{FF2B5EF4-FFF2-40B4-BE49-F238E27FC236}">
                <a16:creationId xmlns:a16="http://schemas.microsoft.com/office/drawing/2014/main" id="{A7DA4D90-BEBA-4276-BF75-023DE2D7B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F855D-80AA-432C-89A7-69B939758E5E}"/>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184063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BE69-F9AC-4D11-9BD1-2AFD2D4E5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D55BAC-9AF4-4871-87F8-CA4D020B03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BBB4D-4C34-4E36-A7BE-CE8840A2D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5E4B2-0770-4B53-97E5-60D7502DC91D}"/>
              </a:ext>
            </a:extLst>
          </p:cNvPr>
          <p:cNvSpPr>
            <a:spLocks noGrp="1"/>
          </p:cNvSpPr>
          <p:nvPr>
            <p:ph type="dt" sz="half" idx="10"/>
          </p:nvPr>
        </p:nvSpPr>
        <p:spPr/>
        <p:txBody>
          <a:bodyPr/>
          <a:lstStyle/>
          <a:p>
            <a:fld id="{44BDA1FA-7AB4-4E96-919F-B0F5BD528FD2}" type="datetime1">
              <a:rPr lang="en-US" smtClean="0"/>
              <a:t>9/4/2020</a:t>
            </a:fld>
            <a:endParaRPr lang="en-US"/>
          </a:p>
        </p:txBody>
      </p:sp>
      <p:sp>
        <p:nvSpPr>
          <p:cNvPr id="6" name="Footer Placeholder 5">
            <a:extLst>
              <a:ext uri="{FF2B5EF4-FFF2-40B4-BE49-F238E27FC236}">
                <a16:creationId xmlns:a16="http://schemas.microsoft.com/office/drawing/2014/main" id="{39FAB734-49B9-472B-AA07-A0CC7484A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78032-7E7F-49F6-8642-5C1FD98B54EF}"/>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78866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A922-E322-4CD7-B6D4-CF4F070A5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5D2BAF-541A-4D14-986C-7205EB0E7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E0A71F-E2D5-4AB3-A62B-F3347DC3D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A76CC-0A1E-4750-807A-1047B8E53325}"/>
              </a:ext>
            </a:extLst>
          </p:cNvPr>
          <p:cNvSpPr>
            <a:spLocks noGrp="1"/>
          </p:cNvSpPr>
          <p:nvPr>
            <p:ph type="dt" sz="half" idx="10"/>
          </p:nvPr>
        </p:nvSpPr>
        <p:spPr/>
        <p:txBody>
          <a:bodyPr/>
          <a:lstStyle/>
          <a:p>
            <a:fld id="{BC74A30C-D112-4579-AE91-A24C6AAC7A72}" type="datetime1">
              <a:rPr lang="en-US" smtClean="0"/>
              <a:t>9/4/2020</a:t>
            </a:fld>
            <a:endParaRPr lang="en-US"/>
          </a:p>
        </p:txBody>
      </p:sp>
      <p:sp>
        <p:nvSpPr>
          <p:cNvPr id="6" name="Footer Placeholder 5">
            <a:extLst>
              <a:ext uri="{FF2B5EF4-FFF2-40B4-BE49-F238E27FC236}">
                <a16:creationId xmlns:a16="http://schemas.microsoft.com/office/drawing/2014/main" id="{D0EF3767-7655-45FB-8781-0C22E8F1F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DA0A8-6273-4961-8F26-6BE9E0E85AF1}"/>
              </a:ext>
            </a:extLst>
          </p:cNvPr>
          <p:cNvSpPr>
            <a:spLocks noGrp="1"/>
          </p:cNvSpPr>
          <p:nvPr>
            <p:ph type="sldNum" sz="quarter" idx="12"/>
          </p:nvPr>
        </p:nvSpPr>
        <p:spPr/>
        <p:txBody>
          <a:bodyPr/>
          <a:lstStyle/>
          <a:p>
            <a:fld id="{98FD1E6C-843C-4292-9331-FB5C49EE3B5A}" type="slidenum">
              <a:rPr lang="en-US" smtClean="0"/>
              <a:t>‹#›</a:t>
            </a:fld>
            <a:endParaRPr lang="en-US"/>
          </a:p>
        </p:txBody>
      </p:sp>
    </p:spTree>
    <p:extLst>
      <p:ext uri="{BB962C8B-B14F-4D97-AF65-F5344CB8AC3E}">
        <p14:creationId xmlns:p14="http://schemas.microsoft.com/office/powerpoint/2010/main" val="210456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0DE8AF-D5DA-423D-9B6F-329D0464B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BFAAE-8B4F-4818-8DD4-58A0C8A1B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207F4-09EF-45B6-9A2C-22FFC8E41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9875D-AA3A-4E9D-A1CA-D27D62BA1110}" type="datetime1">
              <a:rPr lang="en-US" smtClean="0"/>
              <a:t>9/4/2020</a:t>
            </a:fld>
            <a:endParaRPr lang="en-US"/>
          </a:p>
        </p:txBody>
      </p:sp>
      <p:sp>
        <p:nvSpPr>
          <p:cNvPr id="5" name="Footer Placeholder 4">
            <a:extLst>
              <a:ext uri="{FF2B5EF4-FFF2-40B4-BE49-F238E27FC236}">
                <a16:creationId xmlns:a16="http://schemas.microsoft.com/office/drawing/2014/main" id="{7F10A51D-95F2-44EF-80C6-30DC0CC56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300BCF-B796-440B-A4E2-E456394E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D1E6C-843C-4292-9331-FB5C49EE3B5A}" type="slidenum">
              <a:rPr lang="en-US" smtClean="0"/>
              <a:t>‹#›</a:t>
            </a:fld>
            <a:endParaRPr lang="en-US"/>
          </a:p>
        </p:txBody>
      </p:sp>
    </p:spTree>
    <p:extLst>
      <p:ext uri="{BB962C8B-B14F-4D97-AF65-F5344CB8AC3E}">
        <p14:creationId xmlns:p14="http://schemas.microsoft.com/office/powerpoint/2010/main" val="409325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1023A7-F4F2-40E2-9F3F-CB7893175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793067-D140-41AC-A407-F0426F79D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EFC6E-A915-421E-B9E2-EAE1D0A30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3CAD9-E62E-418D-9D90-2AB970E7586F}" type="datetime1">
              <a:rPr lang="en-US" smtClean="0"/>
              <a:t>9/4/2020</a:t>
            </a:fld>
            <a:endParaRPr lang="en-US" dirty="0"/>
          </a:p>
        </p:txBody>
      </p:sp>
      <p:sp>
        <p:nvSpPr>
          <p:cNvPr id="5" name="Footer Placeholder 4">
            <a:extLst>
              <a:ext uri="{FF2B5EF4-FFF2-40B4-BE49-F238E27FC236}">
                <a16:creationId xmlns:a16="http://schemas.microsoft.com/office/drawing/2014/main" id="{CD252833-1BD9-4115-8193-2E7747E12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9C2DBE-1B72-4C33-AB8B-0B6BFDF5A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0C980-786F-498E-B57D-E1E8034BDA99}" type="slidenum">
              <a:rPr lang="en-US" smtClean="0"/>
              <a:t>‹#›</a:t>
            </a:fld>
            <a:endParaRPr lang="en-US" dirty="0"/>
          </a:p>
        </p:txBody>
      </p:sp>
    </p:spTree>
    <p:extLst>
      <p:ext uri="{BB962C8B-B14F-4D97-AF65-F5344CB8AC3E}">
        <p14:creationId xmlns:p14="http://schemas.microsoft.com/office/powerpoint/2010/main" val="394252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4FDA-7474-4FF2-A527-DC2B553740B0}"/>
              </a:ext>
            </a:extLst>
          </p:cNvPr>
          <p:cNvSpPr>
            <a:spLocks noGrp="1"/>
          </p:cNvSpPr>
          <p:nvPr>
            <p:ph type="ctrTitle"/>
          </p:nvPr>
        </p:nvSpPr>
        <p:spPr>
          <a:xfrm>
            <a:off x="8019286" y="481264"/>
            <a:ext cx="3702251" cy="3907856"/>
          </a:xfrm>
        </p:spPr>
        <p:txBody>
          <a:bodyPr>
            <a:normAutofit fontScale="90000"/>
          </a:bodyPr>
          <a:lstStyle/>
          <a:p>
            <a:pPr algn="l" defTabSz="914400" rtl="0" eaLnBrk="1" latinLnBrk="0" hangingPunct="1">
              <a:spcBef>
                <a:spcPct val="0"/>
              </a:spcBef>
              <a:buNone/>
            </a:pPr>
            <a:r>
              <a:rPr lang="en-US" sz="5100" b="1" i="1" kern="1200" dirty="0">
                <a:latin typeface="+mj-lt"/>
                <a:ea typeface="+mj-ea"/>
                <a:cs typeface="+mj-cs"/>
              </a:rPr>
              <a:t>Local Government Public Works Contracting Study– CPARB Update</a:t>
            </a:r>
          </a:p>
        </p:txBody>
      </p:sp>
      <p:sp>
        <p:nvSpPr>
          <p:cNvPr id="3" name="Subtitle 2">
            <a:extLst>
              <a:ext uri="{FF2B5EF4-FFF2-40B4-BE49-F238E27FC236}">
                <a16:creationId xmlns:a16="http://schemas.microsoft.com/office/drawing/2014/main" id="{A2A28B1E-5AEE-4910-B1D5-937FE73E7550}"/>
              </a:ext>
            </a:extLst>
          </p:cNvPr>
          <p:cNvSpPr>
            <a:spLocks noGrp="1"/>
          </p:cNvSpPr>
          <p:nvPr>
            <p:ph type="subTitle" idx="1"/>
          </p:nvPr>
        </p:nvSpPr>
        <p:spPr>
          <a:xfrm>
            <a:off x="8019285" y="4552748"/>
            <a:ext cx="3702253" cy="1848051"/>
          </a:xfrm>
        </p:spPr>
        <p:txBody>
          <a:bodyPr>
            <a:normAutofit/>
          </a:bodyPr>
          <a:lstStyle/>
          <a:p>
            <a:pPr algn="l"/>
            <a:r>
              <a:rPr lang="en-US" dirty="0">
                <a:latin typeface="Myriad Pro" panose="020B0503030403020204" charset="0"/>
              </a:rPr>
              <a:t>September 10, 2020 	</a:t>
            </a:r>
          </a:p>
        </p:txBody>
      </p:sp>
      <p:sp>
        <p:nvSpPr>
          <p:cNvPr id="18" name="Rectangle 17">
            <a:extLst>
              <a:ext uri="{FF2B5EF4-FFF2-40B4-BE49-F238E27FC236}">
                <a16:creationId xmlns:a16="http://schemas.microsoft.com/office/drawing/2014/main" id="{19D99C6D-7A48-4C44-8FC9-7D3B40F96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C7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D4B3CE1-814B-492A-975F-8415D7438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0271" y="481264"/>
            <a:ext cx="2423160" cy="185787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5E71A95-A7E8-4EE9-91DE-3D023CFC2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81264"/>
            <a:ext cx="2412380" cy="1857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08186651-6C6B-4B0B-AC19-EA7753E1D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98" y="1233294"/>
            <a:ext cx="2093976" cy="353809"/>
          </a:xfrm>
          <a:prstGeom prst="rect">
            <a:avLst/>
          </a:prstGeom>
        </p:spPr>
      </p:pic>
      <p:sp>
        <p:nvSpPr>
          <p:cNvPr id="24" name="Rectangle 23">
            <a:extLst>
              <a:ext uri="{FF2B5EF4-FFF2-40B4-BE49-F238E27FC236}">
                <a16:creationId xmlns:a16="http://schemas.microsoft.com/office/drawing/2014/main" id="{4FAB0BE2-0B95-4CF4-9290-79BA27CE6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2503727"/>
            <a:ext cx="4008798" cy="38833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CA600B-5289-4D85-9F60-68E1C5F4C8E3}"/>
              </a:ext>
            </a:extLst>
          </p:cNvPr>
          <p:cNvPicPr>
            <a:picLocks noChangeAspect="1"/>
          </p:cNvPicPr>
          <p:nvPr/>
        </p:nvPicPr>
        <p:blipFill>
          <a:blip r:embed="rId3"/>
          <a:stretch>
            <a:fillRect/>
          </a:stretch>
        </p:blipFill>
        <p:spPr>
          <a:xfrm>
            <a:off x="646516" y="3564594"/>
            <a:ext cx="3685032" cy="1649051"/>
          </a:xfrm>
          <a:prstGeom prst="rect">
            <a:avLst/>
          </a:prstGeom>
        </p:spPr>
      </p:pic>
      <p:sp>
        <p:nvSpPr>
          <p:cNvPr id="26" name="Rectangle 25">
            <a:extLst>
              <a:ext uri="{FF2B5EF4-FFF2-40B4-BE49-F238E27FC236}">
                <a16:creationId xmlns:a16="http://schemas.microsoft.com/office/drawing/2014/main" id="{14F664FF-A2DF-4E50-B145-B20B85E8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503727"/>
            <a:ext cx="2412380" cy="3883357"/>
          </a:xfrm>
          <a:prstGeom prst="rect">
            <a:avLst/>
          </a:pr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EF0B239D-AE40-48F7-90BB-102E2390BA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C787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ipart&#10;&#10;Description automatically generated">
            <a:extLst>
              <a:ext uri="{FF2B5EF4-FFF2-40B4-BE49-F238E27FC236}">
                <a16:creationId xmlns:a16="http://schemas.microsoft.com/office/drawing/2014/main" id="{3620224E-8129-404E-AB67-6B7C76F36D6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61099" y="6334637"/>
            <a:ext cx="1428514" cy="317845"/>
          </a:xfrm>
          <a:prstGeom prst="rect">
            <a:avLst/>
          </a:prstGeom>
        </p:spPr>
      </p:pic>
      <p:sp>
        <p:nvSpPr>
          <p:cNvPr id="6" name="Slide Number Placeholder 5">
            <a:extLst>
              <a:ext uri="{FF2B5EF4-FFF2-40B4-BE49-F238E27FC236}">
                <a16:creationId xmlns:a16="http://schemas.microsoft.com/office/drawing/2014/main" id="{EF3399DE-490B-4A40-B2A5-1E8DF7A527DE}"/>
              </a:ext>
            </a:extLst>
          </p:cNvPr>
          <p:cNvSpPr>
            <a:spLocks noGrp="1"/>
          </p:cNvSpPr>
          <p:nvPr>
            <p:ph type="sldNum" sz="quarter" idx="12"/>
          </p:nvPr>
        </p:nvSpPr>
        <p:spPr/>
        <p:txBody>
          <a:bodyPr/>
          <a:lstStyle/>
          <a:p>
            <a:fld id="{E410C980-786F-498E-B57D-E1E8034BDA99}" type="slidenum">
              <a:rPr lang="en-US" smtClean="0"/>
              <a:t>1</a:t>
            </a:fld>
            <a:endParaRPr lang="en-US" dirty="0"/>
          </a:p>
        </p:txBody>
      </p:sp>
    </p:spTree>
    <p:extLst>
      <p:ext uri="{BB962C8B-B14F-4D97-AF65-F5344CB8AC3E}">
        <p14:creationId xmlns:p14="http://schemas.microsoft.com/office/powerpoint/2010/main" val="161533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22AF-9B9C-461E-A951-4F1391121243}"/>
              </a:ext>
            </a:extLst>
          </p:cNvPr>
          <p:cNvSpPr>
            <a:spLocks noGrp="1"/>
          </p:cNvSpPr>
          <p:nvPr>
            <p:ph type="title"/>
          </p:nvPr>
        </p:nvSpPr>
        <p:spPr/>
        <p:txBody>
          <a:bodyPr/>
          <a:lstStyle/>
          <a:p>
            <a:r>
              <a:rPr lang="en-US" dirty="0"/>
              <a:t>Resources for ensuring bidding requirements</a:t>
            </a:r>
          </a:p>
        </p:txBody>
      </p:sp>
      <p:graphicFrame>
        <p:nvGraphicFramePr>
          <p:cNvPr id="4" name="Content Placeholder 3">
            <a:extLst>
              <a:ext uri="{FF2B5EF4-FFF2-40B4-BE49-F238E27FC236}">
                <a16:creationId xmlns:a16="http://schemas.microsoft.com/office/drawing/2014/main" id="{5B6C0B6E-1747-4262-9768-888E505266B6}"/>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3B6C822D-4320-489A-9628-8EEE53283B02}"/>
              </a:ext>
            </a:extLst>
          </p:cNvPr>
          <p:cNvSpPr>
            <a:spLocks noGrp="1"/>
          </p:cNvSpPr>
          <p:nvPr>
            <p:ph type="sldNum" sz="quarter" idx="12"/>
          </p:nvPr>
        </p:nvSpPr>
        <p:spPr/>
        <p:txBody>
          <a:bodyPr/>
          <a:lstStyle/>
          <a:p>
            <a:fld id="{98FD1E6C-843C-4292-9331-FB5C49EE3B5A}" type="slidenum">
              <a:rPr lang="en-US" smtClean="0"/>
              <a:t>10</a:t>
            </a:fld>
            <a:endParaRPr lang="en-US"/>
          </a:p>
        </p:txBody>
      </p:sp>
    </p:spTree>
    <p:extLst>
      <p:ext uri="{BB962C8B-B14F-4D97-AF65-F5344CB8AC3E}">
        <p14:creationId xmlns:p14="http://schemas.microsoft.com/office/powerpoint/2010/main" val="237541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F982-0EEB-4513-8A0C-388EC948CC6F}"/>
              </a:ext>
            </a:extLst>
          </p:cNvPr>
          <p:cNvSpPr>
            <a:spLocks noGrp="1"/>
          </p:cNvSpPr>
          <p:nvPr>
            <p:ph type="title"/>
          </p:nvPr>
        </p:nvSpPr>
        <p:spPr/>
        <p:txBody>
          <a:bodyPr/>
          <a:lstStyle/>
          <a:p>
            <a:r>
              <a:rPr lang="en-US" dirty="0"/>
              <a:t>Public Works Project Notification Source</a:t>
            </a:r>
          </a:p>
        </p:txBody>
      </p:sp>
      <p:graphicFrame>
        <p:nvGraphicFramePr>
          <p:cNvPr id="4" name="Content Placeholder 3">
            <a:extLst>
              <a:ext uri="{FF2B5EF4-FFF2-40B4-BE49-F238E27FC236}">
                <a16:creationId xmlns:a16="http://schemas.microsoft.com/office/drawing/2014/main" id="{8AC0A971-89CF-469A-B646-5F72A0AD9EF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E650425-C1A5-4488-BAC9-9BB150D4F0F7}"/>
              </a:ext>
            </a:extLst>
          </p:cNvPr>
          <p:cNvSpPr>
            <a:spLocks noGrp="1"/>
          </p:cNvSpPr>
          <p:nvPr>
            <p:ph type="sldNum" sz="quarter" idx="12"/>
          </p:nvPr>
        </p:nvSpPr>
        <p:spPr/>
        <p:txBody>
          <a:bodyPr/>
          <a:lstStyle/>
          <a:p>
            <a:fld id="{98FD1E6C-843C-4292-9331-FB5C49EE3B5A}" type="slidenum">
              <a:rPr lang="en-US" smtClean="0"/>
              <a:t>11</a:t>
            </a:fld>
            <a:endParaRPr lang="en-US"/>
          </a:p>
        </p:txBody>
      </p:sp>
    </p:spTree>
    <p:extLst>
      <p:ext uri="{BB962C8B-B14F-4D97-AF65-F5344CB8AC3E}">
        <p14:creationId xmlns:p14="http://schemas.microsoft.com/office/powerpoint/2010/main" val="273755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1635-0C2E-4604-813E-AB0F530A7DA2}"/>
              </a:ext>
            </a:extLst>
          </p:cNvPr>
          <p:cNvSpPr>
            <a:spLocks noGrp="1"/>
          </p:cNvSpPr>
          <p:nvPr>
            <p:ph type="title"/>
          </p:nvPr>
        </p:nvSpPr>
        <p:spPr/>
        <p:txBody>
          <a:bodyPr/>
          <a:lstStyle/>
          <a:p>
            <a:r>
              <a:rPr lang="en-US" dirty="0"/>
              <a:t>Participation Ask</a:t>
            </a:r>
          </a:p>
        </p:txBody>
      </p:sp>
      <p:sp>
        <p:nvSpPr>
          <p:cNvPr id="3" name="Content Placeholder 2">
            <a:extLst>
              <a:ext uri="{FF2B5EF4-FFF2-40B4-BE49-F238E27FC236}">
                <a16:creationId xmlns:a16="http://schemas.microsoft.com/office/drawing/2014/main" id="{8EC73B81-1CC7-4D5A-BA79-FCDFA6B32574}"/>
              </a:ext>
            </a:extLst>
          </p:cNvPr>
          <p:cNvSpPr>
            <a:spLocks noGrp="1"/>
          </p:cNvSpPr>
          <p:nvPr>
            <p:ph idx="1"/>
          </p:nvPr>
        </p:nvSpPr>
        <p:spPr/>
        <p:txBody>
          <a:bodyPr/>
          <a:lstStyle/>
          <a:p>
            <a:r>
              <a:rPr lang="en-US" b="1" dirty="0"/>
              <a:t>Need</a:t>
            </a:r>
            <a:r>
              <a:rPr lang="en-US" dirty="0"/>
              <a:t>: Committee to discuss important themes from the survey</a:t>
            </a:r>
          </a:p>
          <a:p>
            <a:r>
              <a:rPr lang="en-US" b="1" dirty="0"/>
              <a:t>Time commitment</a:t>
            </a:r>
            <a:r>
              <a:rPr lang="en-US" dirty="0"/>
              <a:t>: Five two-hour meetings over the period from May 2020 to September 2020</a:t>
            </a:r>
          </a:p>
        </p:txBody>
      </p:sp>
      <p:graphicFrame>
        <p:nvGraphicFramePr>
          <p:cNvPr id="5" name="Content Placeholder 2">
            <a:extLst>
              <a:ext uri="{FF2B5EF4-FFF2-40B4-BE49-F238E27FC236}">
                <a16:creationId xmlns:a16="http://schemas.microsoft.com/office/drawing/2014/main" id="{D27FA1BD-E96D-4376-9FB2-9C38C5798CC4}"/>
              </a:ext>
            </a:extLst>
          </p:cNvPr>
          <p:cNvGraphicFramePr>
            <a:graphicFrameLocks/>
          </p:cNvGraphicFramePr>
          <p:nvPr/>
        </p:nvGraphicFramePr>
        <p:xfrm>
          <a:off x="360458" y="3040884"/>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AD110208-01BB-44F6-8F21-D11F5C2A3827}"/>
              </a:ext>
            </a:extLst>
          </p:cNvPr>
          <p:cNvSpPr/>
          <p:nvPr/>
        </p:nvSpPr>
        <p:spPr>
          <a:xfrm>
            <a:off x="1270742" y="3631453"/>
            <a:ext cx="11487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May 28th </a:t>
            </a:r>
          </a:p>
        </p:txBody>
      </p:sp>
      <p:sp>
        <p:nvSpPr>
          <p:cNvPr id="7" name="Rectangle 6">
            <a:extLst>
              <a:ext uri="{FF2B5EF4-FFF2-40B4-BE49-F238E27FC236}">
                <a16:creationId xmlns:a16="http://schemas.microsoft.com/office/drawing/2014/main" id="{3AD2F910-56D4-4EAB-9F0E-E3BB647348CB}"/>
              </a:ext>
            </a:extLst>
          </p:cNvPr>
          <p:cNvSpPr/>
          <p:nvPr/>
        </p:nvSpPr>
        <p:spPr>
          <a:xfrm>
            <a:off x="3377916" y="3625994"/>
            <a:ext cx="11144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June 25th</a:t>
            </a:r>
          </a:p>
        </p:txBody>
      </p:sp>
      <p:sp>
        <p:nvSpPr>
          <p:cNvPr id="8" name="Rectangle 7">
            <a:extLst>
              <a:ext uri="{FF2B5EF4-FFF2-40B4-BE49-F238E27FC236}">
                <a16:creationId xmlns:a16="http://schemas.microsoft.com/office/drawing/2014/main" id="{6867B19C-4683-4A7F-B851-5C0C797205EA}"/>
              </a:ext>
            </a:extLst>
          </p:cNvPr>
          <p:cNvSpPr/>
          <p:nvPr/>
        </p:nvSpPr>
        <p:spPr>
          <a:xfrm>
            <a:off x="5502839" y="3625994"/>
            <a:ext cx="103945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July 23rd</a:t>
            </a:r>
          </a:p>
        </p:txBody>
      </p:sp>
      <p:sp>
        <p:nvSpPr>
          <p:cNvPr id="9" name="Rectangle 8">
            <a:extLst>
              <a:ext uri="{FF2B5EF4-FFF2-40B4-BE49-F238E27FC236}">
                <a16:creationId xmlns:a16="http://schemas.microsoft.com/office/drawing/2014/main" id="{91AF53B4-6C0F-4C82-8435-7746B0FAD642}"/>
              </a:ext>
            </a:extLst>
          </p:cNvPr>
          <p:cNvSpPr/>
          <p:nvPr/>
        </p:nvSpPr>
        <p:spPr>
          <a:xfrm>
            <a:off x="7552806" y="3631453"/>
            <a:ext cx="12224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August 6th</a:t>
            </a:r>
          </a:p>
        </p:txBody>
      </p:sp>
      <p:sp>
        <p:nvSpPr>
          <p:cNvPr id="10" name="Rectangle 9">
            <a:extLst>
              <a:ext uri="{FF2B5EF4-FFF2-40B4-BE49-F238E27FC236}">
                <a16:creationId xmlns:a16="http://schemas.microsoft.com/office/drawing/2014/main" id="{146913B3-81C5-4D8D-AFBD-26E48A449123}"/>
              </a:ext>
            </a:extLst>
          </p:cNvPr>
          <p:cNvSpPr/>
          <p:nvPr/>
        </p:nvSpPr>
        <p:spPr>
          <a:xfrm>
            <a:off x="9625353" y="3631453"/>
            <a:ext cx="13394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August 27th</a:t>
            </a:r>
          </a:p>
        </p:txBody>
      </p:sp>
      <p:sp>
        <p:nvSpPr>
          <p:cNvPr id="4" name="Slide Number Placeholder 3">
            <a:extLst>
              <a:ext uri="{FF2B5EF4-FFF2-40B4-BE49-F238E27FC236}">
                <a16:creationId xmlns:a16="http://schemas.microsoft.com/office/drawing/2014/main" id="{5236162A-C73C-4F8A-AF3A-E87AD74FDF25}"/>
              </a:ext>
            </a:extLst>
          </p:cNvPr>
          <p:cNvSpPr>
            <a:spLocks noGrp="1"/>
          </p:cNvSpPr>
          <p:nvPr>
            <p:ph type="sldNum" sz="quarter" idx="12"/>
          </p:nvPr>
        </p:nvSpPr>
        <p:spPr/>
        <p:txBody>
          <a:bodyPr/>
          <a:lstStyle/>
          <a:p>
            <a:fld id="{E410C980-786F-498E-B57D-E1E8034BDA99}" type="slidenum">
              <a:rPr lang="en-US" smtClean="0"/>
              <a:t>2</a:t>
            </a:fld>
            <a:endParaRPr lang="en-US" dirty="0"/>
          </a:p>
        </p:txBody>
      </p:sp>
    </p:spTree>
    <p:extLst>
      <p:ext uri="{BB962C8B-B14F-4D97-AF65-F5344CB8AC3E}">
        <p14:creationId xmlns:p14="http://schemas.microsoft.com/office/powerpoint/2010/main" val="136197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6141-3655-466F-8925-103B93592742}"/>
              </a:ext>
            </a:extLst>
          </p:cNvPr>
          <p:cNvSpPr>
            <a:spLocks noGrp="1"/>
          </p:cNvSpPr>
          <p:nvPr>
            <p:ph type="title"/>
          </p:nvPr>
        </p:nvSpPr>
        <p:spPr>
          <a:xfrm>
            <a:off x="5214579" y="629266"/>
            <a:ext cx="6422849" cy="1676603"/>
          </a:xfrm>
        </p:spPr>
        <p:txBody>
          <a:bodyPr>
            <a:normAutofit/>
          </a:bodyPr>
          <a:lstStyle/>
          <a:p>
            <a:r>
              <a:rPr lang="en-US" dirty="0"/>
              <a:t>Approval Timeline</a:t>
            </a:r>
          </a:p>
        </p:txBody>
      </p:sp>
      <p:sp>
        <p:nvSpPr>
          <p:cNvPr id="11" name="Rectangle 13">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B28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6BE13B4-4811-420A-B89F-C507BA355038}"/>
              </a:ext>
            </a:extLst>
          </p:cNvPr>
          <p:cNvPicPr>
            <a:picLocks noChangeAspect="1"/>
          </p:cNvPicPr>
          <p:nvPr/>
        </p:nvPicPr>
        <p:blipFill rotWithShape="1">
          <a:blip r:embed="rId2"/>
          <a:srcRect r="54881" b="-1"/>
          <a:stretch/>
        </p:blipFill>
        <p:spPr>
          <a:xfrm>
            <a:off x="761364" y="1126050"/>
            <a:ext cx="3113280" cy="4605899"/>
          </a:xfrm>
          <a:prstGeom prst="rect">
            <a:avLst/>
          </a:prstGeom>
          <a:effectLst/>
        </p:spPr>
      </p:pic>
      <p:sp>
        <p:nvSpPr>
          <p:cNvPr id="3" name="Content Placeholder 2">
            <a:extLst>
              <a:ext uri="{FF2B5EF4-FFF2-40B4-BE49-F238E27FC236}">
                <a16:creationId xmlns:a16="http://schemas.microsoft.com/office/drawing/2014/main" id="{AED46587-5555-42CF-ACFD-C49864A66FB3}"/>
              </a:ext>
            </a:extLst>
          </p:cNvPr>
          <p:cNvSpPr>
            <a:spLocks noGrp="1"/>
          </p:cNvSpPr>
          <p:nvPr>
            <p:ph idx="1"/>
          </p:nvPr>
        </p:nvSpPr>
        <p:spPr>
          <a:xfrm>
            <a:off x="5214581" y="2438400"/>
            <a:ext cx="6422848" cy="3785419"/>
          </a:xfrm>
        </p:spPr>
        <p:txBody>
          <a:bodyPr>
            <a:normAutofit/>
          </a:bodyPr>
          <a:lstStyle/>
          <a:p>
            <a:r>
              <a:rPr lang="en-US" sz="2400" b="1" dirty="0"/>
              <a:t>August 27th</a:t>
            </a:r>
            <a:r>
              <a:rPr lang="en-US" sz="2400" dirty="0"/>
              <a:t>: Final committee meeting</a:t>
            </a:r>
          </a:p>
          <a:p>
            <a:r>
              <a:rPr lang="en-US" sz="2400" b="1" dirty="0"/>
              <a:t>September 10th</a:t>
            </a:r>
            <a:r>
              <a:rPr lang="en-US" sz="2400" dirty="0"/>
              <a:t>: Presentation to CPARB Board </a:t>
            </a:r>
          </a:p>
          <a:p>
            <a:r>
              <a:rPr lang="en-US" sz="2400" b="1" dirty="0">
                <a:highlight>
                  <a:srgbClr val="00FF00"/>
                </a:highlight>
              </a:rPr>
              <a:t>September 24th</a:t>
            </a:r>
            <a:r>
              <a:rPr lang="en-US" sz="2400" dirty="0">
                <a:highlight>
                  <a:srgbClr val="00FF00"/>
                </a:highlight>
              </a:rPr>
              <a:t>: Interview Feedback webinar</a:t>
            </a:r>
          </a:p>
          <a:p>
            <a:r>
              <a:rPr lang="en-US" sz="2400" b="1" dirty="0"/>
              <a:t>October CPARB Board Meeting</a:t>
            </a:r>
            <a:r>
              <a:rPr lang="en-US" sz="2400" dirty="0"/>
              <a:t>: Approval of recommendations </a:t>
            </a:r>
          </a:p>
          <a:p>
            <a:r>
              <a:rPr lang="en-US" sz="2400" b="1" dirty="0"/>
              <a:t>December CPARB Board Meeting</a:t>
            </a:r>
            <a:r>
              <a:rPr lang="en-US" sz="2400" dirty="0"/>
              <a:t>: Final report approval</a:t>
            </a:r>
          </a:p>
        </p:txBody>
      </p:sp>
      <p:sp>
        <p:nvSpPr>
          <p:cNvPr id="4" name="Slide Number Placeholder 3">
            <a:extLst>
              <a:ext uri="{FF2B5EF4-FFF2-40B4-BE49-F238E27FC236}">
                <a16:creationId xmlns:a16="http://schemas.microsoft.com/office/drawing/2014/main" id="{1B8914D9-CE8E-4C46-8863-584FBBCE420F}"/>
              </a:ext>
            </a:extLst>
          </p:cNvPr>
          <p:cNvSpPr>
            <a:spLocks noGrp="1"/>
          </p:cNvSpPr>
          <p:nvPr>
            <p:ph type="sldNum" sz="quarter" idx="12"/>
          </p:nvPr>
        </p:nvSpPr>
        <p:spPr/>
        <p:txBody>
          <a:bodyPr/>
          <a:lstStyle/>
          <a:p>
            <a:fld id="{98FD1E6C-843C-4292-9331-FB5C49EE3B5A}" type="slidenum">
              <a:rPr lang="en-US" smtClean="0"/>
              <a:t>3</a:t>
            </a:fld>
            <a:endParaRPr lang="en-US"/>
          </a:p>
        </p:txBody>
      </p:sp>
    </p:spTree>
    <p:extLst>
      <p:ext uri="{BB962C8B-B14F-4D97-AF65-F5344CB8AC3E}">
        <p14:creationId xmlns:p14="http://schemas.microsoft.com/office/powerpoint/2010/main" val="417098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676BC-6B7E-4A5D-A3DB-7495863DF412}"/>
              </a:ext>
            </a:extLst>
          </p:cNvPr>
          <p:cNvSpPr>
            <a:spLocks noGrp="1"/>
          </p:cNvSpPr>
          <p:nvPr>
            <p:ph type="title"/>
          </p:nvPr>
        </p:nvSpPr>
        <p:spPr>
          <a:xfrm>
            <a:off x="838200" y="365125"/>
            <a:ext cx="10515600" cy="1306443"/>
          </a:xfrm>
        </p:spPr>
        <p:txBody>
          <a:bodyPr>
            <a:normAutofit/>
          </a:bodyPr>
          <a:lstStyle/>
          <a:p>
            <a:r>
              <a:rPr lang="en-US" sz="4000"/>
              <a:t>Voting Members</a:t>
            </a:r>
          </a:p>
        </p:txBody>
      </p:sp>
      <p:sp>
        <p:nvSpPr>
          <p:cNvPr id="3" name="Content Placeholder 2">
            <a:extLst>
              <a:ext uri="{FF2B5EF4-FFF2-40B4-BE49-F238E27FC236}">
                <a16:creationId xmlns:a16="http://schemas.microsoft.com/office/drawing/2014/main" id="{ECE4A112-30C8-462A-89C4-F5EF05101E6A}"/>
              </a:ext>
            </a:extLst>
          </p:cNvPr>
          <p:cNvSpPr>
            <a:spLocks noGrp="1"/>
          </p:cNvSpPr>
          <p:nvPr>
            <p:ph idx="1"/>
          </p:nvPr>
        </p:nvSpPr>
        <p:spPr>
          <a:xfrm>
            <a:off x="838200" y="1825625"/>
            <a:ext cx="4152774" cy="4303464"/>
          </a:xfrm>
        </p:spPr>
        <p:txBody>
          <a:bodyPr>
            <a:normAutofit fontScale="92500" lnSpcReduction="10000"/>
          </a:bodyPr>
          <a:lstStyle/>
          <a:p>
            <a:r>
              <a:rPr lang="en-US" sz="2000" b="1" dirty="0"/>
              <a:t>Andrew Thompson </a:t>
            </a:r>
            <a:r>
              <a:rPr lang="en-US" sz="2000" dirty="0"/>
              <a:t>– Granite Construction (General Contractors)</a:t>
            </a:r>
          </a:p>
          <a:p>
            <a:r>
              <a:rPr lang="en-US" sz="2000" b="1" dirty="0"/>
              <a:t>Chris Herman </a:t>
            </a:r>
            <a:r>
              <a:rPr lang="en-US" sz="2000" dirty="0"/>
              <a:t>– Washington Public Ports Association</a:t>
            </a:r>
          </a:p>
          <a:p>
            <a:r>
              <a:rPr lang="en-US" sz="2000" b="1" dirty="0"/>
              <a:t>Jane Wall </a:t>
            </a:r>
            <a:r>
              <a:rPr lang="en-US" sz="2000" dirty="0"/>
              <a:t>– Washington State Association </a:t>
            </a:r>
            <a:r>
              <a:rPr lang="en-US" sz="2000"/>
              <a:t>of Counties</a:t>
            </a:r>
            <a:endParaRPr lang="en-US" sz="2000" dirty="0"/>
          </a:p>
          <a:p>
            <a:r>
              <a:rPr lang="en-US" sz="2000" b="1" dirty="0"/>
              <a:t>Jolene Skinner </a:t>
            </a:r>
            <a:r>
              <a:rPr lang="en-US" sz="2000" dirty="0"/>
              <a:t>– L&amp;I</a:t>
            </a:r>
          </a:p>
          <a:p>
            <a:r>
              <a:rPr lang="en-US" sz="2000" b="1" dirty="0"/>
              <a:t>Karen Mooseker </a:t>
            </a:r>
            <a:r>
              <a:rPr lang="en-US" sz="2000" dirty="0"/>
              <a:t>– Mukilteo School District</a:t>
            </a:r>
          </a:p>
          <a:p>
            <a:r>
              <a:rPr lang="en-US" sz="2000" b="1" dirty="0"/>
              <a:t>Keith Michael </a:t>
            </a:r>
            <a:r>
              <a:rPr lang="en-US" sz="2000" dirty="0"/>
              <a:t>– Forma Construction (General Contractors)</a:t>
            </a:r>
          </a:p>
          <a:p>
            <a:r>
              <a:rPr lang="en-US" sz="2000" b="1" dirty="0"/>
              <a:t>Kristin Hall </a:t>
            </a:r>
            <a:r>
              <a:rPr lang="en-US" sz="2000" dirty="0"/>
              <a:t>– Snohomish PUD</a:t>
            </a:r>
          </a:p>
          <a:p>
            <a:r>
              <a:rPr lang="en-US" sz="2000" b="1" dirty="0"/>
              <a:t>Michael Transue </a:t>
            </a:r>
            <a:r>
              <a:rPr lang="en-US" sz="2000" dirty="0"/>
              <a:t>– Mechanical Contractors Association</a:t>
            </a:r>
          </a:p>
          <a:p>
            <a:endParaRPr lang="en-US" sz="2000" dirty="0"/>
          </a:p>
        </p:txBody>
      </p:sp>
      <p:pic>
        <p:nvPicPr>
          <p:cNvPr id="5" name="Picture 4" descr="A person holding a sign&#10;&#10;Description automatically generated">
            <a:extLst>
              <a:ext uri="{FF2B5EF4-FFF2-40B4-BE49-F238E27FC236}">
                <a16:creationId xmlns:a16="http://schemas.microsoft.com/office/drawing/2014/main" id="{3FF03BEC-99E8-4D5B-B5A3-0AE3FE8200BB}"/>
              </a:ext>
            </a:extLst>
          </p:cNvPr>
          <p:cNvPicPr>
            <a:picLocks noChangeAspect="1"/>
          </p:cNvPicPr>
          <p:nvPr/>
        </p:nvPicPr>
        <p:blipFill rotWithShape="1">
          <a:blip r:embed="rId2">
            <a:extLst>
              <a:ext uri="{28A0092B-C50C-407E-A947-70E740481C1C}">
                <a14:useLocalDpi xmlns:a14="http://schemas.microsoft.com/office/drawing/2010/main" val="0"/>
              </a:ext>
            </a:extLst>
          </a:blip>
          <a:srcRect l="932" r="1579" b="-2"/>
          <a:stretch/>
        </p:blipFill>
        <p:spPr>
          <a:xfrm>
            <a:off x="5183500" y="1904282"/>
            <a:ext cx="6170299" cy="4224808"/>
          </a:xfrm>
          <a:prstGeom prst="rect">
            <a:avLst/>
          </a:prstGeom>
        </p:spPr>
      </p:pic>
      <p:sp>
        <p:nvSpPr>
          <p:cNvPr id="4" name="Slide Number Placeholder 3">
            <a:extLst>
              <a:ext uri="{FF2B5EF4-FFF2-40B4-BE49-F238E27FC236}">
                <a16:creationId xmlns:a16="http://schemas.microsoft.com/office/drawing/2014/main" id="{B8566B8D-0C30-4848-975A-794EB665631F}"/>
              </a:ext>
            </a:extLst>
          </p:cNvPr>
          <p:cNvSpPr>
            <a:spLocks noGrp="1"/>
          </p:cNvSpPr>
          <p:nvPr>
            <p:ph type="sldNum" sz="quarter" idx="12"/>
          </p:nvPr>
        </p:nvSpPr>
        <p:spPr/>
        <p:txBody>
          <a:bodyPr/>
          <a:lstStyle/>
          <a:p>
            <a:fld id="{98FD1E6C-843C-4292-9331-FB5C49EE3B5A}" type="slidenum">
              <a:rPr lang="en-US" smtClean="0"/>
              <a:t>4</a:t>
            </a:fld>
            <a:endParaRPr lang="en-US"/>
          </a:p>
        </p:txBody>
      </p:sp>
    </p:spTree>
    <p:extLst>
      <p:ext uri="{BB962C8B-B14F-4D97-AF65-F5344CB8AC3E}">
        <p14:creationId xmlns:p14="http://schemas.microsoft.com/office/powerpoint/2010/main" val="202330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5671B-997F-410D-809B-838E0EC37843}"/>
              </a:ext>
            </a:extLst>
          </p:cNvPr>
          <p:cNvSpPr>
            <a:spLocks noGrp="1"/>
          </p:cNvSpPr>
          <p:nvPr>
            <p:ph type="title"/>
          </p:nvPr>
        </p:nvSpPr>
        <p:spPr>
          <a:xfrm>
            <a:off x="808638" y="386930"/>
            <a:ext cx="9236700" cy="1188950"/>
          </a:xfrm>
        </p:spPr>
        <p:txBody>
          <a:bodyPr anchor="b">
            <a:normAutofit/>
          </a:bodyPr>
          <a:lstStyle/>
          <a:p>
            <a:r>
              <a:rPr lang="en-US" sz="5000"/>
              <a:t>Public Works Committee Purpose</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F247D7-0D7E-4ADE-9625-05A6BAEC20EA}"/>
              </a:ext>
            </a:extLst>
          </p:cNvPr>
          <p:cNvSpPr>
            <a:spLocks noGrp="1"/>
          </p:cNvSpPr>
          <p:nvPr>
            <p:ph idx="1"/>
          </p:nvPr>
        </p:nvSpPr>
        <p:spPr>
          <a:xfrm>
            <a:off x="793660" y="2599509"/>
            <a:ext cx="10143668" cy="3435531"/>
          </a:xfrm>
        </p:spPr>
        <p:txBody>
          <a:bodyPr anchor="ctr">
            <a:normAutofit/>
          </a:bodyPr>
          <a:lstStyle/>
          <a:p>
            <a:r>
              <a:rPr lang="en-US" sz="1900"/>
              <a:t>To review the public works contracting processes for local governments, including the small works roster and limited public works processes, and create recommendations for efficiency to be presented to the CPARB Board. </a:t>
            </a:r>
          </a:p>
          <a:p>
            <a:r>
              <a:rPr lang="en-US" sz="1900"/>
              <a:t>This review will include the following:</a:t>
            </a:r>
          </a:p>
          <a:p>
            <a:pPr lvl="1"/>
            <a:r>
              <a:rPr lang="en-US" sz="1900"/>
              <a:t>Most common contracting procedures</a:t>
            </a:r>
          </a:p>
          <a:p>
            <a:pPr lvl="1"/>
            <a:r>
              <a:rPr lang="en-US" sz="1900"/>
              <a:t>Current public works contracting thresholds</a:t>
            </a:r>
          </a:p>
          <a:p>
            <a:pPr lvl="1"/>
            <a:r>
              <a:rPr lang="en-US" sz="1900"/>
              <a:t>Analysis of applying an inflation-based indicator and other potential threshold adjustments</a:t>
            </a:r>
          </a:p>
          <a:p>
            <a:pPr lvl="1"/>
            <a:r>
              <a:rPr lang="en-US" sz="1900"/>
              <a:t>Recommendations to increase uniformity and efficiency for local government public works contracting</a:t>
            </a:r>
          </a:p>
          <a:p>
            <a:pPr lvl="1"/>
            <a:r>
              <a:rPr lang="en-US" sz="1900"/>
              <a:t>Rates of participation for small and minority-and-women owned businesses and barriers to improving the participation rate</a:t>
            </a:r>
          </a:p>
        </p:txBody>
      </p:sp>
      <p:sp>
        <p:nvSpPr>
          <p:cNvPr id="4" name="Slide Number Placeholder 3">
            <a:extLst>
              <a:ext uri="{FF2B5EF4-FFF2-40B4-BE49-F238E27FC236}">
                <a16:creationId xmlns:a16="http://schemas.microsoft.com/office/drawing/2014/main" id="{C0DB02BB-4E4F-44FB-8F86-225B30B75824}"/>
              </a:ext>
            </a:extLst>
          </p:cNvPr>
          <p:cNvSpPr>
            <a:spLocks noGrp="1"/>
          </p:cNvSpPr>
          <p:nvPr>
            <p:ph type="sldNum" sz="quarter" idx="12"/>
          </p:nvPr>
        </p:nvSpPr>
        <p:spPr/>
        <p:txBody>
          <a:bodyPr/>
          <a:lstStyle/>
          <a:p>
            <a:fld id="{E410C980-786F-498E-B57D-E1E8034BDA99}" type="slidenum">
              <a:rPr lang="en-US" smtClean="0"/>
              <a:t>5</a:t>
            </a:fld>
            <a:endParaRPr lang="en-US" dirty="0"/>
          </a:p>
        </p:txBody>
      </p:sp>
    </p:spTree>
    <p:extLst>
      <p:ext uri="{BB962C8B-B14F-4D97-AF65-F5344CB8AC3E}">
        <p14:creationId xmlns:p14="http://schemas.microsoft.com/office/powerpoint/2010/main" val="199224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30A620B-CED5-4146-93F4-36962315B2D6}"/>
              </a:ext>
            </a:extLst>
          </p:cNvPr>
          <p:cNvSpPr>
            <a:spLocks noGrp="1"/>
          </p:cNvSpPr>
          <p:nvPr>
            <p:ph type="title"/>
          </p:nvPr>
        </p:nvSpPr>
        <p:spPr>
          <a:xfrm>
            <a:off x="1524000" y="1122362"/>
            <a:ext cx="9337086"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Supporting information</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CF750E0-058C-41A8-B27C-9BB8554D0848}"/>
              </a:ext>
            </a:extLst>
          </p:cNvPr>
          <p:cNvSpPr>
            <a:spLocks noGrp="1"/>
          </p:cNvSpPr>
          <p:nvPr>
            <p:ph type="sldNum" sz="quarter" idx="12"/>
          </p:nvPr>
        </p:nvSpPr>
        <p:spPr/>
        <p:txBody>
          <a:bodyPr/>
          <a:lstStyle/>
          <a:p>
            <a:fld id="{98FD1E6C-843C-4292-9331-FB5C49EE3B5A}" type="slidenum">
              <a:rPr lang="en-US" smtClean="0"/>
              <a:t>6</a:t>
            </a:fld>
            <a:endParaRPr lang="en-US"/>
          </a:p>
        </p:txBody>
      </p:sp>
    </p:spTree>
    <p:extLst>
      <p:ext uri="{BB962C8B-B14F-4D97-AF65-F5344CB8AC3E}">
        <p14:creationId xmlns:p14="http://schemas.microsoft.com/office/powerpoint/2010/main" val="194844205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03F8-3D8B-434C-8A5A-C5D8B904A80A}"/>
              </a:ext>
            </a:extLst>
          </p:cNvPr>
          <p:cNvSpPr>
            <a:spLocks noGrp="1"/>
          </p:cNvSpPr>
          <p:nvPr>
            <p:ph type="title"/>
          </p:nvPr>
        </p:nvSpPr>
        <p:spPr/>
        <p:txBody>
          <a:bodyPr/>
          <a:lstStyle/>
          <a:p>
            <a:r>
              <a:rPr lang="en-US" dirty="0"/>
              <a:t>Current Expedited Process Structure</a:t>
            </a:r>
          </a:p>
        </p:txBody>
      </p:sp>
      <p:pic>
        <p:nvPicPr>
          <p:cNvPr id="3" name="Picture 2">
            <a:extLst>
              <a:ext uri="{FF2B5EF4-FFF2-40B4-BE49-F238E27FC236}">
                <a16:creationId xmlns:a16="http://schemas.microsoft.com/office/drawing/2014/main" id="{15DEE48E-4214-4F06-A5B7-9AD49BDA153C}"/>
              </a:ext>
            </a:extLst>
          </p:cNvPr>
          <p:cNvPicPr>
            <a:picLocks noChangeAspect="1"/>
          </p:cNvPicPr>
          <p:nvPr/>
        </p:nvPicPr>
        <p:blipFill>
          <a:blip r:embed="rId2"/>
          <a:stretch>
            <a:fillRect/>
          </a:stretch>
        </p:blipFill>
        <p:spPr>
          <a:xfrm>
            <a:off x="10331904" y="111807"/>
            <a:ext cx="1749723" cy="1544762"/>
          </a:xfrm>
          <a:prstGeom prst="rect">
            <a:avLst/>
          </a:prstGeom>
        </p:spPr>
      </p:pic>
      <p:graphicFrame>
        <p:nvGraphicFramePr>
          <p:cNvPr id="6" name="Content Placeholder 5">
            <a:extLst>
              <a:ext uri="{FF2B5EF4-FFF2-40B4-BE49-F238E27FC236}">
                <a16:creationId xmlns:a16="http://schemas.microsoft.com/office/drawing/2014/main" id="{9178722D-C496-4A2E-A2F0-B2F98AACB68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2D383F33-DA3D-4804-BEFD-14D8F65F8073}"/>
              </a:ext>
            </a:extLst>
          </p:cNvPr>
          <p:cNvSpPr>
            <a:spLocks noGrp="1"/>
          </p:cNvSpPr>
          <p:nvPr>
            <p:ph type="sldNum" sz="quarter" idx="12"/>
          </p:nvPr>
        </p:nvSpPr>
        <p:spPr/>
        <p:txBody>
          <a:bodyPr/>
          <a:lstStyle/>
          <a:p>
            <a:fld id="{98FD1E6C-843C-4292-9331-FB5C49EE3B5A}" type="slidenum">
              <a:rPr lang="en-US" smtClean="0"/>
              <a:t>7</a:t>
            </a:fld>
            <a:endParaRPr lang="en-US"/>
          </a:p>
        </p:txBody>
      </p:sp>
    </p:spTree>
    <p:extLst>
      <p:ext uri="{BB962C8B-B14F-4D97-AF65-F5344CB8AC3E}">
        <p14:creationId xmlns:p14="http://schemas.microsoft.com/office/powerpoint/2010/main" val="2969838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0870-702B-4093-A431-C0E6888591AD}"/>
              </a:ext>
            </a:extLst>
          </p:cNvPr>
          <p:cNvSpPr>
            <a:spLocks noGrp="1"/>
          </p:cNvSpPr>
          <p:nvPr>
            <p:ph type="title"/>
          </p:nvPr>
        </p:nvSpPr>
        <p:spPr/>
        <p:txBody>
          <a:bodyPr/>
          <a:lstStyle/>
          <a:p>
            <a:r>
              <a:rPr lang="en-US" dirty="0"/>
              <a:t>Defining Thresholds</a:t>
            </a:r>
          </a:p>
        </p:txBody>
      </p:sp>
      <p:pic>
        <p:nvPicPr>
          <p:cNvPr id="4" name="Content Placeholder 3">
            <a:extLst>
              <a:ext uri="{FF2B5EF4-FFF2-40B4-BE49-F238E27FC236}">
                <a16:creationId xmlns:a16="http://schemas.microsoft.com/office/drawing/2014/main" id="{393B99E2-DF85-4CD0-B6BD-0FA67B504ADD}"/>
              </a:ext>
            </a:extLst>
          </p:cNvPr>
          <p:cNvPicPr>
            <a:picLocks noGrp="1" noChangeAspect="1"/>
          </p:cNvPicPr>
          <p:nvPr>
            <p:ph idx="1"/>
          </p:nvPr>
        </p:nvPicPr>
        <p:blipFill>
          <a:blip r:embed="rId2"/>
          <a:stretch>
            <a:fillRect/>
          </a:stretch>
        </p:blipFill>
        <p:spPr>
          <a:xfrm>
            <a:off x="3358755" y="1531114"/>
            <a:ext cx="4518278" cy="4926625"/>
          </a:xfrm>
          <a:prstGeom prst="rect">
            <a:avLst/>
          </a:prstGeom>
        </p:spPr>
      </p:pic>
      <p:pic>
        <p:nvPicPr>
          <p:cNvPr id="5" name="Picture 4">
            <a:extLst>
              <a:ext uri="{FF2B5EF4-FFF2-40B4-BE49-F238E27FC236}">
                <a16:creationId xmlns:a16="http://schemas.microsoft.com/office/drawing/2014/main" id="{28ED77B1-F502-413D-AD54-B1F6EB43D7EA}"/>
              </a:ext>
            </a:extLst>
          </p:cNvPr>
          <p:cNvPicPr>
            <a:picLocks noChangeAspect="1"/>
          </p:cNvPicPr>
          <p:nvPr/>
        </p:nvPicPr>
        <p:blipFill>
          <a:blip r:embed="rId3"/>
          <a:stretch>
            <a:fillRect/>
          </a:stretch>
        </p:blipFill>
        <p:spPr>
          <a:xfrm>
            <a:off x="8013246" y="1506120"/>
            <a:ext cx="3766473" cy="5140684"/>
          </a:xfrm>
          <a:prstGeom prst="rect">
            <a:avLst/>
          </a:prstGeom>
        </p:spPr>
      </p:pic>
      <p:sp>
        <p:nvSpPr>
          <p:cNvPr id="6" name="Content Placeholder 4">
            <a:extLst>
              <a:ext uri="{FF2B5EF4-FFF2-40B4-BE49-F238E27FC236}">
                <a16:creationId xmlns:a16="http://schemas.microsoft.com/office/drawing/2014/main" id="{6B5FC409-9539-474C-96CA-EAE1995E7195}"/>
              </a:ext>
            </a:extLst>
          </p:cNvPr>
          <p:cNvSpPr txBox="1">
            <a:spLocks/>
          </p:cNvSpPr>
          <p:nvPr/>
        </p:nvSpPr>
        <p:spPr>
          <a:xfrm>
            <a:off x="838199" y="1531114"/>
            <a:ext cx="2231571" cy="4926625"/>
          </a:xfrm>
          <a:prstGeom prst="rect">
            <a:avLst/>
          </a:prstGeom>
          <a:ln w="12700">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Two primary public works thresholds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Bid Threshold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SWR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Take a variety of forms across agency types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25C8798-748B-4DF4-83BE-FEB7FB40B4FD}"/>
              </a:ext>
            </a:extLst>
          </p:cNvPr>
          <p:cNvSpPr>
            <a:spLocks noGrp="1"/>
          </p:cNvSpPr>
          <p:nvPr>
            <p:ph type="sldNum" sz="quarter" idx="12"/>
          </p:nvPr>
        </p:nvSpPr>
        <p:spPr/>
        <p:txBody>
          <a:bodyPr/>
          <a:lstStyle/>
          <a:p>
            <a:fld id="{98FD1E6C-843C-4292-9331-FB5C49EE3B5A}" type="slidenum">
              <a:rPr lang="en-US" smtClean="0"/>
              <a:t>8</a:t>
            </a:fld>
            <a:endParaRPr lang="en-US"/>
          </a:p>
        </p:txBody>
      </p:sp>
    </p:spTree>
    <p:extLst>
      <p:ext uri="{BB962C8B-B14F-4D97-AF65-F5344CB8AC3E}">
        <p14:creationId xmlns:p14="http://schemas.microsoft.com/office/powerpoint/2010/main" val="168060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5BD9-122D-4306-8DB0-7D935EE2EEBB}"/>
              </a:ext>
            </a:extLst>
          </p:cNvPr>
          <p:cNvSpPr>
            <a:spLocks noGrp="1"/>
          </p:cNvSpPr>
          <p:nvPr>
            <p:ph type="title"/>
          </p:nvPr>
        </p:nvSpPr>
        <p:spPr/>
        <p:txBody>
          <a:bodyPr/>
          <a:lstStyle/>
          <a:p>
            <a:r>
              <a:rPr lang="en-US" dirty="0"/>
              <a:t>CCI Inflation Adjustment</a:t>
            </a:r>
          </a:p>
        </p:txBody>
      </p:sp>
      <p:graphicFrame>
        <p:nvGraphicFramePr>
          <p:cNvPr id="4" name="Content Placeholder 3">
            <a:extLst>
              <a:ext uri="{FF2B5EF4-FFF2-40B4-BE49-F238E27FC236}">
                <a16:creationId xmlns:a16="http://schemas.microsoft.com/office/drawing/2014/main" id="{C80D88C0-F501-4D93-ACA5-7C40DB204F43}"/>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FE35B7B-E601-42DE-B538-FF054F58F0E0}"/>
              </a:ext>
            </a:extLst>
          </p:cNvPr>
          <p:cNvSpPr>
            <a:spLocks noGrp="1"/>
          </p:cNvSpPr>
          <p:nvPr>
            <p:ph type="sldNum" sz="quarter" idx="12"/>
          </p:nvPr>
        </p:nvSpPr>
        <p:spPr/>
        <p:txBody>
          <a:bodyPr/>
          <a:lstStyle/>
          <a:p>
            <a:fld id="{E410C980-786F-498E-B57D-E1E8034BDA99}" type="slidenum">
              <a:rPr lang="en-US" smtClean="0"/>
              <a:t>9</a:t>
            </a:fld>
            <a:endParaRPr lang="en-US" dirty="0"/>
          </a:p>
        </p:txBody>
      </p:sp>
    </p:spTree>
    <p:extLst>
      <p:ext uri="{BB962C8B-B14F-4D97-AF65-F5344CB8AC3E}">
        <p14:creationId xmlns:p14="http://schemas.microsoft.com/office/powerpoint/2010/main" val="424378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340</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Myriad Pro</vt:lpstr>
      <vt:lpstr>Office Theme</vt:lpstr>
      <vt:lpstr>1_Office Theme</vt:lpstr>
      <vt:lpstr>Local Government Public Works Contracting Study– CPARB Update</vt:lpstr>
      <vt:lpstr>Participation Ask</vt:lpstr>
      <vt:lpstr>Approval Timeline</vt:lpstr>
      <vt:lpstr>Voting Members</vt:lpstr>
      <vt:lpstr>Public Works Committee Purpose</vt:lpstr>
      <vt:lpstr>Supporting information</vt:lpstr>
      <vt:lpstr>Current Expedited Process Structure</vt:lpstr>
      <vt:lpstr>Defining Thresholds</vt:lpstr>
      <vt:lpstr>CCI Inflation Adjustment</vt:lpstr>
      <vt:lpstr>Resources for ensuring bidding requirements</vt:lpstr>
      <vt:lpstr>Public Works Project Notification 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Public Works Contracting Study– CPARB Update</dc:title>
  <dc:creator>Jon Rose</dc:creator>
  <cp:lastModifiedBy>Jon Rose</cp:lastModifiedBy>
  <cp:revision>1</cp:revision>
  <dcterms:created xsi:type="dcterms:W3CDTF">2020-08-21T17:59:12Z</dcterms:created>
  <dcterms:modified xsi:type="dcterms:W3CDTF">2020-09-04T21:24:02Z</dcterms:modified>
</cp:coreProperties>
</file>