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2" r:id="rId6"/>
    <p:sldId id="263" r:id="rId7"/>
    <p:sldId id="264" r:id="rId8"/>
    <p:sldId id="265" r:id="rId9"/>
    <p:sldId id="266" r:id="rId10"/>
    <p:sldId id="269" r:id="rId11"/>
    <p:sldId id="268" r:id="rId1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B33F"/>
    <a:srgbClr val="032B6D"/>
    <a:srgbClr val="ADA6B4"/>
    <a:srgbClr val="A4A3B7"/>
    <a:srgbClr val="021F4E"/>
    <a:srgbClr val="243962"/>
    <a:srgbClr val="28315E"/>
    <a:srgbClr val="055B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315" autoAdjust="0"/>
  </p:normalViewPr>
  <p:slideViewPr>
    <p:cSldViewPr>
      <p:cViewPr varScale="1">
        <p:scale>
          <a:sx n="107" d="100"/>
          <a:sy n="107" d="100"/>
        </p:scale>
        <p:origin x="-17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Authority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7.81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04166666666666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FY 11</c:v>
                </c:pt>
                <c:pt idx="1">
                  <c:v>FY 12</c:v>
                </c:pt>
                <c:pt idx="2">
                  <c:v>FY 13</c:v>
                </c:pt>
                <c:pt idx="3">
                  <c:v>FY 14</c:v>
                </c:pt>
              </c:strCache>
            </c:strRef>
          </c:cat>
          <c:val>
            <c:numRef>
              <c:f>Sheet1!$B$2:$B$5</c:f>
              <c:numCache>
                <c:formatCode>_(* #,##0.0_);_(* \(#,##0.0\);_(* "-"??_);_(@_)</c:formatCode>
                <c:ptCount val="4"/>
                <c:pt idx="0">
                  <c:v>36</c:v>
                </c:pt>
                <c:pt idx="1">
                  <c:v>58</c:v>
                </c:pt>
                <c:pt idx="2">
                  <c:v>60</c:v>
                </c:pt>
                <c:pt idx="3">
                  <c:v>76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Value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5.2083333333333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FY 11</c:v>
                </c:pt>
                <c:pt idx="1">
                  <c:v>FY 12</c:v>
                </c:pt>
                <c:pt idx="2">
                  <c:v>FY 13</c:v>
                </c:pt>
                <c:pt idx="3">
                  <c:v>FY 14</c:v>
                </c:pt>
              </c:strCache>
            </c:strRef>
          </c:cat>
          <c:val>
            <c:numRef>
              <c:f>Sheet1!$C$2:$C$5</c:f>
              <c:numCache>
                <c:formatCode>_(* #,##0.0_);_(* \(#,##0.0\);_(* "-"??_);_(@_)</c:formatCode>
                <c:ptCount val="4"/>
                <c:pt idx="0">
                  <c:v>23.4</c:v>
                </c:pt>
                <c:pt idx="1">
                  <c:v>24.5</c:v>
                </c:pt>
                <c:pt idx="2">
                  <c:v>27.9</c:v>
                </c:pt>
                <c:pt idx="3">
                  <c:v>39.1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379136"/>
        <c:axId val="106380672"/>
      </c:barChart>
      <c:catAx>
        <c:axId val="106379136"/>
        <c:scaling>
          <c:orientation val="minMax"/>
        </c:scaling>
        <c:delete val="0"/>
        <c:axPos val="b"/>
        <c:majorTickMark val="out"/>
        <c:minorTickMark val="none"/>
        <c:tickLblPos val="nextTo"/>
        <c:crossAx val="106380672"/>
        <c:crosses val="autoZero"/>
        <c:auto val="1"/>
        <c:lblAlgn val="ctr"/>
        <c:lblOffset val="100"/>
        <c:noMultiLvlLbl val="0"/>
      </c:catAx>
      <c:valAx>
        <c:axId val="106380672"/>
        <c:scaling>
          <c:orientation val="minMax"/>
        </c:scaling>
        <c:delete val="0"/>
        <c:axPos val="l"/>
        <c:majorGridlines/>
        <c:numFmt formatCode="&quot;$&quot;#,##0.0" sourceLinked="0"/>
        <c:majorTickMark val="out"/>
        <c:minorTickMark val="none"/>
        <c:tickLblPos val="nextTo"/>
        <c:crossAx val="1063791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by Fiscal Year</c:v>
                </c:pt>
              </c:strCache>
            </c:strRef>
          </c:tx>
          <c:dLbls>
            <c:dLbl>
              <c:idx val="0"/>
              <c:layout>
                <c:manualLayout>
                  <c:x val="1.736111111111111E-3"/>
                  <c:y val="4.5977011494252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3.4482758620689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736111111111111E-3"/>
                  <c:y val="3.1609195402298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FY 12</c:v>
                </c:pt>
                <c:pt idx="1">
                  <c:v>FY 13</c:v>
                </c:pt>
                <c:pt idx="2">
                  <c:v>FY 14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6.3</c:v>
                </c:pt>
                <c:pt idx="1">
                  <c:v>7.1</c:v>
                </c:pt>
                <c:pt idx="2">
                  <c:v>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739456"/>
        <c:axId val="30765824"/>
      </c:lineChart>
      <c:catAx>
        <c:axId val="30739456"/>
        <c:scaling>
          <c:orientation val="minMax"/>
        </c:scaling>
        <c:delete val="0"/>
        <c:axPos val="b"/>
        <c:majorTickMark val="out"/>
        <c:minorTickMark val="none"/>
        <c:tickLblPos val="nextTo"/>
        <c:crossAx val="30765824"/>
        <c:crosses val="autoZero"/>
        <c:auto val="1"/>
        <c:lblAlgn val="ctr"/>
        <c:lblOffset val="100"/>
        <c:noMultiLvlLbl val="0"/>
      </c:catAx>
      <c:valAx>
        <c:axId val="30765824"/>
        <c:scaling>
          <c:orientation val="minMax"/>
          <c:max val="10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0739456"/>
        <c:crosses val="autoZero"/>
        <c:crossBetween val="between"/>
        <c:majorUnit val="2"/>
        <c:dispUnits>
          <c:builtInUnit val="hundreds"/>
        </c:dispUnits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81F542B-7B9C-495E-929A-BE5B82C05E66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E5FFEEA-CE66-4B0F-B76E-753B302B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98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294D073-375B-4414-951B-1CB3216E2BB8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06C41FE-50D3-409A-B028-0F48A32A3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5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a logo for the main page of your presentation.  Delet</a:t>
            </a:r>
            <a:r>
              <a:rPr lang="en-US" baseline="0" dirty="0" smtClean="0"/>
              <a:t>e the other logo.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2954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11/13/2014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11/13/2014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0" y="6356350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11/13/2014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0" y="6356350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2C409-97E4-4FBA-B694-9CF34CD0FA2E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CPARB</a:t>
            </a:r>
            <a:br>
              <a:rPr lang="en-US" dirty="0" smtClean="0"/>
            </a:br>
            <a:r>
              <a:rPr lang="en-US" dirty="0" smtClean="0"/>
              <a:t>Annual JOC Report 2011-2014</a:t>
            </a:r>
            <a:endParaRPr lang="en-US" dirty="0"/>
          </a:p>
        </p:txBody>
      </p:sp>
      <p:pic>
        <p:nvPicPr>
          <p:cNvPr id="5" name="Picture 4" descr="Logo 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5257800"/>
            <a:ext cx="5415252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5791200"/>
            <a:ext cx="961189" cy="880874"/>
          </a:xfrm>
          <a:prstGeom prst="rect">
            <a:avLst/>
          </a:prstGeom>
        </p:spPr>
      </p:pic>
      <p:pic>
        <p:nvPicPr>
          <p:cNvPr id="5" name="Content Placeholder 5" descr="Button_Oran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Contract Information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239128"/>
              </p:ext>
            </p:extLst>
          </p:nvPr>
        </p:nvGraphicFramePr>
        <p:xfrm>
          <a:off x="1066800" y="1524000"/>
          <a:ext cx="697945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454"/>
                <a:gridCol w="1097749"/>
                <a:gridCol w="1097749"/>
                <a:gridCol w="1097749"/>
                <a:gridCol w="1097749"/>
              </a:tblGrid>
              <a:tr h="7698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</a:t>
                      </a:r>
                      <a:r>
                        <a:rPr lang="en-US" sz="2000" baseline="0" dirty="0" smtClean="0"/>
                        <a:t> 11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12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13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14</a:t>
                      </a:r>
                      <a:endParaRPr lang="en-US" sz="2000" dirty="0"/>
                    </a:p>
                  </a:txBody>
                  <a:tcPr anchor="ctr"/>
                </a:tc>
              </a:tr>
              <a:tr h="911792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Number of Public Bodies Using JOC 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 anchor="ctr"/>
                </a:tc>
              </a:tr>
              <a:tr h="911792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Number of JOC Contracts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14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21</a:t>
                      </a:r>
                      <a:endParaRPr lang="en-US" sz="2000" dirty="0"/>
                    </a:p>
                  </a:txBody>
                  <a:tcPr anchor="ctr"/>
                </a:tc>
              </a:tr>
              <a:tr h="911792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Number of Work Orders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317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356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94727"/>
              </p:ext>
            </p:extLst>
          </p:nvPr>
        </p:nvGraphicFramePr>
        <p:xfrm>
          <a:off x="908482" y="1353312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Total Contract Authority Vs. Value</a:t>
            </a:r>
            <a:endParaRPr lang="en-US" dirty="0"/>
          </a:p>
        </p:txBody>
      </p:sp>
      <p:pic>
        <p:nvPicPr>
          <p:cNvPr id="4" name="Content Placeholder 5" descr="Button_Oran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33236" y="2590800"/>
            <a:ext cx="461665" cy="189013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Dollars (in millions)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Work Order Information</a:t>
            </a:r>
            <a:endParaRPr lang="en-US" dirty="0"/>
          </a:p>
        </p:txBody>
      </p:sp>
      <p:pic>
        <p:nvPicPr>
          <p:cNvPr id="4" name="Picture 3" descr="Button_Bn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" y="5791200"/>
            <a:ext cx="960120" cy="879894"/>
          </a:xfrm>
          <a:prstGeom prst="rect">
            <a:avLst/>
          </a:prstGeom>
        </p:spPr>
      </p:pic>
      <p:pic>
        <p:nvPicPr>
          <p:cNvPr id="5" name="Content Placeholder 5" descr="Button_Oran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576813"/>
              </p:ext>
            </p:extLst>
          </p:nvPr>
        </p:nvGraphicFramePr>
        <p:xfrm>
          <a:off x="914400" y="1600200"/>
          <a:ext cx="7148678" cy="3276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798"/>
                <a:gridCol w="1139470"/>
                <a:gridCol w="1139470"/>
                <a:gridCol w="1139470"/>
                <a:gridCol w="1139470"/>
              </a:tblGrid>
              <a:tr h="7196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</a:t>
                      </a:r>
                      <a:r>
                        <a:rPr lang="en-US" sz="2000" baseline="0" dirty="0" smtClean="0"/>
                        <a:t> 11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12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13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14</a:t>
                      </a:r>
                      <a:endParaRPr lang="en-US" sz="2000" dirty="0"/>
                    </a:p>
                  </a:txBody>
                  <a:tcPr anchor="ctr"/>
                </a:tc>
              </a:tr>
              <a:tr h="85232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Number of Work Orders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317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356</a:t>
                      </a:r>
                      <a:endParaRPr lang="en-US" sz="2000" dirty="0"/>
                    </a:p>
                  </a:txBody>
                  <a:tcPr anchor="ctr"/>
                </a:tc>
              </a:tr>
              <a:tr h="85232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Avg. Work Order Amount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$81,985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$94,558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$88,051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$109,839</a:t>
                      </a:r>
                      <a:endParaRPr lang="en-US" sz="1800" dirty="0"/>
                    </a:p>
                  </a:txBody>
                  <a:tcPr anchor="ctr"/>
                </a:tc>
              </a:tr>
              <a:tr h="85232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Avg. Number of Change Orders per Work Order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1.67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1.06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1.3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Subcontract Information</a:t>
            </a: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5791200"/>
            <a:ext cx="961189" cy="880874"/>
          </a:xfrm>
          <a:prstGeom prst="rect">
            <a:avLst/>
          </a:prstGeom>
        </p:spPr>
      </p:pic>
      <p:pic>
        <p:nvPicPr>
          <p:cNvPr id="5" name="Content Placeholder 5" descr="Button_Oran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984480"/>
              </p:ext>
            </p:extLst>
          </p:nvPr>
        </p:nvGraphicFramePr>
        <p:xfrm>
          <a:off x="990600" y="1600200"/>
          <a:ext cx="7148678" cy="3276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798"/>
                <a:gridCol w="1139470"/>
                <a:gridCol w="1139470"/>
                <a:gridCol w="1139470"/>
                <a:gridCol w="1139470"/>
              </a:tblGrid>
              <a:tr h="7196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</a:t>
                      </a:r>
                      <a:r>
                        <a:rPr lang="en-US" sz="2000" baseline="0" dirty="0" smtClean="0"/>
                        <a:t> 11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12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13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14</a:t>
                      </a:r>
                      <a:endParaRPr lang="en-US" sz="2000" dirty="0"/>
                    </a:p>
                  </a:txBody>
                  <a:tcPr anchor="ctr"/>
                </a:tc>
              </a:tr>
              <a:tr h="852327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% Subcontracted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98%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92%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89%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90%</a:t>
                      </a:r>
                      <a:endParaRPr lang="en-US" sz="2000" dirty="0"/>
                    </a:p>
                  </a:txBody>
                  <a:tcPr anchor="ctr"/>
                </a:tc>
              </a:tr>
              <a:tr h="852327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Dollar</a:t>
                      </a:r>
                      <a:r>
                        <a:rPr lang="en-US" sz="1700" baseline="0" dirty="0" smtClean="0"/>
                        <a:t> Value Subcontracted (in millions)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$15.7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$17.3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$19.1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$28.4</a:t>
                      </a:r>
                      <a:endParaRPr lang="en-US" sz="2000" dirty="0"/>
                    </a:p>
                  </a:txBody>
                  <a:tcPr anchor="ctr"/>
                </a:tc>
              </a:tr>
              <a:tr h="852327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Number of Subcontracting Firms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432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377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New Opportunity</a:t>
            </a:r>
            <a:endParaRPr lang="en-US" dirty="0"/>
          </a:p>
        </p:txBody>
      </p:sp>
      <p:pic>
        <p:nvPicPr>
          <p:cNvPr id="4" name="Content Placeholder 5" descr="Button_Oran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454530"/>
              </p:ext>
            </p:extLst>
          </p:nvPr>
        </p:nvGraphicFramePr>
        <p:xfrm>
          <a:off x="1066800" y="1981200"/>
          <a:ext cx="7069947" cy="34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908"/>
                <a:gridCol w="989622"/>
                <a:gridCol w="989622"/>
                <a:gridCol w="989622"/>
                <a:gridCol w="989622"/>
                <a:gridCol w="926551"/>
              </a:tblGrid>
              <a:tr h="4898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</a:t>
                      </a:r>
                      <a:r>
                        <a:rPr lang="en-US" baseline="0" dirty="0" smtClean="0"/>
                        <a:t> 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Burton Contractors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167</a:t>
                      </a:r>
                      <a:endParaRPr lang="en-US" b="1" dirty="0"/>
                    </a:p>
                  </a:txBody>
                  <a:tcPr anchor="ctr"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Centennial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64</a:t>
                      </a:r>
                      <a:endParaRPr lang="en-US" b="1" dirty="0"/>
                    </a:p>
                  </a:txBody>
                  <a:tcPr anchor="ctr"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CONSTRUCT, Inc.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186</a:t>
                      </a:r>
                      <a:endParaRPr lang="en-US" b="1" dirty="0"/>
                    </a:p>
                  </a:txBody>
                  <a:tcPr anchor="ctr"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FORMA Construction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204</a:t>
                      </a:r>
                      <a:endParaRPr lang="en-US" b="1" dirty="0"/>
                    </a:p>
                  </a:txBody>
                  <a:tcPr anchor="ctr"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Saybr</a:t>
                      </a:r>
                      <a:r>
                        <a:rPr lang="en-US" dirty="0" smtClean="0"/>
                        <a:t> Contractors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 anchor="ctr"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Grand</a:t>
                      </a:r>
                      <a:r>
                        <a:rPr lang="en-US" b="1" baseline="0" dirty="0" smtClean="0"/>
                        <a:t> Total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107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167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212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627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90800" y="1371600"/>
            <a:ext cx="3923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Unique Subcontractor Count – DES Only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New Opportunity</a:t>
            </a:r>
            <a:endParaRPr lang="en-US" dirty="0"/>
          </a:p>
        </p:txBody>
      </p:sp>
      <p:pic>
        <p:nvPicPr>
          <p:cNvPr id="4" name="Content Placeholder 5" descr="Button_Oran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904174"/>
              </p:ext>
            </p:extLst>
          </p:nvPr>
        </p:nvGraphicFramePr>
        <p:xfrm>
          <a:off x="1066800" y="1981200"/>
          <a:ext cx="7069947" cy="34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908"/>
                <a:gridCol w="989622"/>
                <a:gridCol w="989622"/>
                <a:gridCol w="989622"/>
                <a:gridCol w="989622"/>
                <a:gridCol w="926551"/>
              </a:tblGrid>
              <a:tr h="4898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</a:t>
                      </a:r>
                      <a:r>
                        <a:rPr lang="en-US" baseline="0" dirty="0" smtClean="0"/>
                        <a:t> 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Burton Contractors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 anchor="ctr"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Centennial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 anchor="ctr"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CONSTRUCT, Inc.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 anchor="ctr"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FORMA Construction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 anchor="ctr"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Saybr</a:t>
                      </a:r>
                      <a:r>
                        <a:rPr lang="en-US" dirty="0" smtClean="0"/>
                        <a:t> Contractors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 anchor="ctr"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Grand</a:t>
                      </a:r>
                      <a:r>
                        <a:rPr lang="en-US" b="1" baseline="0" dirty="0" smtClean="0"/>
                        <a:t> Total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32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7817" y="1371600"/>
            <a:ext cx="7471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Subcontractors Receiving Five (5) or More Work Orders – DES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263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Autofit/>
          </a:bodyPr>
          <a:lstStyle/>
          <a:p>
            <a:r>
              <a:rPr lang="en-US" sz="4200" dirty="0" smtClean="0"/>
              <a:t>WMBE Information</a:t>
            </a:r>
            <a:endParaRPr lang="en-US" sz="4200" dirty="0"/>
          </a:p>
        </p:txBody>
      </p:sp>
      <p:pic>
        <p:nvPicPr>
          <p:cNvPr id="4" name="Content Placeholder 5" descr="Button_Oran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139" y="5791200"/>
            <a:ext cx="957861" cy="877824"/>
          </a:xfrm>
          <a:prstGeom prst="rect">
            <a:avLst/>
          </a:prstGeom>
        </p:spPr>
      </p:pic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827293101"/>
              </p:ext>
            </p:extLst>
          </p:nvPr>
        </p:nvGraphicFramePr>
        <p:xfrm>
          <a:off x="914400" y="1371600"/>
          <a:ext cx="7315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S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B848503616A74292EA15D8ED0BAC5C" ma:contentTypeVersion="2" ma:contentTypeDescription="Create a new document." ma:contentTypeScope="" ma:versionID="6f42607758e6cba825e86069f8d4e2a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59c4ed3a90248616a05285cf0de681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E69D4AC-43A6-4216-9FA2-4CF4062B6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F5B747-C14C-49C7-92DF-4153A47C5F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CE7D81-4E8A-47AC-BB6E-4D2F8F316D45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sharepoint/v3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DES-PPT-Template</Template>
  <TotalTime>437</TotalTime>
  <Words>291</Words>
  <Application>Microsoft Office PowerPoint</Application>
  <PresentationFormat>On-screen Show (4:3)</PresentationFormat>
  <Paragraphs>149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DES-PPT-Template</vt:lpstr>
      <vt:lpstr>CPARB Annual JOC Report 2011-2014</vt:lpstr>
      <vt:lpstr>Summary Contract Information</vt:lpstr>
      <vt:lpstr>Total Contract Authority Vs. Value</vt:lpstr>
      <vt:lpstr>Work Order Information</vt:lpstr>
      <vt:lpstr>Subcontract Information</vt:lpstr>
      <vt:lpstr>New Opportunity</vt:lpstr>
      <vt:lpstr>New Opportunity</vt:lpstr>
      <vt:lpstr>WMBE Information</vt:lpstr>
    </vt:vector>
  </TitlesOfParts>
  <Company>Department of Enterprise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jonp</dc:creator>
  <cp:lastModifiedBy>Paterson, Emily (DES)</cp:lastModifiedBy>
  <cp:revision>42</cp:revision>
  <cp:lastPrinted>2014-11-13T16:49:29Z</cp:lastPrinted>
  <dcterms:created xsi:type="dcterms:W3CDTF">2012-07-19T21:11:51Z</dcterms:created>
  <dcterms:modified xsi:type="dcterms:W3CDTF">2014-11-13T17:11:27Z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0x01010058B848503616A74292EA15D8ED0BAC5C</vt:lpwstr>
  </property>
  <property fmtid="{D5CDD505-2E9C-101B-9397-08002B2CF9AE}" pid="3" name="Category">
    <vt:lpwstr>Template</vt:lpwstr>
  </property>
</Properties>
</file>