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ce-inc.com\home%20folders\users\quinn.dolan.cce-inc\Dolan\JOC%20Sub%20Committee\Data%20Collection%20Effort\2017%20Data\JOC%20Summary%20Data%202008-2018%204-25-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cce-inc.com\home%20folders\users\quinn.dolan.cce-inc\Dolan\JOC%20Sub%20Committee\Data%20Collection%20Effort\2017%20Data\JOC%20Summary%20Data%202008-2018%204-25-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Washington</a:t>
            </a:r>
            <a:r>
              <a:rPr lang="en-US" sz="1600" baseline="0"/>
              <a:t> State Job Order Contracting</a:t>
            </a:r>
          </a:p>
          <a:p>
            <a:pPr>
              <a:defRPr/>
            </a:pPr>
            <a:r>
              <a:rPr lang="en-US" sz="1000" baseline="0"/>
              <a:t>Work Completed - Award Amount and Number of Projects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Summary!$C$3:$C$13</c:f>
              <c:strCache>
                <c:ptCount val="11"/>
                <c:pt idx="0">
                  <c:v> Work Completed </c:v>
                </c:pt>
                <c:pt idx="1">
                  <c:v> $15,900,000 </c:v>
                </c:pt>
                <c:pt idx="2">
                  <c:v> $24,300,000 </c:v>
                </c:pt>
                <c:pt idx="3">
                  <c:v> $18,900,000 </c:v>
                </c:pt>
                <c:pt idx="4">
                  <c:v> $27,500,000 </c:v>
                </c:pt>
                <c:pt idx="5">
                  <c:v> $23,365,995 </c:v>
                </c:pt>
                <c:pt idx="6">
                  <c:v> $28,692,613 </c:v>
                </c:pt>
                <c:pt idx="7">
                  <c:v> $39,417,657 </c:v>
                </c:pt>
                <c:pt idx="8">
                  <c:v> $49,514,586 </c:v>
                </c:pt>
                <c:pt idx="9">
                  <c:v> $44,989,568 </c:v>
                </c:pt>
                <c:pt idx="10">
                  <c:v> $51,318,196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Summary!$B$4:$B$13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Summary!$C$4:$C$13</c:f>
              <c:numCache>
                <c:formatCode>_("$"* #,##0_);_("$"* \(#,##0\);_("$"* "-"??_);_(@_)</c:formatCode>
                <c:ptCount val="10"/>
                <c:pt idx="0">
                  <c:v>15900000</c:v>
                </c:pt>
                <c:pt idx="1">
                  <c:v>24300000</c:v>
                </c:pt>
                <c:pt idx="2">
                  <c:v>18900000</c:v>
                </c:pt>
                <c:pt idx="3">
                  <c:v>27500000</c:v>
                </c:pt>
                <c:pt idx="4">
                  <c:v>23365995.210000001</c:v>
                </c:pt>
                <c:pt idx="5">
                  <c:v>28692613.079999994</c:v>
                </c:pt>
                <c:pt idx="6">
                  <c:v>39417657.200000003</c:v>
                </c:pt>
                <c:pt idx="7">
                  <c:v>49514586.139999993</c:v>
                </c:pt>
                <c:pt idx="8">
                  <c:v>44989567.749999993</c:v>
                </c:pt>
                <c:pt idx="9">
                  <c:v>51318196.430000007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E3-43CF-91F6-1871E83739D8}"/>
            </c:ext>
          </c:extLst>
        </c:ser>
        <c:ser>
          <c:idx val="1"/>
          <c:order val="1"/>
          <c:tx>
            <c:strRef>
              <c:f>Summary!$D$3:$D$13</c:f>
              <c:strCache>
                <c:ptCount val="11"/>
                <c:pt idx="0">
                  <c:v># Work Orders Completed</c:v>
                </c:pt>
                <c:pt idx="1">
                  <c:v>235</c:v>
                </c:pt>
                <c:pt idx="2">
                  <c:v>297</c:v>
                </c:pt>
                <c:pt idx="3">
                  <c:v>238</c:v>
                </c:pt>
                <c:pt idx="4">
                  <c:v>384</c:v>
                </c:pt>
                <c:pt idx="5">
                  <c:v>263</c:v>
                </c:pt>
                <c:pt idx="6">
                  <c:v>339</c:v>
                </c:pt>
                <c:pt idx="7">
                  <c:v>367</c:v>
                </c:pt>
                <c:pt idx="8">
                  <c:v>433</c:v>
                </c:pt>
                <c:pt idx="9">
                  <c:v>470</c:v>
                </c:pt>
                <c:pt idx="10">
                  <c:v>487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E3-43CF-91F6-1871E83739D8}"/>
                </c:ext>
              </c:extLst>
            </c:dLbl>
            <c:dLbl>
              <c:idx val="1"/>
              <c:layout>
                <c:manualLayout>
                  <c:x val="0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E3-43CF-91F6-1871E83739D8}"/>
                </c:ext>
              </c:extLst>
            </c:dLbl>
            <c:dLbl>
              <c:idx val="2"/>
              <c:layout>
                <c:manualLayout>
                  <c:x val="0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DE3-43CF-91F6-1871E83739D8}"/>
                </c:ext>
              </c:extLst>
            </c:dLbl>
            <c:dLbl>
              <c:idx val="3"/>
              <c:layout>
                <c:manualLayout>
                  <c:x val="-5.0925337632079971E-17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E3-43CF-91F6-1871E83739D8}"/>
                </c:ext>
              </c:extLst>
            </c:dLbl>
            <c:dLbl>
              <c:idx val="4"/>
              <c:layout>
                <c:manualLayout>
                  <c:x val="-1.0185067526415994E-16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E3-43CF-91F6-1871E83739D8}"/>
                </c:ext>
              </c:extLst>
            </c:dLbl>
            <c:dLbl>
              <c:idx val="5"/>
              <c:layout>
                <c:manualLayout>
                  <c:x val="0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E3-43CF-91F6-1871E83739D8}"/>
                </c:ext>
              </c:extLst>
            </c:dLbl>
            <c:dLbl>
              <c:idx val="6"/>
              <c:layout>
                <c:manualLayout>
                  <c:x val="0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DE3-43CF-91F6-1871E83739D8}"/>
                </c:ext>
              </c:extLst>
            </c:dLbl>
            <c:dLbl>
              <c:idx val="7"/>
              <c:layout>
                <c:manualLayout>
                  <c:x val="-1.0185067526415994E-16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DE3-43CF-91F6-1871E83739D8}"/>
                </c:ext>
              </c:extLst>
            </c:dLbl>
            <c:dLbl>
              <c:idx val="8"/>
              <c:layout>
                <c:manualLayout>
                  <c:x val="-1.0185067526415994E-16"/>
                  <c:y val="-2.77777777777778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DE3-43CF-91F6-1871E83739D8}"/>
                </c:ext>
              </c:extLst>
            </c:dLbl>
            <c:dLbl>
              <c:idx val="9"/>
              <c:layout>
                <c:manualLayout>
                  <c:x val="-1.0185067526415994E-1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DE3-43CF-91F6-1871E83739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Summary!$B$4:$B$13</c:f>
              <c:numCache>
                <c:formatCode>General</c:formatCode>
                <c:ptCount val="10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</c:numCache>
            </c:numRef>
          </c:cat>
          <c:val>
            <c:numRef>
              <c:f>Summary!$D$4:$D$13</c:f>
              <c:numCache>
                <c:formatCode>General</c:formatCode>
                <c:ptCount val="10"/>
                <c:pt idx="0">
                  <c:v>235</c:v>
                </c:pt>
                <c:pt idx="1">
                  <c:v>297</c:v>
                </c:pt>
                <c:pt idx="2">
                  <c:v>238</c:v>
                </c:pt>
                <c:pt idx="3">
                  <c:v>384</c:v>
                </c:pt>
                <c:pt idx="4">
                  <c:v>263</c:v>
                </c:pt>
                <c:pt idx="5" formatCode="0">
                  <c:v>339</c:v>
                </c:pt>
                <c:pt idx="6" formatCode="0">
                  <c:v>367</c:v>
                </c:pt>
                <c:pt idx="7" formatCode="0">
                  <c:v>433</c:v>
                </c:pt>
                <c:pt idx="8" formatCode="0">
                  <c:v>470</c:v>
                </c:pt>
                <c:pt idx="9" formatCode="0">
                  <c:v>487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ADE3-43CF-91F6-1871E83739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54326767"/>
        <c:axId val="479343359"/>
      </c:barChart>
      <c:catAx>
        <c:axId val="654326767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9343359"/>
        <c:crosses val="autoZero"/>
        <c:auto val="1"/>
        <c:lblAlgn val="ctr"/>
        <c:lblOffset val="100"/>
        <c:noMultiLvlLbl val="0"/>
      </c:catAx>
      <c:valAx>
        <c:axId val="47934335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4326767"/>
        <c:crossesAt val="1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Summary!$G$3</c:f>
              <c:strCache>
                <c:ptCount val="1"/>
                <c:pt idx="0">
                  <c:v> Subcontracted WMBE 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Summary!$B$4:$B$13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  <c:extLst/>
            </c:numRef>
          </c:cat>
          <c:val>
            <c:numRef>
              <c:f>Summary!$G$4:$G$13</c:f>
              <c:numCache>
                <c:formatCode>_("$"* #,##0_);_("$"* \(#,##0\);_("$"* "-"??_);_(@_)</c:formatCode>
                <c:ptCount val="8"/>
                <c:pt idx="0">
                  <c:v>2000000</c:v>
                </c:pt>
                <c:pt idx="1">
                  <c:v>2800000</c:v>
                </c:pt>
                <c:pt idx="2">
                  <c:v>1468842.82</c:v>
                </c:pt>
                <c:pt idx="3">
                  <c:v>2053460.66</c:v>
                </c:pt>
                <c:pt idx="4">
                  <c:v>3523200.82</c:v>
                </c:pt>
                <c:pt idx="5">
                  <c:v>5092284.1599999992</c:v>
                </c:pt>
                <c:pt idx="6">
                  <c:v>5749683.1400000006</c:v>
                </c:pt>
                <c:pt idx="7">
                  <c:v>7524329.9199999999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A98F-48A7-9F72-856B2A503943}"/>
            </c:ext>
          </c:extLst>
        </c:ser>
        <c:ser>
          <c:idx val="1"/>
          <c:order val="1"/>
          <c:tx>
            <c:strRef>
              <c:f>Summary!$I$3</c:f>
              <c:strCache>
                <c:ptCount val="1"/>
                <c:pt idx="0">
                  <c:v> WMBE % of Contract Value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7472527472527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8F-48A7-9F72-856B2A503943}"/>
                </c:ext>
              </c:extLst>
            </c:dLbl>
            <c:dLbl>
              <c:idx val="1"/>
              <c:layout>
                <c:manualLayout>
                  <c:x val="0"/>
                  <c:y val="-2.2893772893773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98F-48A7-9F72-856B2A503943}"/>
                </c:ext>
              </c:extLst>
            </c:dLbl>
            <c:dLbl>
              <c:idx val="2"/>
              <c:layout>
                <c:manualLayout>
                  <c:x val="-5.0925337632079971E-17"/>
                  <c:y val="-2.74725274725275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8F-48A7-9F72-856B2A503943}"/>
                </c:ext>
              </c:extLst>
            </c:dLbl>
            <c:dLbl>
              <c:idx val="3"/>
              <c:layout>
                <c:manualLayout>
                  <c:x val="0"/>
                  <c:y val="-1.83150183150182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98F-48A7-9F72-856B2A503943}"/>
                </c:ext>
              </c:extLst>
            </c:dLbl>
            <c:dLbl>
              <c:idx val="4"/>
              <c:layout>
                <c:manualLayout>
                  <c:x val="5.5555555555555558E-3"/>
                  <c:y val="-1.8315018315018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8F-48A7-9F72-856B2A503943}"/>
                </c:ext>
              </c:extLst>
            </c:dLbl>
            <c:dLbl>
              <c:idx val="5"/>
              <c:layout>
                <c:manualLayout>
                  <c:x val="0"/>
                  <c:y val="-1.83150183150183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98F-48A7-9F72-856B2A503943}"/>
                </c:ext>
              </c:extLst>
            </c:dLbl>
            <c:dLbl>
              <c:idx val="6"/>
              <c:layout>
                <c:manualLayout>
                  <c:x val="0"/>
                  <c:y val="-2.2893772893772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8F-48A7-9F72-856B2A503943}"/>
                </c:ext>
              </c:extLst>
            </c:dLbl>
            <c:dLbl>
              <c:idx val="7"/>
              <c:layout>
                <c:manualLayout>
                  <c:x val="-1.0185067526415994E-16"/>
                  <c:y val="-2.7472527472527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98F-48A7-9F72-856B2A5039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Summary!$B$4:$B$13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  <c:extLst/>
            </c:numRef>
          </c:cat>
          <c:val>
            <c:numRef>
              <c:f>Summary!$I$4:$I$13</c:f>
              <c:numCache>
                <c:formatCode>0.0%</c:formatCode>
                <c:ptCount val="8"/>
                <c:pt idx="0">
                  <c:v>0.10582010582010581</c:v>
                </c:pt>
                <c:pt idx="1">
                  <c:v>0.10181818181818182</c:v>
                </c:pt>
                <c:pt idx="2">
                  <c:v>6.2862412099244799E-2</c:v>
                </c:pt>
                <c:pt idx="3">
                  <c:v>7.1567572262400583E-2</c:v>
                </c:pt>
                <c:pt idx="4">
                  <c:v>8.9381284182460233E-2</c:v>
                </c:pt>
                <c:pt idx="5">
                  <c:v>0.10284412244912687</c:v>
                </c:pt>
                <c:pt idx="6">
                  <c:v>0.12780036411885734</c:v>
                </c:pt>
                <c:pt idx="7">
                  <c:v>0.14662109044037577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9-A98F-48A7-9F72-856B2A503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659725727"/>
        <c:axId val="662219215"/>
      </c:barChart>
      <c:catAx>
        <c:axId val="65972572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algn="l"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600" baseline="0"/>
                  <a:t>Notes</a:t>
                </a:r>
              </a:p>
              <a:p>
                <a:pPr algn="l">
                  <a:defRPr/>
                </a:pPr>
                <a:r>
                  <a:rPr lang="en-US" sz="600" baseline="0"/>
                  <a:t>(1) Precentage is calculated using total owner award amount</a:t>
                </a:r>
              </a:p>
            </c:rich>
          </c:tx>
          <c:layout>
            <c:manualLayout>
              <c:xMode val="edge"/>
              <c:yMode val="edge"/>
              <c:x val="5.0089238845144338E-2"/>
              <c:y val="0.8871336996336995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algn="l"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2219215"/>
        <c:crosses val="autoZero"/>
        <c:auto val="1"/>
        <c:lblAlgn val="ctr"/>
        <c:lblOffset val="100"/>
        <c:noMultiLvlLbl val="0"/>
      </c:catAx>
      <c:valAx>
        <c:axId val="6622192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&quot;$&quot;* #,##0_);_(&quot;$&quot;* \(#,##0\);_(&quot;$&quot;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597257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77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3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32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06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20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1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1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2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42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34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A2E6A-720A-4E22-B84E-A26272972885}" type="datetimeFigureOut">
              <a:rPr lang="en-US" smtClean="0"/>
              <a:t>4/28/2020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149FD-9A68-402E-B197-7BF57842E3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26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Washington State</a:t>
            </a:r>
            <a:br>
              <a:rPr lang="en-US" b="1" dirty="0"/>
            </a:br>
            <a:r>
              <a:rPr lang="en-US" b="1" dirty="0"/>
              <a:t>Job Order Contracting </a:t>
            </a:r>
            <a:br>
              <a:rPr lang="en-US" b="1" dirty="0"/>
            </a:br>
            <a:r>
              <a:rPr lang="en-US" b="1" dirty="0"/>
              <a:t>Data Analysis 2008-2017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>
            <a:normAutofit fontScale="55000" lnSpcReduction="20000"/>
          </a:bodyPr>
          <a:lstStyle/>
          <a:p>
            <a:r>
              <a:rPr lang="en-US" sz="4100" dirty="0">
                <a:solidFill>
                  <a:schemeClr val="tx1"/>
                </a:solidFill>
              </a:rPr>
              <a:t>Washington State Capital Projects Advisory Review Board</a:t>
            </a:r>
          </a:p>
          <a:p>
            <a:endParaRPr lang="en-US" sz="30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Job Order Contracting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Subcommittee</a:t>
            </a:r>
          </a:p>
          <a:p>
            <a:r>
              <a:rPr lang="en-US" sz="2800" dirty="0">
                <a:solidFill>
                  <a:schemeClr val="tx1"/>
                </a:solidFill>
              </a:rPr>
              <a:t>May 14, 2020</a:t>
            </a:r>
          </a:p>
          <a:p>
            <a:endParaRPr lang="en-US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971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6A0CC-AA83-4CB0-959E-06F09C411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Washington State Job Order Contracting</a:t>
            </a:r>
            <a:br>
              <a:rPr lang="en-US" sz="6600" dirty="0"/>
            </a:br>
            <a:r>
              <a:rPr lang="en-US" sz="2200" dirty="0"/>
              <a:t>Work Completed – Award Amount and Number of Projects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54FDF26-9C56-4254-865D-36B4C03E2DA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0843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C18B-60E2-43E2-BD69-0EDB3FF1D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Washington State Job Order Contracting</a:t>
            </a:r>
            <a:br>
              <a:rPr lang="en-US" sz="9600" dirty="0"/>
            </a:br>
            <a:r>
              <a:rPr lang="en-US" sz="2200" dirty="0"/>
              <a:t>WMBE Subcontracted Amount and Percentage</a:t>
            </a:r>
            <a:r>
              <a:rPr lang="en-US" sz="2200" baseline="30000" dirty="0"/>
              <a:t>(1)</a:t>
            </a:r>
            <a:endParaRPr lang="en-US" sz="22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BBB3006-22F9-4CA0-BC1F-21084627E0A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697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68048D-A9B2-4B70-94B6-6A1392E2F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Washington State Job Order Contracting</a:t>
            </a:r>
            <a:br>
              <a:rPr lang="en-US" sz="7200" dirty="0"/>
            </a:br>
            <a:r>
              <a:rPr lang="en-US" sz="2200" dirty="0"/>
              <a:t>Supporting Information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14A890E-6C35-4FA2-8804-E94453B56A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7906032"/>
              </p:ext>
            </p:extLst>
          </p:nvPr>
        </p:nvGraphicFramePr>
        <p:xfrm>
          <a:off x="609600" y="1417639"/>
          <a:ext cx="8077202" cy="50547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5439">
                  <a:extLst>
                    <a:ext uri="{9D8B030D-6E8A-4147-A177-3AD203B41FA5}">
                      <a16:colId xmlns:a16="http://schemas.microsoft.com/office/drawing/2014/main" val="1429426308"/>
                    </a:ext>
                  </a:extLst>
                </a:gridCol>
                <a:gridCol w="1040993">
                  <a:extLst>
                    <a:ext uri="{9D8B030D-6E8A-4147-A177-3AD203B41FA5}">
                      <a16:colId xmlns:a16="http://schemas.microsoft.com/office/drawing/2014/main" val="2211720798"/>
                    </a:ext>
                  </a:extLst>
                </a:gridCol>
                <a:gridCol w="758256">
                  <a:extLst>
                    <a:ext uri="{9D8B030D-6E8A-4147-A177-3AD203B41FA5}">
                      <a16:colId xmlns:a16="http://schemas.microsoft.com/office/drawing/2014/main" val="1677764205"/>
                    </a:ext>
                  </a:extLst>
                </a:gridCol>
                <a:gridCol w="886771">
                  <a:extLst>
                    <a:ext uri="{9D8B030D-6E8A-4147-A177-3AD203B41FA5}">
                      <a16:colId xmlns:a16="http://schemas.microsoft.com/office/drawing/2014/main" val="2943851400"/>
                    </a:ext>
                  </a:extLst>
                </a:gridCol>
                <a:gridCol w="1002437">
                  <a:extLst>
                    <a:ext uri="{9D8B030D-6E8A-4147-A177-3AD203B41FA5}">
                      <a16:colId xmlns:a16="http://schemas.microsoft.com/office/drawing/2014/main" val="1780913719"/>
                    </a:ext>
                  </a:extLst>
                </a:gridCol>
                <a:gridCol w="938179">
                  <a:extLst>
                    <a:ext uri="{9D8B030D-6E8A-4147-A177-3AD203B41FA5}">
                      <a16:colId xmlns:a16="http://schemas.microsoft.com/office/drawing/2014/main" val="2849471293"/>
                    </a:ext>
                  </a:extLst>
                </a:gridCol>
                <a:gridCol w="938179">
                  <a:extLst>
                    <a:ext uri="{9D8B030D-6E8A-4147-A177-3AD203B41FA5}">
                      <a16:colId xmlns:a16="http://schemas.microsoft.com/office/drawing/2014/main" val="285576910"/>
                    </a:ext>
                  </a:extLst>
                </a:gridCol>
                <a:gridCol w="835365">
                  <a:extLst>
                    <a:ext uri="{9D8B030D-6E8A-4147-A177-3AD203B41FA5}">
                      <a16:colId xmlns:a16="http://schemas.microsoft.com/office/drawing/2014/main" val="3332298142"/>
                    </a:ext>
                  </a:extLst>
                </a:gridCol>
                <a:gridCol w="857241">
                  <a:extLst>
                    <a:ext uri="{9D8B030D-6E8A-4147-A177-3AD203B41FA5}">
                      <a16:colId xmlns:a16="http://schemas.microsoft.com/office/drawing/2014/main" val="3490193132"/>
                    </a:ext>
                  </a:extLst>
                </a:gridCol>
                <a:gridCol w="164342">
                  <a:extLst>
                    <a:ext uri="{9D8B030D-6E8A-4147-A177-3AD203B41FA5}">
                      <a16:colId xmlns:a16="http://schemas.microsoft.com/office/drawing/2014/main" val="99217471"/>
                    </a:ext>
                  </a:extLst>
                </a:gridCol>
              </a:tblGrid>
              <a:tr h="430222">
                <a:tc>
                  <a:txBody>
                    <a:bodyPr/>
                    <a:lstStyle/>
                    <a:p>
                      <a:pPr algn="l" fontAlgn="t"/>
                      <a:r>
                        <a:rPr lang="en-US" sz="1000" u="none" strike="noStrike" dirty="0">
                          <a:effectLst/>
                        </a:rPr>
                        <a:t>Period </a:t>
                      </a:r>
                      <a:r>
                        <a:rPr lang="en-US" sz="1000" u="none" strike="noStrike" baseline="30000" dirty="0">
                          <a:effectLst/>
                        </a:rPr>
                        <a:t>(1)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Work Completed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# Work Orders Completed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Average Size of Work Order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Subcontracted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 Subcontracted WMBE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 WMBE % of Subcontracted Value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 dirty="0">
                          <a:effectLst/>
                        </a:rPr>
                        <a:t> WMBE % of Contract Value 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u="none" strike="noStrike">
                          <a:effectLst/>
                        </a:rPr>
                        <a:t># Public Owners with a JOC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4282684184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2008</a:t>
                      </a:r>
                      <a:r>
                        <a:rPr lang="en-US" sz="1000" u="none" strike="noStrike" baseline="30000">
                          <a:effectLst/>
                        </a:rPr>
                        <a:t>(2)(3)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15,900,000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67,659.57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12,783,600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22161869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2009</a:t>
                      </a:r>
                      <a:r>
                        <a:rPr lang="en-US" sz="1000" u="none" strike="noStrike" baseline="30000">
                          <a:effectLst/>
                        </a:rPr>
                        <a:t>(2)(3)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24,300,000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297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81,888.00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19,537,200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712974734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2010</a:t>
                      </a:r>
                      <a:r>
                        <a:rPr lang="en-US" sz="1000" u="none" strike="noStrike" baseline="30000">
                          <a:effectLst/>
                        </a:rPr>
                        <a:t>(2)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18,900,000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238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79,506.00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15,200,000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2,000,000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13.2%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5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185100532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2011</a:t>
                      </a:r>
                      <a:r>
                        <a:rPr lang="en-US" sz="1000" u="none" strike="noStrike" baseline="30000">
                          <a:effectLst/>
                        </a:rPr>
                        <a:t>(2)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27,500,000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384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71,687.00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22,100,000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2,800,000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6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62388289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2012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23,365,995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263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88,844.09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17,029,693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1,468,843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6.3%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1593524811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2013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28,692,613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339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84,638.98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19,812,268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2,053,461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10.4%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7.2%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8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2940663435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2014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39,417,657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367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107,405.06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28,657,107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3,523,201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8.9%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9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583966646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2015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49,514,586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433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114,352.39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34,969,042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5,092,284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14.6%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10.3%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3773244113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2016</a:t>
                      </a:r>
                      <a:r>
                        <a:rPr lang="en-US" sz="1000" u="none" strike="noStrike" baseline="30000">
                          <a:effectLst/>
                        </a:rPr>
                        <a:t>(3)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44,989,568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470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95,722.48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31,665,470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5,749,683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18.2%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12.8%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13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809372009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2017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  51,318,196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105,376.17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   33,445,810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 $                                       7,524,330 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22.5%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14.7%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38098291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774234956"/>
                  </a:ext>
                </a:extLst>
              </a:tr>
              <a:tr h="2922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Notes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L="69471" marR="69471" marT="34735" marB="34735"/>
                </a:tc>
                <a:extLst>
                  <a:ext uri="{0D108BD9-81ED-4DB2-BD59-A6C34878D82A}">
                    <a16:rowId xmlns:a16="http://schemas.microsoft.com/office/drawing/2014/main" val="3135815604"/>
                  </a:ext>
                </a:extLst>
              </a:tr>
              <a:tr h="266957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(1) Reporting period ends in the year listed above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4082395398"/>
                  </a:ext>
                </a:extLst>
              </a:tr>
              <a:tr h="266957">
                <a:tc gridSpan="5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(2) 2008 through 2011 data is from the "Summary Status of JOC" report given by John Lynch in December 2011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4013649787"/>
                  </a:ext>
                </a:extLst>
              </a:tr>
              <a:tr h="26695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(3) 2012 data through 2016 data is from the "Summary Status of JOC" Report given by Amy Engel in September 2017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19" marR="3619" marT="3619" marB="0" anchor="b"/>
                </a:tc>
                <a:extLst>
                  <a:ext uri="{0D108BD9-81ED-4DB2-BD59-A6C34878D82A}">
                    <a16:rowId xmlns:a16="http://schemas.microsoft.com/office/drawing/2014/main" val="3637330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105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385</Words>
  <Application>Microsoft Office PowerPoint</Application>
  <PresentationFormat>On-screen Show (4:3)</PresentationFormat>
  <Paragraphs>115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Washington State Job Order Contracting  Data Analysis 2008-2017</vt:lpstr>
      <vt:lpstr>Washington State Job Order Contracting Work Completed – Award Amount and Number of Projects</vt:lpstr>
      <vt:lpstr>Washington State Job Order Contracting WMBE Subcontracted Amount and Percentage(1)</vt:lpstr>
      <vt:lpstr>Washington State Job Order Contracting Supporting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Order Contracting  Data Analysis 2008-2016</dc:title>
  <dc:creator>LeVander, Brent</dc:creator>
  <cp:lastModifiedBy>Linda Shilley</cp:lastModifiedBy>
  <cp:revision>23</cp:revision>
  <dcterms:created xsi:type="dcterms:W3CDTF">2017-06-20T20:41:11Z</dcterms:created>
  <dcterms:modified xsi:type="dcterms:W3CDTF">2020-04-28T20:22:14Z</dcterms:modified>
</cp:coreProperties>
</file>