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04" r:id="rId2"/>
    <p:sldId id="303" r:id="rId3"/>
    <p:sldId id="302" r:id="rId4"/>
    <p:sldId id="267" r:id="rId5"/>
    <p:sldId id="268" r:id="rId6"/>
    <p:sldId id="269" r:id="rId7"/>
    <p:sldId id="305" r:id="rId8"/>
    <p:sldId id="290" r:id="rId9"/>
    <p:sldId id="307" r:id="rId10"/>
    <p:sldId id="301" r:id="rId11"/>
  </p:sldIdLst>
  <p:sldSz cx="9144000" cy="6858000" type="screen4x3"/>
  <p:notesSz cx="7023100" cy="93091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12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82FB263-CAD2-4F81-811A-A8C76D564D95}">
          <p14:sldIdLst>
            <p14:sldId id="304"/>
            <p14:sldId id="303"/>
          </p14:sldIdLst>
        </p14:section>
        <p14:section name="Untitled Section" id="{DE50700C-0D3F-48B1-BDB8-82F2C5CC0929}">
          <p14:sldIdLst>
            <p14:sldId id="302"/>
            <p14:sldId id="267"/>
            <p14:sldId id="268"/>
            <p14:sldId id="269"/>
            <p14:sldId id="305"/>
            <p14:sldId id="290"/>
            <p14:sldId id="307"/>
            <p14:sldId id="30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900"/>
    <a:srgbClr val="3B1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88" autoAdjust="0"/>
  </p:normalViewPr>
  <p:slideViewPr>
    <p:cSldViewPr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4896539095404"/>
          <c:y val="6.4865681674129511E-2"/>
          <c:w val="0.89835103460904597"/>
          <c:h val="0.773242143572757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Days to Award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Prior to Roster </c:v>
                </c:pt>
                <c:pt idx="1">
                  <c:v>Recent Data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E2D-425C-9B44-3015579693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4649984"/>
        <c:axId val="528715136"/>
      </c:barChart>
      <c:catAx>
        <c:axId val="5646499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528715136"/>
        <c:crosses val="autoZero"/>
        <c:auto val="1"/>
        <c:lblAlgn val="ctr"/>
        <c:lblOffset val="100"/>
        <c:noMultiLvlLbl val="0"/>
      </c:catAx>
      <c:valAx>
        <c:axId val="528715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1"/>
                </a:solidFill>
              </a:defRPr>
            </a:pPr>
            <a:endParaRPr lang="en-US"/>
          </a:p>
        </c:txPr>
        <c:crossAx val="5646499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Prior to Roster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Superior &gt;90%</c:v>
                </c:pt>
                <c:pt idx="1">
                  <c:v>Good 70-89%</c:v>
                </c:pt>
                <c:pt idx="2">
                  <c:v>Standard 50-69%</c:v>
                </c:pt>
                <c:pt idx="3">
                  <c:v>Deficient 30-49%</c:v>
                </c:pt>
                <c:pt idx="4">
                  <c:v>Inadequate &lt;29% 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11</c:v>
                </c:pt>
                <c:pt idx="1">
                  <c:v>35</c:v>
                </c:pt>
                <c:pt idx="2">
                  <c:v>53</c:v>
                </c:pt>
                <c:pt idx="3">
                  <c:v>1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92A-4DA1-9201-40AE45028E5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Roster 14-15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Superior &gt;90%</c:v>
                </c:pt>
                <c:pt idx="1">
                  <c:v>Good 70-89%</c:v>
                </c:pt>
                <c:pt idx="2">
                  <c:v>Standard 50-69%</c:v>
                </c:pt>
                <c:pt idx="3">
                  <c:v>Deficient 30-49%</c:v>
                </c:pt>
                <c:pt idx="4">
                  <c:v>Inadequate &lt;29% 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92A-4DA1-9201-40AE45028E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1287552"/>
        <c:axId val="511733120"/>
        <c:axId val="0"/>
      </c:bar3DChart>
      <c:catAx>
        <c:axId val="51287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11733120"/>
        <c:crosses val="autoZero"/>
        <c:auto val="1"/>
        <c:lblAlgn val="ctr"/>
        <c:lblOffset val="100"/>
        <c:noMultiLvlLbl val="0"/>
      </c:catAx>
      <c:valAx>
        <c:axId val="51173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12875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6BB3F-ECF8-4DA0-A955-F19EB2588977}" type="datetimeFigureOut">
              <a:rPr lang="en-US" smtClean="0"/>
              <a:pPr/>
              <a:t>5/12/2016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8A88F-1891-4C94-A94B-6796DAFD03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0596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pPr>
              <a:defRPr/>
            </a:pPr>
            <a:fld id="{FCAECF7A-358E-442A-BA27-6BE8169DA8F6}" type="datetimeFigureOut">
              <a:rPr lang="en-US"/>
              <a:pPr>
                <a:defRPr/>
              </a:pPr>
              <a:t>5/12/2016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pPr>
              <a:defRPr/>
            </a:pPr>
            <a:fld id="{8191BB0E-71B0-4CE6-91A2-11610C5E89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21811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B185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bg1"/>
              </a:solidFill>
              <a:ea typeface="ＭＳ Ｐゴシック" pitchFamily="-112" charset="-128"/>
            </a:endParaRPr>
          </a:p>
        </p:txBody>
      </p:sp>
      <p:pic>
        <p:nvPicPr>
          <p:cNvPr id="5" name="Picture 7" descr="UW.Signature_le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0188"/>
            <a:ext cx="3578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5804FA36-A678-4994-AEC3-076E2FFDE7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76400"/>
            <a:ext cx="8229600" cy="4449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0"/>
            <a:ext cx="2057400" cy="5364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0"/>
            <a:ext cx="6019800" cy="5364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rgbClr val="3B185A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pic>
        <p:nvPicPr>
          <p:cNvPr id="5" name="Picture 7" descr="UW.Signature_lef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30188"/>
            <a:ext cx="35782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D7A9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  <a:ea typeface="ＭＳ Ｐゴシック" pitchFamily="-112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914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399"/>
            <a:ext cx="4040188" cy="4984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76399"/>
            <a:ext cx="4041775" cy="4984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3008313" cy="7620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76400"/>
            <a:ext cx="3008313" cy="4449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21C51632-DA4F-4B69-8FE8-DB2D3C61DF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18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76400"/>
            <a:ext cx="82296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2053" name="Picture 7" descr="CPO_UW_FF_reversed.gi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04800" y="6288088"/>
            <a:ext cx="18288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867400" y="62642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8" r:id="rId8"/>
    <p:sldLayoutId id="2147483931" r:id="rId9"/>
    <p:sldLayoutId id="2147483932" r:id="rId10"/>
    <p:sldLayoutId id="2147483933" r:id="rId11"/>
    <p:sldLayoutId id="2147483935" r:id="rId12"/>
  </p:sldLayoutIdLst>
  <p:transition spd="slow">
    <p:wipe dir="r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2F2F2"/>
          </a:solidFill>
          <a:latin typeface="+mj-lt"/>
          <a:ea typeface="ＭＳ Ｐゴシック" pitchFamily="-112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-112" charset="0"/>
          <a:ea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-112" charset="0"/>
          <a:ea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-112" charset="0"/>
          <a:ea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rgbClr val="F2F2F2"/>
          </a:solidFill>
          <a:latin typeface="Calibri" pitchFamily="-112" charset="0"/>
          <a:ea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F2F2F2"/>
          </a:solidFill>
          <a:latin typeface="+mn-lt"/>
          <a:ea typeface="ＭＳ Ｐゴシック" pitchFamily="-112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F2F2F2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F2F2F2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F2F2F2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F2F2F2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671835"/>
            <a:ext cx="8382000" cy="266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bg1">
                    <a:lumMod val="95000"/>
                  </a:schemeClr>
                </a:solidFill>
              </a:rPr>
              <a:t>Capital </a:t>
            </a: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Planning &amp; Development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D7A900"/>
                </a:solidFill>
              </a:rPr>
              <a:t>Critical Patient Care Facilities Roster</a:t>
            </a:r>
            <a:endParaRPr lang="en-US" sz="3200" b="1" dirty="0">
              <a:solidFill>
                <a:srgbClr val="D7A900"/>
              </a:solidFill>
            </a:endParaRPr>
          </a:p>
          <a:p>
            <a:pPr algn="ctr">
              <a:defRPr/>
            </a:pPr>
            <a:endParaRPr lang="en-US" sz="1200" dirty="0">
              <a:solidFill>
                <a:schemeClr val="bg1">
                  <a:lumMod val="95000"/>
                </a:schemeClr>
              </a:solidFill>
            </a:endParaRPr>
          </a:p>
          <a:p>
            <a:pPr algn="ctr">
              <a:defRPr/>
            </a:pPr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</a:rPr>
              <a:t>May 12, 2016</a:t>
            </a:r>
            <a:endParaRPr lang="en-US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52" name="Picture 2"/>
          <p:cNvPicPr>
            <a:picLocks noChangeAspect="1" noChangeArrowheads="1"/>
          </p:cNvPicPr>
          <p:nvPr/>
        </p:nvPicPr>
        <p:blipFill>
          <a:blip r:embed="rId3"/>
          <a:srcRect l="61250" t="51563" r="2188" b="45313"/>
          <a:stretch>
            <a:fillRect/>
          </a:stretch>
        </p:blipFill>
        <p:spPr bwMode="auto">
          <a:xfrm>
            <a:off x="76200" y="3200400"/>
            <a:ext cx="891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2"/>
          <p:cNvPicPr>
            <a:picLocks noChangeAspect="1" noChangeArrowheads="1"/>
          </p:cNvPicPr>
          <p:nvPr/>
        </p:nvPicPr>
        <p:blipFill>
          <a:blip r:embed="rId3"/>
          <a:srcRect l="61250" t="33594" r="2188" b="62531"/>
          <a:stretch>
            <a:fillRect/>
          </a:stretch>
        </p:blipFill>
        <p:spPr bwMode="auto">
          <a:xfrm>
            <a:off x="0" y="1752600"/>
            <a:ext cx="8991600" cy="2286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1508125"/>
            <a:ext cx="9144000" cy="92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3200400"/>
            <a:ext cx="9144000" cy="92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600199"/>
            <a:ext cx="2541494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6406" y="1609164"/>
            <a:ext cx="2217594" cy="159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41494" y="1600198"/>
            <a:ext cx="2259106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4760" y="1609163"/>
            <a:ext cx="2121646" cy="159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323971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574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+mn-lt"/>
              </a:rPr>
              <a:t>Q&amp;A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+mn-lt"/>
              </a:rPr>
              <a:t>Thank You!</a:t>
            </a:r>
            <a:endParaRPr lang="en-US" sz="44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Overview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600200"/>
            <a:ext cx="7086600" cy="3886200"/>
          </a:xfrm>
          <a:ln>
            <a:noFill/>
          </a:ln>
        </p:spPr>
        <p:txBody>
          <a:bodyPr/>
          <a:lstStyle/>
          <a:p>
            <a:pPr lvl="1" eaLnBrk="1" hangingPunct="1">
              <a:buFont typeface="Wingdings" pitchFamily="2" charset="2"/>
              <a:buChar char="§"/>
            </a:pPr>
            <a:r>
              <a:rPr lang="en-US" sz="2400" dirty="0"/>
              <a:t>Used at both UWMC and </a:t>
            </a:r>
            <a:r>
              <a:rPr lang="en-US" sz="2400" dirty="0" smtClean="0"/>
              <a:t>HMC, and specialized medical research facilities</a:t>
            </a:r>
            <a:endParaRPr lang="en-US" sz="2400" dirty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/>
              <a:t>Created due to patient </a:t>
            </a:r>
            <a:r>
              <a:rPr lang="en-US" sz="2400" dirty="0" smtClean="0"/>
              <a:t>safety, infection </a:t>
            </a:r>
            <a:r>
              <a:rPr lang="en-US" sz="2400" dirty="0"/>
              <a:t>control </a:t>
            </a:r>
            <a:r>
              <a:rPr lang="en-US" sz="2400" dirty="0" smtClean="0"/>
              <a:t>requirements, and coordination of utility shutdowns to prevent life threatening situations</a:t>
            </a:r>
            <a:endParaRPr lang="en-US" sz="2400" dirty="0"/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/>
              <a:t>Improves schedules </a:t>
            </a:r>
          </a:p>
          <a:p>
            <a:pPr lvl="1" eaLnBrk="1" hangingPunct="1">
              <a:buFont typeface="Wingdings" pitchFamily="2" charset="2"/>
              <a:buChar char="§"/>
            </a:pPr>
            <a:r>
              <a:rPr lang="en-US" sz="2400" dirty="0" smtClean="0"/>
              <a:t>Qualified GCs to foresee and plan their projects</a:t>
            </a:r>
            <a:endParaRPr lang="en-US" sz="2400" dirty="0"/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4955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Guidelines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371600" y="1676400"/>
            <a:ext cx="7315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2F2F2"/>
                </a:solidFill>
                <a:latin typeface="+mn-lt"/>
              </a:rPr>
              <a:t>RFQs published yearly with no due date</a:t>
            </a:r>
            <a:endParaRPr lang="en-US" sz="2400" dirty="0">
              <a:solidFill>
                <a:srgbClr val="F2F2F2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2F2F2"/>
                </a:solidFill>
                <a:latin typeface="+mn-lt"/>
              </a:rPr>
              <a:t>Qualifications accepted once per year </a:t>
            </a:r>
            <a:endParaRPr lang="en-US" sz="2400" dirty="0">
              <a:solidFill>
                <a:srgbClr val="F2F2F2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2F2F2"/>
                </a:solidFill>
                <a:latin typeface="+mn-lt"/>
              </a:rPr>
              <a:t>Scoring Committee established from CPD, UWMC and HMC</a:t>
            </a:r>
            <a:endParaRPr lang="en-US" sz="2400" dirty="0">
              <a:solidFill>
                <a:srgbClr val="F2F2F2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2F2F2"/>
                </a:solidFill>
                <a:latin typeface="+mn-lt"/>
              </a:rPr>
              <a:t>Rosters are populated for two years</a:t>
            </a:r>
            <a:endParaRPr lang="en-US" sz="2400" dirty="0">
              <a:solidFill>
                <a:srgbClr val="F2F2F2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2F2F2"/>
                </a:solidFill>
                <a:latin typeface="+mn-lt"/>
              </a:rPr>
              <a:t>Criteria is based on RCW 28B.20.744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2F2F2"/>
                </a:solidFill>
                <a:latin typeface="+mn-lt"/>
              </a:rPr>
              <a:t>Projects are placed on the roster as a joint decision between  CPD and hospital staff</a:t>
            </a:r>
          </a:p>
          <a:p>
            <a:pPr marL="742950" lvl="1" indent="-2857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400" dirty="0" smtClean="0">
                <a:solidFill>
                  <a:srgbClr val="F2F2F2"/>
                </a:solidFill>
                <a:latin typeface="+mn-lt"/>
              </a:rPr>
              <a:t>Project specific bidder responsibility for sub-trades cannot be used</a:t>
            </a:r>
            <a:endParaRPr lang="en-US" sz="2400" dirty="0">
              <a:solidFill>
                <a:srgbClr val="F2F2F2"/>
              </a:solidFill>
              <a:latin typeface="+mn-lt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None/>
              <a:defRPr/>
            </a:pPr>
            <a:endParaRPr lang="en-US" sz="2400" dirty="0">
              <a:solidFill>
                <a:srgbClr val="F2F2F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8845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8"/>
          <p:cNvSpPr>
            <a:spLocks noChangeArrowheads="1"/>
          </p:cNvSpPr>
          <p:nvPr/>
        </p:nvSpPr>
        <p:spPr bwMode="auto">
          <a:xfrm>
            <a:off x="609600" y="6096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Accomplishments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838200" y="1524000"/>
            <a:ext cx="7391400" cy="3429000"/>
          </a:xfrm>
        </p:spPr>
        <p:txBody>
          <a:bodyPr/>
          <a:lstStyle/>
          <a:p>
            <a:pPr eaLnBrk="1" hangingPunct="1">
              <a:buNone/>
            </a:pPr>
            <a:r>
              <a:rPr lang="en-US" dirty="0" smtClean="0"/>
              <a:t>Improved Schedule Duration:</a:t>
            </a:r>
          </a:p>
          <a:p>
            <a:pPr eaLnBrk="1" hangingPunct="1">
              <a:buNone/>
            </a:pPr>
            <a:r>
              <a:rPr lang="en-US" sz="1800" dirty="0" smtClean="0"/>
              <a:t>		35% percent decrease in median bid duration from bid date to NTP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/>
              <a:t>	</a:t>
            </a:r>
            <a:endParaRPr lang="en-US" dirty="0" smtClean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227950613"/>
              </p:ext>
            </p:extLst>
          </p:nvPr>
        </p:nvGraphicFramePr>
        <p:xfrm>
          <a:off x="1219200" y="2822448"/>
          <a:ext cx="6553200" cy="3130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381000" y="5334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6387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Accomplishments, Cont.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963706" y="990601"/>
            <a:ext cx="7189694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Improved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 Performances: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2F2"/>
                </a:solidFill>
                <a:effectLst/>
                <a:uLnTx/>
                <a:uFillTx/>
                <a:latin typeface="+mn-lt"/>
                <a:ea typeface="ＭＳ Ｐゴシック" pitchFamily="-112" charset="-128"/>
                <a:cs typeface="+mn-cs"/>
              </a:rPr>
              <a:t>	Based on 51 projects prior to the roster</a:t>
            </a:r>
          </a:p>
          <a:p>
            <a:pPr marR="0" lvl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dirty="0">
                <a:solidFill>
                  <a:srgbClr val="F2F2F2"/>
                </a:solidFill>
                <a:latin typeface="+mn-lt"/>
              </a:rPr>
              <a:t>	</a:t>
            </a:r>
            <a:r>
              <a:rPr lang="en-US" sz="2400" dirty="0" smtClean="0">
                <a:solidFill>
                  <a:srgbClr val="F2F2F2"/>
                </a:solidFill>
                <a:latin typeface="+mn-lt"/>
              </a:rPr>
              <a:t>                  4 current projects using the roster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F2F2F2"/>
              </a:solidFill>
              <a:effectLst/>
              <a:uLnTx/>
              <a:uFillTx/>
              <a:latin typeface="+mn-lt"/>
              <a:ea typeface="ＭＳ Ｐゴシック" pitchFamily="-112" charset="-128"/>
              <a:cs typeface="+mn-cs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00920511"/>
              </p:ext>
            </p:extLst>
          </p:nvPr>
        </p:nvGraphicFramePr>
        <p:xfrm>
          <a:off x="1752600" y="2895600"/>
          <a:ext cx="6096000" cy="3352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8"/>
          <p:cNvSpPr>
            <a:spLocks noChangeArrowheads="1"/>
          </p:cNvSpPr>
          <p:nvPr/>
        </p:nvSpPr>
        <p:spPr bwMode="auto">
          <a:xfrm>
            <a:off x="381000" y="533400"/>
            <a:ext cx="8382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838200"/>
          </a:xfrm>
        </p:spPr>
        <p:txBody>
          <a:bodyPr/>
          <a:lstStyle/>
          <a:p>
            <a:pPr eaLnBrk="1" hangingPunct="1"/>
            <a:r>
              <a:rPr lang="en-US" sz="3600" b="1" dirty="0" smtClean="0"/>
              <a:t>Roster Usage</a:t>
            </a:r>
            <a:br>
              <a:rPr lang="en-US" sz="3600" b="1" dirty="0" smtClean="0"/>
            </a:br>
            <a:r>
              <a:rPr lang="en-US" sz="3600" b="1" dirty="0" smtClean="0"/>
              <a:t>2014 thru December 2015</a:t>
            </a:r>
          </a:p>
        </p:txBody>
      </p:sp>
      <p:sp>
        <p:nvSpPr>
          <p:cNvPr id="17412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219200" y="1600200"/>
            <a:ext cx="7239000" cy="4525963"/>
          </a:xfrm>
        </p:spPr>
        <p:txBody>
          <a:bodyPr/>
          <a:lstStyle/>
          <a:p>
            <a:pPr lvl="1" eaLnBrk="1" hangingPunct="1">
              <a:buNone/>
            </a:pPr>
            <a:endParaRPr lang="en-US" dirty="0" smtClean="0"/>
          </a:p>
          <a:p>
            <a:pPr lvl="1" eaLnBrk="1" hangingPunct="1">
              <a:buFontTx/>
              <a:buNone/>
            </a:pPr>
            <a:r>
              <a:rPr lang="en-US" sz="2800" dirty="0"/>
              <a:t>3</a:t>
            </a:r>
            <a:r>
              <a:rPr lang="en-US" sz="2800" dirty="0" smtClean="0"/>
              <a:t> each “B” roster projects</a:t>
            </a:r>
          </a:p>
          <a:p>
            <a:pPr lvl="1" eaLnBrk="1" hangingPunct="1">
              <a:buFontTx/>
              <a:buNone/>
            </a:pPr>
            <a:r>
              <a:rPr lang="en-US" sz="2800" dirty="0"/>
              <a:t>7</a:t>
            </a:r>
            <a:r>
              <a:rPr lang="en-US" sz="2800" dirty="0" smtClean="0"/>
              <a:t> each “A” roster projects</a:t>
            </a:r>
          </a:p>
          <a:p>
            <a:pPr lvl="1" eaLnBrk="1" hangingPunct="1">
              <a:buFontTx/>
              <a:buNone/>
            </a:pPr>
            <a:r>
              <a:rPr lang="en-US" sz="2800" dirty="0" smtClean="0"/>
              <a:t>Average contract award = $684,510</a:t>
            </a:r>
          </a:p>
          <a:p>
            <a:pPr lvl="1" eaLnBrk="1" hangingPunct="1">
              <a:buFontTx/>
              <a:buNone/>
            </a:pPr>
            <a:endParaRPr lang="en-US" sz="2800" dirty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5400" y="1676400"/>
            <a:ext cx="7391400" cy="4449763"/>
          </a:xfrm>
        </p:spPr>
        <p:txBody>
          <a:bodyPr numCol="2"/>
          <a:lstStyle/>
          <a:p>
            <a:pPr marL="0" indent="0" defTabSz="731520">
              <a:spcBef>
                <a:spcPts val="0"/>
              </a:spcBef>
              <a:buNone/>
            </a:pPr>
            <a:r>
              <a:rPr lang="en-US" dirty="0" smtClean="0"/>
              <a:t>A:		</a:t>
            </a:r>
          </a:p>
          <a:p>
            <a:pPr marL="0" indent="0" defTabSz="731520">
              <a:spcBef>
                <a:spcPts val="0"/>
              </a:spcBef>
              <a:buNone/>
            </a:pPr>
            <a:r>
              <a:rPr lang="en-US" sz="1800" dirty="0" smtClean="0"/>
              <a:t>Andersen Construction Co 	</a:t>
            </a:r>
          </a:p>
          <a:p>
            <a:pPr marL="0" indent="0" defTabSz="731520">
              <a:spcBef>
                <a:spcPts val="0"/>
              </a:spcBef>
              <a:buNone/>
            </a:pPr>
            <a:r>
              <a:rPr lang="en-US" sz="1800" dirty="0" smtClean="0"/>
              <a:t>Bayley Construction</a:t>
            </a:r>
          </a:p>
          <a:p>
            <a:pPr marL="0" indent="0" defTabSz="731520">
              <a:spcBef>
                <a:spcPts val="0"/>
              </a:spcBef>
              <a:buNone/>
            </a:pPr>
            <a:r>
              <a:rPr lang="en-US" sz="1800" dirty="0" smtClean="0"/>
              <a:t>Centennial Contractors Ent.</a:t>
            </a:r>
          </a:p>
          <a:p>
            <a:pPr marL="0" indent="0" defTabSz="731520">
              <a:spcBef>
                <a:spcPts val="0"/>
              </a:spcBef>
              <a:buNone/>
            </a:pPr>
            <a:r>
              <a:rPr lang="en-US" sz="1800" dirty="0" smtClean="0"/>
              <a:t>Howard S. Wright</a:t>
            </a:r>
          </a:p>
          <a:p>
            <a:pPr marL="0" indent="0" defTabSz="731520">
              <a:spcBef>
                <a:spcPts val="0"/>
              </a:spcBef>
              <a:buNone/>
            </a:pPr>
            <a:r>
              <a:rPr lang="en-US" sz="1800" dirty="0" smtClean="0"/>
              <a:t>Lease Crutcher Lewis</a:t>
            </a:r>
          </a:p>
          <a:p>
            <a:pPr marL="0" indent="0" defTabSz="731520">
              <a:spcBef>
                <a:spcPts val="0"/>
              </a:spcBef>
              <a:buNone/>
            </a:pPr>
            <a:r>
              <a:rPr lang="en-US" sz="1800" dirty="0" smtClean="0"/>
              <a:t>M.A. Mortenson Company</a:t>
            </a:r>
          </a:p>
          <a:p>
            <a:pPr marL="0" indent="0" defTabSz="731520">
              <a:spcBef>
                <a:spcPts val="0"/>
              </a:spcBef>
              <a:buNone/>
            </a:pPr>
            <a:r>
              <a:rPr lang="en-US" sz="1800" dirty="0" smtClean="0"/>
              <a:t>Skanska USA Building, Inc.</a:t>
            </a:r>
          </a:p>
          <a:p>
            <a:pPr marL="0" indent="0" defTabSz="731520">
              <a:spcBef>
                <a:spcPts val="0"/>
              </a:spcBef>
              <a:buNone/>
            </a:pPr>
            <a:r>
              <a:rPr lang="en-US" sz="1800" dirty="0" smtClean="0"/>
              <a:t>Swinerton Builders</a:t>
            </a:r>
          </a:p>
          <a:p>
            <a:pPr marL="0" indent="0" defTabSz="731520">
              <a:spcBef>
                <a:spcPts val="0"/>
              </a:spcBef>
              <a:buNone/>
            </a:pPr>
            <a:endParaRPr lang="en-US" sz="1800" dirty="0"/>
          </a:p>
          <a:p>
            <a:pPr marL="0" indent="0" defTabSz="73152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 defTabSz="731520">
              <a:spcBef>
                <a:spcPts val="0"/>
              </a:spcBef>
              <a:buNone/>
            </a:pPr>
            <a:endParaRPr lang="en-US" sz="1800" dirty="0"/>
          </a:p>
          <a:p>
            <a:pPr marL="0" indent="0" defTabSz="73152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 defTabSz="731520">
              <a:spcBef>
                <a:spcPts val="0"/>
              </a:spcBef>
              <a:buNone/>
            </a:pPr>
            <a:endParaRPr lang="en-US" sz="1800" dirty="0"/>
          </a:p>
          <a:p>
            <a:pPr marL="0" indent="0" defTabSz="731520">
              <a:spcBef>
                <a:spcPts val="0"/>
              </a:spcBef>
              <a:buNone/>
            </a:pPr>
            <a:endParaRPr lang="en-US" sz="1800" dirty="0" smtClean="0"/>
          </a:p>
          <a:p>
            <a:pPr marL="0" indent="0" defTabSz="731520">
              <a:spcBef>
                <a:spcPts val="0"/>
              </a:spcBef>
              <a:buNone/>
            </a:pPr>
            <a:r>
              <a:rPr lang="en-US" dirty="0" smtClean="0"/>
              <a:t>B:</a:t>
            </a:r>
          </a:p>
          <a:p>
            <a:pPr marL="0" indent="0" defTabSz="731520">
              <a:spcBef>
                <a:spcPts val="0"/>
              </a:spcBef>
              <a:buNone/>
            </a:pPr>
            <a:r>
              <a:rPr lang="en-US" sz="1800" dirty="0" smtClean="0"/>
              <a:t>Forma Construction</a:t>
            </a:r>
          </a:p>
          <a:p>
            <a:pPr marL="0" indent="0" defTabSz="731520">
              <a:spcBef>
                <a:spcPts val="0"/>
              </a:spcBef>
              <a:buNone/>
            </a:pPr>
            <a:r>
              <a:rPr lang="en-US" sz="1800" dirty="0" smtClean="0"/>
              <a:t>Graham Contracting, Ltd.</a:t>
            </a:r>
          </a:p>
          <a:p>
            <a:pPr marL="0" indent="0" defTabSz="731520">
              <a:spcBef>
                <a:spcPts val="0"/>
              </a:spcBef>
              <a:buNone/>
            </a:pPr>
            <a:r>
              <a:rPr lang="en-US" sz="1800" dirty="0" err="1" smtClean="0"/>
              <a:t>Kirtley</a:t>
            </a:r>
            <a:r>
              <a:rPr lang="en-US" sz="1800" dirty="0" smtClean="0"/>
              <a:t>-Cole Associates LLC</a:t>
            </a:r>
          </a:p>
          <a:p>
            <a:pPr marL="0" indent="0" defTabSz="731520">
              <a:spcBef>
                <a:spcPts val="0"/>
              </a:spcBef>
              <a:buNone/>
            </a:pPr>
            <a:r>
              <a:rPr lang="en-US" sz="1800" dirty="0" err="1" smtClean="0"/>
              <a:t>Lydig</a:t>
            </a:r>
            <a:r>
              <a:rPr lang="en-US" sz="1800" dirty="0" smtClean="0"/>
              <a:t> Construction, Inc.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41240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76200" y="304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3600" b="1" kern="0" dirty="0" smtClean="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rPr>
              <a:t>Business Equity Outreach Efforts</a:t>
            </a:r>
          </a:p>
        </p:txBody>
      </p:sp>
      <p:sp>
        <p:nvSpPr>
          <p:cNvPr id="22531" name="Text Placeholder 2"/>
          <p:cNvSpPr>
            <a:spLocks noGrp="1"/>
          </p:cNvSpPr>
          <p:nvPr>
            <p:ph sz="half" idx="2"/>
          </p:nvPr>
        </p:nvSpPr>
        <p:spPr>
          <a:xfrm>
            <a:off x="1295400" y="1600200"/>
            <a:ext cx="6934200" cy="4114800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Yearly Outreach Event – GC Roster meet &amp; greet with Subcontractors.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Review of Outreach Plans by the Business Equity Evaluation Panel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Distribute RFP for Roster to  the following: Tabor 100, National </a:t>
            </a:r>
            <a:r>
              <a:rPr lang="en-US" sz="2400" dirty="0" err="1" smtClean="0">
                <a:solidFill>
                  <a:schemeClr val="bg1"/>
                </a:solidFill>
              </a:rPr>
              <a:t>Assoc</a:t>
            </a:r>
            <a:r>
              <a:rPr lang="en-US" sz="2400" dirty="0" smtClean="0">
                <a:solidFill>
                  <a:schemeClr val="bg1"/>
                </a:solidFill>
              </a:rPr>
              <a:t> of Minority Construction Contractors, OMWBE, Minority Business Enterprise Center, PTAC, Northwest MMSDC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Font typeface="Century" pitchFamily="18" charset="0"/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Equity Outreach 2017-18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7772400" cy="3886200"/>
          </a:xfrm>
        </p:spPr>
        <p:txBody>
          <a:bodyPr/>
          <a:lstStyle/>
          <a:p>
            <a:pPr marL="3429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Targeted outreach during solicitation to state certified firms.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One on One meetings with Roster GC’s to review outreach plans.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Requesting submission of GC outreach effort post bid.</a:t>
            </a:r>
          </a:p>
          <a:p>
            <a:pPr marL="342900" lvl="1" indent="-342900"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Track &amp; Report OMWBE certified and non-certified M/ W participation.</a:t>
            </a:r>
          </a:p>
          <a:p>
            <a:pPr marL="0" lvl="1" indent="0">
              <a:buNone/>
            </a:pPr>
            <a:endParaRPr lang="en-US" sz="2400" dirty="0">
              <a:solidFill>
                <a:srgbClr val="D7A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87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10871</TotalTime>
  <Words>256</Words>
  <Application>Microsoft Office PowerPoint</Application>
  <PresentationFormat>On-screen Show (4:3)</PresentationFormat>
  <Paragraphs>63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Overview</vt:lpstr>
      <vt:lpstr>Guidelines</vt:lpstr>
      <vt:lpstr>Accomplishments</vt:lpstr>
      <vt:lpstr>Accomplishments, Cont.</vt:lpstr>
      <vt:lpstr>Roster Usage 2014 thru December 2015</vt:lpstr>
      <vt:lpstr>Contractors</vt:lpstr>
      <vt:lpstr>PowerPoint Presentation</vt:lpstr>
      <vt:lpstr>Business Equity Outreach 2017-18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Tricia Caparas</dc:creator>
  <cp:lastModifiedBy>S. Mcmanus</cp:lastModifiedBy>
  <cp:revision>126</cp:revision>
  <cp:lastPrinted>2016-05-12T14:09:36Z</cp:lastPrinted>
  <dcterms:created xsi:type="dcterms:W3CDTF">2008-11-13T20:30:08Z</dcterms:created>
  <dcterms:modified xsi:type="dcterms:W3CDTF">2016-05-12T15:26:11Z</dcterms:modified>
</cp:coreProperties>
</file>