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2" r:id="rId3"/>
    <p:sldId id="259" r:id="rId4"/>
    <p:sldId id="261" r:id="rId5"/>
    <p:sldId id="273" r:id="rId6"/>
    <p:sldId id="263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Light" panose="020B0604020202020204" charset="0"/>
      <p:regular r:id="rId20"/>
      <p: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55A51A-0ABF-4389-B816-8709022C6EDD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B54C6F-933F-4C90-9451-94FDF35C6B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1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683211-F94C-456F-9FCE-72E58B7B8EA4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68E8BB-E715-43AA-B55B-497AE4F72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44E8-3EEA-40F5-AD18-0852BBC7DC7E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AA80-BA71-48AC-BC67-DE56ABE43A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2855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6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3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44E8-3EEA-40F5-AD18-0852BBC7DC7E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AA80-BA71-48AC-BC67-DE56ABE43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9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1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0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44E8-3EEA-40F5-AD18-0852BBC7DC7E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AA80-BA71-48AC-BC67-DE56ABE43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0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3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7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52129" y="-324588"/>
            <a:ext cx="2725512" cy="1460043"/>
          </a:xfrm>
          <a:prstGeom prst="rect">
            <a:avLst/>
          </a:prstGeom>
          <a:blipFill dpi="0" rotWithShape="1">
            <a:blip r:embed="rId13">
              <a:alphaModFix amt="24000"/>
            </a:blip>
            <a:srcRect/>
            <a:stretch>
              <a:fillRect l="-10468" t="-3027" b="-952"/>
            </a:stretch>
          </a:blip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" y="810044"/>
            <a:ext cx="8965799" cy="82"/>
            <a:chOff x="-3859630" y="970465"/>
            <a:chExt cx="11954399" cy="82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3859630" y="970547"/>
              <a:ext cx="11431504" cy="0"/>
            </a:xfrm>
            <a:prstGeom prst="line">
              <a:avLst/>
            </a:prstGeom>
            <a:ln w="28575">
              <a:solidFill>
                <a:srgbClr val="7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26067" y="970465"/>
              <a:ext cx="23933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905374" y="970465"/>
              <a:ext cx="11807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8051677" y="970465"/>
              <a:ext cx="43092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9" y="6259483"/>
            <a:ext cx="442457" cy="461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-3261" r="30703" b="43336"/>
          <a:stretch/>
        </p:blipFill>
        <p:spPr>
          <a:xfrm>
            <a:off x="8412481" y="6360562"/>
            <a:ext cx="664034" cy="4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4729" y="391674"/>
            <a:ext cx="5519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1"/>
              </a:lnSpc>
            </a:pP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Airway Heights</a:t>
            </a:r>
            <a:endParaRPr lang="en-US" sz="2000" baseline="30000" dirty="0">
              <a:solidFill>
                <a:srgbClr val="820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51"/>
              </a:lnSpc>
            </a:pPr>
            <a:r>
              <a:rPr lang="en-US" sz="2400" baseline="30000" dirty="0">
                <a:solidFill>
                  <a:srgbClr val="82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 </a:t>
            </a:r>
            <a:r>
              <a:rPr lang="en-US" sz="2400" baseline="30000" dirty="0" smtClean="0">
                <a:solidFill>
                  <a:srgbClr val="82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2400" baseline="30000" dirty="0">
              <a:solidFill>
                <a:srgbClr val="820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1"/>
              </a:lnSpc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 | PRESENTATION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62" y="5808211"/>
            <a:ext cx="643060" cy="720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33" y="6115467"/>
            <a:ext cx="1236855" cy="3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522894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Benefits of Design-Build Delivery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007" y="947957"/>
            <a:ext cx="7843707" cy="5134062"/>
          </a:xfrm>
        </p:spPr>
        <p:txBody>
          <a:bodyPr>
            <a:normAutofit fontScale="92500" lnSpcReduction="10000"/>
          </a:bodyPr>
          <a:lstStyle/>
          <a:p>
            <a:pPr marL="114297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RCW 39.10.300(1)(b) “Greater Innovation or efficiencies between the designer and the builder”</a:t>
            </a:r>
          </a:p>
          <a:p>
            <a:pPr marL="742932" lvl="1" indent="-285744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design/construction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phasing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provide greatest project value and cost efficiency</a:t>
            </a:r>
          </a:p>
          <a:p>
            <a:pPr lvl="1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RCW 39.10.300 (1)(c) “significant savings in project delivery time”</a:t>
            </a:r>
          </a:p>
          <a:p>
            <a:pPr marL="742932" lvl="1" indent="-285744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Progressive Design-Build is the fastest delivery method. Starting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early beneficial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 the schedule</a:t>
            </a:r>
          </a:p>
          <a:p>
            <a:pPr lvl="1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RCW 39.10.280(2)(a) “Substantial Fiscal Benefit”</a:t>
            </a:r>
          </a:p>
          <a:p>
            <a:pPr marL="742932" lvl="1" indent="-285744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City’s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is limited. 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Design-Builder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 design within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32" lvl="1" indent="-285744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Design-Builder’s involvement in the development of the scope shifts more risk of the performance of the project to the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70141"/>
          </a:xfrm>
        </p:spPr>
        <p:txBody>
          <a:bodyPr/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Questions and Answers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28700"/>
            <a:ext cx="7886700" cy="51482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Confirm 5% budget contingency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Owner’s contingency = 5% of DB Contract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JC Kennedy design/constr experience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Sent under separate 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Management Responsibility?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City will manage Hill’s contract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City Administrators’ involvement?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JC deeply involved – all phases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Will consult with Albert Tripp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Hill will manage DB Contract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Patrick McCord’s PM experience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Sent under separate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29" y="6064227"/>
            <a:ext cx="501664" cy="562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90" y="6142635"/>
            <a:ext cx="1515545" cy="461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4016" y="1028700"/>
            <a:ext cx="693021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4500" baseline="30000" dirty="0">
                <a:solidFill>
                  <a:srgbClr val="82002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</a:t>
            </a:r>
            <a:r>
              <a:rPr lang="en-US" sz="4500" baseline="30000" dirty="0" smtClean="0">
                <a:solidFill>
                  <a:srgbClr val="82002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lang="en-US" sz="4500" baseline="30000" dirty="0">
              <a:solidFill>
                <a:srgbClr val="820024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2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0531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Recreation Complex Overview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4932363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35,000 SF facility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softball/soccer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gym, lap pool, therapy and children’s recreation pool, Jacuzzi, etc.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Phased expansion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challenges - basalt bedrock, paleochannel, cultural resources.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DB involvement  - assist with determining best location of site improvements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1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349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Overall Site Plan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01" y="1031042"/>
            <a:ext cx="8258901" cy="47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048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Phasing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12" y="1006679"/>
            <a:ext cx="8270983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70141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Organizational Chart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8" y="897621"/>
            <a:ext cx="7558481" cy="56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0531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Recreation Complex Budget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0944" y="1041125"/>
            <a:ext cx="7886700" cy="4784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Costs for Professional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$   1,150,000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Estimated construction costs 		$   9,750,000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Equipment and furnishing 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850,000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Contract administration costs		$      200,000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Contingencies 				$      600,000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project costs 	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485,240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Sales Tax					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$      964,760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Total						$ 14,000,000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61349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Schedule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314" y="914400"/>
            <a:ext cx="8397904" cy="531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Activity			       Projected Date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RFQ Issued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2-Feb-17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SOQs Due				2-Mar-17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Short-List 				13-Mar-17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RFP Issued 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16-Mar-17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Proprietary Mtg. One,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30-Mar-17 / 13-Apr-17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Proposals Due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4-May-17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Selection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Design-Builder	15-May-17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NTP			23-May-17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 Phase	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5/23/2017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- 3/30/2018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Construction Phase		9/18/2017 -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9/13/2018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558065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Procurement Approach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92" y="1086418"/>
            <a:ext cx="7890661" cy="509054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Aft>
                <a:spcPct val="15000"/>
              </a:spcAft>
              <a:buClr>
                <a:srgbClr val="243239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Request for Qualifications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Experience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Similar Scope and Complexity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Organization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 developing GMP collaboratively with Owner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Shortlist no more than five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finalists</a:t>
            </a:r>
          </a:p>
          <a:p>
            <a:pPr marL="365751" lvl="2" indent="0">
              <a:spcAft>
                <a:spcPct val="15000"/>
              </a:spcAft>
              <a:buClr>
                <a:srgbClr val="243239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ct val="15000"/>
              </a:spcAft>
              <a:buClr>
                <a:srgbClr val="243239"/>
              </a:buClr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Proposal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approach specific to the project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Innovation and Problem Solving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Interactive Proprietary Meetings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 related factor:  Fee</a:t>
            </a:r>
          </a:p>
          <a:p>
            <a:pPr marL="708642" lvl="2" indent="-342891">
              <a:spcAft>
                <a:spcPct val="15000"/>
              </a:spcAft>
              <a:buClr>
                <a:srgbClr val="243239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$25,000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honorarium </a:t>
            </a:r>
          </a:p>
          <a:p>
            <a:pPr marL="1165831" lvl="3" indent="-342891">
              <a:spcAft>
                <a:spcPct val="15000"/>
              </a:spcAft>
              <a:buClr>
                <a:srgbClr val="243239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Limited required proposal submittals</a:t>
            </a:r>
          </a:p>
          <a:p>
            <a:pPr marL="1165831" lvl="3" indent="-342891">
              <a:spcAft>
                <a:spcPct val="15000"/>
              </a:spcAft>
              <a:buClr>
                <a:srgbClr val="243239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 floor plans/renderings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575648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Design-Build Agreement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51" y="980682"/>
            <a:ext cx="7886700" cy="5009067"/>
          </a:xfrm>
        </p:spPr>
        <p:txBody>
          <a:bodyPr>
            <a:normAutofit/>
          </a:bodyPr>
          <a:lstStyle/>
          <a:p>
            <a:pPr marL="228594" lvl="1" indent="0" defTabSz="457189"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GMP Development Period</a:t>
            </a:r>
          </a:p>
          <a:p>
            <a:pPr marL="800080" lvl="1" indent="-34289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Validate information from the Owner. </a:t>
            </a:r>
          </a:p>
          <a:p>
            <a:pPr marL="800080" lvl="1" indent="-34289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Examines options to identify innovation</a:t>
            </a:r>
          </a:p>
          <a:p>
            <a:pPr marL="800080" lvl="1" indent="-34289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Commercially reasonable examination of site</a:t>
            </a:r>
          </a:p>
          <a:p>
            <a:pPr marL="800080" lvl="1" indent="-34289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Basis of Design Documents, Project Schedule, GMP</a:t>
            </a:r>
          </a:p>
          <a:p>
            <a:pPr marL="800080" lvl="1" indent="-34289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 Amendment</a:t>
            </a:r>
          </a:p>
          <a:p>
            <a:pPr marL="457189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lvl="1" indent="0" defTabSz="457189"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GMP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Execution Period </a:t>
            </a:r>
          </a:p>
          <a:p>
            <a:pPr marL="800080" indent="-342891">
              <a:spcBef>
                <a:spcPts val="5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Design</a:t>
            </a:r>
          </a:p>
          <a:p>
            <a:pPr marL="800080" indent="-342891">
              <a:spcBef>
                <a:spcPts val="5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marL="800080" indent="-342891">
              <a:spcBef>
                <a:spcPts val="5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Close out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355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Lato Light</vt:lpstr>
      <vt:lpstr>Calibri Light</vt:lpstr>
      <vt:lpstr>Office Theme</vt:lpstr>
      <vt:lpstr>PowerPoint Presentation</vt:lpstr>
      <vt:lpstr>Recreation Complex Overview</vt:lpstr>
      <vt:lpstr>Overall Site Plan</vt:lpstr>
      <vt:lpstr>Phasing Plan</vt:lpstr>
      <vt:lpstr>Organizational Chart</vt:lpstr>
      <vt:lpstr>Recreation Complex Budget</vt:lpstr>
      <vt:lpstr>Schedule</vt:lpstr>
      <vt:lpstr>Procurement Approach</vt:lpstr>
      <vt:lpstr>Design-Build Agreement</vt:lpstr>
      <vt:lpstr>Benefits of Design-Build Delivery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Addam Janke</dc:creator>
  <cp:lastModifiedBy>Loaner</cp:lastModifiedBy>
  <cp:revision>49</cp:revision>
  <cp:lastPrinted>2017-01-25T18:18:14Z</cp:lastPrinted>
  <dcterms:created xsi:type="dcterms:W3CDTF">2016-05-13T16:17:36Z</dcterms:created>
  <dcterms:modified xsi:type="dcterms:W3CDTF">2017-01-26T23:18:13Z</dcterms:modified>
</cp:coreProperties>
</file>