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33"/>
  </p:notesMasterIdLst>
  <p:handoutMasterIdLst>
    <p:handoutMasterId r:id="rId34"/>
  </p:handoutMasterIdLst>
  <p:sldIdLst>
    <p:sldId id="297" r:id="rId2"/>
    <p:sldId id="298" r:id="rId3"/>
    <p:sldId id="259" r:id="rId4"/>
    <p:sldId id="257" r:id="rId5"/>
    <p:sldId id="299" r:id="rId6"/>
    <p:sldId id="301" r:id="rId7"/>
    <p:sldId id="302" r:id="rId8"/>
    <p:sldId id="315" r:id="rId9"/>
    <p:sldId id="316" r:id="rId10"/>
    <p:sldId id="327" r:id="rId11"/>
    <p:sldId id="318" r:id="rId12"/>
    <p:sldId id="288" r:id="rId13"/>
    <p:sldId id="303" r:id="rId14"/>
    <p:sldId id="266" r:id="rId15"/>
    <p:sldId id="328" r:id="rId16"/>
    <p:sldId id="330" r:id="rId17"/>
    <p:sldId id="272" r:id="rId18"/>
    <p:sldId id="273" r:id="rId19"/>
    <p:sldId id="274" r:id="rId20"/>
    <p:sldId id="321" r:id="rId21"/>
    <p:sldId id="311" r:id="rId22"/>
    <p:sldId id="313" r:id="rId23"/>
    <p:sldId id="314" r:id="rId24"/>
    <p:sldId id="326" r:id="rId25"/>
    <p:sldId id="331" r:id="rId26"/>
    <p:sldId id="332" r:id="rId27"/>
    <p:sldId id="333" r:id="rId28"/>
    <p:sldId id="296" r:id="rId29"/>
    <p:sldId id="325" r:id="rId30"/>
    <p:sldId id="286" r:id="rId31"/>
    <p:sldId id="319"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83898A-AD71-4924-909A-A66329934B5B}">
          <p14:sldIdLst>
            <p14:sldId id="297"/>
            <p14:sldId id="298"/>
            <p14:sldId id="259"/>
            <p14:sldId id="257"/>
            <p14:sldId id="299"/>
            <p14:sldId id="301"/>
            <p14:sldId id="302"/>
            <p14:sldId id="315"/>
            <p14:sldId id="316"/>
            <p14:sldId id="327"/>
            <p14:sldId id="318"/>
            <p14:sldId id="288"/>
            <p14:sldId id="303"/>
            <p14:sldId id="266"/>
            <p14:sldId id="328"/>
            <p14:sldId id="330"/>
            <p14:sldId id="272"/>
            <p14:sldId id="273"/>
            <p14:sldId id="274"/>
          </p14:sldIdLst>
        </p14:section>
        <p14:section name="Untitled Section" id="{DBA5ED3B-4B01-425E-AD57-C8F96DE0FC78}">
          <p14:sldIdLst>
            <p14:sldId id="321"/>
            <p14:sldId id="311"/>
            <p14:sldId id="313"/>
            <p14:sldId id="314"/>
            <p14:sldId id="326"/>
            <p14:sldId id="331"/>
            <p14:sldId id="332"/>
            <p14:sldId id="333"/>
            <p14:sldId id="296"/>
            <p14:sldId id="325"/>
            <p14:sldId id="286"/>
            <p14:sldId id="3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Warner" initials="BW" lastIdx="0" clrIdx="0">
    <p:extLst>
      <p:ext uri="{19B8F6BF-5375-455C-9EA6-DF929625EA0E}">
        <p15:presenceInfo xmlns:p15="http://schemas.microsoft.com/office/powerpoint/2012/main" userId="S-1-5-21-1110004096-1093950551-5522801-5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E9C"/>
    <a:srgbClr val="D4D6C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2" autoAdjust="0"/>
    <p:restoredTop sz="94660"/>
  </p:normalViewPr>
  <p:slideViewPr>
    <p:cSldViewPr snapToGrid="0">
      <p:cViewPr varScale="1">
        <p:scale>
          <a:sx n="126" d="100"/>
          <a:sy n="126" d="100"/>
        </p:scale>
        <p:origin x="930" y="120"/>
      </p:cViewPr>
      <p:guideLst/>
    </p:cSldViewPr>
  </p:slideViewPr>
  <p:notesTextViewPr>
    <p:cViewPr>
      <p:scale>
        <a:sx n="1" d="1"/>
        <a:sy n="1" d="1"/>
      </p:scale>
      <p:origin x="0" y="0"/>
    </p:cViewPr>
  </p:notesTextViewPr>
  <p:notesViewPr>
    <p:cSldViewPr snapToGrid="0">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D31D767-DC60-4139-9EFC-77462BCB1A60}" type="datetimeFigureOut">
              <a:rPr lang="en-US" smtClean="0"/>
              <a:t>5/23/2018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A9D0A73-6153-4DE3-8478-69E8C576ED5F}" type="slidenum">
              <a:rPr lang="en-US" smtClean="0"/>
              <a:t>‹#›</a:t>
            </a:fld>
            <a:endParaRPr lang="en-US"/>
          </a:p>
        </p:txBody>
      </p:sp>
    </p:spTree>
    <p:extLst>
      <p:ext uri="{BB962C8B-B14F-4D97-AF65-F5344CB8AC3E}">
        <p14:creationId xmlns:p14="http://schemas.microsoft.com/office/powerpoint/2010/main" val="1049849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1B97EE2-AD38-4ACD-B4B6-213806E3EE22}" type="datetimeFigureOut">
              <a:rPr lang="en-US" smtClean="0"/>
              <a:t>5/23/2018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84DFC31-B96D-4E1F-A531-36410DDDE22E}" type="slidenum">
              <a:rPr lang="en-US" smtClean="0"/>
              <a:t>‹#›</a:t>
            </a:fld>
            <a:endParaRPr lang="en-US"/>
          </a:p>
        </p:txBody>
      </p:sp>
    </p:spTree>
    <p:extLst>
      <p:ext uri="{BB962C8B-B14F-4D97-AF65-F5344CB8AC3E}">
        <p14:creationId xmlns:p14="http://schemas.microsoft.com/office/powerpoint/2010/main" val="63755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Jeff Grose with ASD Capital Projects Department.</a:t>
            </a:r>
          </a:p>
          <a:p>
            <a:pPr marL="228600" indent="-228600">
              <a:spcAft>
                <a:spcPts val="600"/>
              </a:spcAft>
              <a:buAutoNum type="arabicPeriod"/>
            </a:pPr>
            <a:r>
              <a:rPr lang="en-US" dirty="0"/>
              <a:t>Thank you for opportunity to present our application for approval GC/CM delivery for our 4 Elementary School Replacement Program.</a:t>
            </a:r>
          </a:p>
        </p:txBody>
      </p:sp>
      <p:sp>
        <p:nvSpPr>
          <p:cNvPr id="4" name="Slide Number Placeholder 3"/>
          <p:cNvSpPr>
            <a:spLocks noGrp="1"/>
          </p:cNvSpPr>
          <p:nvPr>
            <p:ph type="sldNum" sz="quarter" idx="10"/>
          </p:nvPr>
        </p:nvSpPr>
        <p:spPr/>
        <p:txBody>
          <a:bodyPr/>
          <a:lstStyle/>
          <a:p>
            <a:fld id="{E84DFC31-B96D-4E1F-A531-36410DDDE22E}" type="slidenum">
              <a:rPr lang="en-US" smtClean="0"/>
              <a:t>1</a:t>
            </a:fld>
            <a:endParaRPr lang="en-US"/>
          </a:p>
        </p:txBody>
      </p:sp>
    </p:spTree>
    <p:extLst>
      <p:ext uri="{BB962C8B-B14F-4D97-AF65-F5344CB8AC3E}">
        <p14:creationId xmlns:p14="http://schemas.microsoft.com/office/powerpoint/2010/main" val="305732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573088"/>
            <a:ext cx="4181475" cy="3136900"/>
          </a:xfrm>
        </p:spPr>
      </p:sp>
      <p:sp>
        <p:nvSpPr>
          <p:cNvPr id="3" name="Notes Placeholder 2"/>
          <p:cNvSpPr>
            <a:spLocks noGrp="1"/>
          </p:cNvSpPr>
          <p:nvPr>
            <p:ph type="body" idx="1"/>
          </p:nvPr>
        </p:nvSpPr>
        <p:spPr>
          <a:xfrm>
            <a:off x="721995" y="4067175"/>
            <a:ext cx="5607050" cy="4762500"/>
          </a:xfrm>
        </p:spPr>
        <p:txBody>
          <a:bodyPr/>
          <a:lstStyle/>
          <a:p>
            <a:pPr marL="228600" indent="-228600">
              <a:spcAft>
                <a:spcPts val="600"/>
              </a:spcAft>
              <a:buAutoNum type="arabicPeriod"/>
            </a:pPr>
            <a:r>
              <a:rPr lang="en-US" dirty="0">
                <a:latin typeface="Calibri" panose="020F0502020204030204" pitchFamily="34" charset="0"/>
              </a:rPr>
              <a:t>ASD has extensive construction experience including projects of larger scope and greater complexity.</a:t>
            </a:r>
          </a:p>
          <a:p>
            <a:pPr marL="228600" indent="-228600">
              <a:spcAft>
                <a:spcPts val="600"/>
              </a:spcAft>
              <a:buAutoNum type="arabicPeriod"/>
            </a:pPr>
            <a:r>
              <a:rPr lang="en-US" dirty="0">
                <a:latin typeface="Calibri" panose="020F0502020204030204" pitchFamily="34" charset="0"/>
              </a:rPr>
              <a:t>We are proud of a long track record of completing our  projects on-time and within budget.</a:t>
            </a:r>
          </a:p>
          <a:p>
            <a:pPr marL="228600" indent="-228600">
              <a:spcAft>
                <a:spcPts val="600"/>
              </a:spcAft>
              <a:buFont typeface="+mj-lt"/>
              <a:buAutoNum type="arabicPeriod"/>
            </a:pPr>
            <a:r>
              <a:rPr lang="en-US" dirty="0"/>
              <a:t> I will manage the project for the school district during the pre-construction phase and will have in house staff supporting me.  I will then utilize other staff members to administer the construction phase. </a:t>
            </a:r>
          </a:p>
          <a:p>
            <a:pPr marL="228600" indent="-228600">
              <a:spcAft>
                <a:spcPts val="600"/>
              </a:spcAft>
              <a:buFont typeface="+mj-lt"/>
              <a:buAutoNum type="arabicPeriod"/>
            </a:pPr>
            <a:r>
              <a:rPr lang="en-US" dirty="0">
                <a:latin typeface="Calibri" panose="020F0502020204030204" pitchFamily="34" charset="0"/>
              </a:rPr>
              <a:t>This slide shows my background..</a:t>
            </a:r>
          </a:p>
          <a:p>
            <a:pPr marL="685800" lvl="1" indent="-228600">
              <a:spcAft>
                <a:spcPts val="600"/>
              </a:spcAft>
              <a:buFont typeface="+mj-lt"/>
              <a:buAutoNum type="alphaLcPeriod"/>
            </a:pPr>
            <a:r>
              <a:rPr lang="en-US" dirty="0">
                <a:latin typeface="Calibri" panose="020F0502020204030204" pitchFamily="34" charset="0"/>
              </a:rPr>
              <a:t>One item to note is that I have completed AGC GC/CM Training Workshop.</a:t>
            </a:r>
          </a:p>
          <a:p>
            <a:pPr marL="228600" indent="-228600">
              <a:spcAft>
                <a:spcPts val="600"/>
              </a:spcAft>
              <a:buFont typeface="+mj-lt"/>
              <a:buAutoNum type="arabicPeriod"/>
            </a:pPr>
            <a:r>
              <a:rPr lang="en-US" dirty="0">
                <a:latin typeface="Calibri" panose="020F0502020204030204" pitchFamily="34" charset="0"/>
              </a:rPr>
              <a:t>ASD hired </a:t>
            </a:r>
            <a:r>
              <a:rPr lang="en-US" dirty="0" err="1">
                <a:latin typeface="Calibri" panose="020F0502020204030204" pitchFamily="34" charset="0"/>
              </a:rPr>
              <a:t>Parametrix</a:t>
            </a:r>
            <a:r>
              <a:rPr lang="en-US" dirty="0">
                <a:latin typeface="Calibri" panose="020F0502020204030204" pitchFamily="34" charset="0"/>
              </a:rPr>
              <a:t> as GCCM consultant and advisor.</a:t>
            </a:r>
          </a:p>
          <a:p>
            <a:pPr marL="228600" indent="-228600">
              <a:spcAft>
                <a:spcPts val="600"/>
              </a:spcAft>
              <a:buFont typeface="+mj-lt"/>
              <a:buAutoNum type="arabicPeriod"/>
            </a:pPr>
            <a:r>
              <a:rPr lang="en-US" dirty="0">
                <a:latin typeface="Calibri" panose="020F0502020204030204" pitchFamily="34" charset="0"/>
              </a:rPr>
              <a:t>ASD retained </a:t>
            </a:r>
            <a:r>
              <a:rPr lang="en-US" dirty="0" err="1">
                <a:latin typeface="Calibri" panose="020F0502020204030204" pitchFamily="34" charset="0"/>
              </a:rPr>
              <a:t>Graehm</a:t>
            </a:r>
            <a:r>
              <a:rPr lang="en-US" dirty="0">
                <a:latin typeface="Calibri" panose="020F0502020204030204" pitchFamily="34" charset="0"/>
              </a:rPr>
              <a:t> Wallace as GCCM legal counsel.</a:t>
            </a:r>
          </a:p>
          <a:p>
            <a:pPr marL="228600" indent="-228600">
              <a:spcAft>
                <a:spcPts val="600"/>
              </a:spcAft>
              <a:buFont typeface="+mj-lt"/>
              <a:buAutoNum type="arabicPeriod"/>
            </a:pPr>
            <a:r>
              <a:rPr lang="en-US" dirty="0">
                <a:latin typeface="Calibri" panose="020F0502020204030204" pitchFamily="34" charset="0"/>
              </a:rPr>
              <a:t>ASD hired NAC Architecture as the project architect.  While our NAC team does not have extensive GC/CM experience: </a:t>
            </a:r>
          </a:p>
          <a:p>
            <a:pPr marL="685800" lvl="1" indent="-228600">
              <a:spcAft>
                <a:spcPts val="600"/>
              </a:spcAft>
              <a:buFont typeface="+mj-lt"/>
              <a:buAutoNum type="alphaLcPeriod"/>
            </a:pPr>
            <a:r>
              <a:rPr lang="en-US" dirty="0">
                <a:latin typeface="Calibri" panose="020F0502020204030204" pitchFamily="34" charset="0"/>
              </a:rPr>
              <a:t>The firm has completed a number of GC/CM projects.</a:t>
            </a:r>
          </a:p>
          <a:p>
            <a:pPr marL="685800" lvl="1" indent="-228600">
              <a:spcAft>
                <a:spcPts val="600"/>
              </a:spcAft>
              <a:buFont typeface="+mj-lt"/>
              <a:buAutoNum type="alphaLcPeriod"/>
            </a:pPr>
            <a:r>
              <a:rPr lang="en-US" dirty="0">
                <a:latin typeface="Calibri" panose="020F0502020204030204" pitchFamily="34" charset="0"/>
              </a:rPr>
              <a:t>NAC team has a reputation and history of working collaboratively with Owners and contractors on their design/bid/build projects.  This approach is a natural fit for a GCCM program.</a:t>
            </a:r>
          </a:p>
          <a:p>
            <a:pPr marL="228600" indent="-228600">
              <a:spcAft>
                <a:spcPts val="600"/>
              </a:spcAft>
              <a:buFont typeface="+mj-lt"/>
              <a:buAutoNum type="arabicPeriod"/>
            </a:pPr>
            <a:r>
              <a:rPr lang="en-US" dirty="0">
                <a:latin typeface="Calibri" panose="020F0502020204030204" pitchFamily="34" charset="0"/>
              </a:rPr>
              <a:t>This team satisfies the public body qualification for staff augmentation with consultants.</a:t>
            </a:r>
          </a:p>
          <a:p>
            <a:pPr marL="228600" indent="-228600">
              <a:spcAft>
                <a:spcPts val="600"/>
              </a:spcAft>
              <a:buAutoNum type="arabicPeriod"/>
            </a:pPr>
            <a:endParaRPr lang="en-US" dirty="0"/>
          </a:p>
          <a:p>
            <a:pPr marL="228600" indent="-228600">
              <a:spcAft>
                <a:spcPts val="600"/>
              </a:spcAf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10</a:t>
            </a:fld>
            <a:endParaRPr lang="en-US" dirty="0"/>
          </a:p>
        </p:txBody>
      </p:sp>
    </p:spTree>
    <p:extLst>
      <p:ext uri="{BB962C8B-B14F-4D97-AF65-F5344CB8AC3E}">
        <p14:creationId xmlns:p14="http://schemas.microsoft.com/office/powerpoint/2010/main" val="301646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This chart shows the level of project management and GCCM experience for key team members.</a:t>
            </a:r>
          </a:p>
          <a:p>
            <a:pPr marL="228600" indent="-228600">
              <a:spcAft>
                <a:spcPts val="600"/>
              </a:spcAft>
              <a:buAutoNum type="arabicPeriod"/>
            </a:pPr>
            <a:r>
              <a:rPr lang="en-US" dirty="0"/>
              <a:t>Every individual has extensive design, construction or project management experience.</a:t>
            </a:r>
          </a:p>
          <a:p>
            <a:pPr marL="228600" indent="-228600">
              <a:spcAft>
                <a:spcPts val="600"/>
              </a:spcAft>
              <a:buAutoNum type="arabicPeriod"/>
            </a:pPr>
            <a:r>
              <a:rPr lang="en-US" dirty="0"/>
              <a:t>A quick look shows each key team members has at least 3 decades of experience.</a:t>
            </a:r>
          </a:p>
          <a:p>
            <a:pPr marL="685800" lvl="1" indent="-228600">
              <a:spcAft>
                <a:spcPts val="600"/>
              </a:spcAft>
              <a:buAutoNum type="alphaLcPeriod"/>
            </a:pPr>
            <a:r>
              <a:rPr lang="en-US" dirty="0"/>
              <a:t>This is a seasoned group.</a:t>
            </a:r>
          </a:p>
        </p:txBody>
      </p:sp>
      <p:sp>
        <p:nvSpPr>
          <p:cNvPr id="4" name="Slide Number Placeholder 3"/>
          <p:cNvSpPr>
            <a:spLocks noGrp="1"/>
          </p:cNvSpPr>
          <p:nvPr>
            <p:ph type="sldNum" sz="quarter" idx="10"/>
          </p:nvPr>
        </p:nvSpPr>
        <p:spPr/>
        <p:txBody>
          <a:bodyPr/>
          <a:lstStyle/>
          <a:p>
            <a:fld id="{E84DFC31-B96D-4E1F-A531-36410DDDE22E}" type="slidenum">
              <a:rPr lang="en-US" smtClean="0"/>
              <a:t>11</a:t>
            </a:fld>
            <a:endParaRPr lang="en-US"/>
          </a:p>
        </p:txBody>
      </p:sp>
    </p:spTree>
    <p:extLst>
      <p:ext uri="{BB962C8B-B14F-4D97-AF65-F5344CB8AC3E}">
        <p14:creationId xmlns:p14="http://schemas.microsoft.com/office/powerpoint/2010/main" val="156829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Because ASD has initial experience on a GCCM project, we have been able to evaluate the amount of time needed by school district staff to manage the preconstruction phase of a GCCM project and used this wisdom in allocating time for this program.</a:t>
            </a:r>
          </a:p>
          <a:p>
            <a:pPr marL="228600" indent="-228600">
              <a:spcAft>
                <a:spcPts val="600"/>
              </a:spcAft>
              <a:buFont typeface="+mj-lt"/>
              <a:buAutoNum type="arabicPeriod"/>
            </a:pPr>
            <a:r>
              <a:rPr lang="en-US" dirty="0"/>
              <a:t>However, I will add that ASD has the funds, resources, flexibility and administrative support to adjust or supplement staffing during the project if found to be necessary to ensure success of the program.</a:t>
            </a:r>
          </a:p>
          <a:p>
            <a:pPr marL="228600" indent="-228600">
              <a:spcAft>
                <a:spcPts val="600"/>
              </a:spcAft>
              <a:buFont typeface="+mj-lt"/>
              <a:buAutoNum type="arabicPeriod"/>
            </a:pPr>
            <a:r>
              <a:rPr lang="en-US" dirty="0"/>
              <a:t>Bottom line – is that we will make sure we do whatever is necessary to successfully complete these projects.</a:t>
            </a:r>
          </a:p>
        </p:txBody>
      </p:sp>
      <p:sp>
        <p:nvSpPr>
          <p:cNvPr id="4" name="Slide Number Placeholder 3"/>
          <p:cNvSpPr>
            <a:spLocks noGrp="1"/>
          </p:cNvSpPr>
          <p:nvPr>
            <p:ph type="sldNum" sz="quarter" idx="10"/>
          </p:nvPr>
        </p:nvSpPr>
        <p:spPr/>
        <p:txBody>
          <a:bodyPr/>
          <a:lstStyle/>
          <a:p>
            <a:fld id="{E84DFC31-B96D-4E1F-A531-36410DDDE22E}" type="slidenum">
              <a:rPr lang="en-US" smtClean="0"/>
              <a:t>12</a:t>
            </a:fld>
            <a:endParaRPr lang="en-US"/>
          </a:p>
        </p:txBody>
      </p:sp>
    </p:spTree>
    <p:extLst>
      <p:ext uri="{BB962C8B-B14F-4D97-AF65-F5344CB8AC3E}">
        <p14:creationId xmlns:p14="http://schemas.microsoft.com/office/powerpoint/2010/main" val="507121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We have combined 4 replacement school projects into a single program to capitalize on the benefits of a having one design firm and one GCCM contractor to design and build 4 elementary schools in sequence, one per year.</a:t>
            </a:r>
          </a:p>
        </p:txBody>
      </p:sp>
      <p:sp>
        <p:nvSpPr>
          <p:cNvPr id="4" name="Slide Number Placeholder 3"/>
          <p:cNvSpPr>
            <a:spLocks noGrp="1"/>
          </p:cNvSpPr>
          <p:nvPr>
            <p:ph type="sldNum" sz="quarter" idx="10"/>
          </p:nvPr>
        </p:nvSpPr>
        <p:spPr/>
        <p:txBody>
          <a:bodyPr/>
          <a:lstStyle/>
          <a:p>
            <a:fld id="{E84DFC31-B96D-4E1F-A531-36410DDDE22E}" type="slidenum">
              <a:rPr lang="en-US" smtClean="0"/>
              <a:t>13</a:t>
            </a:fld>
            <a:endParaRPr lang="en-US"/>
          </a:p>
        </p:txBody>
      </p:sp>
    </p:spTree>
    <p:extLst>
      <p:ext uri="{BB962C8B-B14F-4D97-AF65-F5344CB8AC3E}">
        <p14:creationId xmlns:p14="http://schemas.microsoft.com/office/powerpoint/2010/main" val="368383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Dick Scobee Elementary School will be the first school replaced under this program.</a:t>
            </a:r>
          </a:p>
          <a:p>
            <a:pPr marL="228600" indent="-228600">
              <a:spcAft>
                <a:spcPts val="600"/>
              </a:spcAft>
              <a:buAutoNum type="arabicPeriod"/>
            </a:pPr>
            <a:r>
              <a:rPr lang="en-US" dirty="0"/>
              <a:t>The school is named after Auburn resident and astronaut Dick Scobee, who died while commanding the space shuttle Challenger in 1986.</a:t>
            </a:r>
          </a:p>
          <a:p>
            <a:pPr marL="228600" indent="-228600">
              <a:spcAft>
                <a:spcPts val="600"/>
              </a:spcAft>
              <a:buAutoNum type="arabicPeriod"/>
            </a:pPr>
            <a:r>
              <a:rPr lang="en-US" dirty="0"/>
              <a:t>Dick Scobee being replaced first because it has the highest enrollment of the 4 replacement schools.  School enrollment is the methodology used in determining the sequence of the replacement schools.</a:t>
            </a:r>
          </a:p>
          <a:p>
            <a:pPr marL="228600" indent="-228600">
              <a:spcAft>
                <a:spcPts val="600"/>
              </a:spcAft>
              <a:buAutoNum type="arabicPeriod"/>
            </a:pPr>
            <a:r>
              <a:rPr lang="en-US" dirty="0"/>
              <a:t>A feature unique to Dick Scobee is that is located on a busy arterial street with minimal area for on-site parking, bus loading and parent pick up.  This busy street will create a construction access and traffic challenges for the contractor. </a:t>
            </a:r>
          </a:p>
        </p:txBody>
      </p:sp>
      <p:sp>
        <p:nvSpPr>
          <p:cNvPr id="4" name="Slide Number Placeholder 3"/>
          <p:cNvSpPr>
            <a:spLocks noGrp="1"/>
          </p:cNvSpPr>
          <p:nvPr>
            <p:ph type="sldNum" sz="quarter" idx="10"/>
          </p:nvPr>
        </p:nvSpPr>
        <p:spPr/>
        <p:txBody>
          <a:bodyPr/>
          <a:lstStyle/>
          <a:p>
            <a:fld id="{E84DFC31-B96D-4E1F-A531-36410DDDE22E}" type="slidenum">
              <a:rPr lang="en-US" smtClean="0"/>
              <a:t>14</a:t>
            </a:fld>
            <a:endParaRPr lang="en-US"/>
          </a:p>
        </p:txBody>
      </p:sp>
    </p:spTree>
    <p:extLst>
      <p:ext uri="{BB962C8B-B14F-4D97-AF65-F5344CB8AC3E}">
        <p14:creationId xmlns:p14="http://schemas.microsoft.com/office/powerpoint/2010/main" val="280364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Dick Scobee Elementary School will be the first school replaced under this program.</a:t>
            </a:r>
          </a:p>
          <a:p>
            <a:pPr marL="228600" indent="-228600">
              <a:spcAft>
                <a:spcPts val="600"/>
              </a:spcAft>
              <a:buAutoNum type="arabicPeriod"/>
            </a:pPr>
            <a:r>
              <a:rPr lang="en-US" dirty="0"/>
              <a:t>The school is named after Auburn resident and astronaut Dick Scobee, who died while commanding the space shuttle Challenger in 1986.</a:t>
            </a:r>
          </a:p>
          <a:p>
            <a:pPr marL="228600" indent="-228600">
              <a:spcAft>
                <a:spcPts val="600"/>
              </a:spcAft>
              <a:buAutoNum type="arabicPeriod"/>
            </a:pPr>
            <a:r>
              <a:rPr lang="en-US" dirty="0"/>
              <a:t>Dick Scobee being replaced first because it has the highest enrollment of the 4 replacement schools.  School enrollment is the methodology used in determining the sequence of the replacement schools.</a:t>
            </a:r>
          </a:p>
          <a:p>
            <a:pPr marL="228600" indent="-228600">
              <a:spcAft>
                <a:spcPts val="600"/>
              </a:spcAft>
              <a:buAutoNum type="arabicPeriod"/>
            </a:pPr>
            <a:r>
              <a:rPr lang="en-US" dirty="0"/>
              <a:t>A feature unique to Dick Scobee is that is located on a busy arterial street with minimal area for on-site parking, bus loading and parent pick up.  This busy street will create a construction access and traffic challenges for the contractor. </a:t>
            </a:r>
          </a:p>
        </p:txBody>
      </p:sp>
      <p:sp>
        <p:nvSpPr>
          <p:cNvPr id="4" name="Slide Number Placeholder 3"/>
          <p:cNvSpPr>
            <a:spLocks noGrp="1"/>
          </p:cNvSpPr>
          <p:nvPr>
            <p:ph type="sldNum" sz="quarter" idx="10"/>
          </p:nvPr>
        </p:nvSpPr>
        <p:spPr/>
        <p:txBody>
          <a:bodyPr/>
          <a:lstStyle/>
          <a:p>
            <a:fld id="{E84DFC31-B96D-4E1F-A531-36410DDDE22E}" type="slidenum">
              <a:rPr lang="en-US" smtClean="0"/>
              <a:t>15</a:t>
            </a:fld>
            <a:endParaRPr lang="en-US"/>
          </a:p>
        </p:txBody>
      </p:sp>
    </p:spTree>
    <p:extLst>
      <p:ext uri="{BB962C8B-B14F-4D97-AF65-F5344CB8AC3E}">
        <p14:creationId xmlns:p14="http://schemas.microsoft.com/office/powerpoint/2010/main" val="3573607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Dick Scobee Elementary School will be the first school replaced under this program.</a:t>
            </a:r>
          </a:p>
          <a:p>
            <a:pPr marL="228600" indent="-228600">
              <a:spcAft>
                <a:spcPts val="600"/>
              </a:spcAft>
              <a:buAutoNum type="arabicPeriod"/>
            </a:pPr>
            <a:r>
              <a:rPr lang="en-US" dirty="0"/>
              <a:t>The school is named after Auburn resident and astronaut Dick Scobee, who died while commanding the space shuttle Challenger in 1986.</a:t>
            </a:r>
          </a:p>
          <a:p>
            <a:pPr marL="228600" indent="-228600">
              <a:spcAft>
                <a:spcPts val="600"/>
              </a:spcAft>
              <a:buAutoNum type="arabicPeriod"/>
            </a:pPr>
            <a:r>
              <a:rPr lang="en-US" dirty="0"/>
              <a:t>Dick Scobee being replaced first because it has the highest enrollment of the 4 replacement schools.  School enrollment is the methodology used in determining the sequence of the replacement schools.</a:t>
            </a:r>
          </a:p>
          <a:p>
            <a:pPr marL="228600" indent="-228600">
              <a:spcAft>
                <a:spcPts val="600"/>
              </a:spcAft>
              <a:buAutoNum type="arabicPeriod"/>
            </a:pPr>
            <a:r>
              <a:rPr lang="en-US" dirty="0"/>
              <a:t>A feature unique to Dick Scobee is that is located on a busy arterial street with minimal area for on-site parking, bus loading and parent pick up.  This busy street will create a construction access and traffic challenges for the contractor. </a:t>
            </a:r>
          </a:p>
        </p:txBody>
      </p:sp>
      <p:sp>
        <p:nvSpPr>
          <p:cNvPr id="4" name="Slide Number Placeholder 3"/>
          <p:cNvSpPr>
            <a:spLocks noGrp="1"/>
          </p:cNvSpPr>
          <p:nvPr>
            <p:ph type="sldNum" sz="quarter" idx="10"/>
          </p:nvPr>
        </p:nvSpPr>
        <p:spPr/>
        <p:txBody>
          <a:bodyPr/>
          <a:lstStyle/>
          <a:p>
            <a:fld id="{E84DFC31-B96D-4E1F-A531-36410DDDE22E}" type="slidenum">
              <a:rPr lang="en-US" smtClean="0"/>
              <a:t>16</a:t>
            </a:fld>
            <a:endParaRPr lang="en-US"/>
          </a:p>
        </p:txBody>
      </p:sp>
    </p:spTree>
    <p:extLst>
      <p:ext uri="{BB962C8B-B14F-4D97-AF65-F5344CB8AC3E}">
        <p14:creationId xmlns:p14="http://schemas.microsoft.com/office/powerpoint/2010/main" val="49070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a:t>Highlights for the Dick Scobee budget are:</a:t>
            </a:r>
          </a:p>
          <a:p>
            <a:pPr marL="685800" lvl="1" indent="-228600">
              <a:lnSpc>
                <a:spcPct val="150000"/>
              </a:lnSpc>
              <a:buFont typeface="+mj-lt"/>
              <a:buAutoNum type="alphaLcPeriod"/>
            </a:pPr>
            <a:r>
              <a:rPr lang="en-US" dirty="0"/>
              <a:t>Budgeted $42.3M for the project. </a:t>
            </a:r>
          </a:p>
          <a:p>
            <a:pPr marL="685800" lvl="1" indent="-228600">
              <a:lnSpc>
                <a:spcPct val="150000"/>
              </a:lnSpc>
              <a:buFont typeface="+mj-lt"/>
              <a:buAutoNum type="alphaLcPeriod"/>
            </a:pPr>
            <a:r>
              <a:rPr lang="en-US" dirty="0"/>
              <a:t>Established an Owner’s MACC of $29M.</a:t>
            </a:r>
          </a:p>
        </p:txBody>
      </p:sp>
      <p:sp>
        <p:nvSpPr>
          <p:cNvPr id="4" name="Slide Number Placeholder 3"/>
          <p:cNvSpPr>
            <a:spLocks noGrp="1"/>
          </p:cNvSpPr>
          <p:nvPr>
            <p:ph type="sldNum" sz="quarter" idx="10"/>
          </p:nvPr>
        </p:nvSpPr>
        <p:spPr/>
        <p:txBody>
          <a:bodyPr/>
          <a:lstStyle/>
          <a:p>
            <a:fld id="{E84DFC31-B96D-4E1F-A531-36410DDDE22E}" type="slidenum">
              <a:rPr lang="en-US" smtClean="0"/>
              <a:t>17</a:t>
            </a:fld>
            <a:endParaRPr lang="en-US"/>
          </a:p>
        </p:txBody>
      </p:sp>
    </p:spTree>
    <p:extLst>
      <p:ext uri="{BB962C8B-B14F-4D97-AF65-F5344CB8AC3E}">
        <p14:creationId xmlns:p14="http://schemas.microsoft.com/office/powerpoint/2010/main" val="89144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a:t>Pioneer Elementary Budget:</a:t>
            </a:r>
          </a:p>
          <a:p>
            <a:pPr marL="685800" lvl="1" indent="-228600">
              <a:lnSpc>
                <a:spcPct val="150000"/>
              </a:lnSpc>
              <a:buFont typeface="+mj-lt"/>
              <a:buAutoNum type="alphaLcPeriod"/>
            </a:pPr>
            <a:r>
              <a:rPr lang="en-US" dirty="0"/>
              <a:t>Budgeted $43.8M for the project. </a:t>
            </a:r>
          </a:p>
          <a:p>
            <a:pPr marL="685800" lvl="1" indent="-228600">
              <a:lnSpc>
                <a:spcPct val="150000"/>
              </a:lnSpc>
              <a:buFont typeface="+mj-lt"/>
              <a:buAutoNum type="alphaLcPeriod"/>
            </a:pPr>
            <a:r>
              <a:rPr lang="en-US" dirty="0"/>
              <a:t>Established an Owner’s MACC of $30M.</a:t>
            </a:r>
          </a:p>
          <a:p>
            <a:pPr marL="685800" lvl="1" indent="-228600">
              <a:lnSpc>
                <a:spcPct val="150000"/>
              </a:lnSpc>
              <a:buFont typeface="+mj-lt"/>
              <a:buAutoNum type="alphaLcPeriod"/>
            </a:pPr>
            <a:r>
              <a:rPr lang="en-US" dirty="0"/>
              <a:t>Primary reason for increase over Dick Scobee is inflation costs.</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18</a:t>
            </a:fld>
            <a:endParaRPr lang="en-US"/>
          </a:p>
        </p:txBody>
      </p:sp>
    </p:spTree>
    <p:extLst>
      <p:ext uri="{BB962C8B-B14F-4D97-AF65-F5344CB8AC3E}">
        <p14:creationId xmlns:p14="http://schemas.microsoft.com/office/powerpoint/2010/main" val="3755904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a:t>Chinook Elementary Budget:</a:t>
            </a:r>
          </a:p>
          <a:p>
            <a:pPr marL="685800" lvl="1" indent="-228600">
              <a:lnSpc>
                <a:spcPct val="150000"/>
              </a:lnSpc>
              <a:buFont typeface="+mj-lt"/>
              <a:buAutoNum type="alphaLcPeriod"/>
            </a:pPr>
            <a:r>
              <a:rPr lang="en-US" dirty="0"/>
              <a:t>Budgeted $45.2M for the project. </a:t>
            </a:r>
          </a:p>
          <a:p>
            <a:pPr marL="685800" lvl="1" indent="-228600">
              <a:lnSpc>
                <a:spcPct val="150000"/>
              </a:lnSpc>
              <a:buFont typeface="+mj-lt"/>
              <a:buAutoNum type="alphaLcPeriod"/>
            </a:pPr>
            <a:r>
              <a:rPr lang="en-US" dirty="0"/>
              <a:t>Established an Owner’s MACC of $31M.</a:t>
            </a:r>
          </a:p>
          <a:p>
            <a:pPr marL="685800" lvl="1" indent="-228600">
              <a:lnSpc>
                <a:spcPct val="150000"/>
              </a:lnSpc>
              <a:buFont typeface="+mj-lt"/>
              <a:buAutoNum type="alphaLcPeriod"/>
            </a:pPr>
            <a:r>
              <a:rPr lang="en-US" dirty="0"/>
              <a:t>Inflation has increased cost over prior project.</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19</a:t>
            </a:fld>
            <a:endParaRPr lang="en-US"/>
          </a:p>
        </p:txBody>
      </p:sp>
    </p:spTree>
    <p:extLst>
      <p:ext uri="{BB962C8B-B14F-4D97-AF65-F5344CB8AC3E}">
        <p14:creationId xmlns:p14="http://schemas.microsoft.com/office/powerpoint/2010/main" val="145984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We will begin by introducing our team.</a:t>
            </a:r>
          </a:p>
        </p:txBody>
      </p:sp>
      <p:sp>
        <p:nvSpPr>
          <p:cNvPr id="4" name="Slide Number Placeholder 3"/>
          <p:cNvSpPr>
            <a:spLocks noGrp="1"/>
          </p:cNvSpPr>
          <p:nvPr>
            <p:ph type="sldNum" sz="quarter" idx="10"/>
          </p:nvPr>
        </p:nvSpPr>
        <p:spPr/>
        <p:txBody>
          <a:bodyPr/>
          <a:lstStyle/>
          <a:p>
            <a:fld id="{E84DFC31-B96D-4E1F-A531-36410DDDE22E}" type="slidenum">
              <a:rPr lang="en-US" smtClean="0"/>
              <a:t>2</a:t>
            </a:fld>
            <a:endParaRPr lang="en-US"/>
          </a:p>
        </p:txBody>
      </p:sp>
    </p:spTree>
    <p:extLst>
      <p:ext uri="{BB962C8B-B14F-4D97-AF65-F5344CB8AC3E}">
        <p14:creationId xmlns:p14="http://schemas.microsoft.com/office/powerpoint/2010/main" val="18146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Our GCCM procurement schedule is set up to move expeditiously through the GCCM selection process so that the GCCM will be on board prior to the start the design phase for the first project.</a:t>
            </a:r>
          </a:p>
          <a:p>
            <a:pPr marL="228600" indent="-228600">
              <a:spcAft>
                <a:spcPts val="600"/>
              </a:spcAft>
              <a:buAutoNum type="arabicPeriod"/>
            </a:pPr>
            <a:r>
              <a:rPr lang="en-US" dirty="0"/>
              <a:t>Schedule shown here includes minor revision to the Pre-Con. Services dates from that shown in the PRC application.</a:t>
            </a:r>
          </a:p>
          <a:p>
            <a:pPr marL="685800" lvl="1" indent="-228600">
              <a:spcAft>
                <a:spcPts val="600"/>
              </a:spcAft>
              <a:buFont typeface="+mj-lt"/>
              <a:buAutoNum type="alphaLcPeriod"/>
            </a:pPr>
            <a:r>
              <a:rPr lang="en-US" dirty="0"/>
              <a:t>The revision increases the duration of the pre-con. phases from 9 to 12 months.</a:t>
            </a:r>
          </a:p>
          <a:p>
            <a:pPr marL="228600" indent="-228600">
              <a:spcAft>
                <a:spcPts val="600"/>
              </a:spcAft>
              <a:buFont typeface="+mj-lt"/>
              <a:buAutoNum type="arabicPeriod"/>
            </a:pPr>
            <a:r>
              <a:rPr lang="en-US" dirty="0"/>
              <a:t>Under this schedule, the GCCM’s Pre-con. manager will provide pre-con. services for a project from January to December, then start work pre-con. work on the next project the following January.</a:t>
            </a:r>
          </a:p>
          <a:p>
            <a:pPr marL="685800" lvl="1" indent="-228600">
              <a:spcAft>
                <a:spcPts val="600"/>
              </a:spcAft>
              <a:buFont typeface="+mj-lt"/>
              <a:buAutoNum type="alphaLcPeriod"/>
            </a:pPr>
            <a:r>
              <a:rPr lang="en-US" dirty="0"/>
              <a:t>This will provide continuity and a smooth work flow without overlapping pre-con services from project to project.</a:t>
            </a:r>
          </a:p>
          <a:p>
            <a:endParaRPr lang="en-US" dirty="0"/>
          </a:p>
          <a:p>
            <a:pPr marL="228600" indent="-228600">
              <a:buFont typeface="+mj-lt"/>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20</a:t>
            </a:fld>
            <a:endParaRPr lang="en-US"/>
          </a:p>
        </p:txBody>
      </p:sp>
    </p:spTree>
    <p:extLst>
      <p:ext uri="{BB962C8B-B14F-4D97-AF65-F5344CB8AC3E}">
        <p14:creationId xmlns:p14="http://schemas.microsoft.com/office/powerpoint/2010/main" val="3718741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298450"/>
            <a:ext cx="4181475" cy="3136900"/>
          </a:xfrm>
        </p:spPr>
      </p:sp>
      <p:sp>
        <p:nvSpPr>
          <p:cNvPr id="3" name="Notes Placeholder 2"/>
          <p:cNvSpPr>
            <a:spLocks noGrp="1"/>
          </p:cNvSpPr>
          <p:nvPr>
            <p:ph type="body" idx="1"/>
          </p:nvPr>
        </p:nvSpPr>
        <p:spPr>
          <a:xfrm>
            <a:off x="701675" y="3647440"/>
            <a:ext cx="5607050" cy="5435600"/>
          </a:xfrm>
        </p:spPr>
        <p:txBody>
          <a:bodyPr/>
          <a:lstStyle/>
          <a:p>
            <a:pPr marL="228600" indent="-228600">
              <a:spcAft>
                <a:spcPts val="600"/>
              </a:spcAft>
              <a:buAutoNum type="arabicPeriod"/>
            </a:pPr>
            <a:r>
              <a:rPr lang="en-US" dirty="0"/>
              <a:t>The next two slides show the schedule for each project.</a:t>
            </a:r>
          </a:p>
          <a:p>
            <a:pPr marL="228600" indent="-228600">
              <a:spcAft>
                <a:spcPts val="600"/>
              </a:spcAft>
              <a:buAutoNum type="arabicPeriod"/>
            </a:pPr>
            <a:r>
              <a:rPr lang="en-US" dirty="0"/>
              <a:t>These schedules have updated the construction duration from the PRC application to show when the work will start on-site and be substantially complete. </a:t>
            </a:r>
          </a:p>
          <a:p>
            <a:pPr marL="685800" lvl="1" indent="-228600">
              <a:spcAft>
                <a:spcPts val="600"/>
              </a:spcAft>
              <a:buFont typeface="+mj-lt"/>
              <a:buAutoNum type="alphaLcPeriod"/>
            </a:pPr>
            <a:r>
              <a:rPr lang="en-US" dirty="0"/>
              <a:t>This time period is from July to July.</a:t>
            </a:r>
          </a:p>
          <a:p>
            <a:pPr marL="228600" indent="-228600">
              <a:spcAft>
                <a:spcPts val="600"/>
              </a:spcAft>
              <a:buAutoNum type="arabicPeriod"/>
            </a:pPr>
            <a:r>
              <a:rPr lang="en-US" dirty="0"/>
              <a:t>Each of the 4 projects follows the same construction schedule.</a:t>
            </a:r>
          </a:p>
          <a:p>
            <a:pPr marL="685800" lvl="1" indent="-228600">
              <a:spcAft>
                <a:spcPts val="600"/>
              </a:spcAft>
              <a:buFont typeface="+mj-lt"/>
              <a:buAutoNum type="alphaLcPeriod"/>
            </a:pPr>
            <a:r>
              <a:rPr lang="en-US" dirty="0"/>
              <a:t>School gets out for summer break the 3</a:t>
            </a:r>
            <a:r>
              <a:rPr lang="en-US" baseline="30000" dirty="0"/>
              <a:t>rd</a:t>
            </a:r>
            <a:r>
              <a:rPr lang="en-US" dirty="0"/>
              <a:t> week in June.</a:t>
            </a:r>
          </a:p>
          <a:p>
            <a:pPr marL="685800" lvl="1" indent="-228600">
              <a:spcAft>
                <a:spcPts val="600"/>
              </a:spcAft>
              <a:buFont typeface="+mj-lt"/>
              <a:buAutoNum type="alphaLcPeriod"/>
            </a:pPr>
            <a:r>
              <a:rPr lang="en-US" dirty="0"/>
              <a:t>ASD spends the last week of June moving out furniture, equipment and supplies.</a:t>
            </a:r>
          </a:p>
          <a:p>
            <a:pPr marL="685800" lvl="1" indent="-228600">
              <a:spcAft>
                <a:spcPts val="600"/>
              </a:spcAft>
              <a:buFont typeface="+mj-lt"/>
              <a:buAutoNum type="alphaLcPeriod"/>
            </a:pPr>
            <a:r>
              <a:rPr lang="en-US" dirty="0"/>
              <a:t>GCCM begins abatement of hazardous material from existing buildings July 1.  </a:t>
            </a:r>
          </a:p>
          <a:p>
            <a:pPr marL="685800" lvl="1" indent="-228600">
              <a:spcAft>
                <a:spcPts val="600"/>
              </a:spcAft>
              <a:buFont typeface="+mj-lt"/>
              <a:buAutoNum type="alphaLcPeriod"/>
            </a:pPr>
            <a:r>
              <a:rPr lang="en-US" dirty="0"/>
              <a:t>Demolition of building can start when abatement done.</a:t>
            </a:r>
          </a:p>
          <a:p>
            <a:pPr marL="685800" lvl="1" indent="-228600">
              <a:spcAft>
                <a:spcPts val="600"/>
              </a:spcAft>
              <a:buFont typeface="+mj-lt"/>
              <a:buAutoNum type="alphaLcPeriod"/>
            </a:pPr>
            <a:r>
              <a:rPr lang="en-US" dirty="0"/>
              <a:t>Construction of entire facility must be done by end of July the following year.</a:t>
            </a:r>
          </a:p>
          <a:p>
            <a:pPr marL="228600" indent="-228600">
              <a:spcAft>
                <a:spcPts val="600"/>
              </a:spcAft>
              <a:buFont typeface="+mj-lt"/>
              <a:buAutoNum type="arabicPeriod"/>
            </a:pPr>
            <a:r>
              <a:rPr lang="en-US" dirty="0"/>
              <a:t>There will be one month of on-site construction overlap in the month of July between projects for 3 summers.</a:t>
            </a:r>
          </a:p>
          <a:p>
            <a:pPr marL="685800" lvl="1" indent="-228600">
              <a:spcAft>
                <a:spcPts val="600"/>
              </a:spcAft>
              <a:buFont typeface="+mj-lt"/>
              <a:buAutoNum type="alphaLcPeriod"/>
            </a:pPr>
            <a:r>
              <a:rPr lang="en-US" dirty="0"/>
              <a:t>On one project, the GCCM will be wrapping work for building occupancy on one project while doing abatement work and site prep on another project.</a:t>
            </a:r>
          </a:p>
          <a:p>
            <a:pPr marL="685800" lvl="1" indent="-228600">
              <a:spcAft>
                <a:spcPts val="600"/>
              </a:spcAft>
              <a:buFont typeface="+mj-lt"/>
              <a:buAutoNum type="alphaLcPeriod"/>
            </a:pPr>
            <a:r>
              <a:rPr lang="en-US" dirty="0"/>
              <a:t>We have reviewed this situation with GCCM contractors and confirmed they can effectively handle this overlap.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21</a:t>
            </a:fld>
            <a:endParaRPr lang="en-US"/>
          </a:p>
        </p:txBody>
      </p:sp>
    </p:spTree>
    <p:extLst>
      <p:ext uri="{BB962C8B-B14F-4D97-AF65-F5344CB8AC3E}">
        <p14:creationId xmlns:p14="http://schemas.microsoft.com/office/powerpoint/2010/main" val="3229881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This shows the project schedules for the 3</a:t>
            </a:r>
            <a:r>
              <a:rPr lang="en-US" baseline="30000" dirty="0"/>
              <a:t>rd</a:t>
            </a:r>
            <a:r>
              <a:rPr lang="en-US" dirty="0"/>
              <a:t> and 4</a:t>
            </a:r>
            <a:r>
              <a:rPr lang="en-US" baseline="30000" dirty="0"/>
              <a:t>th</a:t>
            </a:r>
            <a:r>
              <a:rPr lang="en-US" dirty="0"/>
              <a:t> projects:  Chinook and Terminal Park.</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22</a:t>
            </a:fld>
            <a:endParaRPr lang="en-US"/>
          </a:p>
        </p:txBody>
      </p:sp>
    </p:spTree>
    <p:extLst>
      <p:ext uri="{BB962C8B-B14F-4D97-AF65-F5344CB8AC3E}">
        <p14:creationId xmlns:p14="http://schemas.microsoft.com/office/powerpoint/2010/main" val="679305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We propose do use the GCCM delivery method for this 4 school program because:</a:t>
            </a:r>
          </a:p>
          <a:p>
            <a:pPr marL="685800" lvl="1" indent="-228600">
              <a:spcAft>
                <a:spcPts val="600"/>
              </a:spcAft>
              <a:buFont typeface="+mj-lt"/>
              <a:buAutoNum type="alphaLcPeriod"/>
            </a:pPr>
            <a:r>
              <a:rPr lang="en-US" dirty="0"/>
              <a:t>It meets the intent of the legislature as identified in RCW 39.10.200.</a:t>
            </a:r>
          </a:p>
          <a:p>
            <a:pPr marL="685800" lvl="1" indent="-228600">
              <a:spcAft>
                <a:spcPts val="600"/>
              </a:spcAft>
              <a:buFont typeface="+mj-lt"/>
              <a:buAutoNum type="alphaLcPeriod"/>
            </a:pPr>
            <a:r>
              <a:rPr lang="en-US" dirty="0"/>
              <a:t>It meets the criteria established in RCW 39.10.340  for use of GCCM procedures.</a:t>
            </a:r>
          </a:p>
          <a:p>
            <a:pPr marL="685800" lvl="1" indent="-228600">
              <a:spcAft>
                <a:spcPts val="600"/>
              </a:spcAft>
              <a:buFont typeface="+mj-lt"/>
              <a:buAutoNum type="alphaLcPeriod"/>
            </a:pPr>
            <a:r>
              <a:rPr lang="en-US" dirty="0"/>
              <a:t>It will improve the potential for success of 4 projects.</a:t>
            </a:r>
          </a:p>
          <a:p>
            <a:pPr lvl="1">
              <a:spcAft>
                <a:spcPts val="600"/>
              </a:spcAft>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23</a:t>
            </a:fld>
            <a:endParaRPr lang="en-US"/>
          </a:p>
        </p:txBody>
      </p:sp>
    </p:spTree>
    <p:extLst>
      <p:ext uri="{BB962C8B-B14F-4D97-AF65-F5344CB8AC3E}">
        <p14:creationId xmlns:p14="http://schemas.microsoft.com/office/powerpoint/2010/main" val="3923883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This show the criteria that our 4 school replacement projects meets for approval of the GCCM process.</a:t>
            </a:r>
          </a:p>
          <a:p>
            <a:pPr marL="228600" indent="-228600">
              <a:spcAft>
                <a:spcPts val="600"/>
              </a:spcAft>
              <a:buAutoNum type="arabicPeriod"/>
            </a:pPr>
            <a:r>
              <a:rPr lang="en-US" dirty="0"/>
              <a:t>In short, we meet the criteria of:</a:t>
            </a:r>
          </a:p>
          <a:p>
            <a:pPr marL="685800" lvl="1" indent="-228600">
              <a:spcAft>
                <a:spcPts val="600"/>
              </a:spcAft>
              <a:buFont typeface="+mj-lt"/>
              <a:buAutoNum type="alphaLcPeriod"/>
            </a:pPr>
            <a:r>
              <a:rPr lang="en-US" dirty="0"/>
              <a:t>Complex scheduling and phasing.</a:t>
            </a:r>
          </a:p>
          <a:p>
            <a:pPr marL="685800" lvl="1" indent="-228600">
              <a:spcAft>
                <a:spcPts val="600"/>
              </a:spcAft>
              <a:buFont typeface="+mj-lt"/>
              <a:buAutoNum type="alphaLcPeriod"/>
            </a:pPr>
            <a:r>
              <a:rPr lang="en-US" dirty="0"/>
              <a:t>Involvement of the GCCM during design for success of the project.</a:t>
            </a:r>
          </a:p>
        </p:txBody>
      </p:sp>
      <p:sp>
        <p:nvSpPr>
          <p:cNvPr id="4" name="Slide Number Placeholder 3"/>
          <p:cNvSpPr>
            <a:spLocks noGrp="1"/>
          </p:cNvSpPr>
          <p:nvPr>
            <p:ph type="sldNum" sz="quarter" idx="10"/>
          </p:nvPr>
        </p:nvSpPr>
        <p:spPr/>
        <p:txBody>
          <a:bodyPr/>
          <a:lstStyle/>
          <a:p>
            <a:fld id="{E84DFC31-B96D-4E1F-A531-36410DDDE22E}" type="slidenum">
              <a:rPr lang="en-US" smtClean="0"/>
              <a:t>24</a:t>
            </a:fld>
            <a:endParaRPr lang="en-US"/>
          </a:p>
        </p:txBody>
      </p:sp>
    </p:spTree>
    <p:extLst>
      <p:ext uri="{BB962C8B-B14F-4D97-AF65-F5344CB8AC3E}">
        <p14:creationId xmlns:p14="http://schemas.microsoft.com/office/powerpoint/2010/main" val="3453693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This show the criteria that our 4 school replacement projects meets for approval of the GCCM process.</a:t>
            </a:r>
          </a:p>
          <a:p>
            <a:pPr marL="228600" indent="-228600">
              <a:spcAft>
                <a:spcPts val="600"/>
              </a:spcAft>
              <a:buAutoNum type="arabicPeriod"/>
            </a:pPr>
            <a:r>
              <a:rPr lang="en-US" dirty="0"/>
              <a:t>In short, we meet the criteria of:</a:t>
            </a:r>
          </a:p>
          <a:p>
            <a:pPr marL="685800" lvl="1" indent="-228600">
              <a:spcAft>
                <a:spcPts val="600"/>
              </a:spcAft>
              <a:buFont typeface="+mj-lt"/>
              <a:buAutoNum type="alphaLcPeriod"/>
            </a:pPr>
            <a:r>
              <a:rPr lang="en-US" dirty="0"/>
              <a:t>Complex scheduling and phasing.</a:t>
            </a:r>
          </a:p>
          <a:p>
            <a:pPr marL="685800" lvl="1" indent="-228600">
              <a:spcAft>
                <a:spcPts val="600"/>
              </a:spcAft>
              <a:buFont typeface="+mj-lt"/>
              <a:buAutoNum type="alphaLcPeriod"/>
            </a:pPr>
            <a:r>
              <a:rPr lang="en-US" dirty="0"/>
              <a:t>Involvement of the GCCM during design for success of the project.</a:t>
            </a:r>
          </a:p>
        </p:txBody>
      </p:sp>
      <p:sp>
        <p:nvSpPr>
          <p:cNvPr id="4" name="Slide Number Placeholder 3"/>
          <p:cNvSpPr>
            <a:spLocks noGrp="1"/>
          </p:cNvSpPr>
          <p:nvPr>
            <p:ph type="sldNum" sz="quarter" idx="10"/>
          </p:nvPr>
        </p:nvSpPr>
        <p:spPr/>
        <p:txBody>
          <a:bodyPr/>
          <a:lstStyle/>
          <a:p>
            <a:fld id="{E84DFC31-B96D-4E1F-A531-36410DDDE22E}" type="slidenum">
              <a:rPr lang="en-US" smtClean="0"/>
              <a:t>25</a:t>
            </a:fld>
            <a:endParaRPr lang="en-US"/>
          </a:p>
        </p:txBody>
      </p:sp>
    </p:spTree>
    <p:extLst>
      <p:ext uri="{BB962C8B-B14F-4D97-AF65-F5344CB8AC3E}">
        <p14:creationId xmlns:p14="http://schemas.microsoft.com/office/powerpoint/2010/main" val="814171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This show the criteria that our 4 school replacement projects meets for approval of the GCCM process.</a:t>
            </a:r>
          </a:p>
          <a:p>
            <a:pPr marL="228600" indent="-228600">
              <a:spcAft>
                <a:spcPts val="600"/>
              </a:spcAft>
              <a:buAutoNum type="arabicPeriod"/>
            </a:pPr>
            <a:r>
              <a:rPr lang="en-US" dirty="0"/>
              <a:t>In short, we meet the criteria of:</a:t>
            </a:r>
          </a:p>
          <a:p>
            <a:pPr marL="685800" lvl="1" indent="-228600">
              <a:spcAft>
                <a:spcPts val="600"/>
              </a:spcAft>
              <a:buFont typeface="+mj-lt"/>
              <a:buAutoNum type="alphaLcPeriod"/>
            </a:pPr>
            <a:r>
              <a:rPr lang="en-US" dirty="0"/>
              <a:t>Complex scheduling and phasing.</a:t>
            </a:r>
          </a:p>
          <a:p>
            <a:pPr marL="685800" lvl="1" indent="-228600">
              <a:spcAft>
                <a:spcPts val="600"/>
              </a:spcAft>
              <a:buFont typeface="+mj-lt"/>
              <a:buAutoNum type="alphaLcPeriod"/>
            </a:pPr>
            <a:r>
              <a:rPr lang="en-US" dirty="0"/>
              <a:t>Involvement of the GCCM during design for success of the project.</a:t>
            </a:r>
          </a:p>
        </p:txBody>
      </p:sp>
      <p:sp>
        <p:nvSpPr>
          <p:cNvPr id="4" name="Slide Number Placeholder 3"/>
          <p:cNvSpPr>
            <a:spLocks noGrp="1"/>
          </p:cNvSpPr>
          <p:nvPr>
            <p:ph type="sldNum" sz="quarter" idx="10"/>
          </p:nvPr>
        </p:nvSpPr>
        <p:spPr/>
        <p:txBody>
          <a:bodyPr/>
          <a:lstStyle/>
          <a:p>
            <a:fld id="{E84DFC31-B96D-4E1F-A531-36410DDDE22E}" type="slidenum">
              <a:rPr lang="en-US" smtClean="0"/>
              <a:t>26</a:t>
            </a:fld>
            <a:endParaRPr lang="en-US"/>
          </a:p>
        </p:txBody>
      </p:sp>
    </p:spTree>
    <p:extLst>
      <p:ext uri="{BB962C8B-B14F-4D97-AF65-F5344CB8AC3E}">
        <p14:creationId xmlns:p14="http://schemas.microsoft.com/office/powerpoint/2010/main" val="3348676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This show the criteria that our 4 school replacement projects meets for approval of the GCCM process.</a:t>
            </a:r>
          </a:p>
          <a:p>
            <a:pPr marL="228600" indent="-228600">
              <a:spcAft>
                <a:spcPts val="600"/>
              </a:spcAft>
              <a:buAutoNum type="arabicPeriod"/>
            </a:pPr>
            <a:r>
              <a:rPr lang="en-US" dirty="0"/>
              <a:t>In short, we meet the criteria of:</a:t>
            </a:r>
          </a:p>
          <a:p>
            <a:pPr marL="685800" lvl="1" indent="-228600">
              <a:spcAft>
                <a:spcPts val="600"/>
              </a:spcAft>
              <a:buFont typeface="+mj-lt"/>
              <a:buAutoNum type="alphaLcPeriod"/>
            </a:pPr>
            <a:r>
              <a:rPr lang="en-US" dirty="0"/>
              <a:t>Complex scheduling and phasing.</a:t>
            </a:r>
          </a:p>
          <a:p>
            <a:pPr marL="685800" lvl="1" indent="-228600">
              <a:spcAft>
                <a:spcPts val="600"/>
              </a:spcAft>
              <a:buFont typeface="+mj-lt"/>
              <a:buAutoNum type="alphaLcPeriod"/>
            </a:pPr>
            <a:r>
              <a:rPr lang="en-US" dirty="0"/>
              <a:t>Involvement of the GCCM during design for success of the project.</a:t>
            </a:r>
          </a:p>
        </p:txBody>
      </p:sp>
      <p:sp>
        <p:nvSpPr>
          <p:cNvPr id="4" name="Slide Number Placeholder 3"/>
          <p:cNvSpPr>
            <a:spLocks noGrp="1"/>
          </p:cNvSpPr>
          <p:nvPr>
            <p:ph type="sldNum" sz="quarter" idx="10"/>
          </p:nvPr>
        </p:nvSpPr>
        <p:spPr/>
        <p:txBody>
          <a:bodyPr/>
          <a:lstStyle/>
          <a:p>
            <a:fld id="{E84DFC31-B96D-4E1F-A531-36410DDDE22E}" type="slidenum">
              <a:rPr lang="en-US" smtClean="0"/>
              <a:t>27</a:t>
            </a:fld>
            <a:endParaRPr lang="en-US"/>
          </a:p>
        </p:txBody>
      </p:sp>
    </p:spTree>
    <p:extLst>
      <p:ext uri="{BB962C8B-B14F-4D97-AF65-F5344CB8AC3E}">
        <p14:creationId xmlns:p14="http://schemas.microsoft.com/office/powerpoint/2010/main" val="959371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900"/>
              </a:spcBef>
              <a:buAutoNum type="arabicPeriod"/>
            </a:pPr>
            <a:r>
              <a:rPr lang="en-US" dirty="0">
                <a:latin typeface="Calibri" panose="020F0502020204030204" pitchFamily="34" charset="0"/>
              </a:rPr>
              <a:t>Utilization of the GC/CM process provides other opportunities for success of this 4 school replacement program.  These are:</a:t>
            </a:r>
          </a:p>
          <a:p>
            <a:pPr marL="685800" lvl="1" indent="-228600">
              <a:spcBef>
                <a:spcPts val="900"/>
              </a:spcBef>
              <a:buFont typeface="+mj-lt"/>
              <a:buAutoNum type="alphaLcPeriod"/>
            </a:pPr>
            <a:r>
              <a:rPr lang="en-US" dirty="0">
                <a:latin typeface="Calibri" panose="020F0502020204030204" pitchFamily="34" charset="0"/>
              </a:rPr>
              <a:t>Potential for early bid packages.</a:t>
            </a:r>
          </a:p>
          <a:p>
            <a:pPr marL="685800" lvl="1" indent="-228600">
              <a:spcBef>
                <a:spcPts val="900"/>
              </a:spcBef>
              <a:buFont typeface="+mj-lt"/>
              <a:buAutoNum type="alphaLcPeriod"/>
            </a:pPr>
            <a:r>
              <a:rPr lang="en-US" dirty="0">
                <a:latin typeface="Calibri" panose="020F0502020204030204" pitchFamily="34" charset="0"/>
              </a:rPr>
              <a:t>Potential for early procurement of long-lead items.</a:t>
            </a:r>
          </a:p>
          <a:p>
            <a:pPr marL="685800" lvl="1" indent="-228600">
              <a:spcBef>
                <a:spcPts val="900"/>
              </a:spcBef>
              <a:buFont typeface="+mj-lt"/>
              <a:buAutoNum type="alphaLcPeriod"/>
            </a:pPr>
            <a:r>
              <a:rPr lang="en-US" dirty="0">
                <a:latin typeface="Calibri" panose="020F0502020204030204" pitchFamily="34" charset="0"/>
              </a:rPr>
              <a:t>Improved management of neighborhood access, egress and traffic during construction.</a:t>
            </a:r>
          </a:p>
          <a:p>
            <a:pPr marL="685800" lvl="1" indent="-228600">
              <a:spcBef>
                <a:spcPts val="900"/>
              </a:spcBef>
              <a:buFont typeface="+mj-lt"/>
              <a:buAutoNum type="alphaLcPeriod"/>
            </a:pPr>
            <a:r>
              <a:rPr lang="en-US" dirty="0">
                <a:latin typeface="Calibri" panose="020F0502020204030204" pitchFamily="34" charset="0"/>
              </a:rPr>
              <a:t>Improved management of complex off-site work in the public roadways.</a:t>
            </a:r>
          </a:p>
          <a:p>
            <a:pPr marL="228600" indent="-228600">
              <a:spcBef>
                <a:spcPts val="900"/>
              </a:spcBef>
              <a:buFont typeface="+mj-lt"/>
              <a:buAutoNum type="arabicPeriod"/>
            </a:pPr>
            <a:r>
              <a:rPr lang="en-US" dirty="0">
                <a:latin typeface="Calibri" panose="020F0502020204030204" pitchFamily="34" charset="0"/>
              </a:rPr>
              <a:t>Again, these are benefits that are not available or often missing on design/bid/build projects. </a:t>
            </a:r>
          </a:p>
          <a:p>
            <a:r>
              <a:rPr lang="en-US" dirty="0"/>
              <a:t>  </a:t>
            </a:r>
          </a:p>
        </p:txBody>
      </p:sp>
      <p:sp>
        <p:nvSpPr>
          <p:cNvPr id="4" name="Slide Number Placeholder 3"/>
          <p:cNvSpPr>
            <a:spLocks noGrp="1"/>
          </p:cNvSpPr>
          <p:nvPr>
            <p:ph type="sldNum" sz="quarter" idx="10"/>
          </p:nvPr>
        </p:nvSpPr>
        <p:spPr/>
        <p:txBody>
          <a:bodyPr/>
          <a:lstStyle/>
          <a:p>
            <a:fld id="{E84DFC31-B96D-4E1F-A531-36410DDDE22E}" type="slidenum">
              <a:rPr lang="en-US" smtClean="0"/>
              <a:t>28</a:t>
            </a:fld>
            <a:endParaRPr lang="en-US"/>
          </a:p>
        </p:txBody>
      </p:sp>
    </p:spTree>
    <p:extLst>
      <p:ext uri="{BB962C8B-B14F-4D97-AF65-F5344CB8AC3E}">
        <p14:creationId xmlns:p14="http://schemas.microsoft.com/office/powerpoint/2010/main" val="1690582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2795" y="4494212"/>
            <a:ext cx="5607050" cy="4568825"/>
          </a:xfrm>
        </p:spPr>
        <p:txBody>
          <a:bodyPr/>
          <a:lstStyle/>
          <a:p>
            <a:pPr marL="228600" indent="-228600">
              <a:spcAft>
                <a:spcPts val="600"/>
              </a:spcAft>
              <a:buAutoNum type="arabicPeriod"/>
            </a:pPr>
            <a:r>
              <a:rPr lang="en-US" dirty="0"/>
              <a:t>It is important for you to know why are requesting your authorization to use the GCCM delivery method for a 4 project program.</a:t>
            </a:r>
            <a:r>
              <a:rPr lang="en-US" sz="2200" dirty="0">
                <a:latin typeface="Calibri" panose="020F0502020204030204" pitchFamily="34" charset="0"/>
              </a:rPr>
              <a:t> </a:t>
            </a:r>
          </a:p>
          <a:p>
            <a:pPr marL="228600" indent="-228600">
              <a:spcAft>
                <a:spcPts val="600"/>
              </a:spcAft>
              <a:buFont typeface="+mj-lt"/>
              <a:buAutoNum type="arabicPeriod"/>
            </a:pPr>
            <a:r>
              <a:rPr lang="en-US" dirty="0">
                <a:latin typeface="Calibri" panose="020F0502020204030204" pitchFamily="34" charset="0"/>
              </a:rPr>
              <a:t>The GC/CM process provides a unique opportunity to execute 4 similar and sequential projects with a common team of highly qualified individuals that includes one architect and one GCCM.  This provides the opportunity for:</a:t>
            </a:r>
          </a:p>
          <a:p>
            <a:pPr marL="685800" lvl="1" indent="-228600">
              <a:spcAft>
                <a:spcPts val="600"/>
              </a:spcAft>
              <a:buFont typeface="+mj-lt"/>
              <a:buAutoNum type="alphaLcPeriod"/>
            </a:pPr>
            <a:r>
              <a:rPr lang="en-US" dirty="0">
                <a:latin typeface="Calibri" panose="020F0502020204030204" pitchFamily="34" charset="0"/>
              </a:rPr>
              <a:t>Common and consistent leadership for all 4 projects.</a:t>
            </a:r>
          </a:p>
          <a:p>
            <a:pPr marL="685800" lvl="1" indent="-228600">
              <a:spcAft>
                <a:spcPts val="600"/>
              </a:spcAft>
              <a:buFont typeface="+mj-lt"/>
              <a:buAutoNum type="alphaLcPeriod"/>
            </a:pPr>
            <a:r>
              <a:rPr lang="en-US" dirty="0">
                <a:latin typeface="Calibri" panose="020F0502020204030204" pitchFamily="34" charset="0"/>
              </a:rPr>
              <a:t>Cost savings by having same design team on all 4 projects.</a:t>
            </a:r>
          </a:p>
          <a:p>
            <a:pPr marL="685800" lvl="1" indent="-228600">
              <a:spcAft>
                <a:spcPts val="600"/>
              </a:spcAft>
              <a:buFont typeface="+mj-lt"/>
              <a:buAutoNum type="alphaLcPeriod"/>
            </a:pPr>
            <a:r>
              <a:rPr lang="en-US" dirty="0">
                <a:latin typeface="Calibri" panose="020F0502020204030204" pitchFamily="34" charset="0"/>
              </a:rPr>
              <a:t>Potential for cost savings in GC/CM overhead with one GCCM for  4 projects.</a:t>
            </a:r>
          </a:p>
          <a:p>
            <a:pPr marL="685800" lvl="1" indent="-228600">
              <a:spcAft>
                <a:spcPts val="600"/>
              </a:spcAft>
              <a:buFont typeface="+mj-lt"/>
              <a:buAutoNum type="alphaLcPeriod"/>
            </a:pPr>
            <a:r>
              <a:rPr lang="en-US" dirty="0">
                <a:latin typeface="Calibri" panose="020F0502020204030204" pitchFamily="34" charset="0"/>
              </a:rPr>
              <a:t>Planning and design efficiencies.</a:t>
            </a:r>
          </a:p>
          <a:p>
            <a:pPr marL="685800" lvl="1" indent="-228600">
              <a:spcAft>
                <a:spcPts val="600"/>
              </a:spcAft>
              <a:buFont typeface="+mj-lt"/>
              <a:buAutoNum type="alphaLcPeriod"/>
            </a:pPr>
            <a:r>
              <a:rPr lang="en-US" dirty="0">
                <a:latin typeface="Calibri" panose="020F0502020204030204" pitchFamily="34" charset="0"/>
              </a:rPr>
              <a:t>Construction management efficiencies.</a:t>
            </a:r>
          </a:p>
          <a:p>
            <a:pPr marL="685800" lvl="1" indent="-228600">
              <a:spcAft>
                <a:spcPts val="600"/>
              </a:spcAft>
              <a:buFont typeface="+mj-lt"/>
              <a:buAutoNum type="alphaLcPeriod"/>
            </a:pPr>
            <a:r>
              <a:rPr lang="en-US" dirty="0">
                <a:latin typeface="Calibri" panose="020F0502020204030204" pitchFamily="34" charset="0"/>
              </a:rPr>
              <a:t>Reduced learning curve.</a:t>
            </a:r>
          </a:p>
          <a:p>
            <a:pPr marL="685800" lvl="1" indent="-228600">
              <a:spcAft>
                <a:spcPts val="600"/>
              </a:spcAft>
              <a:buFont typeface="+mj-lt"/>
              <a:buAutoNum type="alphaLcPeriod"/>
            </a:pPr>
            <a:r>
              <a:rPr lang="en-US" dirty="0">
                <a:latin typeface="Calibri" panose="020F0502020204030204" pitchFamily="34" charset="0"/>
              </a:rPr>
              <a:t>On-going lessons learned.</a:t>
            </a:r>
          </a:p>
          <a:p>
            <a:pPr marL="685800" lvl="1" indent="-228600">
              <a:spcAft>
                <a:spcPts val="600"/>
              </a:spcAft>
              <a:buFont typeface="+mj-lt"/>
              <a:buAutoNum type="alphaLcPeriod"/>
            </a:pPr>
            <a:r>
              <a:rPr lang="en-US" dirty="0">
                <a:latin typeface="Calibri" panose="020F0502020204030204" pitchFamily="34" charset="0"/>
              </a:rPr>
              <a:t>Opportunity to establish and manage a long-range plan for 4 sequential projects with input from and involvement of the same design team and GC/CM.</a:t>
            </a:r>
          </a:p>
          <a:p>
            <a:pPr marL="228600" indent="-228600">
              <a:spcAft>
                <a:spcPts val="600"/>
              </a:spcAft>
              <a:buFont typeface="+mj-lt"/>
              <a:buAutoNum type="arabicPeriod"/>
            </a:pPr>
            <a:r>
              <a:rPr lang="en-US" dirty="0">
                <a:latin typeface="Calibri" panose="020F0502020204030204" pitchFamily="34" charset="0"/>
              </a:rPr>
              <a:t>Auburn School District, NAC and </a:t>
            </a:r>
            <a:r>
              <a:rPr lang="en-US" dirty="0" err="1">
                <a:latin typeface="Calibri" panose="020F0502020204030204" pitchFamily="34" charset="0"/>
              </a:rPr>
              <a:t>Parametrix</a:t>
            </a:r>
            <a:r>
              <a:rPr lang="en-US" dirty="0">
                <a:latin typeface="Calibri" panose="020F0502020204030204" pitchFamily="34" charset="0"/>
              </a:rPr>
              <a:t> are very excited about these opportunities and benefits of using GCCM for 4 sequential projects.</a:t>
            </a:r>
          </a:p>
          <a:p>
            <a:pPr marL="228600" indent="-228600">
              <a:spcAft>
                <a:spcPts val="600"/>
              </a:spcAft>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29</a:t>
            </a:fld>
            <a:endParaRPr lang="en-US"/>
          </a:p>
        </p:txBody>
      </p:sp>
    </p:spTree>
    <p:extLst>
      <p:ext uri="{BB962C8B-B14F-4D97-AF65-F5344CB8AC3E}">
        <p14:creationId xmlns:p14="http://schemas.microsoft.com/office/powerpoint/2010/main" val="395367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Team members with me today are:</a:t>
            </a:r>
          </a:p>
          <a:p>
            <a:pPr marL="742950" lvl="1" indent="-285750">
              <a:spcAft>
                <a:spcPts val="600"/>
              </a:spcAft>
              <a:buFont typeface="+mj-lt"/>
              <a:buAutoNum type="alphaLcPeriod"/>
            </a:pPr>
            <a:r>
              <a:rPr lang="en-US" b="1" dirty="0">
                <a:latin typeface="Calibri" panose="020F0502020204030204" pitchFamily="34" charset="0"/>
              </a:rPr>
              <a:t>Jeffrey Grose</a:t>
            </a:r>
            <a:r>
              <a:rPr lang="en-US" dirty="0">
                <a:latin typeface="Calibri" panose="020F0502020204030204" pitchFamily="34" charset="0"/>
              </a:rPr>
              <a:t>, Executive Director of Capital Projects, Auburn School District</a:t>
            </a:r>
          </a:p>
          <a:p>
            <a:pPr marL="742950" lvl="1" indent="-285750">
              <a:spcAft>
                <a:spcPts val="600"/>
              </a:spcAft>
              <a:buFont typeface="+mj-lt"/>
              <a:buAutoNum type="alphaLcPeriod"/>
            </a:pPr>
            <a:r>
              <a:rPr lang="en-US" b="1" dirty="0">
                <a:latin typeface="Calibri" panose="020F0502020204030204" pitchFamily="34" charset="0"/>
              </a:rPr>
              <a:t>Steven M. Shiver</a:t>
            </a:r>
            <a:r>
              <a:rPr lang="en-US" dirty="0">
                <a:latin typeface="Calibri" panose="020F0502020204030204" pitchFamily="34" charset="0"/>
              </a:rPr>
              <a:t>, Principal-in-Charge, NAC Architecture</a:t>
            </a:r>
          </a:p>
          <a:p>
            <a:pPr marL="742950" lvl="1" indent="-285750">
              <a:spcAft>
                <a:spcPts val="600"/>
              </a:spcAft>
              <a:buFont typeface="+mj-lt"/>
              <a:buAutoNum type="alphaLcPeriod"/>
            </a:pPr>
            <a:r>
              <a:rPr lang="en-US" b="1" dirty="0">
                <a:latin typeface="Calibri" panose="020F0502020204030204" pitchFamily="34" charset="0"/>
              </a:rPr>
              <a:t>Guy Overman</a:t>
            </a:r>
            <a:r>
              <a:rPr lang="en-US" dirty="0">
                <a:latin typeface="Calibri" panose="020F0502020204030204" pitchFamily="34" charset="0"/>
              </a:rPr>
              <a:t>, AIA, Lead Planner and Designer, NAC Architecture</a:t>
            </a:r>
          </a:p>
          <a:p>
            <a:pPr marL="742950" lvl="1" indent="-285750">
              <a:spcAft>
                <a:spcPts val="600"/>
              </a:spcAft>
              <a:buFont typeface="+mj-lt"/>
              <a:buAutoNum type="alphaLcPeriod"/>
            </a:pPr>
            <a:r>
              <a:rPr lang="en-US" b="1" dirty="0">
                <a:latin typeface="Calibri" panose="020F0502020204030204" pitchFamily="34" charset="0"/>
              </a:rPr>
              <a:t>Jim Dugan</a:t>
            </a:r>
            <a:r>
              <a:rPr lang="en-US" dirty="0">
                <a:latin typeface="Calibri" panose="020F0502020204030204" pitchFamily="34" charset="0"/>
              </a:rPr>
              <a:t>, GC/CM Advisor, </a:t>
            </a:r>
            <a:r>
              <a:rPr lang="en-US" dirty="0" err="1">
                <a:latin typeface="Calibri" panose="020F0502020204030204" pitchFamily="34" charset="0"/>
              </a:rPr>
              <a:t>Parametrix</a:t>
            </a:r>
            <a:endParaRPr lang="en-US" dirty="0">
              <a:latin typeface="Calibri" panose="020F0502020204030204" pitchFamily="34" charset="0"/>
            </a:endParaRPr>
          </a:p>
          <a:p>
            <a:pPr marL="742950" lvl="1" indent="-285750">
              <a:spcAft>
                <a:spcPts val="600"/>
              </a:spcAft>
              <a:buFont typeface="+mj-lt"/>
              <a:buAutoNum type="alphaLcPeriod"/>
            </a:pPr>
            <a:r>
              <a:rPr lang="en-US" b="1" dirty="0">
                <a:latin typeface="Calibri" panose="020F0502020204030204" pitchFamily="34" charset="0"/>
              </a:rPr>
              <a:t>Dan Cody</a:t>
            </a:r>
            <a:r>
              <a:rPr lang="en-US" dirty="0">
                <a:latin typeface="Calibri" panose="020F0502020204030204" pitchFamily="34" charset="0"/>
              </a:rPr>
              <a:t>, GC/CM Procurement Consultant, </a:t>
            </a:r>
            <a:r>
              <a:rPr lang="en-US" dirty="0" err="1">
                <a:latin typeface="Calibri" panose="020F0502020204030204" pitchFamily="34" charset="0"/>
              </a:rPr>
              <a:t>Parametrix</a:t>
            </a:r>
            <a:endParaRPr lang="en-US" dirty="0">
              <a:latin typeface="Calibri" panose="020F0502020204030204" pitchFamily="34" charset="0"/>
            </a:endParaRPr>
          </a:p>
          <a:p>
            <a:pPr marL="285750" indent="-285750">
              <a:spcAft>
                <a:spcPts val="600"/>
              </a:spcAft>
              <a:buFont typeface="+mj-lt"/>
              <a:buAutoNum type="arabicPeriod"/>
            </a:pPr>
            <a:r>
              <a:rPr lang="en-US" dirty="0">
                <a:latin typeface="Calibri" panose="020F0502020204030204" pitchFamily="34" charset="0"/>
              </a:rPr>
              <a:t>Other important team members are:</a:t>
            </a:r>
          </a:p>
          <a:p>
            <a:pPr marL="742950" lvl="1" indent="-285750">
              <a:spcAft>
                <a:spcPts val="600"/>
              </a:spcAft>
              <a:buFont typeface="+mj-lt"/>
              <a:buAutoNum type="alphaLcPeriod"/>
            </a:pPr>
            <a:r>
              <a:rPr lang="en-US" b="1" dirty="0">
                <a:latin typeface="Calibri" panose="020F0502020204030204" pitchFamily="34" charset="0"/>
              </a:rPr>
              <a:t>Karee Loghry</a:t>
            </a:r>
            <a:r>
              <a:rPr lang="en-US" dirty="0">
                <a:latin typeface="Calibri" panose="020F0502020204030204" pitchFamily="34" charset="0"/>
              </a:rPr>
              <a:t>, Project Manager, NAC Architecture</a:t>
            </a:r>
          </a:p>
          <a:p>
            <a:pPr marL="742950" lvl="1" indent="-285750">
              <a:spcAft>
                <a:spcPts val="600"/>
              </a:spcAft>
              <a:buFont typeface="+mj-lt"/>
              <a:buAutoNum type="alphaLcPeriod"/>
            </a:pPr>
            <a:r>
              <a:rPr lang="en-US" b="1" dirty="0">
                <a:latin typeface="Calibri" panose="020F0502020204030204" pitchFamily="34" charset="0"/>
              </a:rPr>
              <a:t>Heidi </a:t>
            </a:r>
            <a:r>
              <a:rPr lang="en-US" b="1" dirty="0" err="1">
                <a:latin typeface="Calibri" panose="020F0502020204030204" pitchFamily="34" charset="0"/>
              </a:rPr>
              <a:t>Deaver</a:t>
            </a:r>
            <a:r>
              <a:rPr lang="en-US" dirty="0">
                <a:latin typeface="Calibri" panose="020F0502020204030204" pitchFamily="34" charset="0"/>
              </a:rPr>
              <a:t>, Project Architect, NAC Architecture</a:t>
            </a:r>
          </a:p>
          <a:p>
            <a:pPr marL="742950" lvl="1" indent="-285750">
              <a:spcAft>
                <a:spcPts val="600"/>
              </a:spcAft>
              <a:buFont typeface="+mj-lt"/>
              <a:buAutoNum type="alphaLcPeriod"/>
            </a:pPr>
            <a:r>
              <a:rPr lang="en-US" b="1" dirty="0" err="1">
                <a:latin typeface="Calibri" panose="020F0502020204030204" pitchFamily="34" charset="0"/>
              </a:rPr>
              <a:t>Graehm</a:t>
            </a:r>
            <a:r>
              <a:rPr lang="en-US" b="1" dirty="0">
                <a:latin typeface="Calibri" panose="020F0502020204030204" pitchFamily="34" charset="0"/>
              </a:rPr>
              <a:t> Wallace</a:t>
            </a:r>
            <a:r>
              <a:rPr lang="en-US" dirty="0">
                <a:latin typeface="Calibri" panose="020F0502020204030204" pitchFamily="34" charset="0"/>
              </a:rPr>
              <a:t>, Perkins </a:t>
            </a:r>
            <a:r>
              <a:rPr lang="en-US" dirty="0" err="1">
                <a:latin typeface="Calibri" panose="020F0502020204030204" pitchFamily="34" charset="0"/>
              </a:rPr>
              <a:t>Coie</a:t>
            </a:r>
            <a:r>
              <a:rPr lang="en-US" dirty="0">
                <a:latin typeface="Calibri" panose="020F0502020204030204" pitchFamily="34" charset="0"/>
              </a:rPr>
              <a:t>, GC/CM Legal Advisor</a:t>
            </a:r>
          </a:p>
          <a:p>
            <a:pPr marL="285750" indent="-285750">
              <a:spcAft>
                <a:spcPts val="600"/>
              </a:spcAft>
              <a:buFont typeface="+mj-lt"/>
              <a:buAutoNum type="arabicPeriod"/>
            </a:pPr>
            <a:r>
              <a:rPr lang="en-US" dirty="0">
                <a:latin typeface="Calibri" panose="020F0502020204030204" pitchFamily="34" charset="0"/>
              </a:rPr>
              <a:t>All of these individuals are highly skilled, have many years of experience and pleasure to work with. </a:t>
            </a:r>
          </a:p>
        </p:txBody>
      </p:sp>
      <p:sp>
        <p:nvSpPr>
          <p:cNvPr id="4" name="Slide Number Placeholder 3"/>
          <p:cNvSpPr>
            <a:spLocks noGrp="1"/>
          </p:cNvSpPr>
          <p:nvPr>
            <p:ph type="sldNum" sz="quarter" idx="10"/>
          </p:nvPr>
        </p:nvSpPr>
        <p:spPr/>
        <p:txBody>
          <a:bodyPr/>
          <a:lstStyle/>
          <a:p>
            <a:fld id="{E84DFC31-B96D-4E1F-A531-36410DDDE22E}" type="slidenum">
              <a:rPr lang="en-US" smtClean="0"/>
              <a:t>3</a:t>
            </a:fld>
            <a:endParaRPr lang="en-US"/>
          </a:p>
        </p:txBody>
      </p:sp>
    </p:spTree>
    <p:extLst>
      <p:ext uri="{BB962C8B-B14F-4D97-AF65-F5344CB8AC3E}">
        <p14:creationId xmlns:p14="http://schemas.microsoft.com/office/powerpoint/2010/main" val="264769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501650"/>
            <a:ext cx="4181475" cy="3136900"/>
          </a:xfrm>
        </p:spPr>
      </p:sp>
      <p:sp>
        <p:nvSpPr>
          <p:cNvPr id="3" name="Notes Placeholder 2"/>
          <p:cNvSpPr>
            <a:spLocks noGrp="1"/>
          </p:cNvSpPr>
          <p:nvPr>
            <p:ph type="body" idx="1"/>
          </p:nvPr>
        </p:nvSpPr>
        <p:spPr>
          <a:xfrm>
            <a:off x="854075" y="4145281"/>
            <a:ext cx="5607050" cy="4684394"/>
          </a:xfrm>
        </p:spPr>
        <p:txBody>
          <a:bodyPr/>
          <a:lstStyle/>
          <a:p>
            <a:pPr marL="228600" indent="-228600">
              <a:spcAft>
                <a:spcPts val="600"/>
              </a:spcAft>
              <a:buAutoNum type="arabicPeriod"/>
            </a:pPr>
            <a:r>
              <a:rPr lang="en-US" dirty="0"/>
              <a:t>In summary:</a:t>
            </a:r>
          </a:p>
          <a:p>
            <a:pPr marL="685800" lvl="1" indent="-228600">
              <a:spcAft>
                <a:spcPts val="600"/>
              </a:spcAft>
              <a:buFont typeface="+mj-lt"/>
              <a:buAutoNum type="alphaLcPeriod"/>
            </a:pPr>
            <a:r>
              <a:rPr lang="en-US" dirty="0">
                <a:latin typeface="Calibri" panose="020F0502020204030204" pitchFamily="34" charset="0"/>
              </a:rPr>
              <a:t>Program is funded and has an appropriate budget.</a:t>
            </a:r>
          </a:p>
          <a:p>
            <a:pPr marL="685800" lvl="1" indent="-228600">
              <a:spcAft>
                <a:spcPts val="600"/>
              </a:spcAft>
              <a:buFont typeface="+mj-lt"/>
              <a:buAutoNum type="alphaLcPeriod"/>
            </a:pPr>
            <a:r>
              <a:rPr lang="en-US" dirty="0">
                <a:latin typeface="Calibri" panose="020F0502020204030204" pitchFamily="34" charset="0"/>
              </a:rPr>
              <a:t>Program meets criteria of RCW 39.10.</a:t>
            </a:r>
          </a:p>
          <a:p>
            <a:pPr marL="685800" lvl="1" indent="-228600">
              <a:spcAft>
                <a:spcPts val="600"/>
              </a:spcAft>
              <a:buFont typeface="+mj-lt"/>
              <a:buAutoNum type="alphaLcPeriod"/>
            </a:pPr>
            <a:r>
              <a:rPr lang="en-US" dirty="0">
                <a:latin typeface="Calibri" panose="020F0502020204030204" pitchFamily="34" charset="0"/>
              </a:rPr>
              <a:t>Team has the necessary experience and will provide continuity for the 4 projects.</a:t>
            </a:r>
          </a:p>
          <a:p>
            <a:pPr marL="685800" lvl="1" indent="-228600">
              <a:spcAft>
                <a:spcPts val="600"/>
              </a:spcAft>
              <a:buFont typeface="+mj-lt"/>
              <a:buAutoNum type="alphaLcPeriod"/>
            </a:pPr>
            <a:r>
              <a:rPr lang="en-US" dirty="0">
                <a:latin typeface="Calibri" panose="020F0502020204030204" pitchFamily="34" charset="0"/>
              </a:rPr>
              <a:t>Team has the capacity for the 4 project program.</a:t>
            </a:r>
          </a:p>
          <a:p>
            <a:pPr marL="685800" lvl="1" indent="-228600">
              <a:spcAft>
                <a:spcPts val="600"/>
              </a:spcAft>
              <a:buFont typeface="+mj-lt"/>
              <a:buAutoNum type="alphaLcPeriod"/>
            </a:pPr>
            <a:r>
              <a:rPr lang="en-US" dirty="0">
                <a:latin typeface="Calibri" panose="020F0502020204030204" pitchFamily="34" charset="0"/>
              </a:rPr>
              <a:t>Team is prepared and ready to proceed.</a:t>
            </a:r>
          </a:p>
          <a:p>
            <a:pPr marL="685800" lvl="1" indent="-228600">
              <a:spcAft>
                <a:spcPts val="600"/>
              </a:spcAft>
              <a:buFont typeface="+mj-lt"/>
              <a:buAutoNum type="alphaLcPeriod"/>
            </a:pPr>
            <a:r>
              <a:rPr lang="en-US" dirty="0">
                <a:latin typeface="Calibri" panose="020F0502020204030204" pitchFamily="34" charset="0"/>
              </a:rPr>
              <a:t>Utilization of the GC/CM delivery method will provide multiple benefits for the school district and its citizens, and help ensure the success of this 4 school replacement program.</a:t>
            </a:r>
          </a:p>
          <a:p>
            <a:pPr marL="228600" indent="-228600">
              <a:spcAft>
                <a:spcPts val="600"/>
              </a:spcAft>
              <a:buFont typeface="+mj-lt"/>
              <a:buAutoNum type="arabicPeriod"/>
            </a:pPr>
            <a:r>
              <a:rPr lang="en-US" dirty="0">
                <a:latin typeface="Calibri" panose="020F0502020204030204" pitchFamily="34" charset="0"/>
              </a:rPr>
              <a:t>In closing:</a:t>
            </a:r>
          </a:p>
          <a:p>
            <a:pPr marL="685800" lvl="1" indent="-228600">
              <a:spcAft>
                <a:spcPts val="600"/>
              </a:spcAft>
              <a:buFont typeface="+mj-lt"/>
              <a:buAutoNum type="alphaLcPeriod"/>
            </a:pPr>
            <a:r>
              <a:rPr lang="en-US" dirty="0">
                <a:latin typeface="Calibri" panose="020F0502020204030204" pitchFamily="34" charset="0"/>
              </a:rPr>
              <a:t>ASD is proud of our history of successfully completing projects.</a:t>
            </a:r>
          </a:p>
          <a:p>
            <a:pPr marL="685800" lvl="1" indent="-228600">
              <a:spcAft>
                <a:spcPts val="600"/>
              </a:spcAft>
              <a:buFont typeface="+mj-lt"/>
              <a:buAutoNum type="alphaLcPeriod"/>
            </a:pPr>
            <a:r>
              <a:rPr lang="en-US" dirty="0">
                <a:latin typeface="Calibri" panose="020F0502020204030204" pitchFamily="34" charset="0"/>
              </a:rPr>
              <a:t>We measure this success by building our projects as promised to the community, finishing on time and within budget, and completing projects in a manner that is safe and minimizes disruptions of education and school district operations.</a:t>
            </a:r>
          </a:p>
          <a:p>
            <a:pPr marL="685800" lvl="1" indent="-228600">
              <a:spcAft>
                <a:spcPts val="600"/>
              </a:spcAft>
              <a:buFont typeface="+mj-lt"/>
              <a:buAutoNum type="alphaLcPeriod"/>
            </a:pPr>
            <a:r>
              <a:rPr lang="en-US" dirty="0">
                <a:latin typeface="Calibri" panose="020F0502020204030204" pitchFamily="34" charset="0"/>
              </a:rPr>
              <a:t>We believe the GCCM delivery method will held ensure success of this program.  We also want this to be a model to show how use of GCCM can have added benefits when used on a multi-project program.</a:t>
            </a:r>
          </a:p>
          <a:p>
            <a:pPr marL="685800" lvl="1" indent="-228600">
              <a:buFont typeface="+mj-lt"/>
              <a:buAutoNum type="alphaLcPeriod"/>
            </a:pPr>
            <a:endParaRPr lang="en-US" dirty="0">
              <a:latin typeface="Calibri" panose="020F0502020204030204" pitchFamily="34" charset="0"/>
            </a:endParaRPr>
          </a:p>
          <a:p>
            <a:pPr lvl="1"/>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30</a:t>
            </a:fld>
            <a:endParaRPr lang="en-US" dirty="0"/>
          </a:p>
        </p:txBody>
      </p:sp>
    </p:spTree>
    <p:extLst>
      <p:ext uri="{BB962C8B-B14F-4D97-AF65-F5344CB8AC3E}">
        <p14:creationId xmlns:p14="http://schemas.microsoft.com/office/powerpoint/2010/main" val="1312353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a:t>Thank you for your time.</a:t>
            </a:r>
          </a:p>
          <a:p>
            <a:pPr marL="228600" indent="-228600">
              <a:lnSpc>
                <a:spcPct val="150000"/>
              </a:lnSpc>
              <a:buAutoNum type="arabicPeriod"/>
            </a:pPr>
            <a:r>
              <a:rPr lang="en-US" dirty="0"/>
              <a:t>We look forward to your questions and deliberations.</a:t>
            </a:r>
          </a:p>
        </p:txBody>
      </p:sp>
      <p:sp>
        <p:nvSpPr>
          <p:cNvPr id="4" name="Slide Number Placeholder 3"/>
          <p:cNvSpPr>
            <a:spLocks noGrp="1"/>
          </p:cNvSpPr>
          <p:nvPr>
            <p:ph type="sldNum" sz="quarter" idx="10"/>
          </p:nvPr>
        </p:nvSpPr>
        <p:spPr/>
        <p:txBody>
          <a:bodyPr/>
          <a:lstStyle/>
          <a:p>
            <a:fld id="{E84DFC31-B96D-4E1F-A531-36410DDDE22E}" type="slidenum">
              <a:rPr lang="en-US" smtClean="0"/>
              <a:t>31</a:t>
            </a:fld>
            <a:endParaRPr lang="en-US"/>
          </a:p>
        </p:txBody>
      </p:sp>
    </p:spTree>
    <p:extLst>
      <p:ext uri="{BB962C8B-B14F-4D97-AF65-F5344CB8AC3E}">
        <p14:creationId xmlns:p14="http://schemas.microsoft.com/office/powerpoint/2010/main" val="125174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Agenda is similar to the agendas presented to you for other GCCM applications.</a:t>
            </a:r>
          </a:p>
          <a:p>
            <a:pPr marL="228600" indent="-228600">
              <a:spcAft>
                <a:spcPts val="600"/>
              </a:spcAft>
              <a:buAutoNum type="arabicPeriod"/>
            </a:pPr>
            <a:r>
              <a:rPr lang="en-US" dirty="0"/>
              <a:t>Our purpose today is to:</a:t>
            </a:r>
          </a:p>
          <a:p>
            <a:pPr marL="685800" lvl="1" indent="-228600">
              <a:spcAft>
                <a:spcPts val="600"/>
              </a:spcAft>
              <a:buFont typeface="+mj-lt"/>
              <a:buAutoNum type="alphaLcPeriod"/>
            </a:pPr>
            <a:r>
              <a:rPr lang="en-US" dirty="0"/>
              <a:t>Provide information about ASD and our project team.</a:t>
            </a:r>
          </a:p>
          <a:p>
            <a:pPr marL="685800" lvl="1" indent="-228600">
              <a:spcAft>
                <a:spcPts val="600"/>
              </a:spcAft>
              <a:buFont typeface="+mj-lt"/>
              <a:buAutoNum type="alphaLcPeriod"/>
            </a:pPr>
            <a:r>
              <a:rPr lang="en-US" dirty="0"/>
              <a:t>Tell you about our 4 elementary school replacement program.</a:t>
            </a:r>
          </a:p>
          <a:p>
            <a:pPr marL="685800" lvl="1" indent="-228600">
              <a:spcAft>
                <a:spcPts val="600"/>
              </a:spcAft>
              <a:buFont typeface="+mj-lt"/>
              <a:buAutoNum type="alphaLcPeriod"/>
            </a:pPr>
            <a:r>
              <a:rPr lang="en-US" dirty="0"/>
              <a:t>Show you we have the resources and skills needed to successfully execute GCCM for this program.</a:t>
            </a:r>
          </a:p>
          <a:p>
            <a:pPr marL="685800" lvl="1" indent="-228600">
              <a:spcAft>
                <a:spcPts val="600"/>
              </a:spcAft>
              <a:buFont typeface="+mj-lt"/>
              <a:buAutoNum type="alphaLcPeriod"/>
            </a:pPr>
            <a:r>
              <a:rPr lang="en-US" dirty="0"/>
              <a:t>Demonstrate why this program is eligible for and worthy of being approved for use of GCCM.</a:t>
            </a:r>
          </a:p>
        </p:txBody>
      </p:sp>
      <p:sp>
        <p:nvSpPr>
          <p:cNvPr id="4" name="Slide Number Placeholder 3"/>
          <p:cNvSpPr>
            <a:spLocks noGrp="1"/>
          </p:cNvSpPr>
          <p:nvPr>
            <p:ph type="sldNum" sz="quarter" idx="10"/>
          </p:nvPr>
        </p:nvSpPr>
        <p:spPr/>
        <p:txBody>
          <a:bodyPr/>
          <a:lstStyle/>
          <a:p>
            <a:fld id="{E84DFC31-B96D-4E1F-A531-36410DDDE22E}" type="slidenum">
              <a:rPr lang="en-US" smtClean="0"/>
              <a:t>4</a:t>
            </a:fld>
            <a:endParaRPr lang="en-US"/>
          </a:p>
        </p:txBody>
      </p:sp>
    </p:spTree>
    <p:extLst>
      <p:ext uri="{BB962C8B-B14F-4D97-AF65-F5344CB8AC3E}">
        <p14:creationId xmlns:p14="http://schemas.microsoft.com/office/powerpoint/2010/main" val="183882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Next I would like to tell you a little bid about ASD.</a:t>
            </a:r>
          </a:p>
        </p:txBody>
      </p:sp>
      <p:sp>
        <p:nvSpPr>
          <p:cNvPr id="4" name="Slide Number Placeholder 3"/>
          <p:cNvSpPr>
            <a:spLocks noGrp="1"/>
          </p:cNvSpPr>
          <p:nvPr>
            <p:ph type="sldNum" sz="quarter" idx="10"/>
          </p:nvPr>
        </p:nvSpPr>
        <p:spPr/>
        <p:txBody>
          <a:bodyPr/>
          <a:lstStyle/>
          <a:p>
            <a:fld id="{E84DFC31-B96D-4E1F-A531-36410DDDE22E}" type="slidenum">
              <a:rPr lang="en-US" smtClean="0"/>
              <a:t>5</a:t>
            </a:fld>
            <a:endParaRPr lang="en-US"/>
          </a:p>
        </p:txBody>
      </p:sp>
    </p:spTree>
    <p:extLst>
      <p:ext uri="{BB962C8B-B14F-4D97-AF65-F5344CB8AC3E}">
        <p14:creationId xmlns:p14="http://schemas.microsoft.com/office/powerpoint/2010/main" val="128081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ASD is located in south King County.</a:t>
            </a:r>
          </a:p>
          <a:p>
            <a:pPr marL="228600" indent="-228600">
              <a:spcAft>
                <a:spcPts val="600"/>
              </a:spcAft>
              <a:buAutoNum type="arabicPeriod"/>
            </a:pPr>
            <a:r>
              <a:rPr lang="en-US" dirty="0"/>
              <a:t>We are a middle size school district with 22 schools, 16,000 students and 1,900 staff members.</a:t>
            </a:r>
          </a:p>
          <a:p>
            <a:pPr marL="228600" indent="-228600">
              <a:spcAft>
                <a:spcPts val="600"/>
              </a:spcAft>
              <a:buAutoNum type="arabicPeriod"/>
            </a:pPr>
            <a:r>
              <a:rPr lang="en-US" dirty="0"/>
              <a:t>We have been around a long time.  Our first school house was a log cabin built in 1869 by the families living in the area.  It had a mud fire place and a floor of split cedar logs lying on the dirt.  </a:t>
            </a:r>
          </a:p>
        </p:txBody>
      </p:sp>
      <p:sp>
        <p:nvSpPr>
          <p:cNvPr id="4" name="Slide Number Placeholder 3"/>
          <p:cNvSpPr>
            <a:spLocks noGrp="1"/>
          </p:cNvSpPr>
          <p:nvPr>
            <p:ph type="sldNum" sz="quarter" idx="10"/>
          </p:nvPr>
        </p:nvSpPr>
        <p:spPr/>
        <p:txBody>
          <a:bodyPr/>
          <a:lstStyle/>
          <a:p>
            <a:fld id="{E84DFC31-B96D-4E1F-A531-36410DDDE22E}" type="slidenum">
              <a:rPr lang="en-US" smtClean="0"/>
              <a:t>6</a:t>
            </a:fld>
            <a:endParaRPr lang="en-US"/>
          </a:p>
        </p:txBody>
      </p:sp>
    </p:spTree>
    <p:extLst>
      <p:ext uri="{BB962C8B-B14F-4D97-AF65-F5344CB8AC3E}">
        <p14:creationId xmlns:p14="http://schemas.microsoft.com/office/powerpoint/2010/main" val="24806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This 4 elementary school replacement program is part of a $456M bond issue approved by the voters in 2016.</a:t>
            </a:r>
          </a:p>
          <a:p>
            <a:pPr marL="228600" indent="-228600">
              <a:spcAft>
                <a:spcPts val="600"/>
              </a:spcAft>
              <a:buAutoNum type="arabicPeriod"/>
            </a:pPr>
            <a:r>
              <a:rPr lang="en-US" dirty="0"/>
              <a:t>This GCCM program will be the second phase of the bond program.</a:t>
            </a:r>
          </a:p>
        </p:txBody>
      </p:sp>
      <p:sp>
        <p:nvSpPr>
          <p:cNvPr id="4" name="Slide Number Placeholder 3"/>
          <p:cNvSpPr>
            <a:spLocks noGrp="1"/>
          </p:cNvSpPr>
          <p:nvPr>
            <p:ph type="sldNum" sz="quarter" idx="10"/>
          </p:nvPr>
        </p:nvSpPr>
        <p:spPr/>
        <p:txBody>
          <a:bodyPr/>
          <a:lstStyle/>
          <a:p>
            <a:fld id="{E84DFC31-B96D-4E1F-A531-36410DDDE22E}" type="slidenum">
              <a:rPr lang="en-US" smtClean="0"/>
              <a:t>7</a:t>
            </a:fld>
            <a:endParaRPr lang="en-US"/>
          </a:p>
        </p:txBody>
      </p:sp>
    </p:spTree>
    <p:extLst>
      <p:ext uri="{BB962C8B-B14F-4D97-AF65-F5344CB8AC3E}">
        <p14:creationId xmlns:p14="http://schemas.microsoft.com/office/powerpoint/2010/main" val="240985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Next I would like to tell you the leadership team for this project and our GCCM experience. </a:t>
            </a:r>
          </a:p>
        </p:txBody>
      </p:sp>
      <p:sp>
        <p:nvSpPr>
          <p:cNvPr id="4" name="Slide Number Placeholder 3"/>
          <p:cNvSpPr>
            <a:spLocks noGrp="1"/>
          </p:cNvSpPr>
          <p:nvPr>
            <p:ph type="sldNum" sz="quarter" idx="10"/>
          </p:nvPr>
        </p:nvSpPr>
        <p:spPr/>
        <p:txBody>
          <a:bodyPr/>
          <a:lstStyle/>
          <a:p>
            <a:fld id="{E84DFC31-B96D-4E1F-A531-36410DDDE22E}" type="slidenum">
              <a:rPr lang="en-US" smtClean="0"/>
              <a:t>8</a:t>
            </a:fld>
            <a:endParaRPr lang="en-US"/>
          </a:p>
        </p:txBody>
      </p:sp>
    </p:spTree>
    <p:extLst>
      <p:ext uri="{BB962C8B-B14F-4D97-AF65-F5344CB8AC3E}">
        <p14:creationId xmlns:p14="http://schemas.microsoft.com/office/powerpoint/2010/main" val="194615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573088"/>
            <a:ext cx="4181475" cy="3136900"/>
          </a:xfrm>
        </p:spPr>
      </p:sp>
      <p:sp>
        <p:nvSpPr>
          <p:cNvPr id="3" name="Notes Placeholder 2"/>
          <p:cNvSpPr>
            <a:spLocks noGrp="1"/>
          </p:cNvSpPr>
          <p:nvPr>
            <p:ph type="body" idx="1"/>
          </p:nvPr>
        </p:nvSpPr>
        <p:spPr>
          <a:xfrm>
            <a:off x="721995" y="4067175"/>
            <a:ext cx="5607050" cy="4762500"/>
          </a:xfrm>
        </p:spPr>
        <p:txBody>
          <a:bodyPr/>
          <a:lstStyle/>
          <a:p>
            <a:pPr marL="228600" indent="-228600">
              <a:spcAft>
                <a:spcPts val="600"/>
              </a:spcAft>
              <a:buAutoNum type="arabicPeriod"/>
            </a:pPr>
            <a:r>
              <a:rPr lang="en-US" dirty="0">
                <a:latin typeface="Calibri" panose="020F0502020204030204" pitchFamily="34" charset="0"/>
              </a:rPr>
              <a:t>ASD has extensive construction experience including projects of larger scope and greater complexity.</a:t>
            </a:r>
          </a:p>
          <a:p>
            <a:pPr marL="228600" indent="-228600">
              <a:spcAft>
                <a:spcPts val="600"/>
              </a:spcAft>
              <a:buAutoNum type="arabicPeriod"/>
            </a:pPr>
            <a:r>
              <a:rPr lang="en-US" dirty="0">
                <a:latin typeface="Calibri" panose="020F0502020204030204" pitchFamily="34" charset="0"/>
              </a:rPr>
              <a:t>We are proud of a long track record of completing our  projects on-time and within budget.</a:t>
            </a:r>
          </a:p>
          <a:p>
            <a:pPr marL="228600" indent="-228600">
              <a:spcAft>
                <a:spcPts val="600"/>
              </a:spcAft>
              <a:buFont typeface="+mj-lt"/>
              <a:buAutoNum type="arabicPeriod"/>
            </a:pPr>
            <a:r>
              <a:rPr lang="en-US" dirty="0"/>
              <a:t> I will manage the project for the school district during the pre-construction phase and will have in house staff supporting me.  I will then utilize other staff members to administer the construction phase. </a:t>
            </a:r>
          </a:p>
          <a:p>
            <a:pPr marL="228600" indent="-228600">
              <a:spcAft>
                <a:spcPts val="600"/>
              </a:spcAft>
              <a:buFont typeface="+mj-lt"/>
              <a:buAutoNum type="arabicPeriod"/>
            </a:pPr>
            <a:r>
              <a:rPr lang="en-US" dirty="0">
                <a:latin typeface="Calibri" panose="020F0502020204030204" pitchFamily="34" charset="0"/>
              </a:rPr>
              <a:t>This slide shows my background..</a:t>
            </a:r>
          </a:p>
          <a:p>
            <a:pPr marL="685800" lvl="1" indent="-228600">
              <a:spcAft>
                <a:spcPts val="600"/>
              </a:spcAft>
              <a:buFont typeface="+mj-lt"/>
              <a:buAutoNum type="alphaLcPeriod"/>
            </a:pPr>
            <a:r>
              <a:rPr lang="en-US" dirty="0">
                <a:latin typeface="Calibri" panose="020F0502020204030204" pitchFamily="34" charset="0"/>
              </a:rPr>
              <a:t>One item to note is that I have completed AGC GC/CM Training Workshop.</a:t>
            </a:r>
          </a:p>
          <a:p>
            <a:pPr marL="228600" indent="-228600">
              <a:spcAft>
                <a:spcPts val="600"/>
              </a:spcAft>
              <a:buFont typeface="+mj-lt"/>
              <a:buAutoNum type="arabicPeriod"/>
            </a:pPr>
            <a:r>
              <a:rPr lang="en-US" dirty="0">
                <a:latin typeface="Calibri" panose="020F0502020204030204" pitchFamily="34" charset="0"/>
              </a:rPr>
              <a:t>ASD hired </a:t>
            </a:r>
            <a:r>
              <a:rPr lang="en-US" dirty="0" err="1">
                <a:latin typeface="Calibri" panose="020F0502020204030204" pitchFamily="34" charset="0"/>
              </a:rPr>
              <a:t>Parametrix</a:t>
            </a:r>
            <a:r>
              <a:rPr lang="en-US" dirty="0">
                <a:latin typeface="Calibri" panose="020F0502020204030204" pitchFamily="34" charset="0"/>
              </a:rPr>
              <a:t> as GCCM consultant and advisor.</a:t>
            </a:r>
          </a:p>
          <a:p>
            <a:pPr marL="228600" indent="-228600">
              <a:spcAft>
                <a:spcPts val="600"/>
              </a:spcAft>
              <a:buFont typeface="+mj-lt"/>
              <a:buAutoNum type="arabicPeriod"/>
            </a:pPr>
            <a:r>
              <a:rPr lang="en-US" dirty="0">
                <a:latin typeface="Calibri" panose="020F0502020204030204" pitchFamily="34" charset="0"/>
              </a:rPr>
              <a:t>ASD retained </a:t>
            </a:r>
            <a:r>
              <a:rPr lang="en-US" dirty="0" err="1">
                <a:latin typeface="Calibri" panose="020F0502020204030204" pitchFamily="34" charset="0"/>
              </a:rPr>
              <a:t>Graehm</a:t>
            </a:r>
            <a:r>
              <a:rPr lang="en-US" dirty="0">
                <a:latin typeface="Calibri" panose="020F0502020204030204" pitchFamily="34" charset="0"/>
              </a:rPr>
              <a:t> Wallace as GCCM legal counsel.</a:t>
            </a:r>
          </a:p>
          <a:p>
            <a:pPr marL="228600" indent="-228600">
              <a:spcAft>
                <a:spcPts val="600"/>
              </a:spcAft>
              <a:buFont typeface="+mj-lt"/>
              <a:buAutoNum type="arabicPeriod"/>
            </a:pPr>
            <a:r>
              <a:rPr lang="en-US" dirty="0">
                <a:latin typeface="Calibri" panose="020F0502020204030204" pitchFamily="34" charset="0"/>
              </a:rPr>
              <a:t>ASD hired NAC Architecture as the project architect.  While our NAC team does not have extensive GC/CM experience: </a:t>
            </a:r>
          </a:p>
          <a:p>
            <a:pPr marL="685800" lvl="1" indent="-228600">
              <a:spcAft>
                <a:spcPts val="600"/>
              </a:spcAft>
              <a:buFont typeface="+mj-lt"/>
              <a:buAutoNum type="alphaLcPeriod"/>
            </a:pPr>
            <a:r>
              <a:rPr lang="en-US" dirty="0">
                <a:latin typeface="Calibri" panose="020F0502020204030204" pitchFamily="34" charset="0"/>
              </a:rPr>
              <a:t>The firm has completed a number of GC/CM projects.</a:t>
            </a:r>
          </a:p>
          <a:p>
            <a:pPr marL="685800" lvl="1" indent="-228600">
              <a:spcAft>
                <a:spcPts val="600"/>
              </a:spcAft>
              <a:buFont typeface="+mj-lt"/>
              <a:buAutoNum type="alphaLcPeriod"/>
            </a:pPr>
            <a:r>
              <a:rPr lang="en-US" dirty="0">
                <a:latin typeface="Calibri" panose="020F0502020204030204" pitchFamily="34" charset="0"/>
              </a:rPr>
              <a:t>NAC team has a reputation and history of working collaboratively with Owners and contractors on their design/bid/build projects.  This approach is a natural fit for a GCCM program.</a:t>
            </a:r>
          </a:p>
          <a:p>
            <a:pPr marL="228600" indent="-228600">
              <a:spcAft>
                <a:spcPts val="600"/>
              </a:spcAft>
              <a:buFont typeface="+mj-lt"/>
              <a:buAutoNum type="arabicPeriod"/>
            </a:pPr>
            <a:r>
              <a:rPr lang="en-US" dirty="0">
                <a:latin typeface="Calibri" panose="020F0502020204030204" pitchFamily="34" charset="0"/>
              </a:rPr>
              <a:t>This team satisfies the public body qualification for staff augmentation with consultants.</a:t>
            </a:r>
          </a:p>
          <a:p>
            <a:pPr marL="228600" indent="-228600">
              <a:spcAft>
                <a:spcPts val="600"/>
              </a:spcAft>
              <a:buAutoNum type="arabicPeriod"/>
            </a:pPr>
            <a:endParaRPr lang="en-US" dirty="0"/>
          </a:p>
          <a:p>
            <a:pPr marL="228600" indent="-228600">
              <a:spcAft>
                <a:spcPts val="600"/>
              </a:spcAf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9</a:t>
            </a:fld>
            <a:endParaRPr lang="en-US" dirty="0"/>
          </a:p>
        </p:txBody>
      </p:sp>
    </p:spTree>
    <p:extLst>
      <p:ext uri="{BB962C8B-B14F-4D97-AF65-F5344CB8AC3E}">
        <p14:creationId xmlns:p14="http://schemas.microsoft.com/office/powerpoint/2010/main" val="245615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60771902-09A7-4342-BBB0-00B20C205E38}" type="datetimeFigureOut">
              <a:rPr lang="en-US" smtClean="0"/>
              <a:t>5/23/2018</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6510373E-4959-451D-BE95-0B53CA6506E1}" type="slidenum">
              <a:rPr lang="en-US" smtClean="0"/>
              <a:t>‹#›</a:t>
            </a:fld>
            <a:endParaRPr lang="en-US"/>
          </a:p>
        </p:txBody>
      </p:sp>
    </p:spTree>
    <p:extLst>
      <p:ext uri="{BB962C8B-B14F-4D97-AF65-F5344CB8AC3E}">
        <p14:creationId xmlns:p14="http://schemas.microsoft.com/office/powerpoint/2010/main" val="7350816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71902-09A7-4342-BBB0-00B20C205E38}"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26550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71902-09A7-4342-BBB0-00B20C205E38}"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01939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71902-09A7-4342-BBB0-00B20C205E38}"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41171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771902-09A7-4342-BBB0-00B20C205E38}"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306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771902-09A7-4342-BBB0-00B20C205E38}"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8392392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771902-09A7-4342-BBB0-00B20C205E38}"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3665938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771902-09A7-4342-BBB0-00B20C205E38}"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168686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71902-09A7-4342-BBB0-00B20C205E38}"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90881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771902-09A7-4342-BBB0-00B20C205E38}"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6207680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771902-09A7-4342-BBB0-00B20C205E38}"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99606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0771902-09A7-4342-BBB0-00B20C205E38}" type="datetimeFigureOut">
              <a:rPr lang="en-US" smtClean="0"/>
              <a:t>5/23/2018</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6510373E-4959-451D-BE95-0B53CA6506E1}" type="slidenum">
              <a:rPr lang="en-US" smtClean="0"/>
              <a:t>‹#›</a:t>
            </a:fld>
            <a:endParaRPr lang="en-US"/>
          </a:p>
        </p:txBody>
      </p:sp>
    </p:spTree>
    <p:extLst>
      <p:ext uri="{BB962C8B-B14F-4D97-AF65-F5344CB8AC3E}">
        <p14:creationId xmlns:p14="http://schemas.microsoft.com/office/powerpoint/2010/main" val="25971896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1761" y="508294"/>
            <a:ext cx="7064375" cy="4041775"/>
          </a:xfrm>
        </p:spPr>
        <p:txBody>
          <a:bodyPr>
            <a:noAutofit/>
          </a:bodyPr>
          <a:lstStyle/>
          <a:p>
            <a:pPr algn="ctr"/>
            <a:r>
              <a:rPr lang="en-US" sz="3200" b="1" dirty="0">
                <a:solidFill>
                  <a:schemeClr val="tx1"/>
                </a:solidFill>
                <a:latin typeface="Calibri" panose="020F0502020204030204" pitchFamily="34" charset="0"/>
              </a:rPr>
              <a:t>THREE ELEMENTARY SCHOOL </a:t>
            </a:r>
            <a:br>
              <a:rPr lang="en-US" sz="3200" b="1" dirty="0">
                <a:solidFill>
                  <a:schemeClr val="tx1"/>
                </a:solidFill>
                <a:latin typeface="Calibri" panose="020F0502020204030204" pitchFamily="34" charset="0"/>
              </a:rPr>
            </a:br>
            <a:r>
              <a:rPr lang="en-US" sz="3200" b="1" dirty="0">
                <a:latin typeface="Calibri" panose="020F0502020204030204" pitchFamily="34" charset="0"/>
              </a:rPr>
              <a:t>GC/CM </a:t>
            </a:r>
            <a:r>
              <a:rPr lang="en-US" sz="3200" b="1" dirty="0">
                <a:solidFill>
                  <a:schemeClr val="tx1"/>
                </a:solidFill>
                <a:latin typeface="Calibri" panose="020F0502020204030204" pitchFamily="34" charset="0"/>
              </a:rPr>
              <a:t>PROGRAM</a:t>
            </a:r>
            <a:br>
              <a:rPr lang="en-US" sz="3200" b="1" dirty="0">
                <a:solidFill>
                  <a:schemeClr val="tx1"/>
                </a:solidFill>
                <a:latin typeface="Calibri" panose="020F0502020204030204" pitchFamily="34" charset="0"/>
              </a:rPr>
            </a:br>
            <a:r>
              <a:rPr lang="en-US" sz="1800" dirty="0">
                <a:latin typeface="Calibri" panose="020F0502020204030204" pitchFamily="34" charset="0"/>
              </a:rPr>
              <a:t> </a:t>
            </a:r>
            <a:r>
              <a:rPr lang="en-US" sz="3200" dirty="0">
                <a:latin typeface="Calibri" panose="020F0502020204030204" pitchFamily="34" charset="0"/>
              </a:rPr>
              <a:t/>
            </a:r>
            <a:br>
              <a:rPr lang="en-US" sz="3200" dirty="0">
                <a:latin typeface="Calibri" panose="020F0502020204030204" pitchFamily="34" charset="0"/>
              </a:rPr>
            </a:br>
            <a:r>
              <a:rPr lang="en-US" sz="2800" dirty="0">
                <a:latin typeface="Calibri" panose="020F0502020204030204" pitchFamily="34" charset="0"/>
              </a:rPr>
              <a:t>Elementary No. 15, Elementary No. 16 </a:t>
            </a:r>
            <a:br>
              <a:rPr lang="en-US" sz="2800" dirty="0">
                <a:latin typeface="Calibri" panose="020F0502020204030204" pitchFamily="34" charset="0"/>
              </a:rPr>
            </a:br>
            <a:r>
              <a:rPr lang="en-US" sz="2800" dirty="0">
                <a:latin typeface="Calibri" panose="020F0502020204030204" pitchFamily="34" charset="0"/>
              </a:rPr>
              <a:t>and Lea Hill Elementary</a:t>
            </a:r>
            <a:endParaRPr lang="en-US" sz="2800" dirty="0">
              <a:solidFill>
                <a:schemeClr val="tx1"/>
              </a:solidFill>
              <a:latin typeface="Calibri" panose="020F0502020204030204" pitchFamily="34" charset="0"/>
            </a:endParaRPr>
          </a:p>
        </p:txBody>
      </p:sp>
      <p:sp>
        <p:nvSpPr>
          <p:cNvPr id="3" name="Subtitle 2"/>
          <p:cNvSpPr>
            <a:spLocks noGrp="1"/>
          </p:cNvSpPr>
          <p:nvPr>
            <p:ph type="body" idx="4294967295"/>
          </p:nvPr>
        </p:nvSpPr>
        <p:spPr>
          <a:xfrm>
            <a:off x="477745" y="4675211"/>
            <a:ext cx="7062788" cy="974725"/>
          </a:xfrm>
        </p:spPr>
        <p:txBody>
          <a:bodyPr>
            <a:normAutofit/>
          </a:bodyPr>
          <a:lstStyle/>
          <a:p>
            <a:pPr marL="0" indent="0" algn="ctr">
              <a:buNone/>
            </a:pPr>
            <a:r>
              <a:rPr lang="en-US" dirty="0">
                <a:solidFill>
                  <a:schemeClr val="tx1"/>
                </a:solidFill>
                <a:latin typeface="Calibri" panose="020F0502020204030204" pitchFamily="34" charset="0"/>
              </a:rPr>
              <a:t>Application to use the GC/CM Project Delivery Method </a:t>
            </a:r>
          </a:p>
          <a:p>
            <a:pPr marL="0" indent="0" algn="ctr">
              <a:buNone/>
            </a:pPr>
            <a:r>
              <a:rPr lang="en-US" dirty="0">
                <a:solidFill>
                  <a:schemeClr val="tx1"/>
                </a:solidFill>
                <a:latin typeface="Calibri" panose="020F0502020204030204" pitchFamily="34" charset="0"/>
              </a:rPr>
              <a:t>May 24, 2018</a:t>
            </a:r>
            <a:endParaRPr lang="en-US" sz="2000" dirty="0">
              <a:solidFill>
                <a:schemeClr val="tx1"/>
              </a:solidFill>
              <a:latin typeface="Calibri" panose="020F0502020204030204" pitchFamily="34" charset="0"/>
            </a:endParaRPr>
          </a:p>
        </p:txBody>
      </p:sp>
      <p:sp>
        <p:nvSpPr>
          <p:cNvPr id="8" name="Subtitle 2"/>
          <p:cNvSpPr txBox="1">
            <a:spLocks/>
          </p:cNvSpPr>
          <p:nvPr/>
        </p:nvSpPr>
        <p:spPr>
          <a:xfrm>
            <a:off x="647364" y="5649936"/>
            <a:ext cx="6893169" cy="685800"/>
          </a:xfrm>
          <a:prstGeom prst="rect">
            <a:avLst/>
          </a:prstGeom>
        </p:spPr>
        <p:txBody>
          <a:bodyPr vert="horz" lIns="91440" tIns="45720" rIns="91440" bIns="45720" rtlCol="0" anchor="t">
            <a:normAutofit fontScale="925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600" b="1" dirty="0">
                <a:solidFill>
                  <a:srgbClr val="0070C0"/>
                </a:solidFill>
                <a:latin typeface="Calibri" panose="020F0502020204030204" pitchFamily="34" charset="0"/>
              </a:rPr>
              <a:t>Our Mission:</a:t>
            </a:r>
            <a:r>
              <a:rPr lang="en-US" sz="1600" dirty="0">
                <a:solidFill>
                  <a:srgbClr val="0070C0"/>
                </a:solidFill>
                <a:latin typeface="Calibri" panose="020F0502020204030204" pitchFamily="34" charset="0"/>
              </a:rPr>
              <a:t> In a safe environment, all students will achieve high standards of learning in order to become ethically responsible decision makers and lifelong learners.</a:t>
            </a:r>
            <a:endParaRPr lang="en-US" sz="1600" b="1" dirty="0">
              <a:solidFill>
                <a:srgbClr val="0070C0"/>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1767" y="777240"/>
            <a:ext cx="4024363" cy="1284263"/>
          </a:xfrm>
          <a:prstGeom prst="rect">
            <a:avLst/>
          </a:prstGeom>
        </p:spPr>
      </p:pic>
    </p:spTree>
    <p:extLst>
      <p:ext uri="{BB962C8B-B14F-4D97-AF65-F5344CB8AC3E}">
        <p14:creationId xmlns:p14="http://schemas.microsoft.com/office/powerpoint/2010/main" val="107833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7269480" cy="609600"/>
          </a:xfrm>
        </p:spPr>
        <p:txBody>
          <a:bodyPr>
            <a:normAutofit/>
          </a:bodyPr>
          <a:lstStyle/>
          <a:p>
            <a:r>
              <a:rPr lang="en-US" sz="3200" b="1" u="sng" dirty="0">
                <a:latin typeface="Calibri" panose="020F0502020204030204" pitchFamily="34" charset="0"/>
              </a:rPr>
              <a:t>Leadership Team</a:t>
            </a:r>
          </a:p>
        </p:txBody>
      </p:sp>
      <p:sp>
        <p:nvSpPr>
          <p:cNvPr id="5" name="Title 1"/>
          <p:cNvSpPr txBox="1">
            <a:spLocks/>
          </p:cNvSpPr>
          <p:nvPr/>
        </p:nvSpPr>
        <p:spPr>
          <a:xfrm>
            <a:off x="457200" y="1417638"/>
            <a:ext cx="7086600" cy="5135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US" sz="4400" dirty="0"/>
          </a:p>
        </p:txBody>
      </p:sp>
      <p:sp>
        <p:nvSpPr>
          <p:cNvPr id="6" name="Content Placeholder 2"/>
          <p:cNvSpPr>
            <a:spLocks noGrp="1"/>
          </p:cNvSpPr>
          <p:nvPr>
            <p:ph idx="1"/>
          </p:nvPr>
        </p:nvSpPr>
        <p:spPr>
          <a:xfrm>
            <a:off x="457200" y="1219200"/>
            <a:ext cx="7848600" cy="5263661"/>
          </a:xfrm>
        </p:spPr>
        <p:txBody>
          <a:bodyPr>
            <a:normAutofit fontScale="85000" lnSpcReduction="20000"/>
          </a:bodyPr>
          <a:lstStyle/>
          <a:p>
            <a:pPr marL="0" indent="0">
              <a:buNone/>
            </a:pPr>
            <a:r>
              <a:rPr lang="en-US" sz="2000" b="1" dirty="0">
                <a:latin typeface="Calibri" panose="020F0502020204030204" pitchFamily="34" charset="0"/>
              </a:rPr>
              <a:t>Parametrix</a:t>
            </a:r>
          </a:p>
          <a:p>
            <a:pPr lvl="1">
              <a:buFont typeface="Arial" panose="020B0604020202020204" pitchFamily="34" charset="0"/>
              <a:buChar char="•"/>
            </a:pPr>
            <a:r>
              <a:rPr lang="en-US" dirty="0">
                <a:latin typeface="Calibri" panose="020F0502020204030204" pitchFamily="34" charset="0"/>
              </a:rPr>
              <a:t>Selected for GC/CM procurement and advisory services.</a:t>
            </a:r>
          </a:p>
          <a:p>
            <a:pPr lvl="1">
              <a:buFont typeface="Arial" panose="020B0604020202020204" pitchFamily="34" charset="0"/>
              <a:buChar char="•"/>
            </a:pPr>
            <a:r>
              <a:rPr lang="en-US" dirty="0">
                <a:latin typeface="Calibri" panose="020F0502020204030204" pitchFamily="34" charset="0"/>
              </a:rPr>
              <a:t>Extensive GC/CM procurement and advisory experience.</a:t>
            </a:r>
          </a:p>
          <a:p>
            <a:pPr lvl="1">
              <a:buFont typeface="Arial" panose="020B0604020202020204" pitchFamily="34" charset="0"/>
              <a:buChar char="•"/>
            </a:pPr>
            <a:r>
              <a:rPr lang="en-US" dirty="0">
                <a:latin typeface="Calibri" panose="020F0502020204030204" pitchFamily="34" charset="0"/>
              </a:rPr>
              <a:t>Recent experience assisting 9 Washington school districts on 18 GC/CM projects.</a:t>
            </a:r>
          </a:p>
          <a:p>
            <a:pPr lvl="1">
              <a:buFont typeface="Arial" panose="020B0604020202020204" pitchFamily="34" charset="0"/>
              <a:buChar char="•"/>
            </a:pPr>
            <a:r>
              <a:rPr lang="en-US" dirty="0">
                <a:latin typeface="Calibri" panose="020F0502020204030204" pitchFamily="34" charset="0"/>
              </a:rPr>
              <a:t>Jim Dugan, GC/CM Advisor.</a:t>
            </a:r>
          </a:p>
          <a:p>
            <a:pPr lvl="1">
              <a:buFont typeface="Arial" panose="020B0604020202020204" pitchFamily="34" charset="0"/>
              <a:buChar char="•"/>
            </a:pPr>
            <a:r>
              <a:rPr lang="en-US" dirty="0">
                <a:latin typeface="Calibri" panose="020F0502020204030204" pitchFamily="34" charset="0"/>
              </a:rPr>
              <a:t>Dan Cody, GC/CM Procurement and Support.</a:t>
            </a:r>
          </a:p>
          <a:p>
            <a:pPr marL="0" indent="0">
              <a:buNone/>
            </a:pPr>
            <a:r>
              <a:rPr lang="en-US" sz="2000" b="1" dirty="0">
                <a:latin typeface="Calibri" panose="020F0502020204030204" pitchFamily="34" charset="0"/>
              </a:rPr>
              <a:t>BLRB Architects </a:t>
            </a:r>
          </a:p>
          <a:p>
            <a:pPr lvl="1"/>
            <a:r>
              <a:rPr lang="en-US" sz="1700" dirty="0">
                <a:latin typeface="Calibri" panose="020F0502020204030204" pitchFamily="34" charset="0"/>
              </a:rPr>
              <a:t>Selected as the program Architect</a:t>
            </a:r>
            <a:r>
              <a:rPr lang="en-US" sz="1800" b="1" dirty="0">
                <a:latin typeface="Calibri" panose="020F0502020204030204" pitchFamily="34" charset="0"/>
              </a:rPr>
              <a:t>.  </a:t>
            </a:r>
          </a:p>
          <a:p>
            <a:pPr lvl="1">
              <a:buFont typeface="Arial" panose="020B0604020202020204" pitchFamily="34" charset="0"/>
              <a:buChar char="•"/>
            </a:pPr>
            <a:r>
              <a:rPr lang="en-US" sz="1700" dirty="0">
                <a:latin typeface="Calibri" panose="020F0502020204030204" pitchFamily="34" charset="0"/>
              </a:rPr>
              <a:t>Extensive K-12 experience assisting over 80 school districts in Washington and Oregon.</a:t>
            </a:r>
          </a:p>
          <a:p>
            <a:pPr lvl="1">
              <a:buFont typeface="Arial" panose="020B0604020202020204" pitchFamily="34" charset="0"/>
              <a:buChar char="•"/>
            </a:pPr>
            <a:r>
              <a:rPr lang="en-US" sz="1700" dirty="0">
                <a:latin typeface="Calibri" panose="020F0502020204030204" pitchFamily="34" charset="0"/>
              </a:rPr>
              <a:t>Firm has worked on over 300 elementary school projects.</a:t>
            </a:r>
          </a:p>
          <a:p>
            <a:pPr lvl="1">
              <a:buFont typeface="Arial" panose="020B0604020202020204" pitchFamily="34" charset="0"/>
              <a:buChar char="•"/>
            </a:pPr>
            <a:r>
              <a:rPr lang="en-US" sz="1700" dirty="0">
                <a:latin typeface="Calibri" panose="020F0502020204030204" pitchFamily="34" charset="0"/>
              </a:rPr>
              <a:t>Recent GC/CM experience with Auburn, Lake Washington and Northshore School  Districts.</a:t>
            </a:r>
          </a:p>
          <a:p>
            <a:pPr lvl="1">
              <a:buFont typeface="Arial" panose="020B0604020202020204" pitchFamily="34" charset="0"/>
              <a:buChar char="•"/>
            </a:pPr>
            <a:r>
              <a:rPr lang="en-US" sz="1700" dirty="0">
                <a:latin typeface="Calibri" panose="020F0502020204030204" pitchFamily="34" charset="0"/>
              </a:rPr>
              <a:t>Ron Harpel, Principal-in-Charge.</a:t>
            </a:r>
          </a:p>
          <a:p>
            <a:pPr lvl="1">
              <a:buFont typeface="Arial" panose="020B0604020202020204" pitchFamily="34" charset="0"/>
              <a:buChar char="•"/>
            </a:pPr>
            <a:r>
              <a:rPr lang="en-US" sz="1700" dirty="0">
                <a:latin typeface="Calibri" panose="020F0502020204030204" pitchFamily="34" charset="0"/>
              </a:rPr>
              <a:t>Bob Lindstrom, Project Manager.</a:t>
            </a:r>
          </a:p>
          <a:p>
            <a:pPr marL="0" indent="0">
              <a:buNone/>
            </a:pPr>
            <a:r>
              <a:rPr lang="en-US" sz="2000" b="1" dirty="0">
                <a:latin typeface="Calibri" panose="020F0502020204030204" pitchFamily="34" charset="0"/>
              </a:rPr>
              <a:t>Perkins Coie</a:t>
            </a:r>
          </a:p>
          <a:p>
            <a:pPr lvl="1">
              <a:buFont typeface="Wingdings" panose="05000000000000000000" pitchFamily="2" charset="2"/>
              <a:buChar char="§"/>
            </a:pPr>
            <a:r>
              <a:rPr lang="en-US" dirty="0">
                <a:latin typeface="Calibri" panose="020F0502020204030204" pitchFamily="34" charset="0"/>
              </a:rPr>
              <a:t>Retained as legal counsel and GC/CM Advisor.</a:t>
            </a:r>
          </a:p>
          <a:p>
            <a:pPr lvl="1">
              <a:buFont typeface="Wingdings" panose="05000000000000000000" pitchFamily="2" charset="2"/>
              <a:buChar char="§"/>
            </a:pPr>
            <a:r>
              <a:rPr lang="en-US" dirty="0">
                <a:latin typeface="Calibri" panose="020F0502020204030204" pitchFamily="34" charset="0"/>
              </a:rPr>
              <a:t>Firm has provided legal counsel for over 50 GC/CM projects in Washington State.</a:t>
            </a:r>
          </a:p>
          <a:p>
            <a:pPr lvl="1">
              <a:buFont typeface="Wingdings" panose="05000000000000000000" pitchFamily="2" charset="2"/>
              <a:buChar char="§"/>
            </a:pPr>
            <a:r>
              <a:rPr lang="en-US" dirty="0">
                <a:latin typeface="Calibri" panose="020F0502020204030204" pitchFamily="34" charset="0"/>
              </a:rPr>
              <a:t>Experts in GC/CM contracts and procedures.</a:t>
            </a:r>
          </a:p>
          <a:p>
            <a:pPr lvl="1">
              <a:buFont typeface="Wingdings" panose="05000000000000000000" pitchFamily="2" charset="2"/>
              <a:buChar char="§"/>
            </a:pPr>
            <a:r>
              <a:rPr lang="en-US" dirty="0">
                <a:latin typeface="Calibri" panose="020F0502020204030204" pitchFamily="34" charset="0"/>
              </a:rPr>
              <a:t>Graehm Wallace, attorney and GC/CM advisor</a:t>
            </a:r>
            <a:r>
              <a:rPr lang="en-US" sz="1900" dirty="0">
                <a:latin typeface="Calibri" panose="020F0502020204030204" pitchFamily="34" charset="0"/>
              </a:rPr>
              <a:t>.</a:t>
            </a:r>
          </a:p>
          <a:p>
            <a:pPr marL="114300" indent="0">
              <a:buNone/>
            </a:pPr>
            <a:r>
              <a:rPr lang="en-US" sz="2000" b="1" dirty="0">
                <a:latin typeface="Calibri" panose="020F0502020204030204" pitchFamily="34" charset="0"/>
              </a:rPr>
              <a:t>Leadership Team satisfies RCW requirement that Auburn School District has staff or consultants with expertise and prior experience managing GC/CM projects.</a:t>
            </a:r>
          </a:p>
          <a:p>
            <a:endParaRPr lang="en-US" sz="2000" dirty="0"/>
          </a:p>
          <a:p>
            <a:endParaRPr lang="en-US" sz="2400" dirty="0"/>
          </a:p>
        </p:txBody>
      </p:sp>
    </p:spTree>
    <p:extLst>
      <p:ext uri="{BB962C8B-B14F-4D97-AF65-F5344CB8AC3E}">
        <p14:creationId xmlns:p14="http://schemas.microsoft.com/office/powerpoint/2010/main" val="358432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27514" y="516532"/>
            <a:ext cx="7620000" cy="136113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200" b="1" dirty="0">
                <a:solidFill>
                  <a:schemeClr val="tx1"/>
                </a:solidFill>
                <a:latin typeface="Calibri" panose="020F0502020204030204" pitchFamily="34" charset="0"/>
              </a:rPr>
              <a:t>Project Team </a:t>
            </a:r>
          </a:p>
          <a:p>
            <a:pPr algn="ctr"/>
            <a:r>
              <a:rPr lang="en-US" sz="3200" b="1" dirty="0">
                <a:solidFill>
                  <a:schemeClr val="tx1"/>
                </a:solidFill>
                <a:latin typeface="Calibri" panose="020F0502020204030204" pitchFamily="34" charset="0"/>
              </a:rPr>
              <a:t>GC/CM Experience</a:t>
            </a:r>
          </a:p>
        </p:txBody>
      </p:sp>
      <p:graphicFrame>
        <p:nvGraphicFramePr>
          <p:cNvPr id="4" name="Table 3"/>
          <p:cNvGraphicFramePr>
            <a:graphicFrameLocks noGrp="1"/>
          </p:cNvGraphicFramePr>
          <p:nvPr>
            <p:extLst>
              <p:ext uri="{D42A27DB-BD31-4B8C-83A1-F6EECF244321}">
                <p14:modId xmlns:p14="http://schemas.microsoft.com/office/powerpoint/2010/main" val="3182140090"/>
              </p:ext>
            </p:extLst>
          </p:nvPr>
        </p:nvGraphicFramePr>
        <p:xfrm>
          <a:off x="632460" y="1790701"/>
          <a:ext cx="7299960" cy="4267199"/>
        </p:xfrm>
        <a:graphic>
          <a:graphicData uri="http://schemas.openxmlformats.org/drawingml/2006/table">
            <a:tbl>
              <a:tblPr firstRow="1" bandRow="1">
                <a:tableStyleId>{5C22544A-7EE6-4342-B048-85BDC9FD1C3A}</a:tableStyleId>
              </a:tblPr>
              <a:tblGrid>
                <a:gridCol w="2546981">
                  <a:extLst>
                    <a:ext uri="{9D8B030D-6E8A-4147-A177-3AD203B41FA5}">
                      <a16:colId xmlns:a16="http://schemas.microsoft.com/office/drawing/2014/main" val="47049617"/>
                    </a:ext>
                  </a:extLst>
                </a:gridCol>
                <a:gridCol w="4752979">
                  <a:extLst>
                    <a:ext uri="{9D8B030D-6E8A-4147-A177-3AD203B41FA5}">
                      <a16:colId xmlns:a16="http://schemas.microsoft.com/office/drawing/2014/main" val="4208873254"/>
                    </a:ext>
                  </a:extLst>
                </a:gridCol>
              </a:tblGrid>
              <a:tr h="313900">
                <a:tc>
                  <a:txBody>
                    <a:bodyPr/>
                    <a:lstStyle/>
                    <a:p>
                      <a:pPr algn="l"/>
                      <a:r>
                        <a:rPr lang="en-US" sz="1400" dirty="0">
                          <a:latin typeface="Calibri" panose="020F0502020204030204" pitchFamily="34" charset="0"/>
                        </a:rPr>
                        <a:t>Name</a:t>
                      </a:r>
                      <a:endParaRPr lang="en-US" sz="1400" b="0" dirty="0">
                        <a:solidFill>
                          <a:schemeClr val="bg1"/>
                        </a:solidFill>
                        <a:latin typeface="Calibri" panose="020F0502020204030204" pitchFamily="34" charset="0"/>
                      </a:endParaRPr>
                    </a:p>
                  </a:txBody>
                  <a:tcPr marL="89639" marR="89639" marT="44820" marB="44820"/>
                </a:tc>
                <a:tc>
                  <a:txBody>
                    <a:bodyPr/>
                    <a:lstStyle/>
                    <a:p>
                      <a:pPr algn="l"/>
                      <a:r>
                        <a:rPr lang="en-US" sz="1400" dirty="0">
                          <a:latin typeface="Calibri" panose="020F0502020204030204" pitchFamily="34" charset="0"/>
                        </a:rPr>
                        <a:t>Experience</a:t>
                      </a:r>
                      <a:endParaRPr lang="en-US" sz="1400" b="0" dirty="0">
                        <a:solidFill>
                          <a:schemeClr val="bg1"/>
                        </a:solidFill>
                        <a:latin typeface="Calibri" panose="020F0502020204030204" pitchFamily="34" charset="0"/>
                      </a:endParaRPr>
                    </a:p>
                  </a:txBody>
                  <a:tcPr marL="89639" marR="89639" marT="44820" marB="44820"/>
                </a:tc>
                <a:extLst>
                  <a:ext uri="{0D108BD9-81ED-4DB2-BD59-A6C34878D82A}">
                    <a16:rowId xmlns:a16="http://schemas.microsoft.com/office/drawing/2014/main" val="1974845984"/>
                  </a:ext>
                </a:extLst>
              </a:tr>
              <a:tr h="1293919">
                <a:tc>
                  <a:txBody>
                    <a:bodyPr/>
                    <a:lstStyle/>
                    <a:p>
                      <a:r>
                        <a:rPr lang="en-US" sz="1200" dirty="0">
                          <a:latin typeface="Calibri" panose="020F0502020204030204" pitchFamily="34" charset="0"/>
                        </a:rPr>
                        <a:t>Jeffrey Grose</a:t>
                      </a:r>
                    </a:p>
                    <a:p>
                      <a:r>
                        <a:rPr lang="en-US" sz="1200" baseline="0" dirty="0">
                          <a:latin typeface="Calibri" panose="020F0502020204030204" pitchFamily="34" charset="0"/>
                        </a:rPr>
                        <a:t>Executive Director of Capital Projects</a:t>
                      </a:r>
                    </a:p>
                    <a:p>
                      <a:r>
                        <a:rPr lang="en-US" sz="1200" baseline="0" dirty="0">
                          <a:latin typeface="Calibri" panose="020F0502020204030204" pitchFamily="34" charset="0"/>
                        </a:rPr>
                        <a:t>Auburn School District</a:t>
                      </a:r>
                      <a:endParaRPr lang="en-US" sz="1200" dirty="0">
                        <a:latin typeface="Calibri" panose="020F0502020204030204" pitchFamily="34" charset="0"/>
                      </a:endParaRPr>
                    </a:p>
                  </a:txBody>
                  <a:tcPr marL="89639" marR="89639" marT="44820" marB="44820"/>
                </a:tc>
                <a:tc>
                  <a:txBody>
                    <a:bodyPr/>
                    <a:lstStyle/>
                    <a:p>
                      <a:pPr>
                        <a:buFont typeface="Arial" pitchFamily="34" charset="0"/>
                        <a:buChar char="•"/>
                      </a:pPr>
                      <a:r>
                        <a:rPr lang="en-US" sz="1200" baseline="0" dirty="0">
                          <a:latin typeface="Calibri" panose="020F0502020204030204" pitchFamily="34" charset="0"/>
                        </a:rPr>
                        <a:t>  43 Years Design / Construction / Project Management. </a:t>
                      </a:r>
                    </a:p>
                    <a:p>
                      <a:pPr lvl="0">
                        <a:buFont typeface="Arial" pitchFamily="34" charset="0"/>
                        <a:buChar char="•"/>
                      </a:pPr>
                      <a:r>
                        <a:rPr lang="en-US" sz="1200" baseline="0" dirty="0">
                          <a:latin typeface="Calibri" panose="020F0502020204030204" pitchFamily="34" charset="0"/>
                        </a:rPr>
                        <a:t>  38 years with Auburn School District. Over 100 projects completed varying from small modernization projects to $120M, highly-complex, multi-phase high school modernization and reconstruction project. </a:t>
                      </a:r>
                    </a:p>
                    <a:p>
                      <a:pPr>
                        <a:buFont typeface="Arial" pitchFamily="34" charset="0"/>
                        <a:buChar char="•"/>
                      </a:pPr>
                      <a:r>
                        <a:rPr lang="en-US" sz="1200" dirty="0">
                          <a:latin typeface="Calibri" panose="020F0502020204030204" pitchFamily="34" charset="0"/>
                        </a:rPr>
                        <a:t>  </a:t>
                      </a:r>
                      <a:r>
                        <a:rPr lang="en-US" sz="1200" b="1" dirty="0">
                          <a:latin typeface="Calibri" panose="020F0502020204030204" pitchFamily="34" charset="0"/>
                        </a:rPr>
                        <a:t>3</a:t>
                      </a:r>
                      <a:r>
                        <a:rPr lang="en-US" sz="1200" b="1" baseline="30000" dirty="0">
                          <a:latin typeface="Calibri" panose="020F0502020204030204" pitchFamily="34" charset="0"/>
                        </a:rPr>
                        <a:t>rd</a:t>
                      </a:r>
                      <a:r>
                        <a:rPr lang="en-US" sz="1200" b="1" dirty="0">
                          <a:latin typeface="Calibri" panose="020F0502020204030204" pitchFamily="34" charset="0"/>
                        </a:rPr>
                        <a:t>  GC/CM program.</a:t>
                      </a:r>
                    </a:p>
                    <a:p>
                      <a:pPr>
                        <a:buFont typeface="Arial" pitchFamily="34" charset="0"/>
                        <a:buChar char="•"/>
                      </a:pPr>
                      <a:r>
                        <a:rPr lang="en-US" sz="1200" b="1" dirty="0">
                          <a:latin typeface="Calibri" panose="020F0502020204030204" pitchFamily="34" charset="0"/>
                        </a:rPr>
                        <a:t>  </a:t>
                      </a:r>
                      <a:r>
                        <a:rPr kumimoji="0" lang="en-US" sz="1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mn-cs"/>
                        </a:rPr>
                        <a:t>Completed AGC GC/CM Training Workshop in January 2017.</a:t>
                      </a:r>
                    </a:p>
                  </a:txBody>
                  <a:tcPr marL="89639" marR="89639" marT="44820" marB="44820"/>
                </a:tc>
                <a:extLst>
                  <a:ext uri="{0D108BD9-81ED-4DB2-BD59-A6C34878D82A}">
                    <a16:rowId xmlns:a16="http://schemas.microsoft.com/office/drawing/2014/main" val="2273139743"/>
                  </a:ext>
                </a:extLst>
              </a:tr>
              <a:tr h="764036">
                <a:tc>
                  <a:txBody>
                    <a:bodyPr/>
                    <a:lstStyle/>
                    <a:p>
                      <a:r>
                        <a:rPr lang="en-US" sz="1200" dirty="0">
                          <a:latin typeface="Calibri" panose="020F0502020204030204" pitchFamily="34" charset="0"/>
                        </a:rPr>
                        <a:t>Jim Dugan</a:t>
                      </a:r>
                    </a:p>
                    <a:p>
                      <a:r>
                        <a:rPr lang="en-US" sz="1200" dirty="0">
                          <a:latin typeface="Calibri" panose="020F0502020204030204" pitchFamily="34" charset="0"/>
                        </a:rPr>
                        <a:t>GC/CM Advisor</a:t>
                      </a:r>
                    </a:p>
                    <a:p>
                      <a:r>
                        <a:rPr lang="en-US" sz="1200" dirty="0">
                          <a:latin typeface="Calibri" panose="020F0502020204030204" pitchFamily="34" charset="0"/>
                        </a:rPr>
                        <a:t>Parametrix</a:t>
                      </a:r>
                    </a:p>
                  </a:txBody>
                  <a:tcPr marL="89639" marR="89639" marT="44820" marB="44820"/>
                </a:tc>
                <a:tc>
                  <a:txBody>
                    <a:bodyPr/>
                    <a:lstStyle/>
                    <a:p>
                      <a:pPr>
                        <a:buFont typeface="Arial" pitchFamily="34" charset="0"/>
                        <a:buChar char="•"/>
                      </a:pPr>
                      <a:r>
                        <a:rPr lang="en-US" sz="1200" dirty="0">
                          <a:latin typeface="Calibri" panose="020F0502020204030204" pitchFamily="34" charset="0"/>
                        </a:rPr>
                        <a:t>  40 Years Program / Project</a:t>
                      </a:r>
                      <a:r>
                        <a:rPr lang="en-US" sz="1200" baseline="0" dirty="0">
                          <a:latin typeface="Calibri" panose="020F0502020204030204" pitchFamily="34" charset="0"/>
                        </a:rPr>
                        <a:t> Management.</a:t>
                      </a:r>
                      <a:endParaRPr lang="en-US" sz="1200" dirty="0">
                        <a:latin typeface="Calibri" panose="020F0502020204030204" pitchFamily="34" charset="0"/>
                      </a:endParaRPr>
                    </a:p>
                    <a:p>
                      <a:pPr>
                        <a:buFont typeface="Arial" pitchFamily="34" charset="0"/>
                        <a:buChar char="•"/>
                      </a:pPr>
                      <a:r>
                        <a:rPr lang="en-US" sz="1200" b="1" dirty="0">
                          <a:latin typeface="Calibri" panose="020F0502020204030204" pitchFamily="34" charset="0"/>
                        </a:rPr>
                        <a:t>  14 GC/CM Projects.</a:t>
                      </a:r>
                    </a:p>
                    <a:p>
                      <a:pPr>
                        <a:buFont typeface="Arial" pitchFamily="34" charset="0"/>
                        <a:buChar char="•"/>
                      </a:pPr>
                      <a:r>
                        <a:rPr lang="en-US" sz="1200" b="1" baseline="0" dirty="0">
                          <a:latin typeface="Calibri" panose="020F0502020204030204" pitchFamily="34" charset="0"/>
                        </a:rPr>
                        <a:t>   </a:t>
                      </a:r>
                      <a:r>
                        <a:rPr lang="en-US" sz="1200" baseline="0" dirty="0">
                          <a:latin typeface="Calibri" panose="020F0502020204030204" pitchFamily="34" charset="0"/>
                        </a:rPr>
                        <a:t>Appointed to the Project Review Committee July 1, 2016 – 3 Year Term.</a:t>
                      </a:r>
                      <a:endParaRPr lang="en-US" sz="1200" dirty="0">
                        <a:latin typeface="Calibri" panose="020F0502020204030204" pitchFamily="34" charset="0"/>
                      </a:endParaRPr>
                    </a:p>
                  </a:txBody>
                  <a:tcPr marL="89639" marR="89639" marT="44820" marB="44820"/>
                </a:tc>
                <a:extLst>
                  <a:ext uri="{0D108BD9-81ED-4DB2-BD59-A6C34878D82A}">
                    <a16:rowId xmlns:a16="http://schemas.microsoft.com/office/drawing/2014/main" val="344799375"/>
                  </a:ext>
                </a:extLst>
              </a:tr>
              <a:tr h="834228">
                <a:tc>
                  <a:txBody>
                    <a:bodyPr/>
                    <a:lstStyle/>
                    <a:p>
                      <a:r>
                        <a:rPr lang="en-US" sz="1200" dirty="0">
                          <a:latin typeface="Calibri" panose="020F0502020204030204" pitchFamily="34" charset="0"/>
                        </a:rPr>
                        <a:t>Dan</a:t>
                      </a:r>
                      <a:r>
                        <a:rPr lang="en-US" sz="1200" baseline="0" dirty="0">
                          <a:latin typeface="Calibri" panose="020F0502020204030204" pitchFamily="34" charset="0"/>
                        </a:rPr>
                        <a:t> Cody</a:t>
                      </a:r>
                      <a:endParaRPr lang="en-US" sz="1200" dirty="0">
                        <a:latin typeface="Calibri" panose="020F0502020204030204" pitchFamily="34" charset="0"/>
                      </a:endParaRPr>
                    </a:p>
                    <a:p>
                      <a:r>
                        <a:rPr lang="en-US" sz="1200" baseline="0" dirty="0">
                          <a:latin typeface="Calibri" panose="020F0502020204030204" pitchFamily="34" charset="0"/>
                        </a:rPr>
                        <a:t>GC/CM Procurement and CM Support</a:t>
                      </a:r>
                    </a:p>
                    <a:p>
                      <a:r>
                        <a:rPr lang="en-US" sz="1200" dirty="0">
                          <a:latin typeface="Calibri" panose="020F0502020204030204" pitchFamily="34" charset="0"/>
                        </a:rPr>
                        <a:t>Parametrix</a:t>
                      </a:r>
                    </a:p>
                  </a:txBody>
                  <a:tcPr marL="89639" marR="89639" marT="44820" marB="44820"/>
                </a:tc>
                <a:tc>
                  <a:txBody>
                    <a:bodyPr/>
                    <a:lstStyle/>
                    <a:p>
                      <a:pPr>
                        <a:buFont typeface="Arial" pitchFamily="34" charset="0"/>
                        <a:buChar char="•"/>
                      </a:pPr>
                      <a:r>
                        <a:rPr lang="en-US" sz="1200" baseline="0" dirty="0">
                          <a:latin typeface="Calibri" panose="020F0502020204030204" pitchFamily="34" charset="0"/>
                        </a:rPr>
                        <a:t>  </a:t>
                      </a:r>
                      <a:r>
                        <a:rPr lang="en-US" sz="1200" dirty="0">
                          <a:latin typeface="Calibri" panose="020F0502020204030204" pitchFamily="34" charset="0"/>
                        </a:rPr>
                        <a:t>31 Years Program / Project</a:t>
                      </a:r>
                      <a:r>
                        <a:rPr lang="en-US" sz="1200" baseline="0" dirty="0">
                          <a:latin typeface="Calibri" panose="020F0502020204030204" pitchFamily="34" charset="0"/>
                        </a:rPr>
                        <a:t> Management.</a:t>
                      </a:r>
                      <a:endParaRPr lang="en-US" sz="1200" dirty="0">
                        <a:latin typeface="Calibri" panose="020F0502020204030204" pitchFamily="34" charset="0"/>
                      </a:endParaRPr>
                    </a:p>
                    <a:p>
                      <a:pPr>
                        <a:buFont typeface="Arial" pitchFamily="34" charset="0"/>
                        <a:buChar char="•"/>
                      </a:pPr>
                      <a:r>
                        <a:rPr lang="en-US" sz="1200" b="1" dirty="0">
                          <a:latin typeface="Calibri" panose="020F0502020204030204" pitchFamily="34" charset="0"/>
                        </a:rPr>
                        <a:t>  10 GC/CM Projects.</a:t>
                      </a:r>
                    </a:p>
                    <a:p>
                      <a:pPr>
                        <a:buFont typeface="Arial" pitchFamily="34" charset="0"/>
                        <a:buChar char="•"/>
                      </a:pPr>
                      <a:r>
                        <a:rPr lang="en-US" sz="1200" b="1" baseline="0" dirty="0">
                          <a:latin typeface="Calibri" panose="020F0502020204030204" pitchFamily="34" charset="0"/>
                        </a:rPr>
                        <a:t>   </a:t>
                      </a:r>
                      <a:r>
                        <a:rPr lang="en-US" sz="1200" dirty="0">
                          <a:latin typeface="Calibri" panose="020F0502020204030204" pitchFamily="34" charset="0"/>
                        </a:rPr>
                        <a:t>Registered Architect, State of Washington.</a:t>
                      </a:r>
                    </a:p>
                  </a:txBody>
                  <a:tcPr marL="89639" marR="89639" marT="44820" marB="44820"/>
                </a:tc>
                <a:extLst>
                  <a:ext uri="{0D108BD9-81ED-4DB2-BD59-A6C34878D82A}">
                    <a16:rowId xmlns:a16="http://schemas.microsoft.com/office/drawing/2014/main" val="186042735"/>
                  </a:ext>
                </a:extLst>
              </a:tr>
              <a:tr h="1061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rPr>
                        <a:t>Ron Harpel, AIA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rPr>
                        <a:t>Architect, Principal-in-Charge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rPr>
                        <a:t>BLRB Architects</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ndParaRPr>
                    </a:p>
                  </a:txBody>
                  <a:tcPr marL="89639" marR="89639" marT="44820" marB="44820"/>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latin typeface="Calibri" panose="020F0502020204030204" pitchFamily="34" charset="0"/>
                        </a:rPr>
                        <a:t>  </a:t>
                      </a:r>
                      <a:r>
                        <a:rPr kumimoji="0" lang="en-US" sz="1200" b="0" i="0" u="none" strike="noStrike" kern="1200" cap="none" spc="0" normalizeH="0" baseline="0" noProof="0" dirty="0">
                          <a:ln>
                            <a:noFill/>
                          </a:ln>
                          <a:solidFill>
                            <a:prstClr val="black"/>
                          </a:solidFill>
                          <a:effectLst/>
                          <a:uLnTx/>
                          <a:uFillTx/>
                          <a:latin typeface="Calibri"/>
                        </a:rPr>
                        <a:t>31 Years Specializing in Education Facility Design.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rPr>
                        <a:t>  </a:t>
                      </a:r>
                      <a:r>
                        <a:rPr kumimoji="0" lang="en-US" sz="1200" b="1" i="0" u="none" strike="noStrike" kern="1200" cap="none" spc="0" normalizeH="0" baseline="0" noProof="0" dirty="0">
                          <a:ln>
                            <a:noFill/>
                          </a:ln>
                          <a:solidFill>
                            <a:prstClr val="black"/>
                          </a:solidFill>
                          <a:effectLst/>
                          <a:uLnTx/>
                          <a:uFillTx/>
                          <a:latin typeface="Calibri"/>
                        </a:rPr>
                        <a:t>3 GC/CM Projects:  </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err="1">
                          <a:ln>
                            <a:noFill/>
                          </a:ln>
                          <a:solidFill>
                            <a:prstClr val="black"/>
                          </a:solidFill>
                          <a:effectLst/>
                          <a:uLnTx/>
                          <a:uFillTx/>
                          <a:latin typeface="Calibri"/>
                        </a:rPr>
                        <a:t>Northshore</a:t>
                      </a:r>
                      <a:r>
                        <a:rPr kumimoji="0" lang="en-US" sz="1200" b="0" i="0" u="none" strike="noStrike" kern="1200" cap="none" spc="0" normalizeH="0" baseline="0" noProof="0" dirty="0">
                          <a:ln>
                            <a:noFill/>
                          </a:ln>
                          <a:solidFill>
                            <a:prstClr val="black"/>
                          </a:solidFill>
                          <a:effectLst/>
                          <a:uLnTx/>
                          <a:uFillTx/>
                          <a:latin typeface="Calibri"/>
                        </a:rPr>
                        <a:t> SD: </a:t>
                      </a:r>
                      <a:r>
                        <a:rPr kumimoji="0" lang="en-US" sz="1200" b="0" i="0" u="none" strike="noStrike" kern="1200" cap="none" spc="0" normalizeH="0" baseline="0" noProof="0" dirty="0" err="1">
                          <a:ln>
                            <a:noFill/>
                          </a:ln>
                          <a:solidFill>
                            <a:prstClr val="black"/>
                          </a:solidFill>
                          <a:effectLst/>
                          <a:uLnTx/>
                          <a:uFillTx/>
                          <a:latin typeface="Calibri"/>
                        </a:rPr>
                        <a:t>Skyview</a:t>
                      </a:r>
                      <a:r>
                        <a:rPr kumimoji="0" lang="en-US" sz="1200" b="0" i="0" u="none" strike="noStrike" kern="1200" cap="none" spc="0" normalizeH="0" baseline="0" noProof="0" dirty="0">
                          <a:ln>
                            <a:noFill/>
                          </a:ln>
                          <a:solidFill>
                            <a:prstClr val="black"/>
                          </a:solidFill>
                          <a:effectLst/>
                          <a:uLnTx/>
                          <a:uFillTx/>
                          <a:latin typeface="Calibri"/>
                        </a:rPr>
                        <a:t> MS &amp; Canyon Creek ES</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rPr>
                        <a:t>Lake Washington SD: North Redmond ES &amp; Margaret Mead ES</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rPr>
                        <a:t>Auburn SD: Olympic MS Replacement</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ndParaRPr>
                    </a:p>
                  </a:txBody>
                  <a:tcPr marL="89639" marR="89639" marT="44820" marB="44820"/>
                </a:tc>
                <a:extLst>
                  <a:ext uri="{0D108BD9-81ED-4DB2-BD59-A6C34878D82A}">
                    <a16:rowId xmlns:a16="http://schemas.microsoft.com/office/drawing/2014/main" val="4025585254"/>
                  </a:ext>
                </a:extLst>
              </a:tr>
            </a:tbl>
          </a:graphicData>
        </a:graphic>
      </p:graphicFrame>
    </p:spTree>
    <p:extLst>
      <p:ext uri="{BB962C8B-B14F-4D97-AF65-F5344CB8AC3E}">
        <p14:creationId xmlns:p14="http://schemas.microsoft.com/office/powerpoint/2010/main" val="7080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222" y="358140"/>
            <a:ext cx="7269480" cy="662940"/>
          </a:xfrm>
        </p:spPr>
        <p:txBody>
          <a:bodyPr>
            <a:normAutofit fontScale="90000"/>
          </a:bodyPr>
          <a:lstStyle/>
          <a:p>
            <a:pPr algn="ctr"/>
            <a:r>
              <a:rPr lang="en-US" sz="3400" b="1" u="sng" dirty="0">
                <a:latin typeface="Calibri" panose="020F0502020204030204" pitchFamily="34" charset="0"/>
              </a:rPr>
              <a:t/>
            </a:r>
            <a:br>
              <a:rPr lang="en-US" sz="3400" b="1" u="sng" dirty="0">
                <a:latin typeface="Calibri" panose="020F0502020204030204" pitchFamily="34" charset="0"/>
              </a:rPr>
            </a:br>
            <a:r>
              <a:rPr lang="en-US" sz="3600" b="1" u="sng" dirty="0">
                <a:latin typeface="Calibri" panose="020F0502020204030204" pitchFamily="34" charset="0"/>
              </a:rPr>
              <a:t>Management Organization Chart</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5608" y="1568741"/>
            <a:ext cx="6035039" cy="4663440"/>
          </a:xfrm>
        </p:spPr>
      </p:pic>
    </p:spTree>
    <p:extLst>
      <p:ext uri="{BB962C8B-B14F-4D97-AF65-F5344CB8AC3E}">
        <p14:creationId xmlns:p14="http://schemas.microsoft.com/office/powerpoint/2010/main" val="213306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374" y="3817620"/>
            <a:ext cx="7620000" cy="1379220"/>
          </a:xfrm>
        </p:spPr>
        <p:txBody>
          <a:bodyPr>
            <a:normAutofit fontScale="90000"/>
          </a:bodyPr>
          <a:lstStyle/>
          <a:p>
            <a:pPr algn="ctr">
              <a:spcAft>
                <a:spcPts val="1200"/>
              </a:spcAft>
            </a:pPr>
            <a:r>
              <a:rPr lang="en-US" sz="4400" b="1" dirty="0">
                <a:latin typeface="Calibri" panose="020F0502020204030204" pitchFamily="34" charset="0"/>
              </a:rPr>
              <a:t/>
            </a:r>
            <a:br>
              <a:rPr lang="en-US" sz="4400" b="1" dirty="0">
                <a:latin typeface="Calibri" panose="020F0502020204030204" pitchFamily="34" charset="0"/>
              </a:rPr>
            </a:br>
            <a:r>
              <a:rPr lang="en-US" sz="4400" b="1" dirty="0">
                <a:latin typeface="Calibri" panose="020F0502020204030204" pitchFamily="34" charset="0"/>
              </a:rPr>
              <a:t>Three Elementary School</a:t>
            </a:r>
            <a:br>
              <a:rPr lang="en-US" sz="4400" b="1" dirty="0">
                <a:latin typeface="Calibri" panose="020F0502020204030204" pitchFamily="34" charset="0"/>
              </a:rPr>
            </a:br>
            <a:r>
              <a:rPr lang="en-US" sz="4400" b="1" dirty="0">
                <a:latin typeface="Calibri" panose="020F0502020204030204" pitchFamily="34" charset="0"/>
              </a:rPr>
              <a:t>GC/CM Program</a:t>
            </a:r>
            <a:br>
              <a:rPr lang="en-US" sz="4400" b="1" dirty="0">
                <a:latin typeface="Calibri" panose="020F0502020204030204" pitchFamily="34" charset="0"/>
              </a:rPr>
            </a:br>
            <a:endParaRPr lang="en-US" sz="4400" b="1"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2" y="1676400"/>
            <a:ext cx="4024363" cy="1271587"/>
          </a:xfrm>
          <a:prstGeom prst="rect">
            <a:avLst/>
          </a:prstGeom>
        </p:spPr>
      </p:pic>
    </p:spTree>
    <p:extLst>
      <p:ext uri="{BB962C8B-B14F-4D97-AF65-F5344CB8AC3E}">
        <p14:creationId xmlns:p14="http://schemas.microsoft.com/office/powerpoint/2010/main" val="195233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678180"/>
          </a:xfrm>
        </p:spPr>
        <p:txBody>
          <a:bodyPr>
            <a:normAutofit/>
          </a:bodyPr>
          <a:lstStyle/>
          <a:p>
            <a:r>
              <a:rPr lang="en-US" sz="3200" b="1" u="sng" dirty="0">
                <a:latin typeface="Calibri" panose="020F0502020204030204" pitchFamily="34" charset="0"/>
              </a:rPr>
              <a:t>New Elementary School No. 15</a:t>
            </a:r>
          </a:p>
        </p:txBody>
      </p:sp>
      <p:sp>
        <p:nvSpPr>
          <p:cNvPr id="3" name="Content Placeholder 2"/>
          <p:cNvSpPr>
            <a:spLocks noGrp="1"/>
          </p:cNvSpPr>
          <p:nvPr>
            <p:ph idx="1"/>
          </p:nvPr>
        </p:nvSpPr>
        <p:spPr>
          <a:xfrm>
            <a:off x="946404" y="1211581"/>
            <a:ext cx="6446520" cy="5021898"/>
          </a:xfrm>
        </p:spPr>
        <p:txBody>
          <a:bodyPr>
            <a:noAutofit/>
          </a:bodyPr>
          <a:lstStyle/>
          <a:p>
            <a:pPr marL="0" indent="0">
              <a:spcBef>
                <a:spcPts val="0"/>
              </a:spcBef>
              <a:spcAft>
                <a:spcPts val="300"/>
              </a:spcAft>
              <a:buNone/>
            </a:pPr>
            <a:r>
              <a:rPr lang="en-US" sz="2000" b="1" dirty="0">
                <a:latin typeface="Calibri" panose="020F0502020204030204" pitchFamily="34" charset="0"/>
              </a:rPr>
              <a:t>Size and Capacity</a:t>
            </a:r>
          </a:p>
          <a:p>
            <a:pPr lvl="1">
              <a:spcBef>
                <a:spcPts val="0"/>
              </a:spcBef>
            </a:pPr>
            <a:r>
              <a:rPr lang="en-US" sz="1800" dirty="0">
                <a:latin typeface="Calibri" panose="020F0502020204030204" pitchFamily="34" charset="0"/>
              </a:rPr>
              <a:t>74,000 SF</a:t>
            </a:r>
          </a:p>
          <a:p>
            <a:pPr lvl="1">
              <a:spcBef>
                <a:spcPts val="0"/>
              </a:spcBef>
            </a:pPr>
            <a:r>
              <a:rPr lang="en-US" sz="1800" dirty="0">
                <a:latin typeface="Calibri" panose="020F0502020204030204" pitchFamily="34" charset="0"/>
              </a:rPr>
              <a:t>650 students</a:t>
            </a:r>
          </a:p>
          <a:p>
            <a:pPr lvl="1">
              <a:spcBef>
                <a:spcPts val="0"/>
              </a:spcBef>
            </a:pPr>
            <a:r>
              <a:rPr lang="en-US" sz="1800" dirty="0">
                <a:latin typeface="Calibri" panose="020F0502020204030204" pitchFamily="34" charset="0"/>
              </a:rPr>
              <a:t>Pre-K to 5</a:t>
            </a:r>
            <a:r>
              <a:rPr lang="en-US" sz="1800" baseline="30000" dirty="0">
                <a:latin typeface="Calibri" panose="020F0502020204030204" pitchFamily="34" charset="0"/>
              </a:rPr>
              <a:t>th</a:t>
            </a:r>
            <a:r>
              <a:rPr lang="en-US" sz="1800" dirty="0">
                <a:latin typeface="Calibri" panose="020F0502020204030204" pitchFamily="34" charset="0"/>
              </a:rPr>
              <a:t> grade</a:t>
            </a:r>
          </a:p>
          <a:p>
            <a:pPr marL="0" indent="0">
              <a:spcBef>
                <a:spcPts val="0"/>
              </a:spcBef>
              <a:buNone/>
            </a:pPr>
            <a:r>
              <a:rPr lang="en-US" sz="2000" b="1" dirty="0">
                <a:latin typeface="Calibri" panose="020F0502020204030204" pitchFamily="34" charset="0"/>
              </a:rPr>
              <a:t>Site</a:t>
            </a:r>
          </a:p>
          <a:p>
            <a:pPr lvl="1">
              <a:spcBef>
                <a:spcPts val="0"/>
              </a:spcBef>
            </a:pPr>
            <a:r>
              <a:rPr lang="en-US" sz="1800" dirty="0">
                <a:latin typeface="Calibri" panose="020F0502020204030204" pitchFamily="34" charset="0"/>
              </a:rPr>
              <a:t>22 acres</a:t>
            </a:r>
          </a:p>
          <a:p>
            <a:pPr lvl="1">
              <a:spcBef>
                <a:spcPts val="0"/>
              </a:spcBef>
            </a:pPr>
            <a:r>
              <a:rPr lang="en-US" sz="1800" dirty="0">
                <a:latin typeface="Calibri" panose="020F0502020204030204" pitchFamily="34" charset="0"/>
              </a:rPr>
              <a:t>Wooded with</a:t>
            </a:r>
          </a:p>
          <a:p>
            <a:pPr marL="548640" lvl="2" indent="0">
              <a:spcBef>
                <a:spcPts val="0"/>
              </a:spcBef>
              <a:buNone/>
            </a:pPr>
            <a:r>
              <a:rPr lang="en-US" sz="1800" dirty="0">
                <a:latin typeface="Calibri" panose="020F0502020204030204" pitchFamily="34" charset="0"/>
              </a:rPr>
              <a:t>3 residences</a:t>
            </a:r>
          </a:p>
          <a:p>
            <a:pPr lvl="1">
              <a:spcBef>
                <a:spcPts val="0"/>
              </a:spcBef>
            </a:pPr>
            <a:r>
              <a:rPr lang="en-US" sz="1800" dirty="0">
                <a:latin typeface="Calibri" panose="020F0502020204030204" pitchFamily="34" charset="0"/>
              </a:rPr>
              <a:t>Sloping terrain</a:t>
            </a:r>
          </a:p>
          <a:p>
            <a:pPr marL="0" indent="0">
              <a:spcBef>
                <a:spcPts val="0"/>
              </a:spcBef>
              <a:spcAft>
                <a:spcPts val="300"/>
              </a:spcAft>
              <a:buNone/>
            </a:pPr>
            <a:r>
              <a:rPr lang="en-US" sz="2000" b="1" dirty="0">
                <a:latin typeface="Calibri" panose="020F0502020204030204" pitchFamily="34" charset="0"/>
              </a:rPr>
              <a:t>Design</a:t>
            </a:r>
          </a:p>
          <a:p>
            <a:pPr lvl="1">
              <a:spcBef>
                <a:spcPts val="0"/>
              </a:spcBef>
            </a:pPr>
            <a:r>
              <a:rPr lang="en-US" sz="1800" dirty="0">
                <a:latin typeface="Calibri" panose="020F0502020204030204" pitchFamily="34" charset="0"/>
              </a:rPr>
              <a:t>Single-story</a:t>
            </a:r>
          </a:p>
          <a:p>
            <a:pPr marL="0" indent="0">
              <a:spcBef>
                <a:spcPts val="0"/>
              </a:spcBef>
              <a:buNone/>
            </a:pPr>
            <a:r>
              <a:rPr lang="en-US" sz="2000" b="1" dirty="0">
                <a:latin typeface="Calibri" panose="020F0502020204030204" pitchFamily="34" charset="0"/>
              </a:rPr>
              <a:t>Owner’s GMP Budget</a:t>
            </a:r>
          </a:p>
          <a:p>
            <a:pPr lvl="1">
              <a:spcBef>
                <a:spcPts val="0"/>
              </a:spcBef>
            </a:pPr>
            <a:r>
              <a:rPr lang="en-US" sz="1800" dirty="0">
                <a:latin typeface="Calibri" panose="020F0502020204030204" pitchFamily="34" charset="0"/>
              </a:rPr>
              <a:t>$38,000,000</a:t>
            </a:r>
          </a:p>
          <a:p>
            <a:pPr marL="0" indent="0">
              <a:spcBef>
                <a:spcPts val="0"/>
              </a:spcBef>
              <a:buNone/>
            </a:pPr>
            <a:r>
              <a:rPr lang="en-US" sz="2000" b="1" dirty="0">
                <a:latin typeface="Calibri" panose="020F0502020204030204" pitchFamily="34" charset="0"/>
              </a:rPr>
              <a:t>Schedule</a:t>
            </a:r>
          </a:p>
          <a:p>
            <a:pPr lvl="1">
              <a:spcBef>
                <a:spcPts val="0"/>
              </a:spcBef>
            </a:pPr>
            <a:r>
              <a:rPr lang="en-US" sz="1800" dirty="0">
                <a:latin typeface="Calibri" panose="020F0502020204030204" pitchFamily="34" charset="0"/>
              </a:rPr>
              <a:t>Began design May 2018</a:t>
            </a:r>
          </a:p>
          <a:p>
            <a:pPr lvl="1">
              <a:spcBef>
                <a:spcPts val="0"/>
              </a:spcBef>
            </a:pPr>
            <a:r>
              <a:rPr lang="en-US" sz="1800" dirty="0">
                <a:latin typeface="Calibri" panose="020F0502020204030204" pitchFamily="34" charset="0"/>
              </a:rPr>
              <a:t>Begin construction May 2019</a:t>
            </a:r>
          </a:p>
          <a:p>
            <a:pPr lvl="1">
              <a:spcBef>
                <a:spcPts val="0"/>
              </a:spcBef>
            </a:pPr>
            <a:r>
              <a:rPr lang="en-US" sz="1800" dirty="0">
                <a:latin typeface="Calibri" panose="020F0502020204030204" pitchFamily="34" charset="0"/>
              </a:rPr>
              <a:t>Occupy August 2020</a:t>
            </a:r>
            <a:endParaRPr lang="en-US" sz="2000" dirty="0">
              <a:latin typeface="Calibri" panose="020F0502020204030204" pitchFamily="34" charset="0"/>
            </a:endParaRPr>
          </a:p>
          <a:p>
            <a:pPr>
              <a:lnSpc>
                <a:spcPct val="100000"/>
              </a:lnSpc>
              <a:spcBef>
                <a:spcPts val="0"/>
              </a:spcBef>
              <a:spcAft>
                <a:spcPts val="300"/>
              </a:spcAft>
            </a:pPr>
            <a:endParaRPr lang="en-US" sz="2000" dirty="0">
              <a:latin typeface="Calibri" panose="020F0502020204030204" pitchFamily="34" charset="0"/>
            </a:endParaRPr>
          </a:p>
        </p:txBody>
      </p:sp>
      <p:pic>
        <p:nvPicPr>
          <p:cNvPr id="4" name="Picture 3"/>
          <p:cNvPicPr/>
          <p:nvPr/>
        </p:nvPicPr>
        <p:blipFill>
          <a:blip r:embed="rId3"/>
          <a:stretch>
            <a:fillRect/>
          </a:stretch>
        </p:blipFill>
        <p:spPr>
          <a:xfrm>
            <a:off x="3398520" y="1356360"/>
            <a:ext cx="3772853" cy="2834640"/>
          </a:xfrm>
          <a:prstGeom prst="rect">
            <a:avLst/>
          </a:prstGeom>
        </p:spPr>
      </p:pic>
    </p:spTree>
    <p:extLst>
      <p:ext uri="{BB962C8B-B14F-4D97-AF65-F5344CB8AC3E}">
        <p14:creationId xmlns:p14="http://schemas.microsoft.com/office/powerpoint/2010/main" val="240251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678180"/>
          </a:xfrm>
        </p:spPr>
        <p:txBody>
          <a:bodyPr>
            <a:normAutofit/>
          </a:bodyPr>
          <a:lstStyle/>
          <a:p>
            <a:r>
              <a:rPr lang="en-US" sz="3200" b="1" u="sng" dirty="0">
                <a:latin typeface="Calibri" panose="020F0502020204030204" pitchFamily="34" charset="0"/>
              </a:rPr>
              <a:t>New Elementary School No. 16</a:t>
            </a:r>
          </a:p>
        </p:txBody>
      </p:sp>
      <p:sp>
        <p:nvSpPr>
          <p:cNvPr id="3" name="Content Placeholder 2"/>
          <p:cNvSpPr>
            <a:spLocks noGrp="1"/>
          </p:cNvSpPr>
          <p:nvPr>
            <p:ph idx="1"/>
          </p:nvPr>
        </p:nvSpPr>
        <p:spPr>
          <a:xfrm>
            <a:off x="946404" y="1211580"/>
            <a:ext cx="6446520" cy="5433059"/>
          </a:xfrm>
        </p:spPr>
        <p:txBody>
          <a:bodyPr>
            <a:noAutofit/>
          </a:bodyPr>
          <a:lstStyle/>
          <a:p>
            <a:pPr marL="0" indent="0">
              <a:spcBef>
                <a:spcPts val="0"/>
              </a:spcBef>
              <a:spcAft>
                <a:spcPts val="300"/>
              </a:spcAft>
              <a:buNone/>
            </a:pPr>
            <a:r>
              <a:rPr lang="en-US" sz="2000" b="1" dirty="0">
                <a:latin typeface="Calibri" panose="020F0502020204030204" pitchFamily="34" charset="0"/>
              </a:rPr>
              <a:t>Size and Capacity</a:t>
            </a:r>
          </a:p>
          <a:p>
            <a:pPr lvl="1">
              <a:spcBef>
                <a:spcPts val="0"/>
              </a:spcBef>
            </a:pPr>
            <a:r>
              <a:rPr lang="en-US" sz="1800" dirty="0">
                <a:latin typeface="Calibri" panose="020F0502020204030204" pitchFamily="34" charset="0"/>
              </a:rPr>
              <a:t>74,000 SF</a:t>
            </a:r>
          </a:p>
          <a:p>
            <a:pPr lvl="1">
              <a:spcBef>
                <a:spcPts val="0"/>
              </a:spcBef>
            </a:pPr>
            <a:r>
              <a:rPr lang="en-US" sz="1800" dirty="0">
                <a:latin typeface="Calibri" panose="020F0502020204030204" pitchFamily="34" charset="0"/>
              </a:rPr>
              <a:t>650 students</a:t>
            </a:r>
          </a:p>
          <a:p>
            <a:pPr lvl="1">
              <a:spcBef>
                <a:spcPts val="0"/>
              </a:spcBef>
            </a:pPr>
            <a:r>
              <a:rPr lang="en-US" sz="1800" dirty="0">
                <a:latin typeface="Calibri" panose="020F0502020204030204" pitchFamily="34" charset="0"/>
              </a:rPr>
              <a:t>Pre-K to 5</a:t>
            </a:r>
            <a:r>
              <a:rPr lang="en-US" sz="1800" baseline="30000" dirty="0">
                <a:latin typeface="Calibri" panose="020F0502020204030204" pitchFamily="34" charset="0"/>
              </a:rPr>
              <a:t>th</a:t>
            </a:r>
            <a:r>
              <a:rPr lang="en-US" sz="1800" dirty="0">
                <a:latin typeface="Calibri" panose="020F0502020204030204" pitchFamily="34" charset="0"/>
              </a:rPr>
              <a:t> grade</a:t>
            </a:r>
          </a:p>
          <a:p>
            <a:pPr marL="0" indent="0">
              <a:spcBef>
                <a:spcPts val="0"/>
              </a:spcBef>
              <a:buNone/>
            </a:pPr>
            <a:r>
              <a:rPr lang="en-US" sz="2000" b="1" dirty="0">
                <a:latin typeface="Calibri" panose="020F0502020204030204" pitchFamily="34" charset="0"/>
              </a:rPr>
              <a:t>Site</a:t>
            </a:r>
          </a:p>
          <a:p>
            <a:pPr lvl="1">
              <a:spcBef>
                <a:spcPts val="0"/>
              </a:spcBef>
            </a:pPr>
            <a:r>
              <a:rPr lang="en-US" sz="1800" dirty="0">
                <a:latin typeface="Calibri" panose="020F0502020204030204" pitchFamily="34" charset="0"/>
              </a:rPr>
              <a:t>10.5 acres </a:t>
            </a:r>
          </a:p>
          <a:p>
            <a:pPr lvl="1">
              <a:spcBef>
                <a:spcPts val="0"/>
              </a:spcBef>
            </a:pPr>
            <a:r>
              <a:rPr lang="en-US" sz="1800" dirty="0">
                <a:latin typeface="Calibri" panose="020F0502020204030204" pitchFamily="34" charset="0"/>
              </a:rPr>
              <a:t>Pasture land with</a:t>
            </a:r>
          </a:p>
          <a:p>
            <a:pPr marL="548640" lvl="2" indent="0">
              <a:spcBef>
                <a:spcPts val="0"/>
              </a:spcBef>
              <a:buNone/>
            </a:pPr>
            <a:r>
              <a:rPr lang="en-US" sz="1800" dirty="0">
                <a:latin typeface="Calibri" panose="020F0502020204030204" pitchFamily="34" charset="0"/>
              </a:rPr>
              <a:t>3 residences</a:t>
            </a:r>
          </a:p>
          <a:p>
            <a:pPr lvl="1">
              <a:spcBef>
                <a:spcPts val="0"/>
              </a:spcBef>
            </a:pPr>
            <a:r>
              <a:rPr lang="en-US" sz="1800" dirty="0">
                <a:latin typeface="Calibri" panose="020F0502020204030204" pitchFamily="34" charset="0"/>
              </a:rPr>
              <a:t>Minor sloping</a:t>
            </a:r>
          </a:p>
          <a:p>
            <a:pPr marL="274320" lvl="1" indent="0">
              <a:spcBef>
                <a:spcPts val="0"/>
              </a:spcBef>
              <a:buNone/>
            </a:pPr>
            <a:r>
              <a:rPr lang="en-US" sz="1800" dirty="0">
                <a:latin typeface="Calibri" panose="020F0502020204030204" pitchFamily="34" charset="0"/>
              </a:rPr>
              <a:t>    terrain.</a:t>
            </a:r>
          </a:p>
          <a:p>
            <a:pPr marL="0" indent="0">
              <a:spcBef>
                <a:spcPts val="0"/>
              </a:spcBef>
              <a:spcAft>
                <a:spcPts val="300"/>
              </a:spcAft>
              <a:buNone/>
            </a:pPr>
            <a:r>
              <a:rPr lang="en-US" sz="2000" b="1" dirty="0">
                <a:latin typeface="Calibri" panose="020F0502020204030204" pitchFamily="34" charset="0"/>
              </a:rPr>
              <a:t>Design</a:t>
            </a:r>
          </a:p>
          <a:p>
            <a:pPr lvl="1">
              <a:spcBef>
                <a:spcPts val="0"/>
              </a:spcBef>
            </a:pPr>
            <a:r>
              <a:rPr lang="en-US" sz="1800" dirty="0">
                <a:latin typeface="Calibri" panose="020F0502020204030204" pitchFamily="34" charset="0"/>
              </a:rPr>
              <a:t>Two-story</a:t>
            </a:r>
          </a:p>
          <a:p>
            <a:pPr marL="0" indent="0">
              <a:spcBef>
                <a:spcPts val="0"/>
              </a:spcBef>
              <a:buNone/>
            </a:pPr>
            <a:r>
              <a:rPr lang="en-US" sz="2000" b="1" dirty="0">
                <a:latin typeface="Calibri" panose="020F0502020204030204" pitchFamily="34" charset="0"/>
              </a:rPr>
              <a:t>Owner’s GMP Budget</a:t>
            </a:r>
          </a:p>
          <a:p>
            <a:pPr lvl="1">
              <a:spcBef>
                <a:spcPts val="0"/>
              </a:spcBef>
            </a:pPr>
            <a:r>
              <a:rPr lang="en-US" sz="1800" dirty="0">
                <a:latin typeface="Calibri" panose="020F0502020204030204" pitchFamily="34" charset="0"/>
              </a:rPr>
              <a:t>$35,000,000</a:t>
            </a:r>
          </a:p>
          <a:p>
            <a:pPr marL="0" indent="0">
              <a:spcBef>
                <a:spcPts val="0"/>
              </a:spcBef>
              <a:buNone/>
            </a:pPr>
            <a:r>
              <a:rPr lang="en-US" sz="2000" b="1" dirty="0">
                <a:latin typeface="Calibri" panose="020F0502020204030204" pitchFamily="34" charset="0"/>
              </a:rPr>
              <a:t>Schedule</a:t>
            </a:r>
          </a:p>
          <a:p>
            <a:pPr lvl="1">
              <a:spcBef>
                <a:spcPts val="0"/>
              </a:spcBef>
            </a:pPr>
            <a:r>
              <a:rPr lang="en-US" sz="1800" dirty="0">
                <a:latin typeface="Calibri" panose="020F0502020204030204" pitchFamily="34" charset="0"/>
              </a:rPr>
              <a:t>Begin design January 2019</a:t>
            </a:r>
          </a:p>
          <a:p>
            <a:pPr lvl="1">
              <a:spcBef>
                <a:spcPts val="0"/>
              </a:spcBef>
            </a:pPr>
            <a:r>
              <a:rPr lang="en-US" sz="1800" dirty="0">
                <a:latin typeface="Calibri" panose="020F0502020204030204" pitchFamily="34" charset="0"/>
              </a:rPr>
              <a:t>Begin construction April 2020</a:t>
            </a:r>
          </a:p>
          <a:p>
            <a:pPr lvl="1">
              <a:spcBef>
                <a:spcPts val="0"/>
              </a:spcBef>
            </a:pPr>
            <a:r>
              <a:rPr lang="en-US" sz="1800" dirty="0">
                <a:latin typeface="Calibri" panose="020F0502020204030204" pitchFamily="34" charset="0"/>
              </a:rPr>
              <a:t>Occupy August 2021</a:t>
            </a:r>
            <a:endParaRPr lang="en-US" sz="2000" dirty="0">
              <a:latin typeface="Calibri" panose="020F0502020204030204" pitchFamily="34" charset="0"/>
            </a:endParaRPr>
          </a:p>
          <a:p>
            <a:pPr>
              <a:lnSpc>
                <a:spcPct val="100000"/>
              </a:lnSpc>
              <a:spcBef>
                <a:spcPts val="0"/>
              </a:spcBef>
              <a:spcAft>
                <a:spcPts val="300"/>
              </a:spcAft>
            </a:pPr>
            <a:endParaRPr lang="en-US" sz="2000" dirty="0">
              <a:latin typeface="Calibri" panose="020F0502020204030204" pitchFamily="34" charset="0"/>
            </a:endParaRPr>
          </a:p>
        </p:txBody>
      </p:sp>
      <p:pic>
        <p:nvPicPr>
          <p:cNvPr id="5" name="Picture 4"/>
          <p:cNvPicPr/>
          <p:nvPr/>
        </p:nvPicPr>
        <p:blipFill>
          <a:blip r:embed="rId3"/>
          <a:stretch>
            <a:fillRect/>
          </a:stretch>
        </p:blipFill>
        <p:spPr>
          <a:xfrm>
            <a:off x="3322320" y="1211581"/>
            <a:ext cx="4070604" cy="2758439"/>
          </a:xfrm>
          <a:prstGeom prst="rect">
            <a:avLst/>
          </a:prstGeom>
        </p:spPr>
      </p:pic>
    </p:spTree>
    <p:extLst>
      <p:ext uri="{BB962C8B-B14F-4D97-AF65-F5344CB8AC3E}">
        <p14:creationId xmlns:p14="http://schemas.microsoft.com/office/powerpoint/2010/main" val="59420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678180"/>
          </a:xfrm>
        </p:spPr>
        <p:txBody>
          <a:bodyPr>
            <a:normAutofit fontScale="90000"/>
          </a:bodyPr>
          <a:lstStyle/>
          <a:p>
            <a:r>
              <a:rPr lang="en-US" sz="3600" b="1" u="sng" dirty="0">
                <a:latin typeface="Calibri" panose="020F0502020204030204" pitchFamily="34" charset="0"/>
              </a:rPr>
              <a:t>Lea Hill Elementary School Replacement</a:t>
            </a:r>
          </a:p>
        </p:txBody>
      </p:sp>
      <p:sp>
        <p:nvSpPr>
          <p:cNvPr id="3" name="Content Placeholder 2"/>
          <p:cNvSpPr>
            <a:spLocks noGrp="1"/>
          </p:cNvSpPr>
          <p:nvPr>
            <p:ph idx="1"/>
          </p:nvPr>
        </p:nvSpPr>
        <p:spPr>
          <a:xfrm>
            <a:off x="946404" y="1158240"/>
            <a:ext cx="6446520" cy="5075239"/>
          </a:xfrm>
        </p:spPr>
        <p:txBody>
          <a:bodyPr>
            <a:noAutofit/>
          </a:bodyPr>
          <a:lstStyle/>
          <a:p>
            <a:pPr marL="0" indent="0">
              <a:spcBef>
                <a:spcPts val="0"/>
              </a:spcBef>
              <a:spcAft>
                <a:spcPts val="300"/>
              </a:spcAft>
              <a:buNone/>
            </a:pPr>
            <a:r>
              <a:rPr lang="en-US" sz="2000" b="1" dirty="0">
                <a:latin typeface="Calibri" panose="020F0502020204030204" pitchFamily="34" charset="0"/>
              </a:rPr>
              <a:t>Size and Capacity</a:t>
            </a:r>
          </a:p>
          <a:p>
            <a:pPr lvl="1">
              <a:spcBef>
                <a:spcPts val="0"/>
              </a:spcBef>
            </a:pPr>
            <a:r>
              <a:rPr lang="en-US" sz="1800" dirty="0">
                <a:latin typeface="Calibri" panose="020F0502020204030204" pitchFamily="34" charset="0"/>
              </a:rPr>
              <a:t>74,000 SF</a:t>
            </a:r>
          </a:p>
          <a:p>
            <a:pPr lvl="1">
              <a:spcBef>
                <a:spcPts val="0"/>
              </a:spcBef>
            </a:pPr>
            <a:r>
              <a:rPr lang="en-US" sz="1800" dirty="0">
                <a:latin typeface="Calibri" panose="020F0502020204030204" pitchFamily="34" charset="0"/>
              </a:rPr>
              <a:t>650 students</a:t>
            </a:r>
          </a:p>
          <a:p>
            <a:pPr lvl="1">
              <a:spcBef>
                <a:spcPts val="0"/>
              </a:spcBef>
            </a:pPr>
            <a:r>
              <a:rPr lang="en-US" sz="1800" dirty="0">
                <a:latin typeface="Calibri" panose="020F0502020204030204" pitchFamily="34" charset="0"/>
              </a:rPr>
              <a:t>Pre-K to 5</a:t>
            </a:r>
            <a:r>
              <a:rPr lang="en-US" sz="1800" baseline="30000" dirty="0">
                <a:latin typeface="Calibri" panose="020F0502020204030204" pitchFamily="34" charset="0"/>
              </a:rPr>
              <a:t>th</a:t>
            </a:r>
            <a:r>
              <a:rPr lang="en-US" sz="1800" dirty="0">
                <a:latin typeface="Calibri" panose="020F0502020204030204" pitchFamily="34" charset="0"/>
              </a:rPr>
              <a:t> grade</a:t>
            </a:r>
          </a:p>
          <a:p>
            <a:pPr marL="0" indent="0">
              <a:spcBef>
                <a:spcPts val="0"/>
              </a:spcBef>
              <a:buNone/>
            </a:pPr>
            <a:r>
              <a:rPr lang="en-US" sz="2000" b="1" dirty="0">
                <a:latin typeface="Calibri" panose="020F0502020204030204" pitchFamily="34" charset="0"/>
              </a:rPr>
              <a:t>Site</a:t>
            </a:r>
          </a:p>
          <a:p>
            <a:pPr lvl="1">
              <a:spcBef>
                <a:spcPts val="0"/>
              </a:spcBef>
            </a:pPr>
            <a:r>
              <a:rPr lang="en-US" sz="1800" dirty="0">
                <a:latin typeface="Calibri" panose="020F0502020204030204" pitchFamily="34" charset="0"/>
              </a:rPr>
              <a:t>20 acres – approx.</a:t>
            </a:r>
          </a:p>
          <a:p>
            <a:pPr marL="548640" lvl="2" indent="0">
              <a:spcBef>
                <a:spcPts val="0"/>
              </a:spcBef>
              <a:buNone/>
            </a:pPr>
            <a:r>
              <a:rPr lang="en-US" sz="1800" dirty="0">
                <a:latin typeface="Calibri" panose="020F0502020204030204" pitchFamily="34" charset="0"/>
              </a:rPr>
              <a:t>11 acres buildable</a:t>
            </a:r>
          </a:p>
          <a:p>
            <a:pPr lvl="1">
              <a:spcBef>
                <a:spcPts val="0"/>
              </a:spcBef>
            </a:pPr>
            <a:r>
              <a:rPr lang="en-US" sz="1800" dirty="0">
                <a:latin typeface="Calibri" panose="020F0502020204030204" pitchFamily="34" charset="0"/>
              </a:rPr>
              <a:t>Existing school site</a:t>
            </a:r>
          </a:p>
          <a:p>
            <a:pPr marL="0" indent="0">
              <a:spcBef>
                <a:spcPts val="0"/>
              </a:spcBef>
              <a:spcAft>
                <a:spcPts val="300"/>
              </a:spcAft>
              <a:buNone/>
            </a:pPr>
            <a:r>
              <a:rPr lang="en-US" sz="2000" b="1" dirty="0">
                <a:latin typeface="Calibri" panose="020F0502020204030204" pitchFamily="34" charset="0"/>
              </a:rPr>
              <a:t>Design</a:t>
            </a:r>
          </a:p>
          <a:p>
            <a:pPr lvl="1">
              <a:spcBef>
                <a:spcPts val="0"/>
              </a:spcBef>
            </a:pPr>
            <a:r>
              <a:rPr lang="en-US" sz="1800" dirty="0">
                <a:latin typeface="Calibri" panose="020F0502020204030204" pitchFamily="34" charset="0"/>
              </a:rPr>
              <a:t>One or two-story</a:t>
            </a:r>
          </a:p>
          <a:p>
            <a:pPr marL="0" indent="0">
              <a:spcBef>
                <a:spcPts val="0"/>
              </a:spcBef>
              <a:buNone/>
            </a:pPr>
            <a:r>
              <a:rPr lang="en-US" sz="2000" b="1" dirty="0">
                <a:latin typeface="Calibri" panose="020F0502020204030204" pitchFamily="34" charset="0"/>
              </a:rPr>
              <a:t>Owner’s GMP Budget</a:t>
            </a:r>
          </a:p>
          <a:p>
            <a:pPr lvl="1">
              <a:spcBef>
                <a:spcPts val="0"/>
              </a:spcBef>
            </a:pPr>
            <a:r>
              <a:rPr lang="en-US" sz="1800" dirty="0">
                <a:latin typeface="Calibri" panose="020F0502020204030204" pitchFamily="34" charset="0"/>
              </a:rPr>
              <a:t>$35,000,000</a:t>
            </a:r>
          </a:p>
          <a:p>
            <a:pPr marL="0" indent="0">
              <a:spcBef>
                <a:spcPts val="0"/>
              </a:spcBef>
              <a:buNone/>
            </a:pPr>
            <a:r>
              <a:rPr lang="en-US" sz="2000" b="1" dirty="0">
                <a:latin typeface="Calibri" panose="020F0502020204030204" pitchFamily="34" charset="0"/>
              </a:rPr>
              <a:t>Schedule</a:t>
            </a:r>
          </a:p>
          <a:p>
            <a:pPr lvl="1">
              <a:spcBef>
                <a:spcPts val="0"/>
              </a:spcBef>
            </a:pPr>
            <a:r>
              <a:rPr lang="en-US" sz="1800" dirty="0">
                <a:latin typeface="Calibri" panose="020F0502020204030204" pitchFamily="34" charset="0"/>
              </a:rPr>
              <a:t>Begin design January 2020</a:t>
            </a:r>
          </a:p>
          <a:p>
            <a:pPr lvl="1">
              <a:spcBef>
                <a:spcPts val="0"/>
              </a:spcBef>
            </a:pPr>
            <a:r>
              <a:rPr lang="en-US" sz="1800" dirty="0">
                <a:latin typeface="Calibri" panose="020F0502020204030204" pitchFamily="34" charset="0"/>
              </a:rPr>
              <a:t>Begin construction July 2021</a:t>
            </a:r>
          </a:p>
          <a:p>
            <a:pPr lvl="1">
              <a:spcBef>
                <a:spcPts val="0"/>
              </a:spcBef>
            </a:pPr>
            <a:r>
              <a:rPr lang="en-US" sz="1800" dirty="0">
                <a:latin typeface="Calibri" panose="020F0502020204030204" pitchFamily="34" charset="0"/>
              </a:rPr>
              <a:t>Occupy August 2022</a:t>
            </a:r>
            <a:endParaRPr lang="en-US" sz="2000" dirty="0">
              <a:latin typeface="Calibri" panose="020F0502020204030204" pitchFamily="34" charset="0"/>
            </a:endParaRPr>
          </a:p>
          <a:p>
            <a:pPr>
              <a:lnSpc>
                <a:spcPct val="100000"/>
              </a:lnSpc>
              <a:spcBef>
                <a:spcPts val="0"/>
              </a:spcBef>
              <a:spcAft>
                <a:spcPts val="300"/>
              </a:spcAft>
            </a:pPr>
            <a:endParaRPr lang="en-US" sz="2000" dirty="0">
              <a:latin typeface="Calibri" panose="020F0502020204030204" pitchFamily="34" charset="0"/>
            </a:endParaRPr>
          </a:p>
        </p:txBody>
      </p:sp>
      <p:pic>
        <p:nvPicPr>
          <p:cNvPr id="6" name="Picture 5"/>
          <p:cNvPicPr/>
          <p:nvPr/>
        </p:nvPicPr>
        <p:blipFill>
          <a:blip r:embed="rId3"/>
          <a:stretch>
            <a:fillRect/>
          </a:stretch>
        </p:blipFill>
        <p:spPr>
          <a:xfrm>
            <a:off x="3451860" y="1298575"/>
            <a:ext cx="4057967" cy="2359025"/>
          </a:xfrm>
          <a:prstGeom prst="rect">
            <a:avLst/>
          </a:prstGeom>
        </p:spPr>
      </p:pic>
    </p:spTree>
    <p:extLst>
      <p:ext uri="{BB962C8B-B14F-4D97-AF65-F5344CB8AC3E}">
        <p14:creationId xmlns:p14="http://schemas.microsoft.com/office/powerpoint/2010/main" val="3273827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845" y="332204"/>
            <a:ext cx="7269480" cy="1325562"/>
          </a:xfrm>
        </p:spPr>
        <p:txBody>
          <a:bodyPr>
            <a:normAutofit/>
          </a:bodyPr>
          <a:lstStyle/>
          <a:p>
            <a:pPr algn="ctr"/>
            <a:r>
              <a:rPr lang="en-US" sz="3200" b="1" u="sng" dirty="0">
                <a:latin typeface="Calibri" panose="020F0502020204030204" pitchFamily="34" charset="0"/>
              </a:rPr>
              <a:t>Elementary School No. 15 </a:t>
            </a:r>
            <a:br>
              <a:rPr lang="en-US" sz="3200" b="1" u="sng" dirty="0">
                <a:latin typeface="Calibri" panose="020F0502020204030204" pitchFamily="34" charset="0"/>
              </a:rPr>
            </a:br>
            <a:r>
              <a:rPr lang="en-US" sz="3200" b="1" u="sng" dirty="0">
                <a:latin typeface="Calibri" panose="020F0502020204030204" pitchFamily="34" charset="0"/>
              </a:rPr>
              <a:t>Project Budget</a:t>
            </a:r>
            <a:endParaRPr lang="en-US" sz="3200" b="1" u="sng" dirty="0">
              <a:solidFill>
                <a:srgbClr val="FF0000"/>
              </a:solidFill>
              <a:latin typeface="Calibri" panose="020F0502020204030204" pitchFamily="34" charset="0"/>
            </a:endParaRPr>
          </a:p>
        </p:txBody>
      </p:sp>
      <p:sp>
        <p:nvSpPr>
          <p:cNvPr id="3" name="Rectangle 2"/>
          <p:cNvSpPr>
            <a:spLocks noChangeArrowheads="1"/>
          </p:cNvSpPr>
          <p:nvPr/>
        </p:nvSpPr>
        <p:spPr bwMode="auto">
          <a:xfrm>
            <a:off x="116586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3"/>
          <a:stretch>
            <a:fillRect/>
          </a:stretch>
        </p:blipFill>
        <p:spPr>
          <a:xfrm>
            <a:off x="466201" y="2316617"/>
            <a:ext cx="7558768" cy="3291840"/>
          </a:xfrm>
          <a:prstGeom prst="rect">
            <a:avLst/>
          </a:prstGeom>
        </p:spPr>
      </p:pic>
    </p:spTree>
    <p:extLst>
      <p:ext uri="{BB962C8B-B14F-4D97-AF65-F5344CB8AC3E}">
        <p14:creationId xmlns:p14="http://schemas.microsoft.com/office/powerpoint/2010/main" val="177296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437" y="348982"/>
            <a:ext cx="7269480" cy="1325562"/>
          </a:xfrm>
        </p:spPr>
        <p:txBody>
          <a:bodyPr>
            <a:normAutofit/>
          </a:bodyPr>
          <a:lstStyle/>
          <a:p>
            <a:pPr algn="ctr"/>
            <a:r>
              <a:rPr lang="en-US" sz="3200" b="1" u="sng" dirty="0">
                <a:latin typeface="Calibri" panose="020F0502020204030204" pitchFamily="34" charset="0"/>
              </a:rPr>
              <a:t>Elementary School No. 16</a:t>
            </a:r>
            <a:br>
              <a:rPr lang="en-US" sz="3200" b="1" u="sng" dirty="0">
                <a:latin typeface="Calibri" panose="020F0502020204030204" pitchFamily="34" charset="0"/>
              </a:rPr>
            </a:br>
            <a:r>
              <a:rPr lang="en-US" sz="3200" b="1" u="sng" dirty="0">
                <a:latin typeface="Calibri" panose="020F0502020204030204" pitchFamily="34" charset="0"/>
              </a:rPr>
              <a:t>Project Budget</a:t>
            </a:r>
            <a:endParaRPr lang="en-US" sz="3200" b="1" u="sng" dirty="0">
              <a:solidFill>
                <a:srgbClr val="FF0000"/>
              </a:solidFill>
              <a:latin typeface="Calibri" panose="020F0502020204030204" pitchFamily="34" charset="0"/>
            </a:endParaRPr>
          </a:p>
        </p:txBody>
      </p:sp>
      <p:pic>
        <p:nvPicPr>
          <p:cNvPr id="5" name="Content Placeholder 4"/>
          <p:cNvPicPr>
            <a:picLocks noGrp="1" noChangeAspect="1"/>
          </p:cNvPicPr>
          <p:nvPr>
            <p:ph idx="1"/>
          </p:nvPr>
        </p:nvPicPr>
        <p:blipFill>
          <a:blip r:embed="rId3"/>
          <a:stretch>
            <a:fillRect/>
          </a:stretch>
        </p:blipFill>
        <p:spPr>
          <a:xfrm>
            <a:off x="946405" y="2290949"/>
            <a:ext cx="6185488" cy="2654674"/>
          </a:xfrm>
          <a:prstGeom prst="rect">
            <a:avLst/>
          </a:prstGeom>
        </p:spPr>
      </p:pic>
      <p:pic>
        <p:nvPicPr>
          <p:cNvPr id="3" name="Picture 2"/>
          <p:cNvPicPr>
            <a:picLocks noChangeAspect="1"/>
          </p:cNvPicPr>
          <p:nvPr/>
        </p:nvPicPr>
        <p:blipFill rotWithShape="1">
          <a:blip r:embed="rId4"/>
          <a:srcRect t="2254" r="609"/>
          <a:stretch/>
        </p:blipFill>
        <p:spPr>
          <a:xfrm>
            <a:off x="555437" y="2181138"/>
            <a:ext cx="7562523" cy="3291840"/>
          </a:xfrm>
          <a:prstGeom prst="rect">
            <a:avLst/>
          </a:prstGeom>
        </p:spPr>
      </p:pic>
    </p:spTree>
    <p:extLst>
      <p:ext uri="{BB962C8B-B14F-4D97-AF65-F5344CB8AC3E}">
        <p14:creationId xmlns:p14="http://schemas.microsoft.com/office/powerpoint/2010/main" val="167506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789" y="357371"/>
            <a:ext cx="7269480" cy="1325562"/>
          </a:xfrm>
        </p:spPr>
        <p:txBody>
          <a:bodyPr>
            <a:normAutofit/>
          </a:bodyPr>
          <a:lstStyle/>
          <a:p>
            <a:pPr algn="ctr"/>
            <a:r>
              <a:rPr lang="en-US" sz="3200" b="1" u="sng" dirty="0">
                <a:latin typeface="Calibri" panose="020F0502020204030204" pitchFamily="34" charset="0"/>
              </a:rPr>
              <a:t>Lea Hill Elementary School</a:t>
            </a:r>
            <a:br>
              <a:rPr lang="en-US" sz="3200" b="1" u="sng" dirty="0">
                <a:latin typeface="Calibri" panose="020F0502020204030204" pitchFamily="34" charset="0"/>
              </a:rPr>
            </a:br>
            <a:r>
              <a:rPr lang="en-US" sz="3200" b="1" u="sng" dirty="0">
                <a:latin typeface="Calibri" panose="020F0502020204030204" pitchFamily="34" charset="0"/>
              </a:rPr>
              <a:t>Project Budget</a:t>
            </a:r>
            <a:endParaRPr lang="en-US" sz="3200" b="1" u="sng" dirty="0">
              <a:solidFill>
                <a:srgbClr val="FF0000"/>
              </a:solidFill>
              <a:latin typeface="Calibri" panose="020F0502020204030204"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rotWithShape="1">
          <a:blip r:embed="rId3"/>
          <a:srcRect l="2361" r="1396" b="1880"/>
          <a:stretch/>
        </p:blipFill>
        <p:spPr>
          <a:xfrm>
            <a:off x="456844" y="2201262"/>
            <a:ext cx="7661369" cy="3291840"/>
          </a:xfrm>
          <a:prstGeom prst="rect">
            <a:avLst/>
          </a:prstGeom>
        </p:spPr>
      </p:pic>
    </p:spTree>
    <p:extLst>
      <p:ext uri="{BB962C8B-B14F-4D97-AF65-F5344CB8AC3E}">
        <p14:creationId xmlns:p14="http://schemas.microsoft.com/office/powerpoint/2010/main" val="243944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514" y="3048000"/>
            <a:ext cx="7620000" cy="1143000"/>
          </a:xfrm>
        </p:spPr>
        <p:txBody>
          <a:bodyPr/>
          <a:lstStyle/>
          <a:p>
            <a:pPr algn="ctr"/>
            <a:r>
              <a:rPr lang="en-US" sz="4400" b="1" dirty="0">
                <a:latin typeface="Calibri" panose="020F0502020204030204" pitchFamily="34" charset="0"/>
              </a:rPr>
              <a:t>Introductions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2" y="1776413"/>
            <a:ext cx="4024363" cy="1271587"/>
          </a:xfrm>
          <a:prstGeom prst="rect">
            <a:avLst/>
          </a:prstGeom>
        </p:spPr>
      </p:pic>
    </p:spTree>
    <p:extLst>
      <p:ext uri="{BB962C8B-B14F-4D97-AF65-F5344CB8AC3E}">
        <p14:creationId xmlns:p14="http://schemas.microsoft.com/office/powerpoint/2010/main" val="1355812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556260"/>
          </a:xfrm>
        </p:spPr>
        <p:txBody>
          <a:bodyPr>
            <a:normAutofit/>
          </a:bodyPr>
          <a:lstStyle/>
          <a:p>
            <a:r>
              <a:rPr lang="en-US" sz="3200" b="1" u="sng" dirty="0">
                <a:latin typeface="Calibri" panose="020F0502020204030204" pitchFamily="34" charset="0"/>
                <a:cs typeface="Calibri" panose="020F0502020204030204" pitchFamily="34" charset="0"/>
              </a:rPr>
              <a:t>GC/CM PROCUREMENT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8695075"/>
              </p:ext>
            </p:extLst>
          </p:nvPr>
        </p:nvGraphicFramePr>
        <p:xfrm>
          <a:off x="753204" y="1224726"/>
          <a:ext cx="6446838" cy="5189566"/>
        </p:xfrm>
        <a:graphic>
          <a:graphicData uri="http://schemas.openxmlformats.org/drawingml/2006/table">
            <a:tbl>
              <a:tblPr firstRow="1" bandRow="1">
                <a:tableStyleId>{5C22544A-7EE6-4342-B048-85BDC9FD1C3A}</a:tableStyleId>
              </a:tblPr>
              <a:tblGrid>
                <a:gridCol w="3892550">
                  <a:extLst>
                    <a:ext uri="{9D8B030D-6E8A-4147-A177-3AD203B41FA5}">
                      <a16:colId xmlns:a16="http://schemas.microsoft.com/office/drawing/2014/main" val="3759660422"/>
                    </a:ext>
                  </a:extLst>
                </a:gridCol>
                <a:gridCol w="2554288">
                  <a:extLst>
                    <a:ext uri="{9D8B030D-6E8A-4147-A177-3AD203B41FA5}">
                      <a16:colId xmlns:a16="http://schemas.microsoft.com/office/drawing/2014/main" val="1748593210"/>
                    </a:ext>
                  </a:extLst>
                </a:gridCol>
              </a:tblGrid>
              <a:tr h="383506">
                <a:tc>
                  <a:txBody>
                    <a:bodyPr/>
                    <a:lstStyle/>
                    <a:p>
                      <a:pPr algn="ctr"/>
                      <a:r>
                        <a:rPr lang="en-US" dirty="0">
                          <a:latin typeface="Calibri" panose="020F0502020204030204" pitchFamily="34" charset="0"/>
                          <a:cs typeface="Calibri" panose="020F0502020204030204" pitchFamily="34" charset="0"/>
                        </a:rPr>
                        <a:t>Task</a:t>
                      </a:r>
                    </a:p>
                  </a:txBody>
                  <a:tcPr/>
                </a:tc>
                <a:tc>
                  <a:txBody>
                    <a:bodyPr/>
                    <a:lstStyle/>
                    <a:p>
                      <a:pPr algn="ctr"/>
                      <a:r>
                        <a:rPr lang="en-US" dirty="0">
                          <a:latin typeface="Calibri" panose="020F0502020204030204" pitchFamily="34" charset="0"/>
                          <a:cs typeface="Calibri" panose="020F0502020204030204" pitchFamily="34" charset="0"/>
                        </a:rPr>
                        <a:t>Date</a:t>
                      </a:r>
                    </a:p>
                  </a:txBody>
                  <a:tcPr/>
                </a:tc>
                <a:extLst>
                  <a:ext uri="{0D108BD9-81ED-4DB2-BD59-A6C34878D82A}">
                    <a16:rowId xmlns:a16="http://schemas.microsoft.com/office/drawing/2014/main" val="2113457344"/>
                  </a:ext>
                </a:extLst>
              </a:tr>
              <a:tr h="319589">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Presentation</a:t>
                      </a:r>
                      <a:r>
                        <a:rPr lang="en-US" sz="1400" baseline="0" dirty="0">
                          <a:effectLst/>
                          <a:latin typeface="Calibri" panose="020F0502020204030204" pitchFamily="34" charset="0"/>
                          <a:cs typeface="Calibri" panose="020F0502020204030204" pitchFamily="34" charset="0"/>
                        </a:rPr>
                        <a:t> to the PRC</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cs typeface="Calibri" panose="020F0502020204030204" pitchFamily="34" charset="0"/>
                        </a:rPr>
                        <a:t>May 24, 2018</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53004155"/>
                  </a:ext>
                </a:extLst>
              </a:tr>
              <a:tr h="295621">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Release GC/CM RFP</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a:solidFill>
                            <a:schemeClr val="tx1"/>
                          </a:solidFill>
                          <a:effectLst/>
                          <a:latin typeface="Calibri" panose="020F0502020204030204" pitchFamily="34" charset="0"/>
                          <a:cs typeface="Calibri" panose="020F0502020204030204" pitchFamily="34" charset="0"/>
                        </a:rPr>
                        <a:t>May 29, 2018</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802532262"/>
                  </a:ext>
                </a:extLst>
              </a:tr>
              <a:tr h="351591">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RFP Submittals Due</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a:solidFill>
                            <a:schemeClr val="tx1"/>
                          </a:solidFill>
                          <a:effectLst/>
                          <a:latin typeface="Calibri" panose="020F0502020204030204" pitchFamily="34" charset="0"/>
                          <a:cs typeface="Calibri" panose="020F0502020204030204" pitchFamily="34" charset="0"/>
                        </a:rPr>
                        <a:t>June 14, 2018</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027874895"/>
                  </a:ext>
                </a:extLst>
              </a:tr>
              <a:tr h="368265">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Shortlist</a:t>
                      </a:r>
                      <a:r>
                        <a:rPr lang="en-US" sz="1400" baseline="0" dirty="0">
                          <a:effectLst/>
                          <a:latin typeface="Calibri" panose="020F0502020204030204" pitchFamily="34" charset="0"/>
                          <a:cs typeface="Calibri" panose="020F0502020204030204" pitchFamily="34" charset="0"/>
                        </a:rPr>
                        <a:t> Candidates and Send Interview </a:t>
                      </a:r>
                      <a:r>
                        <a:rPr lang="en-US" sz="1400" dirty="0">
                          <a:effectLst/>
                          <a:latin typeface="Calibri" panose="020F0502020204030204" pitchFamily="34" charset="0"/>
                          <a:cs typeface="Calibri" panose="020F0502020204030204" pitchFamily="34" charset="0"/>
                        </a:rPr>
                        <a:t>Invitation</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a:solidFill>
                            <a:schemeClr val="tx1"/>
                          </a:solidFill>
                          <a:effectLst/>
                          <a:latin typeface="Calibri" panose="020F0502020204030204" pitchFamily="34" charset="0"/>
                          <a:cs typeface="Calibri" panose="020F0502020204030204" pitchFamily="34" charset="0"/>
                        </a:rPr>
                        <a:t>June 16, 2018</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790449519"/>
                  </a:ext>
                </a:extLst>
              </a:tr>
              <a:tr h="335952">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Interviews</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a:solidFill>
                            <a:schemeClr val="tx1"/>
                          </a:solidFill>
                          <a:effectLst/>
                          <a:latin typeface="Calibri" panose="020F0502020204030204" pitchFamily="34" charset="0"/>
                          <a:cs typeface="Calibri" panose="020F0502020204030204" pitchFamily="34" charset="0"/>
                        </a:rPr>
                        <a:t>July 2, 2018</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944280490"/>
                  </a:ext>
                </a:extLst>
              </a:tr>
              <a:tr h="447426">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Identify</a:t>
                      </a:r>
                      <a:r>
                        <a:rPr lang="en-US" sz="1400" baseline="0" dirty="0">
                          <a:effectLst/>
                          <a:latin typeface="Calibri" panose="020F0502020204030204" pitchFamily="34" charset="0"/>
                          <a:cs typeface="Calibri" panose="020F0502020204030204" pitchFamily="34" charset="0"/>
                        </a:rPr>
                        <a:t> Most-Qualified Candidates and </a:t>
                      </a:r>
                      <a:r>
                        <a:rPr lang="en-US" sz="1400" dirty="0">
                          <a:effectLst/>
                          <a:latin typeface="Calibri" panose="020F0502020204030204" pitchFamily="34" charset="0"/>
                          <a:cs typeface="Calibri" panose="020F0502020204030204" pitchFamily="34" charset="0"/>
                        </a:rPr>
                        <a:t>Release</a:t>
                      </a:r>
                      <a:r>
                        <a:rPr lang="en-US" sz="1400" baseline="0" dirty="0">
                          <a:effectLst/>
                          <a:latin typeface="Calibri" panose="020F0502020204030204" pitchFamily="34" charset="0"/>
                          <a:cs typeface="Calibri" panose="020F0502020204030204" pitchFamily="34" charset="0"/>
                        </a:rPr>
                        <a:t> GC/CM RFFP</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a:solidFill>
                            <a:schemeClr val="tx1"/>
                          </a:solidFill>
                          <a:effectLst/>
                          <a:latin typeface="Calibri" panose="020F0502020204030204" pitchFamily="34" charset="0"/>
                          <a:cs typeface="Calibri" panose="020F0502020204030204" pitchFamily="34" charset="0"/>
                        </a:rPr>
                        <a:t>July 3, 2018</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586602830"/>
                  </a:ext>
                </a:extLst>
              </a:tr>
              <a:tr h="335952">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RFFP Opening and Selection of</a:t>
                      </a:r>
                      <a:r>
                        <a:rPr lang="en-US" sz="1400" baseline="0" dirty="0">
                          <a:effectLst/>
                          <a:latin typeface="Calibri" panose="020F0502020204030204" pitchFamily="34" charset="0"/>
                          <a:cs typeface="Calibri" panose="020F0502020204030204" pitchFamily="34" charset="0"/>
                        </a:rPr>
                        <a:t> GC/CM</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a:solidFill>
                            <a:schemeClr val="tx1"/>
                          </a:solidFill>
                          <a:effectLst/>
                          <a:latin typeface="Calibri" panose="020F0502020204030204" pitchFamily="34" charset="0"/>
                          <a:cs typeface="Calibri" panose="020F0502020204030204" pitchFamily="34" charset="0"/>
                        </a:rPr>
                        <a:t>July 12, 2018</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310007600"/>
                  </a:ext>
                </a:extLst>
              </a:tr>
              <a:tr h="335952">
                <a:tc>
                  <a:txBody>
                    <a:bodyPr/>
                    <a:lstStyle/>
                    <a:p>
                      <a:pPr marL="0" marR="0">
                        <a:spcBef>
                          <a:spcPts val="0"/>
                        </a:spcBef>
                        <a:spcAft>
                          <a:spcPts val="0"/>
                        </a:spcAft>
                      </a:pPr>
                      <a:r>
                        <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Early Services Contract </a:t>
                      </a:r>
                    </a:p>
                  </a:txBody>
                  <a:tcPr marL="68580" marR="68580" marT="0" marB="0" anchor="ctr"/>
                </a:tc>
                <a:tc>
                  <a:txBody>
                    <a:bodyPr/>
                    <a:lstStyle/>
                    <a:p>
                      <a:pPr marL="0" marR="0" algn="ctr">
                        <a:spcBef>
                          <a:spcPts val="0"/>
                        </a:spcBef>
                        <a:spcAft>
                          <a:spcPts val="0"/>
                        </a:spcAft>
                      </a:pPr>
                      <a:r>
                        <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July 16, 2018</a:t>
                      </a:r>
                      <a:r>
                        <a:rPr lang="en-US" sz="1400" b="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Aug. </a:t>
                      </a:r>
                      <a:r>
                        <a:rPr lang="en-US" sz="1400" b="0" baseline="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15, 2018</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096421228"/>
                  </a:ext>
                </a:extLst>
              </a:tr>
              <a:tr h="335952">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Pre-Con Work Plan Due</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a:solidFill>
                            <a:schemeClr val="tx1"/>
                          </a:solidFill>
                          <a:effectLst/>
                          <a:latin typeface="Calibri" panose="020F0502020204030204" pitchFamily="34" charset="0"/>
                          <a:cs typeface="Calibri" panose="020F0502020204030204" pitchFamily="34" charset="0"/>
                        </a:rPr>
                        <a:t>August 3, 2018</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587175007"/>
                  </a:ext>
                </a:extLst>
              </a:tr>
              <a:tr h="335952">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School Board Approval of Selected GC/CM</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a:solidFill>
                            <a:schemeClr val="tx1"/>
                          </a:solidFill>
                          <a:effectLst/>
                          <a:latin typeface="Calibri" panose="020F0502020204030204" pitchFamily="34" charset="0"/>
                          <a:cs typeface="Calibri" panose="020F0502020204030204" pitchFamily="34" charset="0"/>
                        </a:rPr>
                        <a:t>August 13, 2018</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702702985"/>
                  </a:ext>
                </a:extLst>
              </a:tr>
              <a:tr h="335952">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Pre-Con Agreement Executed</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aseline="0" dirty="0">
                          <a:solidFill>
                            <a:schemeClr val="tx1"/>
                          </a:solidFill>
                          <a:effectLst/>
                          <a:latin typeface="Calibri" panose="020F0502020204030204" pitchFamily="34" charset="0"/>
                          <a:cs typeface="Calibri" panose="020F0502020204030204" pitchFamily="34" charset="0"/>
                        </a:rPr>
                        <a:t>August 15, 2018</a:t>
                      </a:r>
                      <a:endPar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36732713"/>
                  </a:ext>
                </a:extLst>
              </a:tr>
              <a:tr h="335952">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Pre-Con Services – Elementary School No. 15</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July 2018 </a:t>
                      </a:r>
                      <a:r>
                        <a:rPr lang="en-US" sz="1400" baseline="0" dirty="0">
                          <a:solidFill>
                            <a:schemeClr val="tx1"/>
                          </a:solidFill>
                          <a:effectLst/>
                          <a:latin typeface="Calibri" panose="020F0502020204030204" pitchFamily="34" charset="0"/>
                          <a:cs typeface="Calibri" panose="020F0502020204030204" pitchFamily="34" charset="0"/>
                        </a:rPr>
                        <a:t>– Mar. 2019</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190616608"/>
                  </a:ext>
                </a:extLst>
              </a:tr>
              <a:tr h="335952">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Pre-Con Services – Elementary School No. 16</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Jan.</a:t>
                      </a:r>
                      <a:r>
                        <a:rPr lang="en-US" sz="1400" baseline="0" dirty="0">
                          <a:solidFill>
                            <a:schemeClr val="tx1"/>
                          </a:solidFill>
                          <a:effectLst/>
                          <a:latin typeface="Calibri" panose="020F0502020204030204" pitchFamily="34" charset="0"/>
                          <a:cs typeface="Calibri" panose="020F0502020204030204" pitchFamily="34" charset="0"/>
                        </a:rPr>
                        <a:t> 2019 – Mar. 2020</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826840342"/>
                  </a:ext>
                </a:extLst>
              </a:tr>
              <a:tr h="335952">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Pre-Con Services – Lea Hill Elementary School</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Jan.</a:t>
                      </a:r>
                      <a:r>
                        <a:rPr lang="en-US" sz="1400" baseline="0" dirty="0">
                          <a:solidFill>
                            <a:schemeClr val="tx1"/>
                          </a:solidFill>
                          <a:effectLst/>
                          <a:latin typeface="Calibri" panose="020F0502020204030204" pitchFamily="34" charset="0"/>
                          <a:cs typeface="Calibri" panose="020F0502020204030204" pitchFamily="34" charset="0"/>
                        </a:rPr>
                        <a:t> 2020 – May 2021</a:t>
                      </a:r>
                      <a:endParaRPr lang="en-US"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403311839"/>
                  </a:ext>
                </a:extLst>
              </a:tr>
            </a:tbl>
          </a:graphicData>
        </a:graphic>
      </p:graphicFrame>
    </p:spTree>
    <p:extLst>
      <p:ext uri="{BB962C8B-B14F-4D97-AF65-F5344CB8AC3E}">
        <p14:creationId xmlns:p14="http://schemas.microsoft.com/office/powerpoint/2010/main" val="3460127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299" y="365760"/>
            <a:ext cx="6637021" cy="739140"/>
          </a:xfrm>
        </p:spPr>
        <p:txBody>
          <a:bodyPr>
            <a:normAutofit/>
          </a:bodyPr>
          <a:lstStyle/>
          <a:p>
            <a:r>
              <a:rPr lang="en-US" sz="3200" b="1" u="sng" dirty="0">
                <a:latin typeface="Calibri" panose="020F0502020204030204" pitchFamily="34" charset="0"/>
              </a:rPr>
              <a:t>Program Schedule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42925581"/>
              </p:ext>
            </p:extLst>
          </p:nvPr>
        </p:nvGraphicFramePr>
        <p:xfrm>
          <a:off x="1082178" y="1341117"/>
          <a:ext cx="5615801" cy="5183094"/>
        </p:xfrm>
        <a:graphic>
          <a:graphicData uri="http://schemas.openxmlformats.org/drawingml/2006/table">
            <a:tbl>
              <a:tblPr firstRow="1" firstCol="1" bandRow="1">
                <a:tableStyleId>{5C22544A-7EE6-4342-B048-85BDC9FD1C3A}</a:tableStyleId>
              </a:tblPr>
              <a:tblGrid>
                <a:gridCol w="3276214">
                  <a:extLst>
                    <a:ext uri="{9D8B030D-6E8A-4147-A177-3AD203B41FA5}">
                      <a16:colId xmlns:a16="http://schemas.microsoft.com/office/drawing/2014/main" val="20000"/>
                    </a:ext>
                  </a:extLst>
                </a:gridCol>
                <a:gridCol w="1169462">
                  <a:extLst>
                    <a:ext uri="{9D8B030D-6E8A-4147-A177-3AD203B41FA5}">
                      <a16:colId xmlns:a16="http://schemas.microsoft.com/office/drawing/2014/main" val="20001"/>
                    </a:ext>
                  </a:extLst>
                </a:gridCol>
                <a:gridCol w="1170125">
                  <a:extLst>
                    <a:ext uri="{9D8B030D-6E8A-4147-A177-3AD203B41FA5}">
                      <a16:colId xmlns:a16="http://schemas.microsoft.com/office/drawing/2014/main" val="20002"/>
                    </a:ext>
                  </a:extLst>
                </a:gridCol>
              </a:tblGrid>
              <a:tr h="217321">
                <a:tc>
                  <a:txBody>
                    <a:bodyPr/>
                    <a:lstStyle/>
                    <a:p>
                      <a:pPr marL="0" marR="0">
                        <a:spcBef>
                          <a:spcPts val="200"/>
                        </a:spcBef>
                        <a:spcAft>
                          <a:spcPts val="200"/>
                        </a:spcAft>
                      </a:pPr>
                      <a:r>
                        <a:rPr lang="en-US" sz="1100" b="1" u="none" dirty="0">
                          <a:solidFill>
                            <a:schemeClr val="tx1"/>
                          </a:solidFill>
                          <a:effectLst/>
                          <a:latin typeface="Calibri" panose="020F0502020204030204" pitchFamily="34" charset="0"/>
                        </a:rPr>
                        <a:t>ELEMENTARY</a:t>
                      </a:r>
                      <a:r>
                        <a:rPr lang="en-US" sz="1100" b="1" u="none" baseline="0" dirty="0">
                          <a:solidFill>
                            <a:schemeClr val="tx1"/>
                          </a:solidFill>
                          <a:effectLst/>
                          <a:latin typeface="Calibri" panose="020F0502020204030204" pitchFamily="34" charset="0"/>
                        </a:rPr>
                        <a:t> SCHOOL NO. 15</a:t>
                      </a:r>
                      <a:endParaRPr lang="en-US" sz="11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Start</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Finish</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17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Schematic Design</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May. 2018</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July 2018</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7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Design Development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Aug.</a:t>
                      </a:r>
                      <a:r>
                        <a:rPr lang="en-US"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2018</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Sept. 2018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740676"/>
                  </a:ext>
                </a:extLst>
              </a:tr>
              <a:tr h="217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Documents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Oct. 2018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 2019</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7591310"/>
                  </a:ext>
                </a:extLst>
              </a:tr>
              <a:tr h="217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Permitting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Dec. 2018</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Apr.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7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Subcontract Bidding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Mar.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Apr.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7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Construction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May</a:t>
                      </a:r>
                      <a:r>
                        <a:rPr lang="en-US" sz="1100" baseline="0" dirty="0">
                          <a:solidFill>
                            <a:schemeClr val="tx1"/>
                          </a:solidFill>
                          <a:effectLst/>
                          <a:latin typeface="Calibri" panose="020F0502020204030204" pitchFamily="34" charset="0"/>
                        </a:rPr>
                        <a:t> </a:t>
                      </a:r>
                      <a:r>
                        <a:rPr lang="en-US" sz="1100" dirty="0">
                          <a:solidFill>
                            <a:schemeClr val="tx1"/>
                          </a:solidFill>
                          <a:effectLst/>
                          <a:latin typeface="Calibri" panose="020F0502020204030204" pitchFamily="34" charset="0"/>
                        </a:rPr>
                        <a:t>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June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1242">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Owner Move-in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July.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July.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1242">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Final Completion</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a:t>
                      </a:r>
                      <a:r>
                        <a:rPr lang="en-US" sz="1100" baseline="0" dirty="0">
                          <a:solidFill>
                            <a:schemeClr val="tx1"/>
                          </a:solidFill>
                          <a:effectLst/>
                          <a:latin typeface="Calibri" panose="020F0502020204030204" pitchFamily="34" charset="0"/>
                        </a:rPr>
                        <a:t> </a:t>
                      </a:r>
                      <a:r>
                        <a:rPr lang="en-US" sz="1100" dirty="0">
                          <a:solidFill>
                            <a:schemeClr val="tx1"/>
                          </a:solidFill>
                          <a:effectLst/>
                          <a:latin typeface="Calibri" panose="020F0502020204030204" pitchFamily="34" charset="0"/>
                        </a:rPr>
                        <a:t>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1242">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First Day of School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1242">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New Building Warranty Period</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July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July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8186">
                <a:tc>
                  <a:txBody>
                    <a:bodyPr/>
                    <a:lstStyle/>
                    <a:p>
                      <a:pPr marL="0" marR="0">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28186">
                <a:tc>
                  <a:txBody>
                    <a:bodyPr/>
                    <a:lstStyle/>
                    <a:p>
                      <a:pPr marL="0" marR="0">
                        <a:spcBef>
                          <a:spcPts val="200"/>
                        </a:spcBef>
                        <a:spcAft>
                          <a:spcPts val="200"/>
                        </a:spcAft>
                      </a:pPr>
                      <a:r>
                        <a:rPr lang="en-US" sz="1100" u="none" dirty="0">
                          <a:solidFill>
                            <a:schemeClr val="tx1"/>
                          </a:solidFill>
                          <a:effectLst/>
                          <a:latin typeface="Calibri" panose="020F0502020204030204" pitchFamily="34" charset="0"/>
                        </a:rPr>
                        <a:t>ELEMENTARY</a:t>
                      </a:r>
                      <a:r>
                        <a:rPr lang="en-US" sz="1100" u="none" baseline="0" dirty="0">
                          <a:solidFill>
                            <a:schemeClr val="tx1"/>
                          </a:solidFill>
                          <a:effectLst/>
                          <a:latin typeface="Calibri" panose="020F0502020204030204" pitchFamily="34" charset="0"/>
                        </a:rPr>
                        <a:t> SCHOOL NO. 16</a:t>
                      </a: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200"/>
                        </a:spcBef>
                        <a:spcAft>
                          <a:spcPts val="200"/>
                        </a:spcAft>
                      </a:pPr>
                      <a:r>
                        <a:rPr lang="en-US" sz="1100" b="1" dirty="0">
                          <a:solidFill>
                            <a:schemeClr val="tx1"/>
                          </a:solidFill>
                          <a:effectLst/>
                          <a:latin typeface="Calibri" panose="020F0502020204030204" pitchFamily="34" charset="0"/>
                        </a:rPr>
                        <a:t>Start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200"/>
                        </a:spcBef>
                        <a:spcAft>
                          <a:spcPts val="200"/>
                        </a:spcAft>
                      </a:pPr>
                      <a:r>
                        <a:rPr lang="en-US" sz="1100" b="1" dirty="0">
                          <a:solidFill>
                            <a:schemeClr val="tx1"/>
                          </a:solidFill>
                          <a:effectLst/>
                          <a:latin typeface="Calibri" panose="020F0502020204030204" pitchFamily="34" charset="0"/>
                        </a:rPr>
                        <a:t>Finish</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11"/>
                  </a:ext>
                </a:extLst>
              </a:tr>
              <a:tr h="228186">
                <a:tc>
                  <a:txBody>
                    <a:bodyPr/>
                    <a:lstStyle/>
                    <a:p>
                      <a:pPr marL="0" marR="0">
                        <a:spcBef>
                          <a:spcPts val="200"/>
                        </a:spcBef>
                        <a:spcAft>
                          <a:spcPts val="20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Schematic Design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 2019</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 2019</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9620991"/>
                  </a:ext>
                </a:extLst>
              </a:tr>
              <a:tr h="228186">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Design Development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Apr.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June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28186">
                <a:tc>
                  <a:txBody>
                    <a:bodyPr/>
                    <a:lstStyle/>
                    <a:p>
                      <a:pPr marL="0" marR="0">
                        <a:spcBef>
                          <a:spcPts val="200"/>
                        </a:spcBef>
                        <a:spcAft>
                          <a:spcPts val="20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r>
                        <a:rPr lang="en-US"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Document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July</a:t>
                      </a:r>
                      <a:r>
                        <a:rPr lang="en-US"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 2020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8848338"/>
                  </a:ext>
                </a:extLst>
              </a:tr>
              <a:tr h="228186">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Permitting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Oct.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Mar. 2019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8186">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Subcontract Bidding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Jan.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Feb.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28186">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Construction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Apr.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June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28186">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Owner Move-in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July.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July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17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Final Completion</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17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First Day of School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17321">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New Building Warranty Period</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July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June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91242">
                <a:tc>
                  <a:txBody>
                    <a:bodyPr/>
                    <a:lstStyle/>
                    <a:p>
                      <a:pPr marL="0" marR="0">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03242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299" y="365760"/>
            <a:ext cx="6637021" cy="777240"/>
          </a:xfrm>
        </p:spPr>
        <p:txBody>
          <a:bodyPr>
            <a:normAutofit/>
          </a:bodyPr>
          <a:lstStyle/>
          <a:p>
            <a:r>
              <a:rPr lang="en-US" sz="3200" b="1" u="sng" dirty="0">
                <a:latin typeface="Calibri" panose="020F0502020204030204" pitchFamily="34" charset="0"/>
              </a:rPr>
              <a:t>Program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1952161"/>
              </p:ext>
            </p:extLst>
          </p:nvPr>
        </p:nvGraphicFramePr>
        <p:xfrm>
          <a:off x="972977" y="1592580"/>
          <a:ext cx="5504022" cy="2604294"/>
        </p:xfrm>
        <a:graphic>
          <a:graphicData uri="http://schemas.openxmlformats.org/drawingml/2006/table">
            <a:tbl>
              <a:tblPr firstRow="1" firstCol="1" bandRow="1">
                <a:tableStyleId>{5C22544A-7EE6-4342-B048-85BDC9FD1C3A}</a:tableStyleId>
              </a:tblPr>
              <a:tblGrid>
                <a:gridCol w="3211707">
                  <a:extLst>
                    <a:ext uri="{9D8B030D-6E8A-4147-A177-3AD203B41FA5}">
                      <a16:colId xmlns:a16="http://schemas.microsoft.com/office/drawing/2014/main" val="20000"/>
                    </a:ext>
                  </a:extLst>
                </a:gridCol>
                <a:gridCol w="1145833">
                  <a:extLst>
                    <a:ext uri="{9D8B030D-6E8A-4147-A177-3AD203B41FA5}">
                      <a16:colId xmlns:a16="http://schemas.microsoft.com/office/drawing/2014/main" val="20001"/>
                    </a:ext>
                  </a:extLst>
                </a:gridCol>
                <a:gridCol w="1146482">
                  <a:extLst>
                    <a:ext uri="{9D8B030D-6E8A-4147-A177-3AD203B41FA5}">
                      <a16:colId xmlns:a16="http://schemas.microsoft.com/office/drawing/2014/main" val="20002"/>
                    </a:ext>
                  </a:extLst>
                </a:gridCol>
              </a:tblGrid>
              <a:tr h="222679">
                <a:tc>
                  <a:txBody>
                    <a:bodyPr/>
                    <a:lstStyle/>
                    <a:p>
                      <a:pPr marL="0" marR="0">
                        <a:spcBef>
                          <a:spcPts val="200"/>
                        </a:spcBef>
                        <a:spcAft>
                          <a:spcPts val="200"/>
                        </a:spcAft>
                      </a:pPr>
                      <a:r>
                        <a:rPr lang="en-US" sz="1100" u="none" dirty="0">
                          <a:solidFill>
                            <a:schemeClr val="tx1"/>
                          </a:solidFill>
                          <a:effectLst/>
                          <a:latin typeface="Calibri" panose="020F0502020204030204" pitchFamily="34" charset="0"/>
                          <a:ea typeface="+mn-ea"/>
                          <a:cs typeface="+mn-cs"/>
                        </a:rPr>
                        <a:t>LEA</a:t>
                      </a:r>
                      <a:r>
                        <a:rPr lang="en-US" sz="1100" u="none" baseline="0" dirty="0">
                          <a:solidFill>
                            <a:schemeClr val="tx1"/>
                          </a:solidFill>
                          <a:effectLst/>
                          <a:latin typeface="Calibri" panose="020F0502020204030204" pitchFamily="34" charset="0"/>
                          <a:ea typeface="+mn-ea"/>
                          <a:cs typeface="+mn-cs"/>
                        </a:rPr>
                        <a:t> HILL ELEMENTARY SCHOOL REPLACEMENT</a:t>
                      </a: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200"/>
                        </a:spcBef>
                        <a:spcAft>
                          <a:spcPts val="200"/>
                        </a:spcAft>
                      </a:pPr>
                      <a:r>
                        <a:rPr lang="en-US" sz="1100">
                          <a:solidFill>
                            <a:schemeClr val="tx1"/>
                          </a:solidFill>
                          <a:effectLst/>
                          <a:latin typeface="Calibri" panose="020F0502020204030204" pitchFamily="34" charset="0"/>
                        </a:rPr>
                        <a:t>Start</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Finish</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22680">
                <a:tc>
                  <a:txBody>
                    <a:bodyPr/>
                    <a:lstStyle/>
                    <a:p>
                      <a:pPr marL="0" marR="0">
                        <a:spcBef>
                          <a:spcPts val="200"/>
                        </a:spcBef>
                        <a:spcAft>
                          <a:spcPts val="20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Schematic Design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 2020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 2020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890216"/>
                  </a:ext>
                </a:extLst>
              </a:tr>
              <a:tr h="222680">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Design Development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Apr.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June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2680">
                <a:tc>
                  <a:txBody>
                    <a:bodyPr/>
                    <a:lstStyle/>
                    <a:p>
                      <a:pPr marL="0" marR="0">
                        <a:spcBef>
                          <a:spcPts val="200"/>
                        </a:spcBef>
                        <a:spcAft>
                          <a:spcPts val="20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r>
                        <a:rPr lang="en-US" sz="11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Documents</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July 2020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 2021</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011584"/>
                  </a:ext>
                </a:extLst>
              </a:tr>
              <a:tr h="222680">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Permitting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Oct. 2020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Mar.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2680">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Subcontract Bidding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Jan.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Feb. 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2680">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Construction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July</a:t>
                      </a:r>
                      <a:r>
                        <a:rPr lang="en-US" sz="1100" baseline="0" dirty="0">
                          <a:solidFill>
                            <a:schemeClr val="tx1"/>
                          </a:solidFill>
                          <a:effectLst/>
                          <a:latin typeface="Calibri" panose="020F0502020204030204" pitchFamily="34" charset="0"/>
                        </a:rPr>
                        <a:t> </a:t>
                      </a:r>
                      <a:r>
                        <a:rPr lang="en-US" sz="1100" dirty="0">
                          <a:solidFill>
                            <a:schemeClr val="tx1"/>
                          </a:solidFill>
                          <a:effectLst/>
                          <a:latin typeface="Calibri" panose="020F0502020204030204" pitchFamily="34" charset="0"/>
                        </a:rPr>
                        <a:t>2021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July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2680">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Owner Move-in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a:t>
                      </a:r>
                      <a:r>
                        <a:rPr lang="en-US" sz="1100" baseline="0" dirty="0">
                          <a:solidFill>
                            <a:schemeClr val="tx1"/>
                          </a:solidFill>
                          <a:effectLst/>
                          <a:latin typeface="Calibri" panose="020F0502020204030204" pitchFamily="34" charset="0"/>
                        </a:rPr>
                        <a:t> </a:t>
                      </a:r>
                      <a:r>
                        <a:rPr lang="en-US" sz="1100" dirty="0">
                          <a:solidFill>
                            <a:schemeClr val="tx1"/>
                          </a:solidFill>
                          <a:effectLst/>
                          <a:latin typeface="Calibri" panose="020F0502020204030204" pitchFamily="34" charset="0"/>
                        </a:rPr>
                        <a:t>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2076">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Final Completion</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2076">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First Day of School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Sept.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2076">
                <a:tc>
                  <a:txBody>
                    <a:bodyPr/>
                    <a:lstStyle/>
                    <a:p>
                      <a:pPr marL="0" marR="0">
                        <a:spcBef>
                          <a:spcPts val="200"/>
                        </a:spcBef>
                        <a:spcAft>
                          <a:spcPts val="200"/>
                        </a:spcAft>
                      </a:pPr>
                      <a:r>
                        <a:rPr lang="en-US" sz="1100" b="0" dirty="0">
                          <a:solidFill>
                            <a:schemeClr val="tx1"/>
                          </a:solidFill>
                          <a:effectLst/>
                          <a:latin typeface="Calibri" panose="020F0502020204030204" pitchFamily="34" charset="0"/>
                        </a:rPr>
                        <a:t>New Building Warranty Period</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Aug. 2022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June 2023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86627">
                <a:tc>
                  <a:txBody>
                    <a:bodyPr/>
                    <a:lstStyle/>
                    <a:p>
                      <a:pPr marL="0" marR="0">
                        <a:spcBef>
                          <a:spcPts val="200"/>
                        </a:spcBef>
                        <a:spcAft>
                          <a:spcPts val="200"/>
                        </a:spcAft>
                      </a:pPr>
                      <a:r>
                        <a:rPr lang="en-US" sz="1100">
                          <a:solidFill>
                            <a:schemeClr val="tx1"/>
                          </a:solidFill>
                          <a:effectLst/>
                          <a:latin typeface="Calibri" panose="020F0502020204030204" pitchFamily="34" charset="0"/>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200"/>
                        </a:spcBef>
                        <a:spcAft>
                          <a:spcPts val="200"/>
                        </a:spcAft>
                      </a:pPr>
                      <a:r>
                        <a:rPr lang="en-US" sz="1100" dirty="0">
                          <a:solidFill>
                            <a:schemeClr val="tx1"/>
                          </a:solidFill>
                          <a:effectLst/>
                          <a:latin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47591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514" y="3200400"/>
            <a:ext cx="7620000" cy="1143000"/>
          </a:xfrm>
        </p:spPr>
        <p:txBody>
          <a:bodyPr/>
          <a:lstStyle/>
          <a:p>
            <a:pPr algn="ctr"/>
            <a:r>
              <a:rPr lang="en-US" b="1" dirty="0">
                <a:latin typeface="Calibri" panose="020F0502020204030204" pitchFamily="34" charset="0"/>
              </a:rPr>
              <a:t>Why GC/CM Delivery Method?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2" y="1676400"/>
            <a:ext cx="4024363" cy="1271587"/>
          </a:xfrm>
          <a:prstGeom prst="rect">
            <a:avLst/>
          </a:prstGeom>
        </p:spPr>
      </p:pic>
    </p:spTree>
    <p:extLst>
      <p:ext uri="{BB962C8B-B14F-4D97-AF65-F5344CB8AC3E}">
        <p14:creationId xmlns:p14="http://schemas.microsoft.com/office/powerpoint/2010/main" val="714440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130" y="365760"/>
            <a:ext cx="7795754" cy="822960"/>
          </a:xfrm>
        </p:spPr>
        <p:txBody>
          <a:bodyPr>
            <a:normAutofit/>
          </a:bodyPr>
          <a:lstStyle/>
          <a:p>
            <a:r>
              <a:rPr lang="en-US" sz="3200" b="1" u="sng" dirty="0">
                <a:latin typeface="Calibri" panose="020F0502020204030204" pitchFamily="34" charset="0"/>
              </a:rPr>
              <a:t>GC/CM Project Criteria</a:t>
            </a:r>
          </a:p>
        </p:txBody>
      </p:sp>
      <p:sp>
        <p:nvSpPr>
          <p:cNvPr id="3" name="Content Placeholder 2"/>
          <p:cNvSpPr>
            <a:spLocks noGrp="1"/>
          </p:cNvSpPr>
          <p:nvPr>
            <p:ph idx="1"/>
          </p:nvPr>
        </p:nvSpPr>
        <p:spPr>
          <a:xfrm>
            <a:off x="420130" y="1501141"/>
            <a:ext cx="7648832" cy="4678998"/>
          </a:xfrm>
        </p:spPr>
        <p:txBody>
          <a:bodyPr>
            <a:normAutofit fontScale="92500" lnSpcReduction="10000"/>
          </a:bodyPr>
          <a:lstStyle/>
          <a:p>
            <a:pPr marL="0" indent="0">
              <a:buNone/>
            </a:pPr>
            <a:r>
              <a:rPr lang="en-US" sz="2000" b="1" dirty="0">
                <a:latin typeface="Calibri" panose="020F0502020204030204" pitchFamily="34" charset="0"/>
              </a:rPr>
              <a:t>Each project included in the three school program meets the following RCW criteria (in bold print):</a:t>
            </a:r>
          </a:p>
          <a:p>
            <a:pPr marL="342900" indent="-342900">
              <a:buAutoNum type="arabicParenBoth"/>
            </a:pPr>
            <a:r>
              <a:rPr lang="en-US" sz="2000" b="1" dirty="0">
                <a:latin typeface="Calibri" panose="020F0502020204030204" pitchFamily="34" charset="0"/>
              </a:rPr>
              <a:t>Implementation of the project involves complex scheduling, phasing, or coordination.</a:t>
            </a:r>
          </a:p>
          <a:p>
            <a:pPr marL="342900" indent="-342900">
              <a:buAutoNum type="arabicParenBoth"/>
            </a:pPr>
            <a:r>
              <a:rPr lang="en-US" sz="2000" i="1" dirty="0">
                <a:solidFill>
                  <a:schemeClr val="accent3">
                    <a:lumMod val="50000"/>
                  </a:schemeClr>
                </a:solidFill>
                <a:latin typeface="Calibri" panose="020F0502020204030204" pitchFamily="34" charset="0"/>
              </a:rPr>
              <a:t>The project involves construction at an occupied facility which must continue to operate during construction.</a:t>
            </a:r>
          </a:p>
          <a:p>
            <a:pPr marL="342900" indent="-342900">
              <a:buAutoNum type="arabicParenBoth"/>
            </a:pPr>
            <a:r>
              <a:rPr lang="en-US" sz="2000" b="1" dirty="0">
                <a:latin typeface="Calibri" panose="020F0502020204030204" pitchFamily="34" charset="0"/>
              </a:rPr>
              <a:t>The involvement of the General Contractor/Construction Manager during the design stage is critical to the success of the project.</a:t>
            </a:r>
          </a:p>
          <a:p>
            <a:pPr marL="342900" indent="-342900">
              <a:buFont typeface="Arial" pitchFamily="34" charset="0"/>
              <a:buAutoNum type="arabicParenBoth"/>
            </a:pPr>
            <a:r>
              <a:rPr lang="en-US" sz="2000" b="1" dirty="0">
                <a:latin typeface="Calibri" panose="020F0502020204030204" pitchFamily="34" charset="0"/>
              </a:rPr>
              <a:t>The project encompasses a complex or technical work environment.</a:t>
            </a:r>
          </a:p>
          <a:p>
            <a:pPr marL="342900" indent="-342900">
              <a:buAutoNum type="arabicParenBoth"/>
            </a:pPr>
            <a:r>
              <a:rPr lang="en-US" sz="2000" i="1" dirty="0">
                <a:solidFill>
                  <a:schemeClr val="accent3">
                    <a:lumMod val="50000"/>
                  </a:schemeClr>
                </a:solidFill>
                <a:latin typeface="Calibri" panose="020F0502020204030204" pitchFamily="34" charset="0"/>
              </a:rPr>
              <a:t>The project requires specialized work on a building that has historic significance.</a:t>
            </a:r>
          </a:p>
          <a:p>
            <a:pPr marL="342900" indent="-342900">
              <a:buAutoNum type="arabicParenBoth"/>
            </a:pPr>
            <a:r>
              <a:rPr lang="en-US" sz="2000" i="1" dirty="0">
                <a:solidFill>
                  <a:schemeClr val="accent3">
                    <a:lumMod val="50000"/>
                  </a:schemeClr>
                </a:solidFill>
                <a:latin typeface="Calibri" panose="020F0502020204030204" pitchFamily="34" charset="0"/>
              </a:rPr>
              <a:t>The project is, and the public body elects to procure the project as a heavy civil construction project.</a:t>
            </a:r>
          </a:p>
        </p:txBody>
      </p:sp>
    </p:spTree>
    <p:extLst>
      <p:ext uri="{BB962C8B-B14F-4D97-AF65-F5344CB8AC3E}">
        <p14:creationId xmlns:p14="http://schemas.microsoft.com/office/powerpoint/2010/main" val="2972188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130" y="365760"/>
            <a:ext cx="7795754" cy="655320"/>
          </a:xfrm>
        </p:spPr>
        <p:txBody>
          <a:bodyPr>
            <a:normAutofit/>
          </a:bodyPr>
          <a:lstStyle/>
          <a:p>
            <a:r>
              <a:rPr lang="en-US" sz="3200" b="1" u="sng" dirty="0">
                <a:latin typeface="Calibri" panose="020F0502020204030204" pitchFamily="34" charset="0"/>
              </a:rPr>
              <a:t>New Elementary School No. 15</a:t>
            </a:r>
          </a:p>
        </p:txBody>
      </p:sp>
      <p:sp>
        <p:nvSpPr>
          <p:cNvPr id="3" name="Content Placeholder 2"/>
          <p:cNvSpPr>
            <a:spLocks noGrp="1"/>
          </p:cNvSpPr>
          <p:nvPr>
            <p:ph idx="1"/>
          </p:nvPr>
        </p:nvSpPr>
        <p:spPr>
          <a:xfrm>
            <a:off x="420130" y="1249680"/>
            <a:ext cx="7648832" cy="5303520"/>
          </a:xfrm>
        </p:spPr>
        <p:txBody>
          <a:bodyPr>
            <a:normAutofit fontScale="92500" lnSpcReduction="10000"/>
          </a:bodyPr>
          <a:lstStyle/>
          <a:p>
            <a:pPr lvl="0"/>
            <a:r>
              <a:rPr lang="en-US" dirty="0">
                <a:latin typeface="Calibri" panose="020F0502020204030204" pitchFamily="34" charset="0"/>
                <a:cs typeface="Calibri" panose="020F0502020204030204" pitchFamily="34" charset="0"/>
              </a:rPr>
              <a:t>Project requires an aggressive 14 month construction schedule. </a:t>
            </a:r>
          </a:p>
          <a:p>
            <a:pPr lvl="0">
              <a:spcBef>
                <a:spcPts val="600"/>
              </a:spcBef>
            </a:pPr>
            <a:r>
              <a:rPr lang="en-US" dirty="0">
                <a:latin typeface="Calibri" panose="020F0502020204030204" pitchFamily="34" charset="0"/>
                <a:cs typeface="Calibri" panose="020F0502020204030204" pitchFamily="34" charset="0"/>
              </a:rPr>
              <a:t>Project includes extensive roadway improvements and utility line extensions at a busy 2-lane arterial, Kersey Way, while the road remains in operation. </a:t>
            </a:r>
          </a:p>
          <a:p>
            <a:pPr lvl="1">
              <a:buFont typeface="Wingdings" panose="05000000000000000000" pitchFamily="2" charset="2"/>
              <a:buChar char="§"/>
            </a:pPr>
            <a:r>
              <a:rPr lang="en-US" dirty="0">
                <a:latin typeface="Calibri" panose="020F0502020204030204" pitchFamily="34" charset="0"/>
                <a:cs typeface="Calibri" panose="020F0502020204030204" pitchFamily="34" charset="0"/>
              </a:rPr>
              <a:t>Improvements include traffic signal, additional traffic lanes, curbs and gutters, sidewalks, landscaping, street lights, pavement restoration, retaining walls and storm drainage.  </a:t>
            </a:r>
          </a:p>
          <a:p>
            <a:pPr lvl="1">
              <a:buFont typeface="Wingdings" panose="05000000000000000000" pitchFamily="2" charset="2"/>
              <a:buChar char="§"/>
            </a:pPr>
            <a:r>
              <a:rPr lang="en-US" dirty="0">
                <a:latin typeface="Calibri" panose="020F0502020204030204" pitchFamily="34" charset="0"/>
                <a:cs typeface="Calibri" panose="020F0502020204030204" pitchFamily="34" charset="0"/>
              </a:rPr>
              <a:t>1/3 mile extension of new water and sewer lines within Kersey Way.</a:t>
            </a:r>
          </a:p>
          <a:p>
            <a:pPr lvl="1">
              <a:buFont typeface="Wingdings" panose="05000000000000000000" pitchFamily="2" charset="2"/>
              <a:buChar char="§"/>
            </a:pPr>
            <a:r>
              <a:rPr lang="en-US" dirty="0">
                <a:latin typeface="Calibri" panose="020F0502020204030204" pitchFamily="34" charset="0"/>
                <a:cs typeface="Calibri" panose="020F0502020204030204" pitchFamily="34" charset="0"/>
              </a:rPr>
              <a:t>Traffic signal and road construction design and permitting must be approved by both City of Auburn and Pierce County. </a:t>
            </a:r>
          </a:p>
          <a:p>
            <a:pPr lvl="1">
              <a:buFont typeface="Wingdings" panose="05000000000000000000" pitchFamily="2" charset="2"/>
              <a:buChar char="§"/>
            </a:pPr>
            <a:r>
              <a:rPr lang="en-US" dirty="0">
                <a:latin typeface="Calibri" panose="020F0502020204030204" pitchFamily="34" charset="0"/>
                <a:cs typeface="Calibri" panose="020F0502020204030204" pitchFamily="34" charset="0"/>
              </a:rPr>
              <a:t>Road improvements and utility extensions must be completed during a short two month summer construction period.</a:t>
            </a:r>
          </a:p>
          <a:p>
            <a:pPr lvl="1">
              <a:buFont typeface="Wingdings" panose="05000000000000000000" pitchFamily="2" charset="2"/>
              <a:buChar char="§"/>
            </a:pPr>
            <a:r>
              <a:rPr lang="en-US" dirty="0">
                <a:latin typeface="Calibri" panose="020F0502020204030204" pitchFamily="34" charset="0"/>
                <a:cs typeface="Calibri" panose="020F0502020204030204" pitchFamily="34" charset="0"/>
              </a:rPr>
              <a:t>Failure to complete work on time will have a significant negative impact on traffic traveling to and from Auburn.</a:t>
            </a:r>
          </a:p>
          <a:p>
            <a:pPr lvl="0">
              <a:spcBef>
                <a:spcPts val="600"/>
              </a:spcBef>
            </a:pPr>
            <a:r>
              <a:rPr lang="en-US" dirty="0">
                <a:latin typeface="Calibri" panose="020F0502020204030204" pitchFamily="34" charset="0"/>
                <a:cs typeface="Calibri" panose="020F0502020204030204" pitchFamily="34" charset="0"/>
              </a:rPr>
              <a:t>Completion of Elementary School No. 15 by the summer of 2020 is essential to relieve significant overcrowding at other elementary schools in the area.  </a:t>
            </a:r>
          </a:p>
          <a:p>
            <a:pPr lvl="1">
              <a:spcBef>
                <a:spcPts val="600"/>
              </a:spcBef>
            </a:pPr>
            <a:r>
              <a:rPr lang="en-US" dirty="0">
                <a:latin typeface="Calibri" panose="020F0502020204030204" pitchFamily="34" charset="0"/>
                <a:cs typeface="Calibri" panose="020F0502020204030204" pitchFamily="34" charset="0"/>
              </a:rPr>
              <a:t>By 2020, approximately 550 students in the area of the new school will attend classes in temporary portable classrooms.</a:t>
            </a:r>
          </a:p>
          <a:p>
            <a:pPr lvl="1">
              <a:spcBef>
                <a:spcPts val="600"/>
              </a:spcBef>
            </a:pPr>
            <a:r>
              <a:rPr lang="en-US" dirty="0">
                <a:latin typeface="Calibri" panose="020F0502020204030204" pitchFamily="34" charset="0"/>
                <a:cs typeface="Calibri" panose="020F0502020204030204" pitchFamily="34" charset="0"/>
              </a:rPr>
              <a:t>A new school is needed for these students.</a:t>
            </a:r>
          </a:p>
          <a:p>
            <a:pPr lvl="0">
              <a:spcBef>
                <a:spcPts val="600"/>
              </a:spcBef>
            </a:pPr>
            <a:r>
              <a:rPr lang="en-US" dirty="0">
                <a:latin typeface="Calibri" panose="020F0502020204030204" pitchFamily="34" charset="0"/>
                <a:cs typeface="Calibri" panose="020F0502020204030204" pitchFamily="34" charset="0"/>
              </a:rPr>
              <a:t>Short building construction time period combined with extensive roadway and off-site utility work creates complex and technical scheduling, coordination and work environment challenges.</a:t>
            </a:r>
          </a:p>
          <a:p>
            <a:pPr lvl="0"/>
            <a:endParaRPr lang="en-US" dirty="0">
              <a:latin typeface="Calibri" panose="020F0502020204030204" pitchFamily="34" charset="0"/>
              <a:cs typeface="Calibri" panose="020F0502020204030204" pitchFamily="34" charset="0"/>
            </a:endParaRPr>
          </a:p>
          <a:p>
            <a:pPr marL="0" indent="0">
              <a:buNone/>
            </a:pPr>
            <a:endParaRPr lang="en-US" sz="2000" i="1" dirty="0">
              <a:solidFill>
                <a:schemeClr val="accent3">
                  <a:lumMod val="50000"/>
                </a:schemeClr>
              </a:solidFill>
              <a:latin typeface="Calibri" panose="020F0502020204030204" pitchFamily="34" charset="0"/>
            </a:endParaRPr>
          </a:p>
        </p:txBody>
      </p:sp>
    </p:spTree>
    <p:extLst>
      <p:ext uri="{BB962C8B-B14F-4D97-AF65-F5344CB8AC3E}">
        <p14:creationId xmlns:p14="http://schemas.microsoft.com/office/powerpoint/2010/main" val="1516051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130" y="365760"/>
            <a:ext cx="7795754" cy="655320"/>
          </a:xfrm>
        </p:spPr>
        <p:txBody>
          <a:bodyPr>
            <a:normAutofit/>
          </a:bodyPr>
          <a:lstStyle/>
          <a:p>
            <a:r>
              <a:rPr lang="en-US" sz="3200" b="1" u="sng" dirty="0">
                <a:latin typeface="Calibri" panose="020F0502020204030204" pitchFamily="34" charset="0"/>
              </a:rPr>
              <a:t>New Elementary School No. 16</a:t>
            </a:r>
          </a:p>
        </p:txBody>
      </p:sp>
      <p:sp>
        <p:nvSpPr>
          <p:cNvPr id="3" name="Content Placeholder 2"/>
          <p:cNvSpPr>
            <a:spLocks noGrp="1"/>
          </p:cNvSpPr>
          <p:nvPr>
            <p:ph idx="1"/>
          </p:nvPr>
        </p:nvSpPr>
        <p:spPr>
          <a:xfrm>
            <a:off x="420130" y="1249680"/>
            <a:ext cx="7648832" cy="5303520"/>
          </a:xfrm>
        </p:spPr>
        <p:txBody>
          <a:bodyPr>
            <a:normAutofit/>
          </a:bodyPr>
          <a:lstStyle/>
          <a:p>
            <a:pPr lvl="0">
              <a:spcBef>
                <a:spcPts val="600"/>
              </a:spcBef>
            </a:pPr>
            <a:r>
              <a:rPr lang="en-US" dirty="0">
                <a:latin typeface="Calibri" panose="020F0502020204030204" pitchFamily="34" charset="0"/>
                <a:cs typeface="Calibri" panose="020F0502020204030204" pitchFamily="34" charset="0"/>
              </a:rPr>
              <a:t>Project requires an aggressive 14 month construction schedule. </a:t>
            </a:r>
          </a:p>
          <a:p>
            <a:pPr lvl="0">
              <a:spcBef>
                <a:spcPts val="600"/>
              </a:spcBef>
            </a:pPr>
            <a:r>
              <a:rPr lang="en-US" dirty="0">
                <a:latin typeface="Calibri" panose="020F0502020204030204" pitchFamily="34" charset="0"/>
                <a:cs typeface="Calibri" panose="020F0502020204030204" pitchFamily="34" charset="0"/>
              </a:rPr>
              <a:t>Project includes roadway construction of curbs and gutters, sidewalks, landscaping, street lights, and pavement restoration at an arterial road, SE 304</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St., while the road remains in operation.</a:t>
            </a:r>
          </a:p>
          <a:p>
            <a:pPr lvl="0">
              <a:spcBef>
                <a:spcPts val="600"/>
              </a:spcBef>
            </a:pPr>
            <a:r>
              <a:rPr lang="en-US" dirty="0">
                <a:latin typeface="Calibri" panose="020F0502020204030204" pitchFamily="34" charset="0"/>
                <a:cs typeface="Calibri" panose="020F0502020204030204" pitchFamily="34" charset="0"/>
              </a:rPr>
              <a:t>It is essential the new school is completed and ready for students and staff by August 2021.  </a:t>
            </a:r>
          </a:p>
          <a:p>
            <a:pPr lvl="1">
              <a:spcBef>
                <a:spcPts val="600"/>
              </a:spcBef>
            </a:pPr>
            <a:r>
              <a:rPr lang="en-US" dirty="0">
                <a:latin typeface="Calibri" panose="020F0502020204030204" pitchFamily="34" charset="0"/>
                <a:cs typeface="Calibri" panose="020F0502020204030204" pitchFamily="34" charset="0"/>
              </a:rPr>
              <a:t>Timely completion is essential so the new building will be available for use as the interim elementary school for students and staff from the third project, Lea Hill Elementary School. </a:t>
            </a:r>
          </a:p>
          <a:p>
            <a:pPr lvl="0">
              <a:spcBef>
                <a:spcPts val="600"/>
              </a:spcBef>
            </a:pPr>
            <a:r>
              <a:rPr lang="en-US" dirty="0">
                <a:latin typeface="Calibri" panose="020F0502020204030204" pitchFamily="34" charset="0"/>
                <a:cs typeface="Calibri" panose="020F0502020204030204" pitchFamily="34" charset="0"/>
              </a:rPr>
              <a:t>Failure to complete Elementary School No. 16 on time will delay the start of construction of Lea Hill Elementary School project.  </a:t>
            </a:r>
          </a:p>
          <a:p>
            <a:pPr lvl="0">
              <a:spcBef>
                <a:spcPts val="600"/>
              </a:spcBef>
            </a:pPr>
            <a:r>
              <a:rPr lang="en-US" dirty="0">
                <a:latin typeface="Calibri" panose="020F0502020204030204" pitchFamily="34" charset="0"/>
                <a:cs typeface="Calibri" panose="020F0502020204030204" pitchFamily="34" charset="0"/>
              </a:rPr>
              <a:t>Short building construction time period combined with roadway work and the absolute need to complete project on time creates critical scheduling, coordination and work environment challenges.</a:t>
            </a:r>
          </a:p>
          <a:p>
            <a:pPr marL="0" indent="0">
              <a:buNone/>
            </a:pPr>
            <a:endParaRPr lang="en-US" sz="2000" i="1" dirty="0">
              <a:solidFill>
                <a:schemeClr val="accent3">
                  <a:lumMod val="50000"/>
                </a:schemeClr>
              </a:solidFill>
              <a:latin typeface="Calibri" panose="020F0502020204030204" pitchFamily="34" charset="0"/>
            </a:endParaRPr>
          </a:p>
        </p:txBody>
      </p:sp>
    </p:spTree>
    <p:extLst>
      <p:ext uri="{BB962C8B-B14F-4D97-AF65-F5344CB8AC3E}">
        <p14:creationId xmlns:p14="http://schemas.microsoft.com/office/powerpoint/2010/main" val="2635656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130" y="365760"/>
            <a:ext cx="7795754" cy="655320"/>
          </a:xfrm>
        </p:spPr>
        <p:txBody>
          <a:bodyPr>
            <a:normAutofit/>
          </a:bodyPr>
          <a:lstStyle/>
          <a:p>
            <a:r>
              <a:rPr lang="en-US" sz="3200" b="1" u="sng" dirty="0">
                <a:latin typeface="Calibri" panose="020F0502020204030204" pitchFamily="34" charset="0"/>
              </a:rPr>
              <a:t>Lea Hill Elementary School Replacement</a:t>
            </a:r>
          </a:p>
        </p:txBody>
      </p:sp>
      <p:sp>
        <p:nvSpPr>
          <p:cNvPr id="3" name="Content Placeholder 2"/>
          <p:cNvSpPr>
            <a:spLocks noGrp="1"/>
          </p:cNvSpPr>
          <p:nvPr>
            <p:ph idx="1"/>
          </p:nvPr>
        </p:nvSpPr>
        <p:spPr>
          <a:xfrm>
            <a:off x="420130" y="1249680"/>
            <a:ext cx="7648832" cy="5303520"/>
          </a:xfrm>
        </p:spPr>
        <p:txBody>
          <a:bodyPr>
            <a:normAutofit/>
          </a:bodyPr>
          <a:lstStyle/>
          <a:p>
            <a:pPr lvl="0">
              <a:spcBef>
                <a:spcPts val="600"/>
              </a:spcBef>
            </a:pPr>
            <a:r>
              <a:rPr lang="en-US" dirty="0">
                <a:latin typeface="Calibri" panose="020F0502020204030204" pitchFamily="34" charset="0"/>
                <a:cs typeface="Calibri" panose="020F0502020204030204" pitchFamily="34" charset="0"/>
              </a:rPr>
              <a:t>Project requires an aggressive 13 month construction schedule. </a:t>
            </a:r>
          </a:p>
          <a:p>
            <a:pPr lvl="0">
              <a:spcBef>
                <a:spcPts val="600"/>
              </a:spcBef>
            </a:pPr>
            <a:r>
              <a:rPr lang="en-US" dirty="0">
                <a:latin typeface="Calibri" panose="020F0502020204030204" pitchFamily="34" charset="0"/>
                <a:cs typeface="Calibri" panose="020F0502020204030204" pitchFamily="34" charset="0"/>
              </a:rPr>
              <a:t>Project includes abatement of hazardous materials and demolition of existing school buildings before construction on the new school building can begin.  </a:t>
            </a:r>
          </a:p>
          <a:p>
            <a:pPr lvl="1">
              <a:spcBef>
                <a:spcPts val="600"/>
              </a:spcBef>
              <a:spcAft>
                <a:spcPts val="200"/>
              </a:spcAft>
              <a:buFont typeface="Wingdings" panose="05000000000000000000" pitchFamily="2" charset="2"/>
              <a:buChar char="§"/>
            </a:pPr>
            <a:r>
              <a:rPr lang="en-US" dirty="0">
                <a:latin typeface="Calibri" panose="020F0502020204030204" pitchFamily="34" charset="0"/>
                <a:cs typeface="Calibri" panose="020F0502020204030204" pitchFamily="34" charset="0"/>
              </a:rPr>
              <a:t>This work reduces the time available for construction of the new facility.</a:t>
            </a:r>
          </a:p>
          <a:p>
            <a:pPr lvl="0">
              <a:spcBef>
                <a:spcPts val="600"/>
              </a:spcBef>
            </a:pPr>
            <a:r>
              <a:rPr lang="en-US" dirty="0">
                <a:latin typeface="Calibri" panose="020F0502020204030204" pitchFamily="34" charset="0"/>
                <a:cs typeface="Calibri" panose="020F0502020204030204" pitchFamily="34" charset="0"/>
              </a:rPr>
              <a:t>Project includes roadway construction of curbs and gutters, sidewalks, landscaping, street lights, and pavement restoration at an arterial road, 124th Ave. SE, while the road remains in operation.</a:t>
            </a:r>
          </a:p>
          <a:p>
            <a:pPr>
              <a:spcBef>
                <a:spcPts val="600"/>
              </a:spcBef>
            </a:pPr>
            <a:r>
              <a:rPr lang="en-US" dirty="0">
                <a:latin typeface="Calibri" panose="020F0502020204030204" pitchFamily="34" charset="0"/>
                <a:cs typeface="Calibri" panose="020F0502020204030204" pitchFamily="34" charset="0"/>
              </a:rPr>
              <a:t>Completion of Lea Hill Elementary School by summer of 2022 is essential to allow Elementary School No. 16 to open for new students and relieve significant overcrowding at other elementary schools in the area.  </a:t>
            </a:r>
          </a:p>
          <a:p>
            <a:pPr lvl="1">
              <a:spcBef>
                <a:spcPts val="600"/>
              </a:spcBef>
            </a:pPr>
            <a:r>
              <a:rPr lang="en-US" dirty="0">
                <a:latin typeface="Calibri" panose="020F0502020204030204" pitchFamily="34" charset="0"/>
                <a:cs typeface="Calibri" panose="020F0502020204030204" pitchFamily="34" charset="0"/>
              </a:rPr>
              <a:t>By 2021, approximately 475 students in the area of the new school will attend classes in temporary portable classrooms.</a:t>
            </a:r>
          </a:p>
          <a:p>
            <a:pPr lvl="1">
              <a:spcBef>
                <a:spcPts val="600"/>
              </a:spcBef>
            </a:pPr>
            <a:r>
              <a:rPr lang="en-US" dirty="0">
                <a:latin typeface="Calibri" panose="020F0502020204030204" pitchFamily="34" charset="0"/>
                <a:cs typeface="Calibri" panose="020F0502020204030204" pitchFamily="34" charset="0"/>
              </a:rPr>
              <a:t>Elementary School No. 16 must be available in 2021 for these students.</a:t>
            </a:r>
          </a:p>
          <a:p>
            <a:pPr>
              <a:spcBef>
                <a:spcPts val="600"/>
              </a:spcBef>
            </a:pPr>
            <a:r>
              <a:rPr lang="en-US" dirty="0">
                <a:latin typeface="Calibri" panose="020F0502020204030204" pitchFamily="34" charset="0"/>
                <a:cs typeface="Calibri" panose="020F0502020204030204" pitchFamily="34" charset="0"/>
              </a:rPr>
              <a:t>Short building construction time period combined with roadway work and the absolute need to complete project on time creates critical scheduling, coordination and work environment challenges.</a:t>
            </a:r>
          </a:p>
          <a:p>
            <a:pPr lvl="0">
              <a:spcBef>
                <a:spcPts val="600"/>
              </a:spcBef>
            </a:pPr>
            <a:endParaRPr lang="en-US" dirty="0">
              <a:latin typeface="Calibri" panose="020F0502020204030204" pitchFamily="34" charset="0"/>
              <a:cs typeface="Calibri" panose="020F0502020204030204" pitchFamily="34" charset="0"/>
            </a:endParaRPr>
          </a:p>
          <a:p>
            <a:pPr marL="0" indent="0">
              <a:buNone/>
            </a:pPr>
            <a:endParaRPr lang="en-US" sz="2000" i="1" dirty="0">
              <a:solidFill>
                <a:schemeClr val="accent3">
                  <a:lumMod val="50000"/>
                </a:schemeClr>
              </a:solidFill>
              <a:latin typeface="Calibri" panose="020F0502020204030204" pitchFamily="34" charset="0"/>
            </a:endParaRPr>
          </a:p>
        </p:txBody>
      </p:sp>
    </p:spTree>
    <p:extLst>
      <p:ext uri="{BB962C8B-B14F-4D97-AF65-F5344CB8AC3E}">
        <p14:creationId xmlns:p14="http://schemas.microsoft.com/office/powerpoint/2010/main" val="795174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46760"/>
          </a:xfrm>
        </p:spPr>
        <p:txBody>
          <a:bodyPr>
            <a:normAutofit/>
          </a:bodyPr>
          <a:lstStyle/>
          <a:p>
            <a:r>
              <a:rPr lang="en-US" sz="3200" b="1" u="sng" dirty="0">
                <a:latin typeface="Calibri" panose="020F0502020204030204" pitchFamily="34" charset="0"/>
              </a:rPr>
              <a:t>Other GC/CM Factors for Success</a:t>
            </a:r>
          </a:p>
        </p:txBody>
      </p:sp>
      <p:sp>
        <p:nvSpPr>
          <p:cNvPr id="3" name="Content Placeholder 2"/>
          <p:cNvSpPr>
            <a:spLocks noGrp="1"/>
          </p:cNvSpPr>
          <p:nvPr>
            <p:ph idx="1"/>
          </p:nvPr>
        </p:nvSpPr>
        <p:spPr>
          <a:xfrm>
            <a:off x="946404" y="1432560"/>
            <a:ext cx="6446520" cy="4251960"/>
          </a:xfrm>
        </p:spPr>
        <p:txBody>
          <a:bodyPr>
            <a:normAutofit/>
          </a:bodyPr>
          <a:lstStyle/>
          <a:p>
            <a:pPr>
              <a:spcBef>
                <a:spcPts val="900"/>
              </a:spcBef>
              <a:spcAft>
                <a:spcPts val="0"/>
              </a:spcAft>
            </a:pPr>
            <a:r>
              <a:rPr lang="en-US" sz="2200" dirty="0">
                <a:latin typeface="Calibri" panose="020F0502020204030204" pitchFamily="34" charset="0"/>
              </a:rPr>
              <a:t>Involvement of a GC/CM during the design phase.</a:t>
            </a:r>
          </a:p>
          <a:p>
            <a:pPr>
              <a:spcBef>
                <a:spcPts val="900"/>
              </a:spcBef>
              <a:spcAft>
                <a:spcPts val="0"/>
              </a:spcAft>
            </a:pPr>
            <a:r>
              <a:rPr lang="en-US" sz="2200" dirty="0">
                <a:latin typeface="Calibri" panose="020F0502020204030204" pitchFamily="34" charset="0"/>
              </a:rPr>
              <a:t>Selection of a contractor based upon skill, experience, team members and price.</a:t>
            </a:r>
          </a:p>
          <a:p>
            <a:pPr>
              <a:spcBef>
                <a:spcPts val="900"/>
              </a:spcBef>
              <a:spcAft>
                <a:spcPts val="0"/>
              </a:spcAft>
            </a:pPr>
            <a:r>
              <a:rPr lang="en-US" sz="2200" dirty="0">
                <a:latin typeface="Calibri" panose="020F0502020204030204" pitchFamily="34" charset="0"/>
              </a:rPr>
              <a:t>Collaborative approach to the project.</a:t>
            </a:r>
          </a:p>
          <a:p>
            <a:pPr>
              <a:spcBef>
                <a:spcPts val="900"/>
              </a:spcBef>
              <a:spcAft>
                <a:spcPts val="0"/>
              </a:spcAft>
            </a:pPr>
            <a:r>
              <a:rPr lang="en-US" sz="2200" dirty="0">
                <a:latin typeface="Calibri" panose="020F0502020204030204" pitchFamily="34" charset="0"/>
              </a:rPr>
              <a:t>Improved cost control.</a:t>
            </a:r>
          </a:p>
          <a:p>
            <a:pPr>
              <a:spcBef>
                <a:spcPts val="900"/>
              </a:spcBef>
              <a:spcAft>
                <a:spcPts val="0"/>
              </a:spcAft>
            </a:pPr>
            <a:r>
              <a:rPr lang="en-US" sz="2200" dirty="0">
                <a:latin typeface="Calibri" panose="020F0502020204030204" pitchFamily="34" charset="0"/>
              </a:rPr>
              <a:t>Improved scheduling and phasing opportunities.</a:t>
            </a:r>
          </a:p>
          <a:p>
            <a:pPr>
              <a:spcBef>
                <a:spcPts val="900"/>
              </a:spcBef>
              <a:spcAft>
                <a:spcPts val="0"/>
              </a:spcAft>
            </a:pPr>
            <a:r>
              <a:rPr lang="en-US" sz="2200" dirty="0">
                <a:latin typeface="Calibri" panose="020F0502020204030204" pitchFamily="34" charset="0"/>
              </a:rPr>
              <a:t>Improved market access to subcontractors and suppliers.</a:t>
            </a:r>
          </a:p>
          <a:p>
            <a:pPr>
              <a:spcBef>
                <a:spcPts val="900"/>
              </a:spcBef>
              <a:spcAft>
                <a:spcPts val="0"/>
              </a:spcAft>
            </a:pPr>
            <a:r>
              <a:rPr lang="en-US" sz="2200" dirty="0">
                <a:latin typeface="Calibri" panose="020F0502020204030204" pitchFamily="34" charset="0"/>
              </a:rPr>
              <a:t>Potential for early bid packages.</a:t>
            </a:r>
          </a:p>
          <a:p>
            <a:pPr>
              <a:spcBef>
                <a:spcPts val="900"/>
              </a:spcBef>
              <a:spcAft>
                <a:spcPts val="0"/>
              </a:spcAft>
            </a:pPr>
            <a:r>
              <a:rPr lang="en-US" sz="2200" dirty="0">
                <a:latin typeface="Calibri" panose="020F0502020204030204" pitchFamily="34" charset="0"/>
              </a:rPr>
              <a:t>Potential for early procurement of long-lead items.</a:t>
            </a:r>
          </a:p>
          <a:p>
            <a:pPr marL="0" indent="0">
              <a:spcBef>
                <a:spcPts val="900"/>
              </a:spcBef>
              <a:spcAft>
                <a:spcPts val="0"/>
              </a:spcAft>
              <a:buNone/>
            </a:pPr>
            <a:endParaRPr lang="en-US" dirty="0">
              <a:latin typeface="Calibri" panose="020F0502020204030204" pitchFamily="34" charset="0"/>
            </a:endParaRPr>
          </a:p>
        </p:txBody>
      </p:sp>
    </p:spTree>
    <p:extLst>
      <p:ext uri="{BB962C8B-B14F-4D97-AF65-F5344CB8AC3E}">
        <p14:creationId xmlns:p14="http://schemas.microsoft.com/office/powerpoint/2010/main" val="595573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7448" y="434340"/>
            <a:ext cx="7269480" cy="624840"/>
          </a:xfrm>
        </p:spPr>
        <p:txBody>
          <a:bodyPr>
            <a:normAutofit/>
          </a:bodyPr>
          <a:lstStyle/>
          <a:p>
            <a:r>
              <a:rPr lang="en-US" sz="3200" b="1" u="sng" dirty="0">
                <a:latin typeface="Calibri" panose="020F0502020204030204" pitchFamily="34" charset="0"/>
              </a:rPr>
              <a:t>3 Projects – One GC/CM</a:t>
            </a:r>
          </a:p>
        </p:txBody>
      </p:sp>
      <p:sp>
        <p:nvSpPr>
          <p:cNvPr id="3" name="Content Placeholder 2"/>
          <p:cNvSpPr>
            <a:spLocks noGrp="1"/>
          </p:cNvSpPr>
          <p:nvPr>
            <p:ph idx="1"/>
          </p:nvPr>
        </p:nvSpPr>
        <p:spPr>
          <a:xfrm>
            <a:off x="917448" y="1531620"/>
            <a:ext cx="6513576" cy="4960619"/>
          </a:xfrm>
        </p:spPr>
        <p:txBody>
          <a:bodyPr>
            <a:normAutofit/>
          </a:bodyPr>
          <a:lstStyle/>
          <a:p>
            <a:pPr marL="0" indent="0">
              <a:spcBef>
                <a:spcPts val="0"/>
              </a:spcBef>
              <a:spcAft>
                <a:spcPts val="600"/>
              </a:spcAft>
              <a:buNone/>
            </a:pPr>
            <a:r>
              <a:rPr lang="en-US" sz="2200" dirty="0">
                <a:latin typeface="Calibri" panose="020F0502020204030204" pitchFamily="34" charset="0"/>
              </a:rPr>
              <a:t>Utilization of the GC/CM process for this 3 school program provides unique opportunities and benefits:</a:t>
            </a:r>
          </a:p>
          <a:p>
            <a:pPr lvl="1">
              <a:spcBef>
                <a:spcPts val="0"/>
              </a:spcBef>
              <a:spcAft>
                <a:spcPts val="600"/>
              </a:spcAft>
            </a:pPr>
            <a:r>
              <a:rPr lang="en-US" sz="2000" dirty="0">
                <a:latin typeface="Calibri" panose="020F0502020204030204" pitchFamily="34" charset="0"/>
              </a:rPr>
              <a:t>Ability to execute 3 similar and sequential projects with a common team of highly qualified individuals.</a:t>
            </a:r>
          </a:p>
          <a:p>
            <a:pPr lvl="1">
              <a:spcBef>
                <a:spcPts val="0"/>
              </a:spcBef>
              <a:spcAft>
                <a:spcPts val="600"/>
              </a:spcAft>
            </a:pPr>
            <a:r>
              <a:rPr lang="en-US" sz="2000" dirty="0">
                <a:latin typeface="Calibri" panose="020F0502020204030204" pitchFamily="34" charset="0"/>
              </a:rPr>
              <a:t>Continuity of project leadership for all 3 projects.</a:t>
            </a:r>
          </a:p>
          <a:p>
            <a:pPr lvl="1">
              <a:spcBef>
                <a:spcPts val="0"/>
              </a:spcBef>
              <a:spcAft>
                <a:spcPts val="600"/>
              </a:spcAft>
            </a:pPr>
            <a:r>
              <a:rPr lang="en-US" sz="2000" dirty="0">
                <a:latin typeface="Calibri" panose="020F0502020204030204" pitchFamily="34" charset="0"/>
              </a:rPr>
              <a:t>Planning and design efficiencies.</a:t>
            </a:r>
          </a:p>
          <a:p>
            <a:pPr lvl="1">
              <a:spcBef>
                <a:spcPts val="0"/>
              </a:spcBef>
              <a:spcAft>
                <a:spcPts val="600"/>
              </a:spcAft>
            </a:pPr>
            <a:r>
              <a:rPr lang="en-US" sz="2000" dirty="0">
                <a:latin typeface="Calibri" panose="020F0502020204030204" pitchFamily="34" charset="0"/>
              </a:rPr>
              <a:t>Potential for cost savings by GC/CM overhead reduction with 3 projects and one GC/CM.</a:t>
            </a:r>
          </a:p>
          <a:p>
            <a:pPr lvl="1">
              <a:spcBef>
                <a:spcPts val="0"/>
              </a:spcBef>
              <a:spcAft>
                <a:spcPts val="600"/>
              </a:spcAft>
            </a:pPr>
            <a:r>
              <a:rPr lang="en-US" sz="2000" dirty="0">
                <a:latin typeface="Calibri" panose="020F0502020204030204" pitchFamily="34" charset="0"/>
              </a:rPr>
              <a:t>Reduced learning curve.</a:t>
            </a:r>
          </a:p>
          <a:p>
            <a:pPr lvl="1">
              <a:spcBef>
                <a:spcPts val="0"/>
              </a:spcBef>
              <a:spcAft>
                <a:spcPts val="600"/>
              </a:spcAft>
            </a:pPr>
            <a:r>
              <a:rPr lang="en-US" sz="2000" dirty="0">
                <a:latin typeface="Calibri" panose="020F0502020204030204" pitchFamily="34" charset="0"/>
              </a:rPr>
              <a:t>On-going lessons learned.</a:t>
            </a:r>
          </a:p>
          <a:p>
            <a:pPr lvl="1">
              <a:spcBef>
                <a:spcPts val="0"/>
              </a:spcBef>
              <a:spcAft>
                <a:spcPts val="600"/>
              </a:spcAft>
            </a:pPr>
            <a:r>
              <a:rPr lang="en-US" sz="2000" dirty="0">
                <a:latin typeface="Calibri" panose="020F0502020204030204" pitchFamily="34" charset="0"/>
              </a:rPr>
              <a:t>Opportunity to establish a long-range plan for 3 sequential projects with input from and involvement with the same design team and GC/CM.</a:t>
            </a:r>
          </a:p>
          <a:p>
            <a:pPr lvl="1">
              <a:spcBef>
                <a:spcPts val="0"/>
              </a:spcBef>
              <a:spcAft>
                <a:spcPts val="600"/>
              </a:spcAft>
            </a:pPr>
            <a:endParaRPr lang="en-US" sz="2000" dirty="0">
              <a:latin typeface="Calibri" panose="020F0502020204030204" pitchFamily="34" charset="0"/>
            </a:endParaRPr>
          </a:p>
          <a:p>
            <a:pPr>
              <a:spcBef>
                <a:spcPts val="0"/>
              </a:spcBef>
            </a:pPr>
            <a:endParaRPr lang="en-US" sz="20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85278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021080"/>
          </a:xfrm>
        </p:spPr>
        <p:txBody>
          <a:bodyPr>
            <a:normAutofit/>
          </a:bodyPr>
          <a:lstStyle/>
          <a:p>
            <a:r>
              <a:rPr lang="en-US" sz="3200" b="1" u="sng" dirty="0">
                <a:latin typeface="Calibri" panose="020F0502020204030204" pitchFamily="34" charset="0"/>
              </a:rPr>
              <a:t>Project Team</a:t>
            </a:r>
          </a:p>
        </p:txBody>
      </p:sp>
      <p:sp>
        <p:nvSpPr>
          <p:cNvPr id="3" name="Content Placeholder 2"/>
          <p:cNvSpPr>
            <a:spLocks noGrp="1"/>
          </p:cNvSpPr>
          <p:nvPr>
            <p:ph idx="1"/>
          </p:nvPr>
        </p:nvSpPr>
        <p:spPr>
          <a:xfrm>
            <a:off x="946404" y="1668781"/>
            <a:ext cx="6446520" cy="4511358"/>
          </a:xfrm>
        </p:spPr>
        <p:txBody>
          <a:bodyPr>
            <a:normAutofit/>
          </a:bodyPr>
          <a:lstStyle/>
          <a:p>
            <a:pPr marL="0" indent="0">
              <a:buNone/>
            </a:pPr>
            <a:r>
              <a:rPr lang="en-US" sz="1750" u="sng" dirty="0">
                <a:latin typeface="Calibri" panose="020F0502020204030204" pitchFamily="34" charset="0"/>
              </a:rPr>
              <a:t>Here today:</a:t>
            </a:r>
          </a:p>
          <a:p>
            <a:r>
              <a:rPr lang="en-US" sz="1750" dirty="0">
                <a:latin typeface="Calibri" panose="020F0502020204030204" pitchFamily="34" charset="0"/>
              </a:rPr>
              <a:t>Jeffrey Grose, Executive Director of Capital Projects,             Auburn School District</a:t>
            </a:r>
          </a:p>
          <a:p>
            <a:r>
              <a:rPr lang="en-US" sz="1750" dirty="0">
                <a:latin typeface="Calibri" panose="020F0502020204030204" pitchFamily="34" charset="0"/>
              </a:rPr>
              <a:t>Bob Lindstrom, AIA, Project Manager, BLRB </a:t>
            </a:r>
            <a:r>
              <a:rPr lang="en-US" sz="1750" dirty="0" smtClean="0">
                <a:latin typeface="Calibri" panose="020F0502020204030204" pitchFamily="34" charset="0"/>
              </a:rPr>
              <a:t>Architects</a:t>
            </a:r>
            <a:endParaRPr lang="en-US" sz="1750" dirty="0">
              <a:latin typeface="Calibri" panose="020F0502020204030204" pitchFamily="34" charset="0"/>
            </a:endParaRPr>
          </a:p>
          <a:p>
            <a:r>
              <a:rPr lang="en-US" sz="1750" dirty="0">
                <a:latin typeface="Calibri" panose="020F0502020204030204" pitchFamily="34" charset="0"/>
              </a:rPr>
              <a:t>Jim Dugan, GC/CM Advisor, </a:t>
            </a:r>
            <a:r>
              <a:rPr lang="en-US" sz="1750" dirty="0" err="1">
                <a:latin typeface="Calibri" panose="020F0502020204030204" pitchFamily="34" charset="0"/>
              </a:rPr>
              <a:t>Parametrix</a:t>
            </a:r>
            <a:endParaRPr lang="en-US" sz="1750" dirty="0">
              <a:latin typeface="Calibri" panose="020F0502020204030204" pitchFamily="34" charset="0"/>
            </a:endParaRPr>
          </a:p>
          <a:p>
            <a:r>
              <a:rPr lang="en-US" sz="1750" dirty="0">
                <a:latin typeface="Calibri" panose="020F0502020204030204" pitchFamily="34" charset="0"/>
              </a:rPr>
              <a:t>Dan Cody, GC/CM Procurement Consultant, </a:t>
            </a:r>
            <a:r>
              <a:rPr lang="en-US" sz="1750" dirty="0" err="1">
                <a:latin typeface="Calibri" panose="020F0502020204030204" pitchFamily="34" charset="0"/>
              </a:rPr>
              <a:t>Parametrix</a:t>
            </a:r>
            <a:endParaRPr lang="en-US" sz="1750" dirty="0">
              <a:latin typeface="Calibri" panose="020F0502020204030204" pitchFamily="34" charset="0"/>
            </a:endParaRPr>
          </a:p>
          <a:p>
            <a:pPr marL="0" indent="0">
              <a:buNone/>
            </a:pPr>
            <a:r>
              <a:rPr lang="en-US" sz="1750" u="sng" dirty="0">
                <a:latin typeface="Calibri" panose="020F0502020204030204" pitchFamily="34" charset="0"/>
              </a:rPr>
              <a:t>Also on the team:</a:t>
            </a:r>
          </a:p>
          <a:p>
            <a:r>
              <a:rPr lang="en-US" sz="1750" dirty="0">
                <a:latin typeface="Calibri" panose="020F0502020204030204" pitchFamily="34" charset="0"/>
              </a:rPr>
              <a:t>Matt Nolan, Construction Administrator, Auburn School District</a:t>
            </a:r>
          </a:p>
          <a:p>
            <a:r>
              <a:rPr lang="en-US" sz="1750" dirty="0">
                <a:latin typeface="Calibri" panose="020F0502020204030204" pitchFamily="34" charset="0"/>
              </a:rPr>
              <a:t>Ron Harpel, AIA, Principal-in-Charge, BLRB Architects</a:t>
            </a:r>
          </a:p>
          <a:p>
            <a:r>
              <a:rPr lang="en-US" sz="1750" dirty="0">
                <a:latin typeface="Calibri" panose="020F0502020204030204" pitchFamily="34" charset="0"/>
              </a:rPr>
              <a:t>Graehm Wallace, GC/CM Legal Advisor, Perkins Coie</a:t>
            </a:r>
          </a:p>
        </p:txBody>
      </p:sp>
    </p:spTree>
    <p:extLst>
      <p:ext uri="{BB962C8B-B14F-4D97-AF65-F5344CB8AC3E}">
        <p14:creationId xmlns:p14="http://schemas.microsoft.com/office/powerpoint/2010/main" val="2920334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latin typeface="Calibri" panose="020F0502020204030204" pitchFamily="34" charset="0"/>
              </a:rPr>
              <a:t>Summary</a:t>
            </a:r>
          </a:p>
        </p:txBody>
      </p:sp>
      <p:sp>
        <p:nvSpPr>
          <p:cNvPr id="3" name="Content Placeholder 2"/>
          <p:cNvSpPr>
            <a:spLocks noGrp="1"/>
          </p:cNvSpPr>
          <p:nvPr>
            <p:ph idx="1"/>
          </p:nvPr>
        </p:nvSpPr>
        <p:spPr/>
        <p:txBody>
          <a:bodyPr>
            <a:normAutofit/>
          </a:bodyPr>
          <a:lstStyle/>
          <a:p>
            <a:r>
              <a:rPr lang="en-US" sz="2000" dirty="0">
                <a:latin typeface="Calibri" panose="020F0502020204030204" pitchFamily="34" charset="0"/>
              </a:rPr>
              <a:t>Program is funded with the appropriate budget.</a:t>
            </a:r>
          </a:p>
          <a:p>
            <a:r>
              <a:rPr lang="en-US" sz="2000" dirty="0">
                <a:latin typeface="Calibri" panose="020F0502020204030204" pitchFamily="34" charset="0"/>
              </a:rPr>
              <a:t>Program meets criteria of RCW 39.10.</a:t>
            </a:r>
          </a:p>
          <a:p>
            <a:r>
              <a:rPr lang="en-US" sz="2000" dirty="0">
                <a:latin typeface="Calibri" panose="020F0502020204030204" pitchFamily="34" charset="0"/>
              </a:rPr>
              <a:t>Team has the necessary experience and will provide leadership continuity for the 3 projects.</a:t>
            </a:r>
          </a:p>
          <a:p>
            <a:r>
              <a:rPr lang="en-US" sz="2000" dirty="0">
                <a:latin typeface="Calibri" panose="020F0502020204030204" pitchFamily="34" charset="0"/>
              </a:rPr>
              <a:t>Team has the capacity for the 3 project program.</a:t>
            </a:r>
          </a:p>
          <a:p>
            <a:r>
              <a:rPr lang="en-US" sz="2000" dirty="0">
                <a:latin typeface="Calibri" panose="020F0502020204030204" pitchFamily="34" charset="0"/>
              </a:rPr>
              <a:t>Team is prepared and ready to proceed.</a:t>
            </a:r>
          </a:p>
          <a:p>
            <a:r>
              <a:rPr lang="en-US" sz="2000" dirty="0">
                <a:latin typeface="Calibri" panose="020F0502020204030204" pitchFamily="34" charset="0"/>
              </a:rPr>
              <a:t>Utilization of the GC/CM delivery method will provide multiple benefits for the school district and its </a:t>
            </a:r>
            <a:r>
              <a:rPr lang="en-US" sz="2000" dirty="0" smtClean="0">
                <a:latin typeface="Calibri" panose="020F0502020204030204" pitchFamily="34" charset="0"/>
              </a:rPr>
              <a:t>citizens </a:t>
            </a:r>
            <a:r>
              <a:rPr lang="en-US" sz="2000" dirty="0">
                <a:latin typeface="Calibri" panose="020F0502020204030204" pitchFamily="34" charset="0"/>
              </a:rPr>
              <a:t>and contribute to the success of this 3 school program.</a:t>
            </a:r>
          </a:p>
        </p:txBody>
      </p:sp>
    </p:spTree>
    <p:extLst>
      <p:ext uri="{BB962C8B-B14F-4D97-AF65-F5344CB8AC3E}">
        <p14:creationId xmlns:p14="http://schemas.microsoft.com/office/powerpoint/2010/main" val="2461316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35278" y="3200400"/>
            <a:ext cx="7543800" cy="1031875"/>
          </a:xfrm>
        </p:spPr>
        <p:txBody>
          <a:bodyPr>
            <a:normAutofit/>
          </a:bodyPr>
          <a:lstStyle/>
          <a:p>
            <a:pPr algn="ctr"/>
            <a:r>
              <a:rPr lang="en-US" sz="4800" b="1" dirty="0">
                <a:latin typeface="Calibri" panose="020F0502020204030204" pitchFamily="34" charset="0"/>
              </a:rPr>
              <a:t>Thank you!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997" y="1607820"/>
            <a:ext cx="4024363" cy="1271587"/>
          </a:xfrm>
          <a:prstGeom prst="rect">
            <a:avLst/>
          </a:prstGeom>
        </p:spPr>
      </p:pic>
    </p:spTree>
    <p:extLst>
      <p:ext uri="{BB962C8B-B14F-4D97-AF65-F5344CB8AC3E}">
        <p14:creationId xmlns:p14="http://schemas.microsoft.com/office/powerpoint/2010/main" val="331569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830580"/>
            <a:ext cx="7269480" cy="777240"/>
          </a:xfrm>
        </p:spPr>
        <p:txBody>
          <a:bodyPr>
            <a:normAutofit/>
          </a:bodyPr>
          <a:lstStyle/>
          <a:p>
            <a:r>
              <a:rPr lang="en-US" sz="3200" b="1" u="sng" dirty="0">
                <a:latin typeface="Calibri" panose="020F0502020204030204" pitchFamily="34" charset="0"/>
              </a:rPr>
              <a:t>Agenda</a:t>
            </a:r>
          </a:p>
        </p:txBody>
      </p:sp>
      <p:sp>
        <p:nvSpPr>
          <p:cNvPr id="3" name="Content Placeholder 2"/>
          <p:cNvSpPr>
            <a:spLocks noGrp="1"/>
          </p:cNvSpPr>
          <p:nvPr>
            <p:ph idx="1"/>
          </p:nvPr>
        </p:nvSpPr>
        <p:spPr>
          <a:xfrm>
            <a:off x="946404" y="1828801"/>
            <a:ext cx="6446520" cy="3916679"/>
          </a:xfrm>
        </p:spPr>
        <p:txBody>
          <a:bodyPr>
            <a:normAutofit/>
          </a:bodyPr>
          <a:lstStyle/>
          <a:p>
            <a:r>
              <a:rPr lang="en-US" sz="2400" b="1" dirty="0">
                <a:latin typeface="Calibri" panose="020F0502020204030204" pitchFamily="34" charset="0"/>
              </a:rPr>
              <a:t>Auburn School District</a:t>
            </a:r>
          </a:p>
          <a:p>
            <a:r>
              <a:rPr lang="en-US" sz="2400" b="1" dirty="0">
                <a:latin typeface="Calibri" panose="020F0502020204030204" pitchFamily="34" charset="0"/>
              </a:rPr>
              <a:t>School District Qualifications</a:t>
            </a:r>
          </a:p>
          <a:p>
            <a:r>
              <a:rPr lang="en-US" sz="2400" b="1" dirty="0">
                <a:latin typeface="Calibri" panose="020F0502020204030204" pitchFamily="34" charset="0"/>
              </a:rPr>
              <a:t>3 Elementary School GC/CM Program</a:t>
            </a:r>
          </a:p>
          <a:p>
            <a:r>
              <a:rPr lang="en-US" sz="2400" b="1" dirty="0">
                <a:latin typeface="Calibri" panose="020F0502020204030204" pitchFamily="34" charset="0"/>
              </a:rPr>
              <a:t>Why GC/CM Delivery Method?</a:t>
            </a:r>
          </a:p>
          <a:p>
            <a:r>
              <a:rPr lang="en-US" sz="2400" b="1" dirty="0">
                <a:latin typeface="Calibri" panose="020F0502020204030204" pitchFamily="34" charset="0"/>
              </a:rPr>
              <a:t>Summary</a:t>
            </a:r>
          </a:p>
        </p:txBody>
      </p:sp>
    </p:spTree>
    <p:extLst>
      <p:ext uri="{BB962C8B-B14F-4D97-AF65-F5344CB8AC3E}">
        <p14:creationId xmlns:p14="http://schemas.microsoft.com/office/powerpoint/2010/main" val="106370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513" y="3200400"/>
            <a:ext cx="7620000" cy="1143000"/>
          </a:xfrm>
        </p:spPr>
        <p:txBody>
          <a:bodyPr/>
          <a:lstStyle/>
          <a:p>
            <a:pPr algn="ctr"/>
            <a:r>
              <a:rPr lang="en-US" sz="4400" b="1" dirty="0">
                <a:latin typeface="Calibri" panose="020F0502020204030204" pitchFamily="34" charset="0"/>
              </a:rPr>
              <a:t>Auburn School District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1" y="1828800"/>
            <a:ext cx="4024363" cy="1271587"/>
          </a:xfrm>
          <a:prstGeom prst="rect">
            <a:avLst/>
          </a:prstGeom>
        </p:spPr>
      </p:pic>
    </p:spTree>
    <p:extLst>
      <p:ext uri="{BB962C8B-B14F-4D97-AF65-F5344CB8AC3E}">
        <p14:creationId xmlns:p14="http://schemas.microsoft.com/office/powerpoint/2010/main" val="361951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latin typeface="Calibri" panose="020F0502020204030204" pitchFamily="34" charset="0"/>
              </a:rPr>
              <a:t>School District Statistics</a:t>
            </a:r>
          </a:p>
        </p:txBody>
      </p:sp>
      <p:sp>
        <p:nvSpPr>
          <p:cNvPr id="3" name="Content Placeholder 2"/>
          <p:cNvSpPr>
            <a:spLocks noGrp="1"/>
          </p:cNvSpPr>
          <p:nvPr>
            <p:ph idx="1"/>
          </p:nvPr>
        </p:nvSpPr>
        <p:spPr/>
        <p:txBody>
          <a:bodyPr>
            <a:noAutofit/>
          </a:bodyPr>
          <a:lstStyle/>
          <a:p>
            <a:r>
              <a:rPr lang="en-US" sz="2000" dirty="0">
                <a:latin typeface="Calibri" panose="020F0502020204030204" pitchFamily="34" charset="0"/>
              </a:rPr>
              <a:t>62 square mile area within King and Pierce counties</a:t>
            </a:r>
          </a:p>
          <a:p>
            <a:r>
              <a:rPr lang="en-US" sz="2000" dirty="0">
                <a:latin typeface="Calibri" panose="020F0502020204030204" pitchFamily="34" charset="0"/>
              </a:rPr>
              <a:t>Serves residents in Auburn, Algona, Pacific, Lake </a:t>
            </a:r>
            <a:r>
              <a:rPr lang="en-US" sz="2000" dirty="0" err="1">
                <a:latin typeface="Calibri" panose="020F0502020204030204" pitchFamily="34" charset="0"/>
              </a:rPr>
              <a:t>Tapps</a:t>
            </a:r>
            <a:r>
              <a:rPr lang="en-US" sz="2000" dirty="0">
                <a:latin typeface="Calibri" panose="020F0502020204030204" pitchFamily="34" charset="0"/>
              </a:rPr>
              <a:t> and unincorporated areas of King and Pierce Counties</a:t>
            </a:r>
          </a:p>
          <a:p>
            <a:r>
              <a:rPr lang="en-US" sz="2000" dirty="0">
                <a:latin typeface="Calibri" panose="020F0502020204030204" pitchFamily="34" charset="0"/>
              </a:rPr>
              <a:t>Began serving students in 1896</a:t>
            </a:r>
          </a:p>
          <a:p>
            <a:r>
              <a:rPr lang="en-US" sz="2000" dirty="0">
                <a:latin typeface="Calibri" panose="020F0502020204030204" pitchFamily="34" charset="0"/>
              </a:rPr>
              <a:t>Current enrollment: 16,400 students</a:t>
            </a:r>
          </a:p>
          <a:p>
            <a:r>
              <a:rPr lang="en-US" sz="2000" dirty="0">
                <a:latin typeface="Calibri" panose="020F0502020204030204" pitchFamily="34" charset="0"/>
              </a:rPr>
              <a:t>Twenty-two schools:</a:t>
            </a:r>
          </a:p>
          <a:p>
            <a:pPr lvl="1">
              <a:buFont typeface="Wingdings" panose="05000000000000000000" pitchFamily="2" charset="2"/>
              <a:buChar char="§"/>
            </a:pPr>
            <a:r>
              <a:rPr lang="en-US" sz="1800" dirty="0">
                <a:latin typeface="Calibri" panose="020F0502020204030204" pitchFamily="34" charset="0"/>
              </a:rPr>
              <a:t>14 Elementary Schools</a:t>
            </a:r>
          </a:p>
          <a:p>
            <a:pPr lvl="1">
              <a:buFont typeface="Wingdings" panose="05000000000000000000" pitchFamily="2" charset="2"/>
              <a:buChar char="§"/>
            </a:pPr>
            <a:r>
              <a:rPr lang="en-US" sz="1800" dirty="0">
                <a:latin typeface="Calibri" panose="020F0502020204030204" pitchFamily="34" charset="0"/>
              </a:rPr>
              <a:t>4 Middle School</a:t>
            </a:r>
          </a:p>
          <a:p>
            <a:pPr lvl="1">
              <a:buFont typeface="Wingdings" panose="05000000000000000000" pitchFamily="2" charset="2"/>
              <a:buChar char="§"/>
            </a:pPr>
            <a:r>
              <a:rPr lang="en-US" sz="1800" dirty="0">
                <a:latin typeface="Calibri" panose="020F0502020204030204" pitchFamily="34" charset="0"/>
              </a:rPr>
              <a:t>4 High Schools</a:t>
            </a:r>
          </a:p>
          <a:p>
            <a:r>
              <a:rPr lang="en-US" sz="2000" dirty="0">
                <a:latin typeface="Calibri" panose="020F0502020204030204" pitchFamily="34" charset="0"/>
              </a:rPr>
              <a:t>Over 1,900 staff members</a:t>
            </a:r>
          </a:p>
        </p:txBody>
      </p:sp>
    </p:spTree>
    <p:extLst>
      <p:ext uri="{BB962C8B-B14F-4D97-AF65-F5344CB8AC3E}">
        <p14:creationId xmlns:p14="http://schemas.microsoft.com/office/powerpoint/2010/main" val="88527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830" y="365760"/>
            <a:ext cx="7357110" cy="868680"/>
          </a:xfrm>
        </p:spPr>
        <p:txBody>
          <a:bodyPr>
            <a:normAutofit fontScale="90000"/>
          </a:bodyPr>
          <a:lstStyle/>
          <a:p>
            <a:r>
              <a:rPr lang="en-US" sz="3200" b="1" u="sng" dirty="0">
                <a:latin typeface="Calibri" panose="020F0502020204030204" pitchFamily="34" charset="0"/>
              </a:rPr>
              <a:t>School District Capital Projects Bond Program</a:t>
            </a:r>
          </a:p>
        </p:txBody>
      </p:sp>
      <p:sp>
        <p:nvSpPr>
          <p:cNvPr id="3" name="Content Placeholder 2"/>
          <p:cNvSpPr>
            <a:spLocks noGrp="1"/>
          </p:cNvSpPr>
          <p:nvPr>
            <p:ph idx="1"/>
          </p:nvPr>
        </p:nvSpPr>
        <p:spPr>
          <a:xfrm>
            <a:off x="544830" y="1554480"/>
            <a:ext cx="7444740" cy="4754880"/>
          </a:xfrm>
        </p:spPr>
        <p:txBody>
          <a:bodyPr>
            <a:normAutofit fontScale="62500" lnSpcReduction="20000"/>
          </a:bodyPr>
          <a:lstStyle/>
          <a:p>
            <a:pPr marL="0" indent="0">
              <a:buNone/>
            </a:pPr>
            <a:r>
              <a:rPr lang="en-US" sz="2400" b="1" dirty="0">
                <a:latin typeface="Calibri" panose="020F0502020204030204" pitchFamily="34" charset="0"/>
              </a:rPr>
              <a:t>Capital Projects Bond:</a:t>
            </a:r>
          </a:p>
          <a:p>
            <a:pPr lvl="1">
              <a:buFont typeface="Arial" panose="020B0604020202020204" pitchFamily="34" charset="0"/>
              <a:buChar char="•"/>
            </a:pPr>
            <a:r>
              <a:rPr lang="en-US" sz="2200" dirty="0">
                <a:latin typeface="Calibri" panose="020F0502020204030204" pitchFamily="34" charset="0"/>
              </a:rPr>
              <a:t>Passed in November 2016. </a:t>
            </a:r>
          </a:p>
          <a:p>
            <a:pPr lvl="1">
              <a:buFont typeface="Arial" panose="020B0604020202020204" pitchFamily="34" charset="0"/>
              <a:buChar char="•"/>
            </a:pPr>
            <a:r>
              <a:rPr lang="en-US" sz="2200" dirty="0">
                <a:latin typeface="Calibri" panose="020F0502020204030204" pitchFamily="34" charset="0"/>
              </a:rPr>
              <a:t>$456,000,000 </a:t>
            </a:r>
          </a:p>
          <a:p>
            <a:pPr marL="0" indent="0">
              <a:spcBef>
                <a:spcPts val="600"/>
              </a:spcBef>
              <a:buNone/>
            </a:pPr>
            <a:r>
              <a:rPr lang="en-US" sz="2400" b="1" dirty="0">
                <a:latin typeface="Calibri" panose="020F0502020204030204" pitchFamily="34" charset="0"/>
              </a:rPr>
              <a:t>Scope:</a:t>
            </a:r>
          </a:p>
          <a:p>
            <a:pPr lvl="1">
              <a:buFont typeface="Arial" panose="020B0604020202020204" pitchFamily="34" charset="0"/>
              <a:buChar char="•"/>
            </a:pPr>
            <a:r>
              <a:rPr lang="en-US" sz="2200" dirty="0">
                <a:latin typeface="Calibri" panose="020F0502020204030204" pitchFamily="34" charset="0"/>
              </a:rPr>
              <a:t>Replace Olympic Middle School.</a:t>
            </a:r>
          </a:p>
          <a:p>
            <a:pPr lvl="1">
              <a:buFont typeface="Arial" panose="020B0604020202020204" pitchFamily="34" charset="0"/>
              <a:buChar char="•"/>
            </a:pPr>
            <a:r>
              <a:rPr lang="en-US" sz="2200" dirty="0">
                <a:latin typeface="Calibri" panose="020F0502020204030204" pitchFamily="34" charset="0"/>
              </a:rPr>
              <a:t>Replace 5 elementary schools: Chinook, Dick Scobee, Lea Hill, Pioneer and Terminal Park.</a:t>
            </a:r>
          </a:p>
          <a:p>
            <a:pPr lvl="1">
              <a:buFont typeface="Arial" panose="020B0604020202020204" pitchFamily="34" charset="0"/>
              <a:buChar char="•"/>
            </a:pPr>
            <a:r>
              <a:rPr lang="en-US" sz="2200" dirty="0">
                <a:latin typeface="Calibri" panose="020F0502020204030204" pitchFamily="34" charset="0"/>
              </a:rPr>
              <a:t>Build 2 new elementary schools: Elementary School No. 15 and 16.</a:t>
            </a:r>
          </a:p>
          <a:p>
            <a:pPr marL="0" indent="0">
              <a:spcBef>
                <a:spcPts val="600"/>
              </a:spcBef>
              <a:buNone/>
            </a:pPr>
            <a:r>
              <a:rPr lang="en-US" sz="2400" b="1" dirty="0">
                <a:latin typeface="Calibri" panose="020F0502020204030204" pitchFamily="34" charset="0"/>
              </a:rPr>
              <a:t>Phase 1: </a:t>
            </a:r>
          </a:p>
          <a:p>
            <a:pPr lvl="1">
              <a:buFont typeface="Arial" panose="020B0604020202020204" pitchFamily="34" charset="0"/>
              <a:buChar char="•"/>
            </a:pPr>
            <a:r>
              <a:rPr lang="en-US" sz="2200" dirty="0">
                <a:latin typeface="Calibri" panose="020F0502020204030204" pitchFamily="34" charset="0"/>
              </a:rPr>
              <a:t>Replace Olympic MS.</a:t>
            </a:r>
          </a:p>
          <a:p>
            <a:pPr lvl="1">
              <a:buFont typeface="Arial" panose="020B0604020202020204" pitchFamily="34" charset="0"/>
              <a:buChar char="•"/>
            </a:pPr>
            <a:r>
              <a:rPr lang="en-US" sz="2200" dirty="0">
                <a:latin typeface="Calibri" panose="020F0502020204030204" pitchFamily="34" charset="0"/>
              </a:rPr>
              <a:t>GC/CM project under construction.</a:t>
            </a:r>
          </a:p>
          <a:p>
            <a:pPr lvl="1">
              <a:buFont typeface="Arial" panose="020B0604020202020204" pitchFamily="34" charset="0"/>
              <a:buChar char="•"/>
            </a:pPr>
            <a:r>
              <a:rPr lang="en-US" sz="2200" dirty="0">
                <a:latin typeface="Calibri" panose="020F0502020204030204" pitchFamily="34" charset="0"/>
              </a:rPr>
              <a:t>Construction Completion date – August 2019.</a:t>
            </a:r>
            <a:endParaRPr lang="en-US" sz="2000" dirty="0">
              <a:latin typeface="Calibri" panose="020F0502020204030204" pitchFamily="34" charset="0"/>
            </a:endParaRPr>
          </a:p>
          <a:p>
            <a:pPr marL="0" indent="0">
              <a:spcBef>
                <a:spcPts val="600"/>
              </a:spcBef>
              <a:buNone/>
            </a:pPr>
            <a:r>
              <a:rPr lang="en-US" sz="2400" b="1" dirty="0">
                <a:latin typeface="Calibri" panose="020F0502020204030204" pitchFamily="34" charset="0"/>
              </a:rPr>
              <a:t>Phase 2:  </a:t>
            </a:r>
          </a:p>
          <a:p>
            <a:pPr lvl="1">
              <a:buFont typeface="Arial" panose="020B0604020202020204" pitchFamily="34" charset="0"/>
              <a:buChar char="•"/>
            </a:pPr>
            <a:r>
              <a:rPr lang="en-US" sz="2200" dirty="0">
                <a:latin typeface="Calibri" panose="020F0502020204030204" pitchFamily="34" charset="0"/>
              </a:rPr>
              <a:t>Replace Dick Scobee, Pioneer, Chinook and Terminal Park Elementary Schools.</a:t>
            </a:r>
          </a:p>
          <a:p>
            <a:pPr lvl="1">
              <a:buFont typeface="Arial" panose="020B0604020202020204" pitchFamily="34" charset="0"/>
              <a:buChar char="•"/>
            </a:pPr>
            <a:r>
              <a:rPr lang="en-US" sz="2200" dirty="0">
                <a:latin typeface="Calibri" panose="020F0502020204030204" pitchFamily="34" charset="0"/>
              </a:rPr>
              <a:t>4 school GC/CM program.</a:t>
            </a:r>
          </a:p>
          <a:p>
            <a:pPr lvl="1">
              <a:buFont typeface="Arial" panose="020B0604020202020204" pitchFamily="34" charset="0"/>
              <a:buChar char="•"/>
            </a:pPr>
            <a:r>
              <a:rPr lang="en-US" sz="2200" dirty="0">
                <a:latin typeface="Calibri" panose="020F0502020204030204" pitchFamily="34" charset="0"/>
              </a:rPr>
              <a:t>Projects completed sequentially, one per year, with occupancy from 2020 to 2023.</a:t>
            </a:r>
          </a:p>
          <a:p>
            <a:pPr lvl="1">
              <a:buFont typeface="Arial" panose="020B0604020202020204" pitchFamily="34" charset="0"/>
              <a:buChar char="•"/>
            </a:pPr>
            <a:r>
              <a:rPr lang="en-US" sz="2200" dirty="0">
                <a:latin typeface="Calibri" panose="020F0502020204030204" pitchFamily="34" charset="0"/>
              </a:rPr>
              <a:t>First project, Dick Scobee Elementary, under design.</a:t>
            </a:r>
          </a:p>
          <a:p>
            <a:pPr marL="0" indent="0">
              <a:spcBef>
                <a:spcPts val="600"/>
              </a:spcBef>
              <a:buNone/>
            </a:pPr>
            <a:r>
              <a:rPr lang="en-US" sz="2400" b="1" dirty="0">
                <a:latin typeface="Calibri" panose="020F0502020204030204" pitchFamily="34" charset="0"/>
              </a:rPr>
              <a:t>Phase 3:  </a:t>
            </a:r>
          </a:p>
          <a:p>
            <a:pPr lvl="1">
              <a:buFont typeface="Arial" panose="020B0604020202020204" pitchFamily="34" charset="0"/>
              <a:buChar char="•"/>
            </a:pPr>
            <a:r>
              <a:rPr lang="en-US" sz="2200" b="1" dirty="0">
                <a:latin typeface="Calibri" panose="020F0502020204030204" pitchFamily="34" charset="0"/>
              </a:rPr>
              <a:t>Build 2 new elementary schools and replace Lea Hill Elementary.</a:t>
            </a:r>
          </a:p>
          <a:p>
            <a:pPr lvl="1">
              <a:buFont typeface="Arial" panose="020B0604020202020204" pitchFamily="34" charset="0"/>
              <a:buChar char="•"/>
            </a:pPr>
            <a:r>
              <a:rPr lang="en-US" sz="2200" b="1" dirty="0">
                <a:latin typeface="Calibri" panose="020F0502020204030204" pitchFamily="34" charset="0"/>
              </a:rPr>
              <a:t>Projects completed sequentially, one per year, with occupancy from 2020 to 2022.</a:t>
            </a:r>
          </a:p>
          <a:p>
            <a:pPr lvl="1">
              <a:buFont typeface="Arial" panose="020B0604020202020204" pitchFamily="34" charset="0"/>
              <a:buChar char="•"/>
            </a:pPr>
            <a:r>
              <a:rPr lang="en-US" sz="2200" b="1" dirty="0">
                <a:latin typeface="Calibri" panose="020F0502020204030204" pitchFamily="34" charset="0"/>
              </a:rPr>
              <a:t>Elementary No. 15 starting schematic design.</a:t>
            </a:r>
            <a:endParaRPr lang="en-US" dirty="0"/>
          </a:p>
        </p:txBody>
      </p:sp>
    </p:spTree>
    <p:extLst>
      <p:ext uri="{BB962C8B-B14F-4D97-AF65-F5344CB8AC3E}">
        <p14:creationId xmlns:p14="http://schemas.microsoft.com/office/powerpoint/2010/main" val="59601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514" y="3200400"/>
            <a:ext cx="7620000" cy="1257300"/>
          </a:xfrm>
        </p:spPr>
        <p:txBody>
          <a:bodyPr>
            <a:normAutofit/>
          </a:bodyPr>
          <a:lstStyle/>
          <a:p>
            <a:pPr algn="ctr"/>
            <a:r>
              <a:rPr lang="en-US" sz="4400" b="1" dirty="0">
                <a:latin typeface="Calibri" panose="020F0502020204030204" pitchFamily="34" charset="0"/>
              </a:rPr>
              <a:t>School District Qualifications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32" y="1828800"/>
            <a:ext cx="4024363" cy="1271587"/>
          </a:xfrm>
          <a:prstGeom prst="rect">
            <a:avLst/>
          </a:prstGeom>
        </p:spPr>
      </p:pic>
    </p:spTree>
    <p:extLst>
      <p:ext uri="{BB962C8B-B14F-4D97-AF65-F5344CB8AC3E}">
        <p14:creationId xmlns:p14="http://schemas.microsoft.com/office/powerpoint/2010/main" val="346571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BBE9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7269480" cy="746760"/>
          </a:xfrm>
        </p:spPr>
        <p:txBody>
          <a:bodyPr>
            <a:normAutofit/>
          </a:bodyPr>
          <a:lstStyle/>
          <a:p>
            <a:r>
              <a:rPr lang="en-US" sz="3200" b="1" u="sng" dirty="0">
                <a:latin typeface="Calibri" panose="020F0502020204030204" pitchFamily="34" charset="0"/>
              </a:rPr>
              <a:t>Leadership Team</a:t>
            </a:r>
          </a:p>
        </p:txBody>
      </p:sp>
      <p:sp>
        <p:nvSpPr>
          <p:cNvPr id="5" name="Title 1"/>
          <p:cNvSpPr txBox="1">
            <a:spLocks/>
          </p:cNvSpPr>
          <p:nvPr/>
        </p:nvSpPr>
        <p:spPr>
          <a:xfrm>
            <a:off x="457200" y="1417638"/>
            <a:ext cx="7086600" cy="5135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US" sz="4400" dirty="0"/>
          </a:p>
        </p:txBody>
      </p:sp>
      <p:sp>
        <p:nvSpPr>
          <p:cNvPr id="6" name="Content Placeholder 2"/>
          <p:cNvSpPr>
            <a:spLocks noGrp="1"/>
          </p:cNvSpPr>
          <p:nvPr>
            <p:ph idx="1"/>
          </p:nvPr>
        </p:nvSpPr>
        <p:spPr>
          <a:xfrm>
            <a:off x="457200" y="1219200"/>
            <a:ext cx="7848600" cy="5263661"/>
          </a:xfrm>
        </p:spPr>
        <p:txBody>
          <a:bodyPr>
            <a:normAutofit/>
          </a:bodyPr>
          <a:lstStyle/>
          <a:p>
            <a:pPr marL="0" indent="0">
              <a:spcBef>
                <a:spcPts val="1800"/>
              </a:spcBef>
              <a:buNone/>
            </a:pPr>
            <a:endParaRPr lang="en-US" sz="1700" b="1" dirty="0">
              <a:latin typeface="Calibri" panose="020F0502020204030204" pitchFamily="34" charset="0"/>
            </a:endParaRPr>
          </a:p>
          <a:p>
            <a:pPr marL="0" indent="0">
              <a:spcBef>
                <a:spcPts val="1800"/>
              </a:spcBef>
              <a:buNone/>
            </a:pPr>
            <a:r>
              <a:rPr lang="en-US" sz="1700" b="1" dirty="0">
                <a:latin typeface="Calibri" panose="020F0502020204030204" pitchFamily="34" charset="0"/>
              </a:rPr>
              <a:t>Auburn School District</a:t>
            </a:r>
          </a:p>
          <a:p>
            <a:pPr lvl="1">
              <a:lnSpc>
                <a:spcPct val="100000"/>
              </a:lnSpc>
              <a:buFont typeface="Arial" panose="020B0604020202020204" pitchFamily="34" charset="0"/>
              <a:buChar char="•"/>
            </a:pPr>
            <a:r>
              <a:rPr lang="en-US" sz="1400" dirty="0">
                <a:solidFill>
                  <a:schemeClr val="tx1"/>
                </a:solidFill>
                <a:latin typeface="Calibri" panose="020F0502020204030204" pitchFamily="34" charset="0"/>
              </a:rPr>
              <a:t>Extensive K-12 capital projects experience.</a:t>
            </a:r>
          </a:p>
          <a:p>
            <a:pPr lvl="1">
              <a:lnSpc>
                <a:spcPct val="100000"/>
              </a:lnSpc>
              <a:buFont typeface="Arial" panose="020B0604020202020204" pitchFamily="34" charset="0"/>
              <a:buChar char="•"/>
            </a:pPr>
            <a:r>
              <a:rPr lang="en-US" sz="1400" dirty="0">
                <a:solidFill>
                  <a:schemeClr val="tx1"/>
                </a:solidFill>
                <a:latin typeface="Calibri" panose="020F0502020204030204" pitchFamily="34" charset="0"/>
              </a:rPr>
              <a:t>Long record of building projects on-time and within budget.</a:t>
            </a:r>
          </a:p>
          <a:p>
            <a:pPr lvl="1">
              <a:lnSpc>
                <a:spcPct val="100000"/>
              </a:lnSpc>
              <a:buFont typeface="Arial" panose="020B0604020202020204" pitchFamily="34" charset="0"/>
              <a:buChar char="•"/>
            </a:pPr>
            <a:r>
              <a:rPr lang="en-US" sz="1400" dirty="0">
                <a:latin typeface="Calibri" panose="020F0502020204030204" pitchFamily="34" charset="0"/>
              </a:rPr>
              <a:t>This program will be District’s third opportunity to use GC/CM.</a:t>
            </a:r>
          </a:p>
          <a:p>
            <a:pPr lvl="1">
              <a:lnSpc>
                <a:spcPct val="100000"/>
              </a:lnSpc>
              <a:buFont typeface="Arial" panose="020B0604020202020204" pitchFamily="34" charset="0"/>
              <a:buChar char="•"/>
            </a:pPr>
            <a:r>
              <a:rPr lang="en-US" sz="1400" dirty="0">
                <a:latin typeface="Calibri" panose="020F0502020204030204" pitchFamily="34" charset="0"/>
              </a:rPr>
              <a:t>Jeffrey Grose, Executive Director of Capital Projects, serving as Project Manager. </a:t>
            </a:r>
          </a:p>
          <a:p>
            <a:pPr lvl="2">
              <a:lnSpc>
                <a:spcPct val="100000"/>
              </a:lnSpc>
              <a:buFont typeface="Wingdings" panose="05000000000000000000" pitchFamily="2" charset="2"/>
              <a:buChar char="§"/>
            </a:pPr>
            <a:r>
              <a:rPr lang="en-US" dirty="0">
                <a:solidFill>
                  <a:schemeClr val="tx1"/>
                </a:solidFill>
                <a:latin typeface="Calibri" panose="020F0502020204030204" pitchFamily="34" charset="0"/>
              </a:rPr>
              <a:t>Degrees in architecture and building construction.</a:t>
            </a:r>
          </a:p>
          <a:p>
            <a:pPr lvl="2">
              <a:lnSpc>
                <a:spcPct val="100000"/>
              </a:lnSpc>
              <a:buFont typeface="Wingdings" panose="05000000000000000000" pitchFamily="2" charset="2"/>
              <a:buChar char="§"/>
            </a:pPr>
            <a:r>
              <a:rPr lang="en-US" dirty="0">
                <a:solidFill>
                  <a:schemeClr val="tx1"/>
                </a:solidFill>
                <a:latin typeface="Calibri" panose="020F0502020204030204" pitchFamily="34" charset="0"/>
              </a:rPr>
              <a:t>Work experience with architectural firms, contractor and Owner.</a:t>
            </a:r>
          </a:p>
          <a:p>
            <a:pPr lvl="2">
              <a:lnSpc>
                <a:spcPct val="100000"/>
              </a:lnSpc>
              <a:buFont typeface="Wingdings" panose="05000000000000000000" pitchFamily="2" charset="2"/>
              <a:buChar char="§"/>
            </a:pPr>
            <a:r>
              <a:rPr lang="en-US" dirty="0">
                <a:solidFill>
                  <a:schemeClr val="tx1"/>
                </a:solidFill>
                <a:latin typeface="Calibri" panose="020F0502020204030204" pitchFamily="34" charset="0"/>
              </a:rPr>
              <a:t>Certified Value Engineer.</a:t>
            </a:r>
          </a:p>
          <a:p>
            <a:pPr lvl="2">
              <a:lnSpc>
                <a:spcPct val="100000"/>
              </a:lnSpc>
              <a:buFont typeface="Wingdings" panose="05000000000000000000" pitchFamily="2" charset="2"/>
              <a:buChar char="§"/>
            </a:pPr>
            <a:r>
              <a:rPr lang="en-US" dirty="0">
                <a:solidFill>
                  <a:schemeClr val="tx1"/>
                </a:solidFill>
                <a:latin typeface="Calibri" panose="020F0502020204030204" pitchFamily="34" charset="0"/>
              </a:rPr>
              <a:t>Former Arbitrator for AAA and member of Dispute Resolution Board Foundation.</a:t>
            </a:r>
          </a:p>
          <a:p>
            <a:pPr lvl="1">
              <a:lnSpc>
                <a:spcPct val="100000"/>
              </a:lnSpc>
              <a:buFont typeface="Arial" panose="020B0604020202020204" pitchFamily="34" charset="0"/>
              <a:buChar char="•"/>
            </a:pPr>
            <a:r>
              <a:rPr lang="en-US" sz="1400" dirty="0">
                <a:latin typeface="Calibri" panose="020F0502020204030204" pitchFamily="34" charset="0"/>
              </a:rPr>
              <a:t>Matt Nolan, Project Coordinator, serving as Construction Administrator.</a:t>
            </a:r>
          </a:p>
          <a:p>
            <a:pPr lvl="2">
              <a:lnSpc>
                <a:spcPct val="100000"/>
              </a:lnSpc>
              <a:buFont typeface="Wingdings" panose="05000000000000000000" pitchFamily="2" charset="2"/>
              <a:buChar char="§"/>
            </a:pPr>
            <a:r>
              <a:rPr lang="en-US" dirty="0">
                <a:solidFill>
                  <a:schemeClr val="tx1"/>
                </a:solidFill>
                <a:latin typeface="Calibri" panose="020F0502020204030204" pitchFamily="34" charset="0"/>
              </a:rPr>
              <a:t>Degree in architecture and LEED Accredited.</a:t>
            </a:r>
          </a:p>
          <a:p>
            <a:pPr lvl="2">
              <a:lnSpc>
                <a:spcPct val="100000"/>
              </a:lnSpc>
              <a:buFont typeface="Wingdings" panose="05000000000000000000" pitchFamily="2" charset="2"/>
              <a:buChar char="§"/>
            </a:pPr>
            <a:r>
              <a:rPr lang="en-US" dirty="0">
                <a:solidFill>
                  <a:schemeClr val="tx1"/>
                </a:solidFill>
                <a:latin typeface="Calibri" panose="020F0502020204030204" pitchFamily="34" charset="0"/>
              </a:rPr>
              <a:t>Registered Architect, State of Washington.</a:t>
            </a:r>
          </a:p>
          <a:p>
            <a:pPr lvl="2">
              <a:lnSpc>
                <a:spcPct val="100000"/>
              </a:lnSpc>
              <a:buFont typeface="Wingdings" panose="05000000000000000000" pitchFamily="2" charset="2"/>
              <a:buChar char="§"/>
            </a:pPr>
            <a:r>
              <a:rPr lang="en-US" dirty="0">
                <a:solidFill>
                  <a:schemeClr val="tx1"/>
                </a:solidFill>
                <a:latin typeface="Calibri" panose="020F0502020204030204" pitchFamily="34" charset="0"/>
              </a:rPr>
              <a:t>Work experience with architectural firms and contractor.</a:t>
            </a:r>
          </a:p>
          <a:p>
            <a:pPr lvl="2">
              <a:lnSpc>
                <a:spcPct val="100000"/>
              </a:lnSpc>
              <a:buFont typeface="Wingdings" panose="05000000000000000000" pitchFamily="2" charset="2"/>
              <a:buChar char="§"/>
            </a:pPr>
            <a:r>
              <a:rPr lang="en-US" dirty="0">
                <a:solidFill>
                  <a:schemeClr val="tx1"/>
                </a:solidFill>
                <a:latin typeface="Calibri" panose="020F0502020204030204" pitchFamily="34" charset="0"/>
              </a:rPr>
              <a:t>Construction administration experience in competitively bid, design/build and negotiated fee projects. </a:t>
            </a:r>
          </a:p>
          <a:p>
            <a:pPr lvl="2">
              <a:buFont typeface="Wingdings" panose="05000000000000000000" pitchFamily="2" charset="2"/>
              <a:buChar char="§"/>
            </a:pPr>
            <a:endParaRPr lang="en-US" dirty="0">
              <a:solidFill>
                <a:schemeClr val="tx1"/>
              </a:solidFill>
              <a:latin typeface="Calibri" panose="020F0502020204030204" pitchFamily="34" charset="0"/>
            </a:endParaRPr>
          </a:p>
          <a:p>
            <a:pPr lvl="2">
              <a:buFont typeface="Wingdings" panose="05000000000000000000" pitchFamily="2" charset="2"/>
              <a:buChar char="§"/>
            </a:pPr>
            <a:endParaRPr lang="en-US" dirty="0">
              <a:solidFill>
                <a:schemeClr val="tx1"/>
              </a:solidFill>
              <a:latin typeface="Calibri" panose="020F0502020204030204" pitchFamily="34" charset="0"/>
            </a:endParaRPr>
          </a:p>
          <a:p>
            <a:pPr lvl="2">
              <a:buFont typeface="Wingdings" panose="05000000000000000000" pitchFamily="2" charset="2"/>
              <a:buChar char="§"/>
            </a:pPr>
            <a:endParaRPr lang="en-US" dirty="0">
              <a:solidFill>
                <a:schemeClr val="tx1"/>
              </a:solidFill>
              <a:latin typeface="Calibri" panose="020F0502020204030204" pitchFamily="34" charset="0"/>
            </a:endParaRPr>
          </a:p>
          <a:p>
            <a:endParaRPr lang="en-US" sz="2000" dirty="0"/>
          </a:p>
          <a:p>
            <a:endParaRPr lang="en-US" sz="2400" dirty="0"/>
          </a:p>
        </p:txBody>
      </p:sp>
    </p:spTree>
    <p:extLst>
      <p:ext uri="{BB962C8B-B14F-4D97-AF65-F5344CB8AC3E}">
        <p14:creationId xmlns:p14="http://schemas.microsoft.com/office/powerpoint/2010/main" val="373713027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3776</TotalTime>
  <Words>4629</Words>
  <Application>Microsoft Office PowerPoint</Application>
  <PresentationFormat>On-screen Show (4:3)</PresentationFormat>
  <Paragraphs>572</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Century Schoolbook</vt:lpstr>
      <vt:lpstr>Times New Roman</vt:lpstr>
      <vt:lpstr>Wingdings</vt:lpstr>
      <vt:lpstr>Wingdings 2</vt:lpstr>
      <vt:lpstr>View</vt:lpstr>
      <vt:lpstr>THREE ELEMENTARY SCHOOL  GC/CM PROGRAM   Elementary No. 15, Elementary No. 16  and Lea Hill Elementary</vt:lpstr>
      <vt:lpstr>Introductions</vt:lpstr>
      <vt:lpstr>Project Team</vt:lpstr>
      <vt:lpstr>Agenda</vt:lpstr>
      <vt:lpstr>Auburn School District</vt:lpstr>
      <vt:lpstr>School District Statistics</vt:lpstr>
      <vt:lpstr>School District Capital Projects Bond Program</vt:lpstr>
      <vt:lpstr>School District Qualifications</vt:lpstr>
      <vt:lpstr>Leadership Team</vt:lpstr>
      <vt:lpstr>Leadership Team</vt:lpstr>
      <vt:lpstr>PowerPoint Presentation</vt:lpstr>
      <vt:lpstr> Management Organization Chart</vt:lpstr>
      <vt:lpstr> Three Elementary School GC/CM Program </vt:lpstr>
      <vt:lpstr>New Elementary School No. 15</vt:lpstr>
      <vt:lpstr>New Elementary School No. 16</vt:lpstr>
      <vt:lpstr>Lea Hill Elementary School Replacement</vt:lpstr>
      <vt:lpstr>Elementary School No. 15  Project Budget</vt:lpstr>
      <vt:lpstr>Elementary School No. 16 Project Budget</vt:lpstr>
      <vt:lpstr>Lea Hill Elementary School Project Budget</vt:lpstr>
      <vt:lpstr>GC/CM PROCUREMENT SCHEDULE</vt:lpstr>
      <vt:lpstr>Program Schedule</vt:lpstr>
      <vt:lpstr>Program Schedule</vt:lpstr>
      <vt:lpstr>Why GC/CM Delivery Method? </vt:lpstr>
      <vt:lpstr>GC/CM Project Criteria</vt:lpstr>
      <vt:lpstr>New Elementary School No. 15</vt:lpstr>
      <vt:lpstr>New Elementary School No. 16</vt:lpstr>
      <vt:lpstr>Lea Hill Elementary School Replacement</vt:lpstr>
      <vt:lpstr>Other GC/CM Factors for Success</vt:lpstr>
      <vt:lpstr>3 Projects – One GC/CM</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Dick Scobee Elementary, Pioneer Elementary, Chinook Elementary, and Terminal Park Elementary Schools</dc:title>
  <dc:creator>Ben Warner</dc:creator>
  <cp:lastModifiedBy>Grose, Jeff</cp:lastModifiedBy>
  <cp:revision>214</cp:revision>
  <cp:lastPrinted>2018-05-23T17:35:15Z</cp:lastPrinted>
  <dcterms:created xsi:type="dcterms:W3CDTF">2017-06-09T15:49:27Z</dcterms:created>
  <dcterms:modified xsi:type="dcterms:W3CDTF">2018-05-23T21:49:00Z</dcterms:modified>
</cp:coreProperties>
</file>