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38"/>
  </p:notesMasterIdLst>
  <p:sldIdLst>
    <p:sldId id="297" r:id="rId2"/>
    <p:sldId id="298" r:id="rId3"/>
    <p:sldId id="259" r:id="rId4"/>
    <p:sldId id="257" r:id="rId5"/>
    <p:sldId id="299" r:id="rId6"/>
    <p:sldId id="301" r:id="rId7"/>
    <p:sldId id="302" r:id="rId8"/>
    <p:sldId id="315" r:id="rId9"/>
    <p:sldId id="316" r:id="rId10"/>
    <p:sldId id="318" r:id="rId11"/>
    <p:sldId id="320" r:id="rId12"/>
    <p:sldId id="288" r:id="rId13"/>
    <p:sldId id="303" r:id="rId14"/>
    <p:sldId id="266" r:id="rId15"/>
    <p:sldId id="267" r:id="rId16"/>
    <p:sldId id="268" r:id="rId17"/>
    <p:sldId id="269" r:id="rId18"/>
    <p:sldId id="308" r:id="rId19"/>
    <p:sldId id="272" r:id="rId20"/>
    <p:sldId id="273" r:id="rId21"/>
    <p:sldId id="274" r:id="rId22"/>
    <p:sldId id="275" r:id="rId23"/>
    <p:sldId id="309" r:id="rId24"/>
    <p:sldId id="321" r:id="rId25"/>
    <p:sldId id="311" r:id="rId26"/>
    <p:sldId id="313" r:id="rId27"/>
    <p:sldId id="314" r:id="rId28"/>
    <p:sldId id="322" r:id="rId29"/>
    <p:sldId id="326" r:id="rId30"/>
    <p:sldId id="271" r:id="rId31"/>
    <p:sldId id="323" r:id="rId32"/>
    <p:sldId id="324" r:id="rId33"/>
    <p:sldId id="296" r:id="rId34"/>
    <p:sldId id="325" r:id="rId35"/>
    <p:sldId id="286" r:id="rId36"/>
    <p:sldId id="31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83898A-AD71-4924-909A-A66329934B5B}">
          <p14:sldIdLst>
            <p14:sldId id="297"/>
            <p14:sldId id="298"/>
            <p14:sldId id="259"/>
            <p14:sldId id="257"/>
            <p14:sldId id="299"/>
            <p14:sldId id="301"/>
            <p14:sldId id="302"/>
            <p14:sldId id="315"/>
            <p14:sldId id="316"/>
            <p14:sldId id="318"/>
            <p14:sldId id="320"/>
            <p14:sldId id="288"/>
            <p14:sldId id="303"/>
            <p14:sldId id="266"/>
            <p14:sldId id="267"/>
            <p14:sldId id="268"/>
            <p14:sldId id="269"/>
            <p14:sldId id="308"/>
            <p14:sldId id="272"/>
            <p14:sldId id="273"/>
            <p14:sldId id="274"/>
            <p14:sldId id="275"/>
            <p14:sldId id="309"/>
          </p14:sldIdLst>
        </p14:section>
        <p14:section name="Untitled Section" id="{DBA5ED3B-4B01-425E-AD57-C8F96DE0FC78}">
          <p14:sldIdLst>
            <p14:sldId id="321"/>
            <p14:sldId id="311"/>
            <p14:sldId id="313"/>
            <p14:sldId id="314"/>
            <p14:sldId id="322"/>
            <p14:sldId id="326"/>
            <p14:sldId id="271"/>
            <p14:sldId id="323"/>
            <p14:sldId id="324"/>
            <p14:sldId id="296"/>
            <p14:sldId id="325"/>
            <p14:sldId id="286"/>
            <p14:sldId id="3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rner" initials="BW" lastIdx="0" clrIdx="0">
    <p:extLst>
      <p:ext uri="{19B8F6BF-5375-455C-9EA6-DF929625EA0E}">
        <p15:presenceInfo xmlns:p15="http://schemas.microsoft.com/office/powerpoint/2012/main" userId="S-1-5-21-1110004096-1093950551-5522801-5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94660"/>
  </p:normalViewPr>
  <p:slideViewPr>
    <p:cSldViewPr snapToGrid="0">
      <p:cViewPr varScale="1">
        <p:scale>
          <a:sx n="126" d="100"/>
          <a:sy n="126" d="100"/>
        </p:scale>
        <p:origin x="930" y="120"/>
      </p:cViewPr>
      <p:guideLst/>
    </p:cSldViewPr>
  </p:slideViewPr>
  <p:notesTextViewPr>
    <p:cViewPr>
      <p:scale>
        <a:sx n="1" d="1"/>
        <a:sy n="1" d="1"/>
      </p:scale>
      <p:origin x="0" y="0"/>
    </p:cViewPr>
  </p:notesTextViewPr>
  <p:notesViewPr>
    <p:cSldViewPr snapToGrid="0">
      <p:cViewPr varScale="1">
        <p:scale>
          <a:sx n="94" d="100"/>
          <a:sy n="94" d="100"/>
        </p:scale>
        <p:origin x="36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B97EE2-AD38-4ACD-B4B6-213806E3EE22}" type="datetimeFigureOut">
              <a:rPr lang="en-US" smtClean="0"/>
              <a:t>7/26/2017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4DFC31-B96D-4E1F-A531-36410DDDE22E}" type="slidenum">
              <a:rPr lang="en-US" smtClean="0"/>
              <a:t>‹#›</a:t>
            </a:fld>
            <a:endParaRPr lang="en-US"/>
          </a:p>
        </p:txBody>
      </p:sp>
    </p:spTree>
    <p:extLst>
      <p:ext uri="{BB962C8B-B14F-4D97-AF65-F5344CB8AC3E}">
        <p14:creationId xmlns:p14="http://schemas.microsoft.com/office/powerpoint/2010/main" val="63755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Jeff Grose with ASD Capital Projects Department.</a:t>
            </a:r>
          </a:p>
          <a:p>
            <a:pPr marL="228600" indent="-228600">
              <a:spcAft>
                <a:spcPts val="600"/>
              </a:spcAft>
              <a:buAutoNum type="arabicPeriod"/>
            </a:pPr>
            <a:r>
              <a:rPr lang="en-US" dirty="0" smtClean="0"/>
              <a:t>Thank you for opportunity to present our application for approval GC/CM delivery for our 4 Elementary School Replacement Program.</a:t>
            </a:r>
          </a:p>
        </p:txBody>
      </p:sp>
      <p:sp>
        <p:nvSpPr>
          <p:cNvPr id="4" name="Slide Number Placeholder 3"/>
          <p:cNvSpPr>
            <a:spLocks noGrp="1"/>
          </p:cNvSpPr>
          <p:nvPr>
            <p:ph type="sldNum" sz="quarter" idx="10"/>
          </p:nvPr>
        </p:nvSpPr>
        <p:spPr/>
        <p:txBody>
          <a:bodyPr/>
          <a:lstStyle/>
          <a:p>
            <a:fld id="{E84DFC31-B96D-4E1F-A531-36410DDDE22E}" type="slidenum">
              <a:rPr lang="en-US" smtClean="0"/>
              <a:t>1</a:t>
            </a:fld>
            <a:endParaRPr lang="en-US"/>
          </a:p>
        </p:txBody>
      </p:sp>
    </p:spTree>
    <p:extLst>
      <p:ext uri="{BB962C8B-B14F-4D97-AF65-F5344CB8AC3E}">
        <p14:creationId xmlns:p14="http://schemas.microsoft.com/office/powerpoint/2010/main" val="305732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This chart shows the level of project management and GCCM experience for key team members.</a:t>
            </a:r>
          </a:p>
          <a:p>
            <a:pPr marL="228600" indent="-228600">
              <a:spcAft>
                <a:spcPts val="600"/>
              </a:spcAft>
              <a:buAutoNum type="arabicPeriod"/>
            </a:pPr>
            <a:r>
              <a:rPr lang="en-US" dirty="0" smtClean="0"/>
              <a:t>Every individual has extensive design, construction or project management experience.</a:t>
            </a:r>
          </a:p>
          <a:p>
            <a:pPr marL="228600" indent="-228600">
              <a:spcAft>
                <a:spcPts val="600"/>
              </a:spcAft>
              <a:buAutoNum type="arabicPeriod"/>
            </a:pPr>
            <a:r>
              <a:rPr lang="en-US" dirty="0" smtClean="0"/>
              <a:t>A quick look shows each key team members has at least 3 decades of experience.</a:t>
            </a:r>
          </a:p>
          <a:p>
            <a:pPr marL="685800" lvl="1" indent="-228600">
              <a:spcAft>
                <a:spcPts val="600"/>
              </a:spcAft>
              <a:buAutoNum type="alphaLcPeriod"/>
            </a:pPr>
            <a:r>
              <a:rPr lang="en-US" dirty="0" smtClean="0"/>
              <a:t>This is a seasoned group.</a:t>
            </a:r>
          </a:p>
        </p:txBody>
      </p:sp>
      <p:sp>
        <p:nvSpPr>
          <p:cNvPr id="4" name="Slide Number Placeholder 3"/>
          <p:cNvSpPr>
            <a:spLocks noGrp="1"/>
          </p:cNvSpPr>
          <p:nvPr>
            <p:ph type="sldNum" sz="quarter" idx="10"/>
          </p:nvPr>
        </p:nvSpPr>
        <p:spPr/>
        <p:txBody>
          <a:bodyPr/>
          <a:lstStyle/>
          <a:p>
            <a:fld id="{E84DFC31-B96D-4E1F-A531-36410DDDE22E}" type="slidenum">
              <a:rPr lang="en-US" smtClean="0"/>
              <a:t>10</a:t>
            </a:fld>
            <a:endParaRPr lang="en-US"/>
          </a:p>
        </p:txBody>
      </p:sp>
    </p:spTree>
    <p:extLst>
      <p:ext uri="{BB962C8B-B14F-4D97-AF65-F5344CB8AC3E}">
        <p14:creationId xmlns:p14="http://schemas.microsoft.com/office/powerpoint/2010/main" val="156829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smtClean="0"/>
              <a:t>The following </a:t>
            </a:r>
            <a:r>
              <a:rPr lang="en-US" dirty="0"/>
              <a:t>organization chart identifies the roles and time commitment of the school district staff assigned to the project as well as the roles and commitment of our consultants.</a:t>
            </a:r>
          </a:p>
          <a:p>
            <a:pPr marL="228600" indent="-228600">
              <a:buFontTx/>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11</a:t>
            </a:fld>
            <a:endParaRPr lang="en-US"/>
          </a:p>
        </p:txBody>
      </p:sp>
    </p:spTree>
    <p:extLst>
      <p:ext uri="{BB962C8B-B14F-4D97-AF65-F5344CB8AC3E}">
        <p14:creationId xmlns:p14="http://schemas.microsoft.com/office/powerpoint/2010/main" val="26267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Because ASD has initial experience on a GCCM project, we have been able to evaluate the amount of time needed by school district staff to manage the preconstruction phase of a GCCM project and used this wisdom in allocating time for this program.</a:t>
            </a:r>
          </a:p>
          <a:p>
            <a:pPr marL="228600" indent="-228600">
              <a:spcAft>
                <a:spcPts val="600"/>
              </a:spcAft>
              <a:buFont typeface="+mj-lt"/>
              <a:buAutoNum type="arabicPeriod"/>
            </a:pPr>
            <a:r>
              <a:rPr lang="en-US" dirty="0" smtClean="0"/>
              <a:t>However, I will add that ASD has the funds, resources, flexibility and administrative support to adjust or supplement staffing during the project if found to be necessary to ensure success of the program.</a:t>
            </a:r>
          </a:p>
          <a:p>
            <a:pPr marL="228600" indent="-228600">
              <a:spcAft>
                <a:spcPts val="600"/>
              </a:spcAft>
              <a:buFont typeface="+mj-lt"/>
              <a:buAutoNum type="arabicPeriod"/>
            </a:pPr>
            <a:r>
              <a:rPr lang="en-US" dirty="0" smtClean="0"/>
              <a:t>Bottom line – is that we will make sure we do whatever is necessary to successfully complete these projects.</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12</a:t>
            </a:fld>
            <a:endParaRPr lang="en-US"/>
          </a:p>
        </p:txBody>
      </p:sp>
    </p:spTree>
    <p:extLst>
      <p:ext uri="{BB962C8B-B14F-4D97-AF65-F5344CB8AC3E}">
        <p14:creationId xmlns:p14="http://schemas.microsoft.com/office/powerpoint/2010/main" val="50712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 have combined 4 replacement school projects into a single program to capitalize on the benefits of a having one design firm and one GCCM contractor </a:t>
            </a:r>
            <a:r>
              <a:rPr lang="en-US" dirty="0"/>
              <a:t>t</a:t>
            </a:r>
            <a:r>
              <a:rPr lang="en-US" dirty="0" smtClean="0"/>
              <a:t>o design and build 4 elementary schools in sequence, one per year.</a:t>
            </a:r>
          </a:p>
        </p:txBody>
      </p:sp>
      <p:sp>
        <p:nvSpPr>
          <p:cNvPr id="4" name="Slide Number Placeholder 3"/>
          <p:cNvSpPr>
            <a:spLocks noGrp="1"/>
          </p:cNvSpPr>
          <p:nvPr>
            <p:ph type="sldNum" sz="quarter" idx="10"/>
          </p:nvPr>
        </p:nvSpPr>
        <p:spPr/>
        <p:txBody>
          <a:bodyPr/>
          <a:lstStyle/>
          <a:p>
            <a:fld id="{E84DFC31-B96D-4E1F-A531-36410DDDE22E}" type="slidenum">
              <a:rPr lang="en-US" smtClean="0"/>
              <a:t>13</a:t>
            </a:fld>
            <a:endParaRPr lang="en-US"/>
          </a:p>
        </p:txBody>
      </p:sp>
    </p:spTree>
    <p:extLst>
      <p:ext uri="{BB962C8B-B14F-4D97-AF65-F5344CB8AC3E}">
        <p14:creationId xmlns:p14="http://schemas.microsoft.com/office/powerpoint/2010/main" val="368383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Dick Scobee Elementary School will be the first school replaced under this program.</a:t>
            </a:r>
          </a:p>
          <a:p>
            <a:pPr marL="228600" indent="-228600">
              <a:spcAft>
                <a:spcPts val="600"/>
              </a:spcAft>
              <a:buAutoNum type="arabicPeriod"/>
            </a:pPr>
            <a:r>
              <a:rPr lang="en-US" dirty="0" smtClean="0"/>
              <a:t>The school is named after Auburn resident and astronaut Dick Scobee, who died while commanding the space shuttle Challenger in 1986.</a:t>
            </a:r>
          </a:p>
          <a:p>
            <a:pPr marL="228600" indent="-228600">
              <a:spcAft>
                <a:spcPts val="600"/>
              </a:spcAft>
              <a:buAutoNum type="arabicPeriod"/>
            </a:pPr>
            <a:r>
              <a:rPr lang="en-US" dirty="0" smtClean="0"/>
              <a:t>Dick Scobee being replaced first because it has the highest enrollment of the 4 replacement schools.  School enrollment is the methodology used in determining the sequence of the replacement schools.</a:t>
            </a:r>
            <a:endParaRPr lang="en-US" dirty="0"/>
          </a:p>
          <a:p>
            <a:pPr marL="228600" indent="-228600">
              <a:spcAft>
                <a:spcPts val="600"/>
              </a:spcAft>
              <a:buAutoNum type="arabicPeriod"/>
            </a:pPr>
            <a:r>
              <a:rPr lang="en-US" dirty="0" smtClean="0"/>
              <a:t>A feature unique to Dick Scobee is that is located on a busy arterial street with minimal area for on-site parking, bus loading and parent pick up.  This busy street will create a construction access and traffic challenges for the contractor. </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14</a:t>
            </a:fld>
            <a:endParaRPr lang="en-US"/>
          </a:p>
        </p:txBody>
      </p:sp>
    </p:spTree>
    <p:extLst>
      <p:ext uri="{BB962C8B-B14F-4D97-AF65-F5344CB8AC3E}">
        <p14:creationId xmlns:p14="http://schemas.microsoft.com/office/powerpoint/2010/main" val="280364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Pioneer Elementary School will be the second school replaced.</a:t>
            </a:r>
          </a:p>
          <a:p>
            <a:pPr marL="228600" indent="-228600">
              <a:spcAft>
                <a:spcPts val="600"/>
              </a:spcAft>
              <a:buAutoNum type="arabicPeriod"/>
            </a:pPr>
            <a:r>
              <a:rPr lang="en-US" dirty="0" smtClean="0"/>
              <a:t>The school is named in honor of the pioneer settlers of the Auburn valley where the school is located.  These are the same settlers who built our first school house in 1869.</a:t>
            </a:r>
          </a:p>
          <a:p>
            <a:pPr marL="228600" indent="-228600">
              <a:spcAft>
                <a:spcPts val="600"/>
              </a:spcAft>
              <a:buAutoNum type="arabicPeriod"/>
            </a:pPr>
            <a:r>
              <a:rPr lang="en-US" dirty="0" smtClean="0"/>
              <a:t>A feature unique to Pioneer is that the school district has been able to acquire an additional surrounding property to expand the site from 8 to 11 acres.  That is the good new.   On the challenging side, this will require the school district to rezone additional property. This requires a year and a half process – of which we have accommodated in our project schedule.</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15</a:t>
            </a:fld>
            <a:endParaRPr lang="en-US"/>
          </a:p>
        </p:txBody>
      </p:sp>
    </p:spTree>
    <p:extLst>
      <p:ext uri="{BB962C8B-B14F-4D97-AF65-F5344CB8AC3E}">
        <p14:creationId xmlns:p14="http://schemas.microsoft.com/office/powerpoint/2010/main" val="182631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Chinook Elementary School will be the third school replaced.</a:t>
            </a:r>
          </a:p>
          <a:p>
            <a:pPr marL="228600" indent="-228600">
              <a:spcAft>
                <a:spcPts val="600"/>
              </a:spcAft>
              <a:buAutoNum type="arabicPeriod"/>
            </a:pPr>
            <a:r>
              <a:rPr lang="en-US" dirty="0" smtClean="0"/>
              <a:t>The school is located on the Muckleshoot Indian Reservation and has proudly served native students and other Auburn School District students since 1963. </a:t>
            </a:r>
          </a:p>
          <a:p>
            <a:pPr marL="228600" indent="-228600">
              <a:spcAft>
                <a:spcPts val="600"/>
              </a:spcAft>
              <a:buAutoNum type="arabicPeriod"/>
            </a:pPr>
            <a:r>
              <a:rPr lang="en-US" dirty="0" smtClean="0"/>
              <a:t>A feature unique to Chinook is that it is located on a busy state highway that will require upgrades as part of the project.  This includes a traffic light, and half street improvements.  The work must be done while the highway remains in operation and will be worthy challenge for the contractor.</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16</a:t>
            </a:fld>
            <a:endParaRPr lang="en-US"/>
          </a:p>
        </p:txBody>
      </p:sp>
    </p:spTree>
    <p:extLst>
      <p:ext uri="{BB962C8B-B14F-4D97-AF65-F5344CB8AC3E}">
        <p14:creationId xmlns:p14="http://schemas.microsoft.com/office/powerpoint/2010/main" val="52055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Terminal Park Elementary School will be the last school replaced as part of this program.</a:t>
            </a:r>
          </a:p>
          <a:p>
            <a:pPr marL="228600" indent="-228600">
              <a:spcAft>
                <a:spcPts val="600"/>
              </a:spcAft>
              <a:buAutoNum type="arabicPeriod"/>
            </a:pPr>
            <a:r>
              <a:rPr lang="en-US" dirty="0" smtClean="0"/>
              <a:t>Auburn is a long-time railroad town with two major railroad lines passing through it.</a:t>
            </a:r>
          </a:p>
          <a:p>
            <a:pPr marL="228600" indent="-228600">
              <a:spcAft>
                <a:spcPts val="600"/>
              </a:spcAft>
              <a:buAutoNum type="arabicPeriod"/>
            </a:pPr>
            <a:r>
              <a:rPr lang="en-US" dirty="0" smtClean="0"/>
              <a:t>Terminal Park was named for the terminal end of the railroad lines and the neighborhood where the rail workers lived.</a:t>
            </a:r>
          </a:p>
          <a:p>
            <a:pPr marL="228600" indent="-228600">
              <a:spcAft>
                <a:spcPts val="600"/>
              </a:spcAft>
              <a:buAutoNum type="arabicPeriod"/>
            </a:pPr>
            <a:r>
              <a:rPr lang="en-US" dirty="0" smtClean="0"/>
              <a:t>A feature unique to Terminal Park is that is the smallest school site in the district at 6 acres.  This will require well-thought out site coordination and phasing by the contractor.</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17</a:t>
            </a:fld>
            <a:endParaRPr lang="en-US"/>
          </a:p>
        </p:txBody>
      </p:sp>
    </p:spTree>
    <p:extLst>
      <p:ext uri="{BB962C8B-B14F-4D97-AF65-F5344CB8AC3E}">
        <p14:creationId xmlns:p14="http://schemas.microsoft.com/office/powerpoint/2010/main" val="4103842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I will briefly touch on the budgets established for these projects.</a:t>
            </a:r>
          </a:p>
          <a:p>
            <a:pPr marL="228600" indent="-228600">
              <a:spcAft>
                <a:spcPts val="600"/>
              </a:spcAft>
              <a:buFont typeface="+mj-lt"/>
              <a:buAutoNum type="arabicPeriod"/>
            </a:pPr>
            <a:r>
              <a:rPr lang="en-US" dirty="0" smtClean="0"/>
              <a:t>ASD has also sold a portion of the $456M bonds so we have funds in the bank to design and build Dick Scobee Elementary.</a:t>
            </a:r>
          </a:p>
          <a:p>
            <a:pPr marL="228600" indent="-228600">
              <a:spcAft>
                <a:spcPts val="600"/>
              </a:spcAft>
              <a:buFont typeface="+mj-lt"/>
              <a:buAutoNum type="arabicPeriod"/>
            </a:pPr>
            <a:r>
              <a:rPr lang="en-US" dirty="0" smtClean="0"/>
              <a:t>ASD will sell more bonds as needed for maintaining our cash flow.</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18</a:t>
            </a:fld>
            <a:endParaRPr lang="en-US"/>
          </a:p>
        </p:txBody>
      </p:sp>
    </p:spTree>
    <p:extLst>
      <p:ext uri="{BB962C8B-B14F-4D97-AF65-F5344CB8AC3E}">
        <p14:creationId xmlns:p14="http://schemas.microsoft.com/office/powerpoint/2010/main" val="389363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smtClean="0"/>
              <a:t>Highlights for the Dick Scobee budget are:</a:t>
            </a:r>
          </a:p>
          <a:p>
            <a:pPr marL="685800" lvl="1" indent="-228600">
              <a:lnSpc>
                <a:spcPct val="150000"/>
              </a:lnSpc>
              <a:buFont typeface="+mj-lt"/>
              <a:buAutoNum type="alphaLcPeriod"/>
            </a:pPr>
            <a:r>
              <a:rPr lang="en-US" dirty="0"/>
              <a:t>B</a:t>
            </a:r>
            <a:r>
              <a:rPr lang="en-US" dirty="0" smtClean="0"/>
              <a:t>udgeted $42.3M for the project. </a:t>
            </a:r>
          </a:p>
          <a:p>
            <a:pPr marL="685800" lvl="1" indent="-228600">
              <a:lnSpc>
                <a:spcPct val="150000"/>
              </a:lnSpc>
              <a:buFont typeface="+mj-lt"/>
              <a:buAutoNum type="alphaLcPeriod"/>
            </a:pPr>
            <a:r>
              <a:rPr lang="en-US" dirty="0" smtClean="0"/>
              <a:t>Established an Owner’s MACC of $29M.</a:t>
            </a:r>
          </a:p>
        </p:txBody>
      </p:sp>
      <p:sp>
        <p:nvSpPr>
          <p:cNvPr id="4" name="Slide Number Placeholder 3"/>
          <p:cNvSpPr>
            <a:spLocks noGrp="1"/>
          </p:cNvSpPr>
          <p:nvPr>
            <p:ph type="sldNum" sz="quarter" idx="10"/>
          </p:nvPr>
        </p:nvSpPr>
        <p:spPr/>
        <p:txBody>
          <a:bodyPr/>
          <a:lstStyle/>
          <a:p>
            <a:fld id="{E84DFC31-B96D-4E1F-A531-36410DDDE22E}" type="slidenum">
              <a:rPr lang="en-US" smtClean="0"/>
              <a:t>19</a:t>
            </a:fld>
            <a:endParaRPr lang="en-US"/>
          </a:p>
        </p:txBody>
      </p:sp>
    </p:spTree>
    <p:extLst>
      <p:ext uri="{BB962C8B-B14F-4D97-AF65-F5344CB8AC3E}">
        <p14:creationId xmlns:p14="http://schemas.microsoft.com/office/powerpoint/2010/main" val="89144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We will begin by introducing our team.</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a:t>
            </a:fld>
            <a:endParaRPr lang="en-US"/>
          </a:p>
        </p:txBody>
      </p:sp>
    </p:spTree>
    <p:extLst>
      <p:ext uri="{BB962C8B-B14F-4D97-AF65-F5344CB8AC3E}">
        <p14:creationId xmlns:p14="http://schemas.microsoft.com/office/powerpoint/2010/main" val="18146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smtClean="0"/>
              <a:t>Pioneer Elementary Budget:</a:t>
            </a:r>
          </a:p>
          <a:p>
            <a:pPr marL="685800" lvl="1" indent="-228600">
              <a:lnSpc>
                <a:spcPct val="150000"/>
              </a:lnSpc>
              <a:buFont typeface="+mj-lt"/>
              <a:buAutoNum type="alphaLcPeriod"/>
            </a:pPr>
            <a:r>
              <a:rPr lang="en-US" dirty="0" smtClean="0"/>
              <a:t>Budgeted $43.8M for the project. </a:t>
            </a:r>
          </a:p>
          <a:p>
            <a:pPr marL="685800" lvl="1" indent="-228600">
              <a:lnSpc>
                <a:spcPct val="150000"/>
              </a:lnSpc>
              <a:buFont typeface="+mj-lt"/>
              <a:buAutoNum type="alphaLcPeriod"/>
            </a:pPr>
            <a:r>
              <a:rPr lang="en-US" dirty="0" smtClean="0"/>
              <a:t>Established an Owner’s MACC of $30M.</a:t>
            </a:r>
          </a:p>
          <a:p>
            <a:pPr marL="685800" lvl="1" indent="-228600">
              <a:lnSpc>
                <a:spcPct val="150000"/>
              </a:lnSpc>
              <a:buFont typeface="+mj-lt"/>
              <a:buAutoNum type="alphaLcPeriod"/>
            </a:pPr>
            <a:r>
              <a:rPr lang="en-US" dirty="0" smtClean="0"/>
              <a:t>Primary reason for increase over Dick Scobee is inflation costs.</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20</a:t>
            </a:fld>
            <a:endParaRPr lang="en-US"/>
          </a:p>
        </p:txBody>
      </p:sp>
    </p:spTree>
    <p:extLst>
      <p:ext uri="{BB962C8B-B14F-4D97-AF65-F5344CB8AC3E}">
        <p14:creationId xmlns:p14="http://schemas.microsoft.com/office/powerpoint/2010/main" val="375590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smtClean="0"/>
              <a:t>Chinook Elementary Budget:</a:t>
            </a:r>
          </a:p>
          <a:p>
            <a:pPr marL="685800" lvl="1" indent="-228600">
              <a:lnSpc>
                <a:spcPct val="150000"/>
              </a:lnSpc>
              <a:buFont typeface="+mj-lt"/>
              <a:buAutoNum type="alphaLcPeriod"/>
            </a:pPr>
            <a:r>
              <a:rPr lang="en-US" dirty="0" smtClean="0"/>
              <a:t>Budgeted $45.2M for the project. </a:t>
            </a:r>
          </a:p>
          <a:p>
            <a:pPr marL="685800" lvl="1" indent="-228600">
              <a:lnSpc>
                <a:spcPct val="150000"/>
              </a:lnSpc>
              <a:buFont typeface="+mj-lt"/>
              <a:buAutoNum type="alphaLcPeriod"/>
            </a:pPr>
            <a:r>
              <a:rPr lang="en-US" dirty="0" smtClean="0"/>
              <a:t>Established an Owner’s MACC of $31M.</a:t>
            </a:r>
          </a:p>
          <a:p>
            <a:pPr marL="685800" lvl="1" indent="-228600">
              <a:lnSpc>
                <a:spcPct val="150000"/>
              </a:lnSpc>
              <a:buFont typeface="+mj-lt"/>
              <a:buAutoNum type="alphaLcPeriod"/>
            </a:pPr>
            <a:r>
              <a:rPr lang="en-US" dirty="0" smtClean="0"/>
              <a:t>Inflation has increased cost over prior project.</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21</a:t>
            </a:fld>
            <a:endParaRPr lang="en-US"/>
          </a:p>
        </p:txBody>
      </p:sp>
    </p:spTree>
    <p:extLst>
      <p:ext uri="{BB962C8B-B14F-4D97-AF65-F5344CB8AC3E}">
        <p14:creationId xmlns:p14="http://schemas.microsoft.com/office/powerpoint/2010/main" val="1459844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smtClean="0"/>
              <a:t>Terminal Park Elementary Budget:</a:t>
            </a:r>
          </a:p>
          <a:p>
            <a:pPr marL="685800" lvl="1" indent="-228600">
              <a:lnSpc>
                <a:spcPct val="150000"/>
              </a:lnSpc>
              <a:buFont typeface="+mj-lt"/>
              <a:buAutoNum type="alphaLcPeriod"/>
            </a:pPr>
            <a:r>
              <a:rPr lang="en-US" dirty="0" smtClean="0"/>
              <a:t>Budgeted $43.8M for the project. </a:t>
            </a:r>
          </a:p>
          <a:p>
            <a:pPr marL="685800" lvl="1" indent="-228600">
              <a:lnSpc>
                <a:spcPct val="150000"/>
              </a:lnSpc>
              <a:buFont typeface="+mj-lt"/>
              <a:buAutoNum type="alphaLcPeriod"/>
            </a:pPr>
            <a:r>
              <a:rPr lang="en-US" dirty="0" smtClean="0"/>
              <a:t>Established an Owner’s MACC of $30M.</a:t>
            </a:r>
          </a:p>
          <a:p>
            <a:pPr marL="685800" lvl="1" indent="-228600">
              <a:lnSpc>
                <a:spcPct val="150000"/>
              </a:lnSpc>
              <a:buFont typeface="+mj-lt"/>
              <a:buAutoNum type="alphaLcPeriod"/>
            </a:pPr>
            <a:r>
              <a:rPr lang="en-US" dirty="0" smtClean="0"/>
              <a:t>Project cost has decreased from prior project because Terminal Park requires less site and right-of-way improvements.</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22</a:t>
            </a:fld>
            <a:endParaRPr lang="en-US"/>
          </a:p>
        </p:txBody>
      </p:sp>
    </p:spTree>
    <p:extLst>
      <p:ext uri="{BB962C8B-B14F-4D97-AF65-F5344CB8AC3E}">
        <p14:creationId xmlns:p14="http://schemas.microsoft.com/office/powerpoint/2010/main" val="1771365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 will briefly review the GCCM Procurement Schedule and project schedule for each replacement school.</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23</a:t>
            </a:fld>
            <a:endParaRPr lang="en-US"/>
          </a:p>
        </p:txBody>
      </p:sp>
    </p:spTree>
    <p:extLst>
      <p:ext uri="{BB962C8B-B14F-4D97-AF65-F5344CB8AC3E}">
        <p14:creationId xmlns:p14="http://schemas.microsoft.com/office/powerpoint/2010/main" val="325483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Our GCCM procurement schedule is set up to move expeditiously through the GCCM selection process so that the GCCM will be on board prior to the start the design phase for the first project.</a:t>
            </a:r>
          </a:p>
          <a:p>
            <a:pPr marL="228600" indent="-228600">
              <a:spcAft>
                <a:spcPts val="600"/>
              </a:spcAft>
              <a:buAutoNum type="arabicPeriod"/>
            </a:pPr>
            <a:r>
              <a:rPr lang="en-US" dirty="0" smtClean="0"/>
              <a:t>Schedule shown here includes minor revision to the Pre-Con. Services dates from that shown in the PRC application.</a:t>
            </a:r>
          </a:p>
          <a:p>
            <a:pPr marL="685800" lvl="1" indent="-228600">
              <a:spcAft>
                <a:spcPts val="600"/>
              </a:spcAft>
              <a:buFont typeface="+mj-lt"/>
              <a:buAutoNum type="alphaLcPeriod"/>
            </a:pPr>
            <a:r>
              <a:rPr lang="en-US" dirty="0" smtClean="0"/>
              <a:t>The revision increases the duration of the pre-con. phases from 9 to 12 months.</a:t>
            </a:r>
          </a:p>
          <a:p>
            <a:pPr marL="228600" indent="-228600">
              <a:spcAft>
                <a:spcPts val="600"/>
              </a:spcAft>
              <a:buFont typeface="+mj-lt"/>
              <a:buAutoNum type="arabicPeriod"/>
            </a:pPr>
            <a:r>
              <a:rPr lang="en-US" dirty="0" smtClean="0"/>
              <a:t>Under this schedule, the GCCM’s </a:t>
            </a:r>
            <a:r>
              <a:rPr lang="en-US" dirty="0"/>
              <a:t>P</a:t>
            </a:r>
            <a:r>
              <a:rPr lang="en-US" dirty="0" smtClean="0"/>
              <a:t>re-con. manager will provide pre-con. services for a project from January to December, then start work pre-con. work on the next project the following January.</a:t>
            </a:r>
          </a:p>
          <a:p>
            <a:pPr marL="685800" lvl="1" indent="-228600">
              <a:spcAft>
                <a:spcPts val="600"/>
              </a:spcAft>
              <a:buFont typeface="+mj-lt"/>
              <a:buAutoNum type="alphaLcPeriod"/>
            </a:pPr>
            <a:r>
              <a:rPr lang="en-US" dirty="0" smtClean="0"/>
              <a:t>This will provide continuity and a smooth work flow without overlapping pre-con services from project to project.</a:t>
            </a:r>
          </a:p>
          <a:p>
            <a:endParaRPr lang="en-US" dirty="0" smtClean="0"/>
          </a:p>
          <a:p>
            <a:pPr marL="228600" indent="-228600">
              <a:buFont typeface="+mj-lt"/>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24</a:t>
            </a:fld>
            <a:endParaRPr lang="en-US"/>
          </a:p>
        </p:txBody>
      </p:sp>
    </p:spTree>
    <p:extLst>
      <p:ext uri="{BB962C8B-B14F-4D97-AF65-F5344CB8AC3E}">
        <p14:creationId xmlns:p14="http://schemas.microsoft.com/office/powerpoint/2010/main" val="3718741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4142" y="298450"/>
            <a:ext cx="4181475" cy="3136900"/>
          </a:xfrm>
        </p:spPr>
      </p:sp>
      <p:sp>
        <p:nvSpPr>
          <p:cNvPr id="3" name="Notes Placeholder 2"/>
          <p:cNvSpPr>
            <a:spLocks noGrp="1"/>
          </p:cNvSpPr>
          <p:nvPr>
            <p:ph type="body" idx="1"/>
          </p:nvPr>
        </p:nvSpPr>
        <p:spPr>
          <a:xfrm>
            <a:off x="701675" y="3647440"/>
            <a:ext cx="5607050" cy="5435600"/>
          </a:xfrm>
        </p:spPr>
        <p:txBody>
          <a:bodyPr/>
          <a:lstStyle/>
          <a:p>
            <a:pPr marL="228600" indent="-228600">
              <a:spcAft>
                <a:spcPts val="600"/>
              </a:spcAft>
              <a:buAutoNum type="arabicPeriod"/>
            </a:pPr>
            <a:r>
              <a:rPr lang="en-US" dirty="0" smtClean="0"/>
              <a:t>The next two slides show the schedule for each project.</a:t>
            </a:r>
          </a:p>
          <a:p>
            <a:pPr marL="228600" indent="-228600">
              <a:spcAft>
                <a:spcPts val="600"/>
              </a:spcAft>
              <a:buAutoNum type="arabicPeriod"/>
            </a:pPr>
            <a:r>
              <a:rPr lang="en-US" dirty="0" smtClean="0"/>
              <a:t>These schedules have updated the construction duration from the PRC application to show when the work will start on-site and be substantially complete. </a:t>
            </a:r>
          </a:p>
          <a:p>
            <a:pPr marL="685800" lvl="1" indent="-228600">
              <a:spcAft>
                <a:spcPts val="600"/>
              </a:spcAft>
              <a:buFont typeface="+mj-lt"/>
              <a:buAutoNum type="alphaLcPeriod"/>
            </a:pPr>
            <a:r>
              <a:rPr lang="en-US" dirty="0" smtClean="0"/>
              <a:t>This time period is from July to July.</a:t>
            </a:r>
          </a:p>
          <a:p>
            <a:pPr marL="228600" indent="-228600">
              <a:spcAft>
                <a:spcPts val="600"/>
              </a:spcAft>
              <a:buAutoNum type="arabicPeriod"/>
            </a:pPr>
            <a:r>
              <a:rPr lang="en-US" dirty="0" smtClean="0"/>
              <a:t>Each of the 4 projects follows the same construction schedule.</a:t>
            </a:r>
          </a:p>
          <a:p>
            <a:pPr marL="685800" lvl="1" indent="-228600">
              <a:spcAft>
                <a:spcPts val="600"/>
              </a:spcAft>
              <a:buFont typeface="+mj-lt"/>
              <a:buAutoNum type="alphaLcPeriod"/>
            </a:pPr>
            <a:r>
              <a:rPr lang="en-US" dirty="0" smtClean="0"/>
              <a:t>School gets out for summer break the 3</a:t>
            </a:r>
            <a:r>
              <a:rPr lang="en-US" baseline="30000" dirty="0" smtClean="0"/>
              <a:t>rd</a:t>
            </a:r>
            <a:r>
              <a:rPr lang="en-US" dirty="0" smtClean="0"/>
              <a:t> week in June.</a:t>
            </a:r>
          </a:p>
          <a:p>
            <a:pPr marL="685800" lvl="1" indent="-228600">
              <a:spcAft>
                <a:spcPts val="600"/>
              </a:spcAft>
              <a:buFont typeface="+mj-lt"/>
              <a:buAutoNum type="alphaLcPeriod"/>
            </a:pPr>
            <a:r>
              <a:rPr lang="en-US" dirty="0" smtClean="0"/>
              <a:t>ASD spends the last week of June moving out furniture, equipment and supplies.</a:t>
            </a:r>
          </a:p>
          <a:p>
            <a:pPr marL="685800" lvl="1" indent="-228600">
              <a:spcAft>
                <a:spcPts val="600"/>
              </a:spcAft>
              <a:buFont typeface="+mj-lt"/>
              <a:buAutoNum type="alphaLcPeriod"/>
            </a:pPr>
            <a:r>
              <a:rPr lang="en-US" dirty="0" smtClean="0"/>
              <a:t>GCCM begins abatement of hazardous material from existing buildings July 1.  </a:t>
            </a:r>
          </a:p>
          <a:p>
            <a:pPr marL="685800" lvl="1" indent="-228600">
              <a:spcAft>
                <a:spcPts val="600"/>
              </a:spcAft>
              <a:buFont typeface="+mj-lt"/>
              <a:buAutoNum type="alphaLcPeriod"/>
            </a:pPr>
            <a:r>
              <a:rPr lang="en-US" dirty="0" smtClean="0"/>
              <a:t>Demolition of building can start when abatement done.</a:t>
            </a:r>
          </a:p>
          <a:p>
            <a:pPr marL="685800" lvl="1" indent="-228600">
              <a:spcAft>
                <a:spcPts val="600"/>
              </a:spcAft>
              <a:buFont typeface="+mj-lt"/>
              <a:buAutoNum type="alphaLcPeriod"/>
            </a:pPr>
            <a:r>
              <a:rPr lang="en-US" dirty="0" smtClean="0"/>
              <a:t>Construction of entire facility must be done by end of July the following year.</a:t>
            </a:r>
          </a:p>
          <a:p>
            <a:pPr marL="228600" indent="-228600">
              <a:spcAft>
                <a:spcPts val="600"/>
              </a:spcAft>
              <a:buFont typeface="+mj-lt"/>
              <a:buAutoNum type="arabicPeriod"/>
            </a:pPr>
            <a:r>
              <a:rPr lang="en-US" dirty="0" smtClean="0"/>
              <a:t>There will be one month of on-site construction overlap in the month of July between projects for 3 summers.</a:t>
            </a:r>
          </a:p>
          <a:p>
            <a:pPr marL="685800" lvl="1" indent="-228600">
              <a:spcAft>
                <a:spcPts val="600"/>
              </a:spcAft>
              <a:buFont typeface="+mj-lt"/>
              <a:buAutoNum type="alphaLcPeriod"/>
            </a:pPr>
            <a:r>
              <a:rPr lang="en-US" dirty="0" smtClean="0"/>
              <a:t>On one project, the GCCM will be wrapping work for building occupancy on one project while doing abatement work and site prep on another project.</a:t>
            </a:r>
          </a:p>
          <a:p>
            <a:pPr marL="685800" lvl="1" indent="-228600">
              <a:spcAft>
                <a:spcPts val="600"/>
              </a:spcAft>
              <a:buFont typeface="+mj-lt"/>
              <a:buAutoNum type="alphaLcPeriod"/>
            </a:pPr>
            <a:r>
              <a:rPr lang="en-US" dirty="0" smtClean="0"/>
              <a:t>We have reviewed this situation with GCCM contractors and confirmed they can effectively handle this overlap. </a:t>
            </a:r>
          </a:p>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E84DFC31-B96D-4E1F-A531-36410DDDE22E}" type="slidenum">
              <a:rPr lang="en-US" smtClean="0"/>
              <a:t>25</a:t>
            </a:fld>
            <a:endParaRPr lang="en-US"/>
          </a:p>
        </p:txBody>
      </p:sp>
    </p:spTree>
    <p:extLst>
      <p:ext uri="{BB962C8B-B14F-4D97-AF65-F5344CB8AC3E}">
        <p14:creationId xmlns:p14="http://schemas.microsoft.com/office/powerpoint/2010/main" val="3229881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This shows the project schedules for the 3</a:t>
            </a:r>
            <a:r>
              <a:rPr lang="en-US" baseline="30000" dirty="0" smtClean="0"/>
              <a:t>rd</a:t>
            </a:r>
            <a:r>
              <a:rPr lang="en-US" dirty="0" smtClean="0"/>
              <a:t> and 4</a:t>
            </a:r>
            <a:r>
              <a:rPr lang="en-US" baseline="30000" dirty="0" smtClean="0"/>
              <a:t>th</a:t>
            </a:r>
            <a:r>
              <a:rPr lang="en-US" dirty="0" smtClean="0"/>
              <a:t> projects:  Chinook and Terminal Park.</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26</a:t>
            </a:fld>
            <a:endParaRPr lang="en-US"/>
          </a:p>
        </p:txBody>
      </p:sp>
    </p:spTree>
    <p:extLst>
      <p:ext uri="{BB962C8B-B14F-4D97-AF65-F5344CB8AC3E}">
        <p14:creationId xmlns:p14="http://schemas.microsoft.com/office/powerpoint/2010/main" val="679305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We propose do use the GCCM delivery method for this 4 school program because:</a:t>
            </a:r>
          </a:p>
          <a:p>
            <a:pPr marL="685800" lvl="1" indent="-228600">
              <a:spcAft>
                <a:spcPts val="600"/>
              </a:spcAft>
              <a:buFont typeface="+mj-lt"/>
              <a:buAutoNum type="alphaLcPeriod"/>
            </a:pPr>
            <a:r>
              <a:rPr lang="en-US" dirty="0" smtClean="0"/>
              <a:t>It meets the intent of the legislature as identified in RCW 39.10.200.</a:t>
            </a:r>
          </a:p>
          <a:p>
            <a:pPr marL="685800" lvl="1" indent="-228600">
              <a:spcAft>
                <a:spcPts val="600"/>
              </a:spcAft>
              <a:buFont typeface="+mj-lt"/>
              <a:buAutoNum type="alphaLcPeriod"/>
            </a:pPr>
            <a:r>
              <a:rPr lang="en-US" dirty="0" smtClean="0"/>
              <a:t>It meets the criteria established in RCW 39.10.340  for use of GCCM procedures.</a:t>
            </a:r>
          </a:p>
          <a:p>
            <a:pPr marL="685800" lvl="1" indent="-228600">
              <a:spcAft>
                <a:spcPts val="600"/>
              </a:spcAft>
              <a:buFont typeface="+mj-lt"/>
              <a:buAutoNum type="alphaLcPeriod"/>
            </a:pPr>
            <a:r>
              <a:rPr lang="en-US" dirty="0" smtClean="0"/>
              <a:t>It will improve the potential for success of 4 projects.</a:t>
            </a:r>
          </a:p>
          <a:p>
            <a:pPr lvl="1">
              <a:spcAft>
                <a:spcPts val="600"/>
              </a:spcAft>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27</a:t>
            </a:fld>
            <a:endParaRPr lang="en-US"/>
          </a:p>
        </p:txBody>
      </p:sp>
    </p:spTree>
    <p:extLst>
      <p:ext uri="{BB962C8B-B14F-4D97-AF65-F5344CB8AC3E}">
        <p14:creationId xmlns:p14="http://schemas.microsoft.com/office/powerpoint/2010/main" val="392388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information shown here reiterates what everyone of you already knows – that is RCW criteria for execution of a GCCM project by a public agency.</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28</a:t>
            </a:fld>
            <a:endParaRPr lang="en-US"/>
          </a:p>
        </p:txBody>
      </p:sp>
    </p:spTree>
    <p:extLst>
      <p:ext uri="{BB962C8B-B14F-4D97-AF65-F5344CB8AC3E}">
        <p14:creationId xmlns:p14="http://schemas.microsoft.com/office/powerpoint/2010/main" val="964131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This show the criteria that our 4 school replacement projects meets for approval of the GCCM process.</a:t>
            </a:r>
          </a:p>
          <a:p>
            <a:pPr marL="228600" indent="-228600">
              <a:spcAft>
                <a:spcPts val="600"/>
              </a:spcAft>
              <a:buAutoNum type="arabicPeriod"/>
            </a:pPr>
            <a:r>
              <a:rPr lang="en-US" dirty="0" smtClean="0"/>
              <a:t>In short, we meet the criteria of:</a:t>
            </a:r>
          </a:p>
          <a:p>
            <a:pPr marL="685800" lvl="1" indent="-228600">
              <a:spcAft>
                <a:spcPts val="600"/>
              </a:spcAft>
              <a:buFont typeface="+mj-lt"/>
              <a:buAutoNum type="alphaLcPeriod"/>
            </a:pPr>
            <a:r>
              <a:rPr lang="en-US" dirty="0" smtClean="0"/>
              <a:t>Complex scheduling and phasing.</a:t>
            </a:r>
          </a:p>
          <a:p>
            <a:pPr marL="685800" lvl="1" indent="-228600">
              <a:spcAft>
                <a:spcPts val="600"/>
              </a:spcAft>
              <a:buFont typeface="+mj-lt"/>
              <a:buAutoNum type="alphaLcPeriod"/>
            </a:pPr>
            <a:r>
              <a:rPr lang="en-US" dirty="0" smtClean="0"/>
              <a:t>Involvement of the GCCM during design for success of the project.</a:t>
            </a:r>
          </a:p>
        </p:txBody>
      </p:sp>
      <p:sp>
        <p:nvSpPr>
          <p:cNvPr id="4" name="Slide Number Placeholder 3"/>
          <p:cNvSpPr>
            <a:spLocks noGrp="1"/>
          </p:cNvSpPr>
          <p:nvPr>
            <p:ph type="sldNum" sz="quarter" idx="10"/>
          </p:nvPr>
        </p:nvSpPr>
        <p:spPr/>
        <p:txBody>
          <a:bodyPr/>
          <a:lstStyle/>
          <a:p>
            <a:fld id="{E84DFC31-B96D-4E1F-A531-36410DDDE22E}" type="slidenum">
              <a:rPr lang="en-US" smtClean="0"/>
              <a:t>29</a:t>
            </a:fld>
            <a:endParaRPr lang="en-US"/>
          </a:p>
        </p:txBody>
      </p:sp>
    </p:spTree>
    <p:extLst>
      <p:ext uri="{BB962C8B-B14F-4D97-AF65-F5344CB8AC3E}">
        <p14:creationId xmlns:p14="http://schemas.microsoft.com/office/powerpoint/2010/main" val="345369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Team members with me today are:</a:t>
            </a:r>
          </a:p>
          <a:p>
            <a:pPr marL="742950" lvl="1" indent="-285750">
              <a:spcAft>
                <a:spcPts val="600"/>
              </a:spcAft>
              <a:buFont typeface="+mj-lt"/>
              <a:buAutoNum type="alphaLcPeriod"/>
            </a:pPr>
            <a:r>
              <a:rPr lang="en-US" b="1" dirty="0" smtClean="0">
                <a:latin typeface="Calibri" panose="020F0502020204030204" pitchFamily="34" charset="0"/>
              </a:rPr>
              <a:t>Jeffrey Grose</a:t>
            </a:r>
            <a:r>
              <a:rPr lang="en-US" dirty="0" smtClean="0">
                <a:latin typeface="Calibri" panose="020F0502020204030204" pitchFamily="34" charset="0"/>
              </a:rPr>
              <a:t>, Executive Director of Capital Projects, Auburn School District</a:t>
            </a:r>
          </a:p>
          <a:p>
            <a:pPr marL="742950" lvl="1" indent="-285750">
              <a:spcAft>
                <a:spcPts val="600"/>
              </a:spcAft>
              <a:buFont typeface="+mj-lt"/>
              <a:buAutoNum type="alphaLcPeriod"/>
            </a:pPr>
            <a:r>
              <a:rPr lang="en-US" b="1" dirty="0" smtClean="0">
                <a:latin typeface="Calibri" panose="020F0502020204030204" pitchFamily="34" charset="0"/>
              </a:rPr>
              <a:t>Steven M. Shiver</a:t>
            </a:r>
            <a:r>
              <a:rPr lang="en-US" dirty="0" smtClean="0">
                <a:latin typeface="Calibri" panose="020F0502020204030204" pitchFamily="34" charset="0"/>
              </a:rPr>
              <a:t>, Principal-in-Charge, NAC Architecture</a:t>
            </a:r>
          </a:p>
          <a:p>
            <a:pPr marL="742950" lvl="1" indent="-285750">
              <a:spcAft>
                <a:spcPts val="600"/>
              </a:spcAft>
              <a:buFont typeface="+mj-lt"/>
              <a:buAutoNum type="alphaLcPeriod"/>
            </a:pPr>
            <a:r>
              <a:rPr lang="en-US" b="1" dirty="0" smtClean="0">
                <a:latin typeface="Calibri" panose="020F0502020204030204" pitchFamily="34" charset="0"/>
              </a:rPr>
              <a:t>Guy Overman</a:t>
            </a:r>
            <a:r>
              <a:rPr lang="en-US" dirty="0" smtClean="0">
                <a:latin typeface="Calibri" panose="020F0502020204030204" pitchFamily="34" charset="0"/>
              </a:rPr>
              <a:t>, AIA, Lead Planner and Designer, NAC Architecture</a:t>
            </a:r>
            <a:endParaRPr lang="en-US" dirty="0">
              <a:latin typeface="Calibri" panose="020F0502020204030204" pitchFamily="34" charset="0"/>
            </a:endParaRPr>
          </a:p>
          <a:p>
            <a:pPr marL="742950" lvl="1" indent="-285750">
              <a:spcAft>
                <a:spcPts val="600"/>
              </a:spcAft>
              <a:buFont typeface="+mj-lt"/>
              <a:buAutoNum type="alphaLcPeriod"/>
            </a:pPr>
            <a:r>
              <a:rPr lang="en-US" b="1" dirty="0" smtClean="0">
                <a:latin typeface="Calibri" panose="020F0502020204030204" pitchFamily="34" charset="0"/>
              </a:rPr>
              <a:t>Jim Dugan</a:t>
            </a:r>
            <a:r>
              <a:rPr lang="en-US" dirty="0" smtClean="0">
                <a:latin typeface="Calibri" panose="020F0502020204030204" pitchFamily="34" charset="0"/>
              </a:rPr>
              <a:t>, GC/CM Advisor, </a:t>
            </a:r>
            <a:r>
              <a:rPr lang="en-US" dirty="0" err="1" smtClean="0">
                <a:latin typeface="Calibri" panose="020F0502020204030204" pitchFamily="34" charset="0"/>
              </a:rPr>
              <a:t>Parametrix</a:t>
            </a:r>
            <a:endParaRPr lang="en-US" dirty="0">
              <a:latin typeface="Calibri" panose="020F0502020204030204" pitchFamily="34" charset="0"/>
            </a:endParaRPr>
          </a:p>
          <a:p>
            <a:pPr marL="742950" lvl="1" indent="-285750">
              <a:spcAft>
                <a:spcPts val="600"/>
              </a:spcAft>
              <a:buFont typeface="+mj-lt"/>
              <a:buAutoNum type="alphaLcPeriod"/>
            </a:pPr>
            <a:r>
              <a:rPr lang="en-US" b="1" dirty="0" smtClean="0">
                <a:latin typeface="Calibri" panose="020F0502020204030204" pitchFamily="34" charset="0"/>
              </a:rPr>
              <a:t>Dan Cody</a:t>
            </a:r>
            <a:r>
              <a:rPr lang="en-US" dirty="0" smtClean="0">
                <a:latin typeface="Calibri" panose="020F0502020204030204" pitchFamily="34" charset="0"/>
              </a:rPr>
              <a:t>, GC/CM Procurement Consultant, </a:t>
            </a:r>
            <a:r>
              <a:rPr lang="en-US" dirty="0" err="1" smtClean="0">
                <a:latin typeface="Calibri" panose="020F0502020204030204" pitchFamily="34" charset="0"/>
              </a:rPr>
              <a:t>Parametrix</a:t>
            </a:r>
            <a:endParaRPr lang="en-US" dirty="0" smtClean="0">
              <a:latin typeface="Calibri" panose="020F0502020204030204" pitchFamily="34" charset="0"/>
            </a:endParaRPr>
          </a:p>
          <a:p>
            <a:pPr marL="285750" indent="-285750">
              <a:spcAft>
                <a:spcPts val="600"/>
              </a:spcAft>
              <a:buFont typeface="+mj-lt"/>
              <a:buAutoNum type="arabicPeriod"/>
            </a:pPr>
            <a:r>
              <a:rPr lang="en-US" dirty="0" smtClean="0">
                <a:latin typeface="Calibri" panose="020F0502020204030204" pitchFamily="34" charset="0"/>
              </a:rPr>
              <a:t>Other important team members are:</a:t>
            </a:r>
          </a:p>
          <a:p>
            <a:pPr marL="742950" lvl="1" indent="-285750">
              <a:spcAft>
                <a:spcPts val="600"/>
              </a:spcAft>
              <a:buFont typeface="+mj-lt"/>
              <a:buAutoNum type="alphaLcPeriod"/>
            </a:pPr>
            <a:r>
              <a:rPr lang="en-US" b="1" dirty="0" smtClean="0">
                <a:latin typeface="Calibri" panose="020F0502020204030204" pitchFamily="34" charset="0"/>
              </a:rPr>
              <a:t>Karee Loghry</a:t>
            </a:r>
            <a:r>
              <a:rPr lang="en-US" dirty="0" smtClean="0">
                <a:latin typeface="Calibri" panose="020F0502020204030204" pitchFamily="34" charset="0"/>
              </a:rPr>
              <a:t>, Project Manager, NAC Architecture</a:t>
            </a:r>
          </a:p>
          <a:p>
            <a:pPr marL="742950" lvl="1" indent="-285750">
              <a:spcAft>
                <a:spcPts val="600"/>
              </a:spcAft>
              <a:buFont typeface="+mj-lt"/>
              <a:buAutoNum type="alphaLcPeriod"/>
            </a:pPr>
            <a:r>
              <a:rPr lang="en-US" b="1" dirty="0" smtClean="0">
                <a:latin typeface="Calibri" panose="020F0502020204030204" pitchFamily="34" charset="0"/>
              </a:rPr>
              <a:t>Heidi </a:t>
            </a:r>
            <a:r>
              <a:rPr lang="en-US" b="1" dirty="0" err="1" smtClean="0">
                <a:latin typeface="Calibri" panose="020F0502020204030204" pitchFamily="34" charset="0"/>
              </a:rPr>
              <a:t>Deaver</a:t>
            </a:r>
            <a:r>
              <a:rPr lang="en-US" dirty="0" smtClean="0">
                <a:latin typeface="Calibri" panose="020F0502020204030204" pitchFamily="34" charset="0"/>
              </a:rPr>
              <a:t>, Project Architect, NAC Architecture</a:t>
            </a:r>
          </a:p>
          <a:p>
            <a:pPr marL="742950" lvl="1" indent="-285750">
              <a:spcAft>
                <a:spcPts val="600"/>
              </a:spcAft>
              <a:buFont typeface="+mj-lt"/>
              <a:buAutoNum type="alphaLcPeriod"/>
            </a:pPr>
            <a:r>
              <a:rPr lang="en-US" b="1" dirty="0" err="1" smtClean="0">
                <a:latin typeface="Calibri" panose="020F0502020204030204" pitchFamily="34" charset="0"/>
              </a:rPr>
              <a:t>Graehm</a:t>
            </a:r>
            <a:r>
              <a:rPr lang="en-US" b="1" dirty="0" smtClean="0">
                <a:latin typeface="Calibri" panose="020F0502020204030204" pitchFamily="34" charset="0"/>
              </a:rPr>
              <a:t> Wallace</a:t>
            </a:r>
            <a:r>
              <a:rPr lang="en-US" dirty="0" smtClean="0">
                <a:latin typeface="Calibri" panose="020F0502020204030204" pitchFamily="34" charset="0"/>
              </a:rPr>
              <a:t>, Perkins </a:t>
            </a:r>
            <a:r>
              <a:rPr lang="en-US" dirty="0" err="1" smtClean="0">
                <a:latin typeface="Calibri" panose="020F0502020204030204" pitchFamily="34" charset="0"/>
              </a:rPr>
              <a:t>Coie</a:t>
            </a:r>
            <a:r>
              <a:rPr lang="en-US" dirty="0" smtClean="0">
                <a:latin typeface="Calibri" panose="020F0502020204030204" pitchFamily="34" charset="0"/>
              </a:rPr>
              <a:t>, GC/CM Legal Advisor</a:t>
            </a:r>
          </a:p>
          <a:p>
            <a:pPr marL="285750" indent="-285750">
              <a:spcAft>
                <a:spcPts val="600"/>
              </a:spcAft>
              <a:buFont typeface="+mj-lt"/>
              <a:buAutoNum type="arabicPeriod"/>
            </a:pPr>
            <a:r>
              <a:rPr lang="en-US" dirty="0" smtClean="0">
                <a:latin typeface="Calibri" panose="020F0502020204030204" pitchFamily="34" charset="0"/>
              </a:rPr>
              <a:t>All of these individuals are highly skilled, have many years of experience and pleasure to work with. </a:t>
            </a:r>
          </a:p>
        </p:txBody>
      </p:sp>
      <p:sp>
        <p:nvSpPr>
          <p:cNvPr id="4" name="Slide Number Placeholder 3"/>
          <p:cNvSpPr>
            <a:spLocks noGrp="1"/>
          </p:cNvSpPr>
          <p:nvPr>
            <p:ph type="sldNum" sz="quarter" idx="10"/>
          </p:nvPr>
        </p:nvSpPr>
        <p:spPr/>
        <p:txBody>
          <a:bodyPr/>
          <a:lstStyle/>
          <a:p>
            <a:fld id="{E84DFC31-B96D-4E1F-A531-36410DDDE22E}" type="slidenum">
              <a:rPr lang="en-US" smtClean="0"/>
              <a:t>3</a:t>
            </a:fld>
            <a:endParaRPr lang="en-US"/>
          </a:p>
        </p:txBody>
      </p:sp>
    </p:spTree>
    <p:extLst>
      <p:ext uri="{BB962C8B-B14F-4D97-AF65-F5344CB8AC3E}">
        <p14:creationId xmlns:p14="http://schemas.microsoft.com/office/powerpoint/2010/main" val="264769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Font typeface="+mj-lt"/>
              <a:buAutoNum type="arabicPeriod"/>
            </a:pPr>
            <a:r>
              <a:rPr lang="en-US" dirty="0" smtClean="0">
                <a:latin typeface="Calibri" panose="020F0502020204030204" pitchFamily="34" charset="0"/>
              </a:rPr>
              <a:t>Critical </a:t>
            </a:r>
            <a:r>
              <a:rPr lang="en-US" dirty="0">
                <a:latin typeface="Calibri" panose="020F0502020204030204" pitchFamily="34" charset="0"/>
              </a:rPr>
              <a:t>phasing occurs because to the dependency among all four projects included in this GC/CM </a:t>
            </a:r>
            <a:r>
              <a:rPr lang="en-US" dirty="0" smtClean="0">
                <a:latin typeface="Calibri" panose="020F0502020204030204" pitchFamily="34" charset="0"/>
              </a:rPr>
              <a:t>program.</a:t>
            </a:r>
          </a:p>
          <a:p>
            <a:pPr marL="685800" lvl="1" indent="-228600">
              <a:spcAft>
                <a:spcPts val="600"/>
              </a:spcAft>
              <a:buFont typeface="+mj-lt"/>
              <a:buAutoNum type="alphaLcPeriod"/>
            </a:pPr>
            <a:r>
              <a:rPr lang="en-US" dirty="0" smtClean="0">
                <a:latin typeface="Calibri" panose="020F0502020204030204" pitchFamily="34" charset="0"/>
              </a:rPr>
              <a:t>The </a:t>
            </a:r>
            <a:r>
              <a:rPr lang="en-US" dirty="0">
                <a:latin typeface="Calibri" panose="020F0502020204030204" pitchFamily="34" charset="0"/>
              </a:rPr>
              <a:t>replacement schools will be built sequentially, one per </a:t>
            </a:r>
            <a:r>
              <a:rPr lang="en-US" dirty="0" smtClean="0">
                <a:latin typeface="Calibri" panose="020F0502020204030204" pitchFamily="34" charset="0"/>
              </a:rPr>
              <a:t>year.</a:t>
            </a:r>
          </a:p>
          <a:p>
            <a:pPr marL="685800" lvl="1" indent="-228600">
              <a:spcAft>
                <a:spcPts val="600"/>
              </a:spcAft>
              <a:buFont typeface="+mj-lt"/>
              <a:buAutoNum type="alphaLcPeriod"/>
            </a:pPr>
            <a:r>
              <a:rPr lang="en-US" dirty="0" smtClean="0">
                <a:latin typeface="Calibri" panose="020F0502020204030204" pitchFamily="34" charset="0"/>
              </a:rPr>
              <a:t>The </a:t>
            </a:r>
            <a:r>
              <a:rPr lang="en-US" dirty="0">
                <a:latin typeface="Calibri" panose="020F0502020204030204" pitchFamily="34" charset="0"/>
              </a:rPr>
              <a:t>students and staff from each school will be housed at the old Olympic MS at an interim school during construction of the replacement </a:t>
            </a:r>
            <a:r>
              <a:rPr lang="en-US" dirty="0" smtClean="0">
                <a:latin typeface="Calibri" panose="020F0502020204030204" pitchFamily="34" charset="0"/>
              </a:rPr>
              <a:t>school.</a:t>
            </a:r>
          </a:p>
          <a:p>
            <a:pPr marL="685800" lvl="1" indent="-228600">
              <a:spcAft>
                <a:spcPts val="600"/>
              </a:spcAft>
              <a:buFont typeface="+mj-lt"/>
              <a:buAutoNum type="alphaLcPeriod"/>
            </a:pPr>
            <a:r>
              <a:rPr lang="en-US" dirty="0" smtClean="0">
                <a:latin typeface="Calibri" panose="020F0502020204030204" pitchFamily="34" charset="0"/>
              </a:rPr>
              <a:t>The </a:t>
            </a:r>
            <a:r>
              <a:rPr lang="en-US" dirty="0">
                <a:latin typeface="Calibri" panose="020F0502020204030204" pitchFamily="34" charset="0"/>
              </a:rPr>
              <a:t>old Olympic MS will only accommodate one interim school at a time. </a:t>
            </a:r>
            <a:endParaRPr lang="en-US" dirty="0" smtClean="0">
              <a:latin typeface="Calibri" panose="020F0502020204030204" pitchFamily="34" charset="0"/>
            </a:endParaRPr>
          </a:p>
          <a:p>
            <a:pPr marL="685800" lvl="1" indent="-228600">
              <a:spcAft>
                <a:spcPts val="600"/>
              </a:spcAft>
              <a:buFont typeface="+mj-lt"/>
              <a:buAutoNum type="alphaLcPeriod"/>
            </a:pPr>
            <a:r>
              <a:rPr lang="en-US" dirty="0" smtClean="0">
                <a:latin typeface="Calibri" panose="020F0502020204030204" pitchFamily="34" charset="0"/>
              </a:rPr>
              <a:t>Failure </a:t>
            </a:r>
            <a:r>
              <a:rPr lang="en-US" dirty="0">
                <a:latin typeface="Calibri" panose="020F0502020204030204" pitchFamily="34" charset="0"/>
              </a:rPr>
              <a:t>to complete a project on time will delay occupancy and interfere with the start and completion of the following replacement schools</a:t>
            </a:r>
            <a:r>
              <a:rPr lang="en-US" dirty="0" smtClean="0">
                <a:latin typeface="Calibri" panose="020F0502020204030204" pitchFamily="34" charset="0"/>
              </a:rPr>
              <a:t>.</a:t>
            </a:r>
          </a:p>
          <a:p>
            <a:pPr marL="228600" indent="-228600">
              <a:spcAft>
                <a:spcPts val="600"/>
              </a:spcAft>
              <a:buFont typeface="+mj-lt"/>
              <a:buAutoNum type="arabicPeriod"/>
            </a:pPr>
            <a:r>
              <a:rPr lang="en-US" dirty="0" smtClean="0">
                <a:latin typeface="Calibri" panose="020F0502020204030204" pitchFamily="34" charset="0"/>
              </a:rPr>
              <a:t>A GCCM contractor can assist the school district during both the design and construction stage to successfully phase the project.</a:t>
            </a:r>
            <a:endParaRPr lang="en-US" dirty="0">
              <a:latin typeface="Calibri" panose="020F0502020204030204" pitchFamily="34" charset="0"/>
            </a:endParaRPr>
          </a:p>
          <a:p>
            <a:pPr>
              <a:spcAft>
                <a:spcPts val="600"/>
              </a:spcAft>
            </a:pPr>
            <a:r>
              <a:rPr lang="en-US" dirty="0" smtClean="0"/>
              <a:t> </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30</a:t>
            </a:fld>
            <a:endParaRPr lang="en-US"/>
          </a:p>
        </p:txBody>
      </p:sp>
    </p:spTree>
    <p:extLst>
      <p:ext uri="{BB962C8B-B14F-4D97-AF65-F5344CB8AC3E}">
        <p14:creationId xmlns:p14="http://schemas.microsoft.com/office/powerpoint/2010/main" val="3605436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070985"/>
          </a:xfrm>
        </p:spPr>
        <p:txBody>
          <a:bodyPr/>
          <a:lstStyle/>
          <a:p>
            <a:pPr marL="228600" indent="-228600">
              <a:spcAft>
                <a:spcPts val="600"/>
              </a:spcAft>
              <a:buAutoNum type="arabicPeriod"/>
            </a:pPr>
            <a:r>
              <a:rPr lang="en-US" dirty="0" smtClean="0">
                <a:latin typeface="Calibri" panose="020F0502020204030204" pitchFamily="34" charset="0"/>
              </a:rPr>
              <a:t>Complex </a:t>
            </a:r>
            <a:r>
              <a:rPr lang="en-US" dirty="0">
                <a:latin typeface="Calibri" panose="020F0502020204030204" pitchFamily="34" charset="0"/>
              </a:rPr>
              <a:t>scheduling occurs because of the short duration in which each project must be built and made ready for </a:t>
            </a:r>
            <a:r>
              <a:rPr lang="en-US" dirty="0" smtClean="0">
                <a:latin typeface="Calibri" panose="020F0502020204030204" pitchFamily="34" charset="0"/>
              </a:rPr>
              <a:t>occupancy.</a:t>
            </a:r>
          </a:p>
          <a:p>
            <a:pPr marL="685800" lvl="1" indent="-228600">
              <a:spcAft>
                <a:spcPts val="600"/>
              </a:spcAft>
              <a:buFont typeface="+mj-lt"/>
              <a:buAutoNum type="alphaLcPeriod"/>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4 replacement schools will be built on the site of each existing </a:t>
            </a:r>
            <a:r>
              <a:rPr lang="en-US" dirty="0" smtClean="0">
                <a:latin typeface="Calibri" panose="020F0502020204030204" pitchFamily="34" charset="0"/>
                <a:cs typeface="Calibri" panose="020F0502020204030204" pitchFamily="34" charset="0"/>
              </a:rPr>
              <a:t>school.</a:t>
            </a:r>
          </a:p>
          <a:p>
            <a:pPr marL="685800" lvl="1" indent="-228600">
              <a:spcAft>
                <a:spcPts val="600"/>
              </a:spcAft>
              <a:buFont typeface="+mj-lt"/>
              <a:buAutoNum type="alphaLcPeriod"/>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existing sites will not accommodate the start of building demolition and site preparation prior to the end of the school </a:t>
            </a:r>
            <a:r>
              <a:rPr lang="en-US" dirty="0" smtClean="0">
                <a:latin typeface="Calibri" panose="020F0502020204030204" pitchFamily="34" charset="0"/>
                <a:cs typeface="Calibri" panose="020F0502020204030204" pitchFamily="34" charset="0"/>
              </a:rPr>
              <a:t>year.</a:t>
            </a:r>
          </a:p>
          <a:p>
            <a:pPr marL="685800" lvl="1" indent="-228600">
              <a:spcAft>
                <a:spcPts val="600"/>
              </a:spcAft>
              <a:buFont typeface="+mj-lt"/>
              <a:buAutoNum type="alphaLcPeriod"/>
            </a:pPr>
            <a:r>
              <a:rPr lang="en-US" dirty="0" smtClean="0">
                <a:latin typeface="Calibri" panose="020F0502020204030204" pitchFamily="34" charset="0"/>
                <a:cs typeface="Calibri" panose="020F0502020204030204" pitchFamily="34" charset="0"/>
              </a:rPr>
              <a:t>Each </a:t>
            </a:r>
            <a:r>
              <a:rPr lang="en-US" dirty="0">
                <a:latin typeface="Calibri" panose="020F0502020204030204" pitchFamily="34" charset="0"/>
                <a:cs typeface="Calibri" panose="020F0502020204030204" pitchFamily="34" charset="0"/>
              </a:rPr>
              <a:t>school must be built within 13 months – from July to July. </a:t>
            </a:r>
            <a:endParaRPr lang="en-US" dirty="0" smtClean="0">
              <a:latin typeface="Calibri" panose="020F0502020204030204" pitchFamily="34" charset="0"/>
              <a:cs typeface="Calibri" panose="020F0502020204030204" pitchFamily="34" charset="0"/>
            </a:endParaRPr>
          </a:p>
          <a:p>
            <a:pPr marL="685800" lvl="1" indent="-228600">
              <a:spcAft>
                <a:spcPts val="600"/>
              </a:spcAft>
              <a:buFont typeface="+mj-lt"/>
              <a:buAutoNum type="alphaLcPeriod"/>
            </a:pPr>
            <a:r>
              <a:rPr lang="en-US" dirty="0" smtClean="0">
                <a:latin typeface="Calibri" panose="020F0502020204030204" pitchFamily="34" charset="0"/>
                <a:cs typeface="Calibri" panose="020F0502020204030204" pitchFamily="34" charset="0"/>
              </a:rPr>
              <a:t>As with critical phasing, a GCCM contractor can</a:t>
            </a:r>
            <a:r>
              <a:rPr lang="en-US" dirty="0" smtClean="0">
                <a:latin typeface="Calibri" panose="020F0502020204030204" pitchFamily="34" charset="0"/>
              </a:rPr>
              <a:t> </a:t>
            </a:r>
            <a:r>
              <a:rPr lang="en-US" dirty="0">
                <a:latin typeface="Calibri" panose="020F0502020204030204" pitchFamily="34" charset="0"/>
              </a:rPr>
              <a:t>assist the school district during both the design and construction stage to successfully </a:t>
            </a:r>
            <a:r>
              <a:rPr lang="en-US" dirty="0" smtClean="0">
                <a:latin typeface="Calibri" panose="020F0502020204030204" pitchFamily="34" charset="0"/>
              </a:rPr>
              <a:t>address complex scheduling.</a:t>
            </a:r>
            <a:endParaRPr lang="en-US" dirty="0">
              <a:latin typeface="Calibri" panose="020F0502020204030204" pitchFamily="34" charset="0"/>
            </a:endParaRPr>
          </a:p>
          <a:p>
            <a:pPr marL="285750" indent="-285750">
              <a:spcAft>
                <a:spcPts val="600"/>
              </a:spcAft>
              <a:buFont typeface="+mj-lt"/>
              <a:buAutoNum type="arabicPeriod"/>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31</a:t>
            </a:fld>
            <a:endParaRPr lang="en-US"/>
          </a:p>
        </p:txBody>
      </p:sp>
    </p:spTree>
    <p:extLst>
      <p:ext uri="{BB962C8B-B14F-4D97-AF65-F5344CB8AC3E}">
        <p14:creationId xmlns:p14="http://schemas.microsoft.com/office/powerpoint/2010/main" val="295909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1200"/>
              </a:spcAft>
              <a:buAutoNum type="arabicPeriod"/>
            </a:pPr>
            <a:r>
              <a:rPr lang="en-US" dirty="0" smtClean="0">
                <a:latin typeface="Calibri" panose="020F0502020204030204" pitchFamily="34" charset="0"/>
              </a:rPr>
              <a:t>Involvement </a:t>
            </a:r>
            <a:r>
              <a:rPr lang="en-US" dirty="0">
                <a:latin typeface="Calibri" panose="020F0502020204030204" pitchFamily="34" charset="0"/>
              </a:rPr>
              <a:t>of a GC/CM during the design phase will provide benefits that are critical to the success of this 4 project program</a:t>
            </a:r>
            <a:r>
              <a:rPr lang="en-US" dirty="0" smtClean="0">
                <a:latin typeface="Calibri" panose="020F0502020204030204" pitchFamily="34" charset="0"/>
              </a:rPr>
              <a:t>.  These are GCCM benefits you are well aware of and are benefits that are often missing in design/bid/build projects.</a:t>
            </a:r>
          </a:p>
          <a:p>
            <a:pPr marL="685800" lvl="1" indent="-228600">
              <a:spcAft>
                <a:spcPts val="1200"/>
              </a:spcAft>
              <a:buFont typeface="+mj-lt"/>
              <a:buAutoNum type="alphaLcPeriod"/>
            </a:pPr>
            <a:r>
              <a:rPr lang="en-US" dirty="0" smtClean="0">
                <a:latin typeface="Calibri" panose="020F0502020204030204" pitchFamily="34" charset="0"/>
              </a:rPr>
              <a:t>Selection </a:t>
            </a:r>
            <a:r>
              <a:rPr lang="en-US" dirty="0">
                <a:latin typeface="Calibri" panose="020F0502020204030204" pitchFamily="34" charset="0"/>
              </a:rPr>
              <a:t>of a contractor based upon skill, experience, team members and </a:t>
            </a:r>
            <a:r>
              <a:rPr lang="en-US" dirty="0" smtClean="0">
                <a:latin typeface="Calibri" panose="020F0502020204030204" pitchFamily="34" charset="0"/>
              </a:rPr>
              <a:t>price.</a:t>
            </a:r>
          </a:p>
          <a:p>
            <a:pPr marL="685800" lvl="1" indent="-228600">
              <a:spcAft>
                <a:spcPts val="1200"/>
              </a:spcAft>
              <a:buFont typeface="+mj-lt"/>
              <a:buAutoNum type="alphaLcPeriod"/>
            </a:pPr>
            <a:r>
              <a:rPr lang="en-US" dirty="0" smtClean="0">
                <a:latin typeface="Calibri" panose="020F0502020204030204" pitchFamily="34" charset="0"/>
              </a:rPr>
              <a:t>Collaborative </a:t>
            </a:r>
            <a:r>
              <a:rPr lang="en-US" dirty="0">
                <a:latin typeface="Calibri" panose="020F0502020204030204" pitchFamily="34" charset="0"/>
              </a:rPr>
              <a:t>approach to the </a:t>
            </a:r>
            <a:r>
              <a:rPr lang="en-US" dirty="0" smtClean="0">
                <a:latin typeface="Calibri" panose="020F0502020204030204" pitchFamily="34" charset="0"/>
              </a:rPr>
              <a:t>project.</a:t>
            </a:r>
          </a:p>
          <a:p>
            <a:pPr marL="685800" lvl="1" indent="-228600">
              <a:spcAft>
                <a:spcPts val="1200"/>
              </a:spcAft>
              <a:buFont typeface="+mj-lt"/>
              <a:buAutoNum type="alphaLcPeriod"/>
            </a:pPr>
            <a:r>
              <a:rPr lang="en-US" dirty="0" smtClean="0">
                <a:latin typeface="Calibri" panose="020F0502020204030204" pitchFamily="34" charset="0"/>
              </a:rPr>
              <a:t>Improved </a:t>
            </a:r>
            <a:r>
              <a:rPr lang="en-US" dirty="0">
                <a:latin typeface="Calibri" panose="020F0502020204030204" pitchFamily="34" charset="0"/>
              </a:rPr>
              <a:t>cost </a:t>
            </a:r>
            <a:r>
              <a:rPr lang="en-US" dirty="0" smtClean="0">
                <a:latin typeface="Calibri" panose="020F0502020204030204" pitchFamily="34" charset="0"/>
              </a:rPr>
              <a:t>control.</a:t>
            </a:r>
          </a:p>
          <a:p>
            <a:pPr marL="685800" lvl="1" indent="-228600">
              <a:spcAft>
                <a:spcPts val="1200"/>
              </a:spcAft>
              <a:buFont typeface="+mj-lt"/>
              <a:buAutoNum type="alphaLcPeriod"/>
            </a:pPr>
            <a:r>
              <a:rPr lang="en-US" dirty="0" smtClean="0">
                <a:latin typeface="Calibri" panose="020F0502020204030204" pitchFamily="34" charset="0"/>
              </a:rPr>
              <a:t>Improved </a:t>
            </a:r>
            <a:r>
              <a:rPr lang="en-US" dirty="0">
                <a:latin typeface="Calibri" panose="020F0502020204030204" pitchFamily="34" charset="0"/>
              </a:rPr>
              <a:t>scheduling and phasing </a:t>
            </a:r>
            <a:r>
              <a:rPr lang="en-US" dirty="0" smtClean="0">
                <a:latin typeface="Calibri" panose="020F0502020204030204" pitchFamily="34" charset="0"/>
              </a:rPr>
              <a:t>opportunities.</a:t>
            </a:r>
          </a:p>
          <a:p>
            <a:pPr marL="685800" lvl="1" indent="-228600">
              <a:spcAft>
                <a:spcPts val="1200"/>
              </a:spcAft>
              <a:buFont typeface="+mj-lt"/>
              <a:buAutoNum type="alphaLcPeriod"/>
            </a:pPr>
            <a:r>
              <a:rPr lang="en-US" dirty="0" smtClean="0">
                <a:latin typeface="Calibri" panose="020F0502020204030204" pitchFamily="34" charset="0"/>
              </a:rPr>
              <a:t>Improved </a:t>
            </a:r>
            <a:r>
              <a:rPr lang="en-US" dirty="0">
                <a:latin typeface="Calibri" panose="020F0502020204030204" pitchFamily="34" charset="0"/>
              </a:rPr>
              <a:t>market access to subcontractors and </a:t>
            </a:r>
            <a:r>
              <a:rPr lang="en-US" dirty="0" smtClean="0">
                <a:latin typeface="Calibri" panose="020F0502020204030204" pitchFamily="34" charset="0"/>
              </a:rPr>
              <a:t>suppliers.</a:t>
            </a:r>
          </a:p>
          <a:p>
            <a:pPr marL="685800" lvl="1" indent="-228600">
              <a:spcAft>
                <a:spcPts val="1200"/>
              </a:spcAft>
              <a:buFont typeface="+mj-lt"/>
              <a:buAutoNum type="alphaLcPeriod"/>
            </a:pPr>
            <a:r>
              <a:rPr lang="en-US" dirty="0" smtClean="0">
                <a:latin typeface="Calibri" panose="020F0502020204030204" pitchFamily="34" charset="0"/>
              </a:rPr>
              <a:t>Risk </a:t>
            </a:r>
            <a:r>
              <a:rPr lang="en-US" dirty="0">
                <a:latin typeface="Calibri" panose="020F0502020204030204" pitchFamily="34" charset="0"/>
              </a:rPr>
              <a:t>reduction.</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32</a:t>
            </a:fld>
            <a:endParaRPr lang="en-US"/>
          </a:p>
        </p:txBody>
      </p:sp>
    </p:spTree>
    <p:extLst>
      <p:ext uri="{BB962C8B-B14F-4D97-AF65-F5344CB8AC3E}">
        <p14:creationId xmlns:p14="http://schemas.microsoft.com/office/powerpoint/2010/main" val="3219549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900"/>
              </a:spcBef>
              <a:buAutoNum type="arabicPeriod"/>
            </a:pPr>
            <a:r>
              <a:rPr lang="en-US" dirty="0" smtClean="0">
                <a:latin typeface="Calibri" panose="020F0502020204030204" pitchFamily="34" charset="0"/>
              </a:rPr>
              <a:t>Utilization </a:t>
            </a:r>
            <a:r>
              <a:rPr lang="en-US" dirty="0">
                <a:latin typeface="Calibri" panose="020F0502020204030204" pitchFamily="34" charset="0"/>
              </a:rPr>
              <a:t>of the GC/CM process provides other opportunities for success of this 4 school replacement program</a:t>
            </a:r>
            <a:r>
              <a:rPr lang="en-US" dirty="0" smtClean="0">
                <a:latin typeface="Calibri" panose="020F0502020204030204" pitchFamily="34" charset="0"/>
              </a:rPr>
              <a:t>.  These are:</a:t>
            </a:r>
          </a:p>
          <a:p>
            <a:pPr marL="685800" lvl="1" indent="-228600">
              <a:spcBef>
                <a:spcPts val="900"/>
              </a:spcBef>
              <a:buFont typeface="+mj-lt"/>
              <a:buAutoNum type="alphaLcPeriod"/>
            </a:pPr>
            <a:r>
              <a:rPr lang="en-US" dirty="0" smtClean="0">
                <a:latin typeface="Calibri" panose="020F0502020204030204" pitchFamily="34" charset="0"/>
              </a:rPr>
              <a:t>Potential </a:t>
            </a:r>
            <a:r>
              <a:rPr lang="en-US" dirty="0">
                <a:latin typeface="Calibri" panose="020F0502020204030204" pitchFamily="34" charset="0"/>
              </a:rPr>
              <a:t>for early bid </a:t>
            </a:r>
            <a:r>
              <a:rPr lang="en-US" dirty="0" smtClean="0">
                <a:latin typeface="Calibri" panose="020F0502020204030204" pitchFamily="34" charset="0"/>
              </a:rPr>
              <a:t>packages.</a:t>
            </a:r>
          </a:p>
          <a:p>
            <a:pPr marL="685800" lvl="1" indent="-228600">
              <a:spcBef>
                <a:spcPts val="900"/>
              </a:spcBef>
              <a:buFont typeface="+mj-lt"/>
              <a:buAutoNum type="alphaLcPeriod"/>
            </a:pPr>
            <a:r>
              <a:rPr lang="en-US" dirty="0" smtClean="0">
                <a:latin typeface="Calibri" panose="020F0502020204030204" pitchFamily="34" charset="0"/>
              </a:rPr>
              <a:t>Potential </a:t>
            </a:r>
            <a:r>
              <a:rPr lang="en-US" dirty="0">
                <a:latin typeface="Calibri" panose="020F0502020204030204" pitchFamily="34" charset="0"/>
              </a:rPr>
              <a:t>for early procurement of long-lead </a:t>
            </a:r>
            <a:r>
              <a:rPr lang="en-US" dirty="0" smtClean="0">
                <a:latin typeface="Calibri" panose="020F0502020204030204" pitchFamily="34" charset="0"/>
              </a:rPr>
              <a:t>items.</a:t>
            </a:r>
          </a:p>
          <a:p>
            <a:pPr marL="685800" lvl="1" indent="-228600">
              <a:spcBef>
                <a:spcPts val="900"/>
              </a:spcBef>
              <a:buFont typeface="+mj-lt"/>
              <a:buAutoNum type="alphaLcPeriod"/>
            </a:pPr>
            <a:r>
              <a:rPr lang="en-US" dirty="0" smtClean="0">
                <a:latin typeface="Calibri" panose="020F0502020204030204" pitchFamily="34" charset="0"/>
              </a:rPr>
              <a:t>Improved </a:t>
            </a:r>
            <a:r>
              <a:rPr lang="en-US" dirty="0">
                <a:latin typeface="Calibri" panose="020F0502020204030204" pitchFamily="34" charset="0"/>
              </a:rPr>
              <a:t>management of neighborhood access, egress and traffic during </a:t>
            </a:r>
            <a:r>
              <a:rPr lang="en-US" dirty="0" smtClean="0">
                <a:latin typeface="Calibri" panose="020F0502020204030204" pitchFamily="34" charset="0"/>
              </a:rPr>
              <a:t>construction.</a:t>
            </a:r>
          </a:p>
          <a:p>
            <a:pPr marL="685800" lvl="1" indent="-228600">
              <a:spcBef>
                <a:spcPts val="900"/>
              </a:spcBef>
              <a:buFont typeface="+mj-lt"/>
              <a:buAutoNum type="alphaLcPeriod"/>
            </a:pPr>
            <a:r>
              <a:rPr lang="en-US" dirty="0" smtClean="0">
                <a:latin typeface="Calibri" panose="020F0502020204030204" pitchFamily="34" charset="0"/>
              </a:rPr>
              <a:t>Improved </a:t>
            </a:r>
            <a:r>
              <a:rPr lang="en-US" dirty="0">
                <a:latin typeface="Calibri" panose="020F0502020204030204" pitchFamily="34" charset="0"/>
              </a:rPr>
              <a:t>management of complex off-site work in the public roadways</a:t>
            </a:r>
            <a:r>
              <a:rPr lang="en-US" dirty="0" smtClean="0">
                <a:latin typeface="Calibri" panose="020F0502020204030204" pitchFamily="34" charset="0"/>
              </a:rPr>
              <a:t>.</a:t>
            </a:r>
          </a:p>
          <a:p>
            <a:pPr marL="228600" indent="-228600">
              <a:spcBef>
                <a:spcPts val="900"/>
              </a:spcBef>
              <a:buFont typeface="+mj-lt"/>
              <a:buAutoNum type="arabicPeriod"/>
            </a:pPr>
            <a:r>
              <a:rPr lang="en-US" dirty="0" smtClean="0">
                <a:latin typeface="Calibri" panose="020F0502020204030204" pitchFamily="34" charset="0"/>
              </a:rPr>
              <a:t>Again, these are benefits that are not available or often missing on design/bid/build projects. </a:t>
            </a:r>
            <a:endParaRPr lang="en-US" dirty="0">
              <a:latin typeface="Calibri" panose="020F0502020204030204" pitchFamily="34" charset="0"/>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33</a:t>
            </a:fld>
            <a:endParaRPr lang="en-US"/>
          </a:p>
        </p:txBody>
      </p:sp>
    </p:spTree>
    <p:extLst>
      <p:ext uri="{BB962C8B-B14F-4D97-AF65-F5344CB8AC3E}">
        <p14:creationId xmlns:p14="http://schemas.microsoft.com/office/powerpoint/2010/main" val="1690582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2795" y="4494212"/>
            <a:ext cx="5607050" cy="4568825"/>
          </a:xfrm>
        </p:spPr>
        <p:txBody>
          <a:bodyPr/>
          <a:lstStyle/>
          <a:p>
            <a:pPr marL="228600" indent="-228600">
              <a:spcAft>
                <a:spcPts val="600"/>
              </a:spcAft>
              <a:buAutoNum type="arabicPeriod"/>
            </a:pPr>
            <a:r>
              <a:rPr lang="en-US" dirty="0" smtClean="0"/>
              <a:t>It is important for you to know why are requesting your authorization to use the GCCM delivery method for a 4 project program.</a:t>
            </a:r>
            <a:r>
              <a:rPr lang="en-US" sz="2200" dirty="0">
                <a:latin typeface="Calibri" panose="020F0502020204030204" pitchFamily="34" charset="0"/>
              </a:rPr>
              <a:t> </a:t>
            </a:r>
            <a:endParaRPr lang="en-US" sz="2200" dirty="0" smtClean="0">
              <a:latin typeface="Calibri" panose="020F0502020204030204" pitchFamily="34" charset="0"/>
            </a:endParaRPr>
          </a:p>
          <a:p>
            <a:pPr marL="228600" indent="-228600">
              <a:spcAft>
                <a:spcPts val="600"/>
              </a:spcAft>
              <a:buFont typeface="+mj-lt"/>
              <a:buAutoNum type="arabicPeriod"/>
            </a:pPr>
            <a:r>
              <a:rPr lang="en-US" dirty="0" smtClean="0">
                <a:latin typeface="Calibri" panose="020F0502020204030204" pitchFamily="34" charset="0"/>
              </a:rPr>
              <a:t>The GC/CM </a:t>
            </a:r>
            <a:r>
              <a:rPr lang="en-US" dirty="0">
                <a:latin typeface="Calibri" panose="020F0502020204030204" pitchFamily="34" charset="0"/>
              </a:rPr>
              <a:t>process </a:t>
            </a:r>
            <a:r>
              <a:rPr lang="en-US" dirty="0" smtClean="0">
                <a:latin typeface="Calibri" panose="020F0502020204030204" pitchFamily="34" charset="0"/>
              </a:rPr>
              <a:t>provides </a:t>
            </a:r>
            <a:r>
              <a:rPr lang="en-US" dirty="0">
                <a:latin typeface="Calibri" panose="020F0502020204030204" pitchFamily="34" charset="0"/>
              </a:rPr>
              <a:t>a unique opportunity to execute 4 similar and sequential projects with a common team of highly qualified </a:t>
            </a:r>
            <a:r>
              <a:rPr lang="en-US" dirty="0" smtClean="0">
                <a:latin typeface="Calibri" panose="020F0502020204030204" pitchFamily="34" charset="0"/>
              </a:rPr>
              <a:t>individuals that includes one architect and one GCCM.  </a:t>
            </a:r>
            <a:r>
              <a:rPr lang="en-US" dirty="0">
                <a:latin typeface="Calibri" panose="020F0502020204030204" pitchFamily="34" charset="0"/>
              </a:rPr>
              <a:t>This provides the opportunity </a:t>
            </a:r>
            <a:r>
              <a:rPr lang="en-US" dirty="0" smtClean="0">
                <a:latin typeface="Calibri" panose="020F0502020204030204" pitchFamily="34" charset="0"/>
              </a:rPr>
              <a:t>for:</a:t>
            </a:r>
          </a:p>
          <a:p>
            <a:pPr marL="685800" lvl="1" indent="-228600">
              <a:spcAft>
                <a:spcPts val="600"/>
              </a:spcAft>
              <a:buFont typeface="+mj-lt"/>
              <a:buAutoNum type="alphaLcPeriod"/>
            </a:pPr>
            <a:r>
              <a:rPr lang="en-US" dirty="0" smtClean="0">
                <a:latin typeface="Calibri" panose="020F0502020204030204" pitchFamily="34" charset="0"/>
              </a:rPr>
              <a:t>Common and consistent leadership for </a:t>
            </a:r>
            <a:r>
              <a:rPr lang="en-US" dirty="0">
                <a:latin typeface="Calibri" panose="020F0502020204030204" pitchFamily="34" charset="0"/>
              </a:rPr>
              <a:t>all 4 </a:t>
            </a:r>
            <a:r>
              <a:rPr lang="en-US" dirty="0" smtClean="0">
                <a:latin typeface="Calibri" panose="020F0502020204030204" pitchFamily="34" charset="0"/>
              </a:rPr>
              <a:t>projects.</a:t>
            </a:r>
          </a:p>
          <a:p>
            <a:pPr marL="685800" lvl="1" indent="-228600">
              <a:spcAft>
                <a:spcPts val="600"/>
              </a:spcAft>
              <a:buFont typeface="+mj-lt"/>
              <a:buAutoNum type="alphaLcPeriod"/>
            </a:pPr>
            <a:r>
              <a:rPr lang="en-US" dirty="0" smtClean="0">
                <a:latin typeface="Calibri" panose="020F0502020204030204" pitchFamily="34" charset="0"/>
              </a:rPr>
              <a:t>Cost </a:t>
            </a:r>
            <a:r>
              <a:rPr lang="en-US" dirty="0">
                <a:latin typeface="Calibri" panose="020F0502020204030204" pitchFamily="34" charset="0"/>
              </a:rPr>
              <a:t>savings by having same design team on all 4 </a:t>
            </a:r>
            <a:r>
              <a:rPr lang="en-US" dirty="0" smtClean="0">
                <a:latin typeface="Calibri" panose="020F0502020204030204" pitchFamily="34" charset="0"/>
              </a:rPr>
              <a:t>projects.</a:t>
            </a:r>
          </a:p>
          <a:p>
            <a:pPr marL="685800" lvl="1" indent="-228600">
              <a:spcAft>
                <a:spcPts val="600"/>
              </a:spcAft>
              <a:buFont typeface="+mj-lt"/>
              <a:buAutoNum type="alphaLcPeriod"/>
            </a:pPr>
            <a:r>
              <a:rPr lang="en-US" dirty="0" smtClean="0">
                <a:latin typeface="Calibri" panose="020F0502020204030204" pitchFamily="34" charset="0"/>
              </a:rPr>
              <a:t>Potential </a:t>
            </a:r>
            <a:r>
              <a:rPr lang="en-US" dirty="0">
                <a:latin typeface="Calibri" panose="020F0502020204030204" pitchFamily="34" charset="0"/>
              </a:rPr>
              <a:t>for cost </a:t>
            </a:r>
            <a:r>
              <a:rPr lang="en-US" dirty="0" smtClean="0">
                <a:latin typeface="Calibri" panose="020F0502020204030204" pitchFamily="34" charset="0"/>
              </a:rPr>
              <a:t>savings in GC/CM overhead with one GCCM for  </a:t>
            </a:r>
            <a:r>
              <a:rPr lang="en-US" dirty="0">
                <a:latin typeface="Calibri" panose="020F0502020204030204" pitchFamily="34" charset="0"/>
              </a:rPr>
              <a:t>4 </a:t>
            </a:r>
            <a:r>
              <a:rPr lang="en-US" dirty="0" smtClean="0">
                <a:latin typeface="Calibri" panose="020F0502020204030204" pitchFamily="34" charset="0"/>
              </a:rPr>
              <a:t>projects.</a:t>
            </a:r>
          </a:p>
          <a:p>
            <a:pPr marL="685800" lvl="1" indent="-228600">
              <a:spcAft>
                <a:spcPts val="600"/>
              </a:spcAft>
              <a:buFont typeface="+mj-lt"/>
              <a:buAutoNum type="alphaLcPeriod"/>
            </a:pPr>
            <a:r>
              <a:rPr lang="en-US" dirty="0" smtClean="0">
                <a:latin typeface="Calibri" panose="020F0502020204030204" pitchFamily="34" charset="0"/>
              </a:rPr>
              <a:t>Planning </a:t>
            </a:r>
            <a:r>
              <a:rPr lang="en-US" dirty="0">
                <a:latin typeface="Calibri" panose="020F0502020204030204" pitchFamily="34" charset="0"/>
              </a:rPr>
              <a:t>and design </a:t>
            </a:r>
            <a:r>
              <a:rPr lang="en-US" dirty="0" smtClean="0">
                <a:latin typeface="Calibri" panose="020F0502020204030204" pitchFamily="34" charset="0"/>
              </a:rPr>
              <a:t>efficiencies.</a:t>
            </a:r>
          </a:p>
          <a:p>
            <a:pPr marL="685800" lvl="1" indent="-228600">
              <a:spcAft>
                <a:spcPts val="600"/>
              </a:spcAft>
              <a:buFont typeface="+mj-lt"/>
              <a:buAutoNum type="alphaLcPeriod"/>
            </a:pPr>
            <a:r>
              <a:rPr lang="en-US" dirty="0" smtClean="0">
                <a:latin typeface="Calibri" panose="020F0502020204030204" pitchFamily="34" charset="0"/>
              </a:rPr>
              <a:t>Construction management efficiencies.</a:t>
            </a:r>
          </a:p>
          <a:p>
            <a:pPr marL="685800" lvl="1" indent="-228600">
              <a:spcAft>
                <a:spcPts val="600"/>
              </a:spcAft>
              <a:buFont typeface="+mj-lt"/>
              <a:buAutoNum type="alphaLcPeriod"/>
            </a:pPr>
            <a:r>
              <a:rPr lang="en-US" dirty="0" smtClean="0">
                <a:latin typeface="Calibri" panose="020F0502020204030204" pitchFamily="34" charset="0"/>
              </a:rPr>
              <a:t>Reduced </a:t>
            </a:r>
            <a:r>
              <a:rPr lang="en-US" dirty="0">
                <a:latin typeface="Calibri" panose="020F0502020204030204" pitchFamily="34" charset="0"/>
              </a:rPr>
              <a:t>learning </a:t>
            </a:r>
            <a:r>
              <a:rPr lang="en-US" dirty="0" smtClean="0">
                <a:latin typeface="Calibri" panose="020F0502020204030204" pitchFamily="34" charset="0"/>
              </a:rPr>
              <a:t>curve.</a:t>
            </a:r>
          </a:p>
          <a:p>
            <a:pPr marL="685800" lvl="1" indent="-228600">
              <a:spcAft>
                <a:spcPts val="600"/>
              </a:spcAft>
              <a:buFont typeface="+mj-lt"/>
              <a:buAutoNum type="alphaLcPeriod"/>
            </a:pPr>
            <a:r>
              <a:rPr lang="en-US" dirty="0" smtClean="0">
                <a:latin typeface="Calibri" panose="020F0502020204030204" pitchFamily="34" charset="0"/>
              </a:rPr>
              <a:t>On-going </a:t>
            </a:r>
            <a:r>
              <a:rPr lang="en-US" dirty="0">
                <a:latin typeface="Calibri" panose="020F0502020204030204" pitchFamily="34" charset="0"/>
              </a:rPr>
              <a:t>lessons </a:t>
            </a:r>
            <a:r>
              <a:rPr lang="en-US" dirty="0" smtClean="0">
                <a:latin typeface="Calibri" panose="020F0502020204030204" pitchFamily="34" charset="0"/>
              </a:rPr>
              <a:t>learned.</a:t>
            </a:r>
          </a:p>
          <a:p>
            <a:pPr marL="685800" lvl="1" indent="-228600">
              <a:spcAft>
                <a:spcPts val="600"/>
              </a:spcAft>
              <a:buFont typeface="+mj-lt"/>
              <a:buAutoNum type="alphaLcPeriod"/>
            </a:pPr>
            <a:r>
              <a:rPr lang="en-US" dirty="0" smtClean="0">
                <a:latin typeface="Calibri" panose="020F0502020204030204" pitchFamily="34" charset="0"/>
              </a:rPr>
              <a:t>Opportunity </a:t>
            </a:r>
            <a:r>
              <a:rPr lang="en-US" dirty="0">
                <a:latin typeface="Calibri" panose="020F0502020204030204" pitchFamily="34" charset="0"/>
              </a:rPr>
              <a:t>to establish </a:t>
            </a:r>
            <a:r>
              <a:rPr lang="en-US" dirty="0" smtClean="0">
                <a:latin typeface="Calibri" panose="020F0502020204030204" pitchFamily="34" charset="0"/>
              </a:rPr>
              <a:t>and manage a </a:t>
            </a:r>
            <a:r>
              <a:rPr lang="en-US" dirty="0">
                <a:latin typeface="Calibri" panose="020F0502020204030204" pitchFamily="34" charset="0"/>
              </a:rPr>
              <a:t>long-range plan for </a:t>
            </a:r>
            <a:r>
              <a:rPr lang="en-US" dirty="0" smtClean="0">
                <a:latin typeface="Calibri" panose="020F0502020204030204" pitchFamily="34" charset="0"/>
              </a:rPr>
              <a:t>4 sequential </a:t>
            </a:r>
            <a:r>
              <a:rPr lang="en-US" dirty="0">
                <a:latin typeface="Calibri" panose="020F0502020204030204" pitchFamily="34" charset="0"/>
              </a:rPr>
              <a:t>projects with input from and involvement </a:t>
            </a:r>
            <a:r>
              <a:rPr lang="en-US" dirty="0" smtClean="0">
                <a:latin typeface="Calibri" panose="020F0502020204030204" pitchFamily="34" charset="0"/>
              </a:rPr>
              <a:t>of </a:t>
            </a:r>
            <a:r>
              <a:rPr lang="en-US" dirty="0">
                <a:latin typeface="Calibri" panose="020F0502020204030204" pitchFamily="34" charset="0"/>
              </a:rPr>
              <a:t>the same design team and </a:t>
            </a:r>
            <a:r>
              <a:rPr lang="en-US" dirty="0" smtClean="0">
                <a:latin typeface="Calibri" panose="020F0502020204030204" pitchFamily="34" charset="0"/>
              </a:rPr>
              <a:t>GC/CM.</a:t>
            </a:r>
          </a:p>
          <a:p>
            <a:pPr marL="228600" indent="-228600">
              <a:spcAft>
                <a:spcPts val="600"/>
              </a:spcAft>
              <a:buFont typeface="+mj-lt"/>
              <a:buAutoNum type="arabicPeriod"/>
            </a:pPr>
            <a:r>
              <a:rPr lang="en-US" dirty="0" smtClean="0">
                <a:latin typeface="Calibri" panose="020F0502020204030204" pitchFamily="34" charset="0"/>
              </a:rPr>
              <a:t>Auburn School District, NAC and </a:t>
            </a:r>
            <a:r>
              <a:rPr lang="en-US" dirty="0" err="1" smtClean="0">
                <a:latin typeface="Calibri" panose="020F0502020204030204" pitchFamily="34" charset="0"/>
              </a:rPr>
              <a:t>Parametrix</a:t>
            </a:r>
            <a:r>
              <a:rPr lang="en-US" dirty="0" smtClean="0">
                <a:latin typeface="Calibri" panose="020F0502020204030204" pitchFamily="34" charset="0"/>
              </a:rPr>
              <a:t> are very excited about these opportunities and benefits of using GCCM for 4 sequential projects.</a:t>
            </a:r>
            <a:endParaRPr lang="en-US" dirty="0">
              <a:latin typeface="Calibri" panose="020F0502020204030204" pitchFamily="34" charset="0"/>
            </a:endParaRPr>
          </a:p>
          <a:p>
            <a:pPr marL="228600" indent="-228600">
              <a:spcAft>
                <a:spcPts val="600"/>
              </a:spcAft>
              <a:buAutoNum type="arabicPeriod"/>
            </a:pPr>
            <a:endParaRPr lang="en-US"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34</a:t>
            </a:fld>
            <a:endParaRPr lang="en-US"/>
          </a:p>
        </p:txBody>
      </p:sp>
    </p:spTree>
    <p:extLst>
      <p:ext uri="{BB962C8B-B14F-4D97-AF65-F5344CB8AC3E}">
        <p14:creationId xmlns:p14="http://schemas.microsoft.com/office/powerpoint/2010/main" val="3953678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4143" y="501650"/>
            <a:ext cx="4181475" cy="3136900"/>
          </a:xfrm>
        </p:spPr>
      </p:sp>
      <p:sp>
        <p:nvSpPr>
          <p:cNvPr id="3" name="Notes Placeholder 2"/>
          <p:cNvSpPr>
            <a:spLocks noGrp="1"/>
          </p:cNvSpPr>
          <p:nvPr>
            <p:ph type="body" idx="1"/>
          </p:nvPr>
        </p:nvSpPr>
        <p:spPr>
          <a:xfrm>
            <a:off x="854075" y="4145281"/>
            <a:ext cx="5607050" cy="4684394"/>
          </a:xfrm>
        </p:spPr>
        <p:txBody>
          <a:bodyPr/>
          <a:lstStyle/>
          <a:p>
            <a:pPr marL="228600" indent="-228600">
              <a:spcAft>
                <a:spcPts val="600"/>
              </a:spcAft>
              <a:buAutoNum type="arabicPeriod"/>
            </a:pPr>
            <a:r>
              <a:rPr lang="en-US" dirty="0" smtClean="0"/>
              <a:t>In summary:</a:t>
            </a:r>
          </a:p>
          <a:p>
            <a:pPr marL="685800" lvl="1" indent="-228600">
              <a:spcAft>
                <a:spcPts val="600"/>
              </a:spcAft>
              <a:buFont typeface="+mj-lt"/>
              <a:buAutoNum type="alphaLcPeriod"/>
            </a:pPr>
            <a:r>
              <a:rPr lang="en-US" dirty="0" smtClean="0">
                <a:latin typeface="Calibri" panose="020F0502020204030204" pitchFamily="34" charset="0"/>
              </a:rPr>
              <a:t>Program </a:t>
            </a:r>
            <a:r>
              <a:rPr lang="en-US" dirty="0">
                <a:latin typeface="Calibri" panose="020F0502020204030204" pitchFamily="34" charset="0"/>
              </a:rPr>
              <a:t>is funded </a:t>
            </a:r>
            <a:r>
              <a:rPr lang="en-US" dirty="0" smtClean="0">
                <a:latin typeface="Calibri" panose="020F0502020204030204" pitchFamily="34" charset="0"/>
              </a:rPr>
              <a:t>and has an appropriate budget.</a:t>
            </a:r>
          </a:p>
          <a:p>
            <a:pPr marL="685800" lvl="1" indent="-228600">
              <a:spcAft>
                <a:spcPts val="600"/>
              </a:spcAft>
              <a:buFont typeface="+mj-lt"/>
              <a:buAutoNum type="alphaLcPeriod"/>
            </a:pPr>
            <a:r>
              <a:rPr lang="en-US" dirty="0" smtClean="0">
                <a:latin typeface="Calibri" panose="020F0502020204030204" pitchFamily="34" charset="0"/>
              </a:rPr>
              <a:t>Program </a:t>
            </a:r>
            <a:r>
              <a:rPr lang="en-US" dirty="0">
                <a:latin typeface="Calibri" panose="020F0502020204030204" pitchFamily="34" charset="0"/>
              </a:rPr>
              <a:t>meets criteria of RCW </a:t>
            </a:r>
            <a:r>
              <a:rPr lang="en-US" dirty="0" smtClean="0">
                <a:latin typeface="Calibri" panose="020F0502020204030204" pitchFamily="34" charset="0"/>
              </a:rPr>
              <a:t>39.10.</a:t>
            </a:r>
          </a:p>
          <a:p>
            <a:pPr marL="685800" lvl="1" indent="-228600">
              <a:spcAft>
                <a:spcPts val="600"/>
              </a:spcAft>
              <a:buFont typeface="+mj-lt"/>
              <a:buAutoNum type="alphaLcPeriod"/>
            </a:pPr>
            <a:r>
              <a:rPr lang="en-US" dirty="0" smtClean="0">
                <a:latin typeface="Calibri" panose="020F0502020204030204" pitchFamily="34" charset="0"/>
              </a:rPr>
              <a:t>Team </a:t>
            </a:r>
            <a:r>
              <a:rPr lang="en-US" dirty="0">
                <a:latin typeface="Calibri" panose="020F0502020204030204" pitchFamily="34" charset="0"/>
              </a:rPr>
              <a:t>has the necessary experience and will provide continuity for the 4 </a:t>
            </a:r>
            <a:r>
              <a:rPr lang="en-US" dirty="0" smtClean="0">
                <a:latin typeface="Calibri" panose="020F0502020204030204" pitchFamily="34" charset="0"/>
              </a:rPr>
              <a:t>projects.</a:t>
            </a:r>
          </a:p>
          <a:p>
            <a:pPr marL="685800" lvl="1" indent="-228600">
              <a:spcAft>
                <a:spcPts val="600"/>
              </a:spcAft>
              <a:buFont typeface="+mj-lt"/>
              <a:buAutoNum type="alphaLcPeriod"/>
            </a:pPr>
            <a:r>
              <a:rPr lang="en-US" dirty="0" smtClean="0">
                <a:latin typeface="Calibri" panose="020F0502020204030204" pitchFamily="34" charset="0"/>
              </a:rPr>
              <a:t>Team </a:t>
            </a:r>
            <a:r>
              <a:rPr lang="en-US" dirty="0">
                <a:latin typeface="Calibri" panose="020F0502020204030204" pitchFamily="34" charset="0"/>
              </a:rPr>
              <a:t>has the capacity for the 4 project </a:t>
            </a:r>
            <a:r>
              <a:rPr lang="en-US" dirty="0" smtClean="0">
                <a:latin typeface="Calibri" panose="020F0502020204030204" pitchFamily="34" charset="0"/>
              </a:rPr>
              <a:t>program.</a:t>
            </a:r>
          </a:p>
          <a:p>
            <a:pPr marL="685800" lvl="1" indent="-228600">
              <a:spcAft>
                <a:spcPts val="600"/>
              </a:spcAft>
              <a:buFont typeface="+mj-lt"/>
              <a:buAutoNum type="alphaLcPeriod"/>
            </a:pPr>
            <a:r>
              <a:rPr lang="en-US" dirty="0" smtClean="0">
                <a:latin typeface="Calibri" panose="020F0502020204030204" pitchFamily="34" charset="0"/>
              </a:rPr>
              <a:t>Team </a:t>
            </a:r>
            <a:r>
              <a:rPr lang="en-US" dirty="0">
                <a:latin typeface="Calibri" panose="020F0502020204030204" pitchFamily="34" charset="0"/>
              </a:rPr>
              <a:t>is prepared and ready to </a:t>
            </a:r>
            <a:r>
              <a:rPr lang="en-US" dirty="0" smtClean="0">
                <a:latin typeface="Calibri" panose="020F0502020204030204" pitchFamily="34" charset="0"/>
              </a:rPr>
              <a:t>proceed.</a:t>
            </a:r>
          </a:p>
          <a:p>
            <a:pPr marL="685800" lvl="1" indent="-228600">
              <a:spcAft>
                <a:spcPts val="600"/>
              </a:spcAft>
              <a:buFont typeface="+mj-lt"/>
              <a:buAutoNum type="alphaLcPeriod"/>
            </a:pPr>
            <a:r>
              <a:rPr lang="en-US" dirty="0" smtClean="0">
                <a:latin typeface="Calibri" panose="020F0502020204030204" pitchFamily="34" charset="0"/>
              </a:rPr>
              <a:t>Utilization </a:t>
            </a:r>
            <a:r>
              <a:rPr lang="en-US" dirty="0">
                <a:latin typeface="Calibri" panose="020F0502020204030204" pitchFamily="34" charset="0"/>
              </a:rPr>
              <a:t>of the GC/CM delivery method will provide multiple benefits for the school district and its </a:t>
            </a:r>
            <a:r>
              <a:rPr lang="en-US" dirty="0" smtClean="0">
                <a:latin typeface="Calibri" panose="020F0502020204030204" pitchFamily="34" charset="0"/>
              </a:rPr>
              <a:t>citizens, </a:t>
            </a:r>
            <a:r>
              <a:rPr lang="en-US" dirty="0">
                <a:latin typeface="Calibri" panose="020F0502020204030204" pitchFamily="34" charset="0"/>
              </a:rPr>
              <a:t>and help ensure the success of this 4 school replacement program</a:t>
            </a:r>
            <a:r>
              <a:rPr lang="en-US" dirty="0" smtClean="0">
                <a:latin typeface="Calibri" panose="020F0502020204030204" pitchFamily="34" charset="0"/>
              </a:rPr>
              <a:t>.</a:t>
            </a:r>
          </a:p>
          <a:p>
            <a:pPr marL="228600" indent="-228600">
              <a:spcAft>
                <a:spcPts val="600"/>
              </a:spcAft>
              <a:buFont typeface="+mj-lt"/>
              <a:buAutoNum type="arabicPeriod"/>
            </a:pPr>
            <a:r>
              <a:rPr lang="en-US" dirty="0" smtClean="0">
                <a:latin typeface="Calibri" panose="020F0502020204030204" pitchFamily="34" charset="0"/>
              </a:rPr>
              <a:t>In closing:</a:t>
            </a:r>
          </a:p>
          <a:p>
            <a:pPr marL="685800" lvl="1" indent="-228600">
              <a:spcAft>
                <a:spcPts val="600"/>
              </a:spcAft>
              <a:buFont typeface="+mj-lt"/>
              <a:buAutoNum type="alphaLcPeriod"/>
            </a:pPr>
            <a:r>
              <a:rPr lang="en-US" dirty="0" smtClean="0">
                <a:latin typeface="Calibri" panose="020F0502020204030204" pitchFamily="34" charset="0"/>
              </a:rPr>
              <a:t>ASD is proud of our history of successfully completing projects.</a:t>
            </a:r>
          </a:p>
          <a:p>
            <a:pPr marL="685800" lvl="1" indent="-228600">
              <a:spcAft>
                <a:spcPts val="600"/>
              </a:spcAft>
              <a:buFont typeface="+mj-lt"/>
              <a:buAutoNum type="alphaLcPeriod"/>
            </a:pPr>
            <a:r>
              <a:rPr lang="en-US" dirty="0" smtClean="0">
                <a:latin typeface="Calibri" panose="020F0502020204030204" pitchFamily="34" charset="0"/>
              </a:rPr>
              <a:t>We measure this success by building our projects as promised to the community, finishing on time and within budget, and completing projects in a manner that is safe and minimizes disruptions of education and school district operations.</a:t>
            </a:r>
          </a:p>
          <a:p>
            <a:pPr marL="685800" lvl="1" indent="-228600">
              <a:spcAft>
                <a:spcPts val="600"/>
              </a:spcAft>
              <a:buFont typeface="+mj-lt"/>
              <a:buAutoNum type="alphaLcPeriod"/>
            </a:pPr>
            <a:r>
              <a:rPr lang="en-US" dirty="0" smtClean="0">
                <a:latin typeface="Calibri" panose="020F0502020204030204" pitchFamily="34" charset="0"/>
              </a:rPr>
              <a:t>We believe the GCCM delivery method will held ensure success of this program.  We also want this to be a model to show how use of GCCM can have added benefits when used on a multi-project program.</a:t>
            </a:r>
            <a:endParaRPr lang="en-US" dirty="0">
              <a:latin typeface="Calibri" panose="020F0502020204030204" pitchFamily="34" charset="0"/>
            </a:endParaRPr>
          </a:p>
          <a:p>
            <a:pPr marL="685800" lvl="1" indent="-228600">
              <a:buFont typeface="+mj-lt"/>
              <a:buAutoNum type="alphaLcPeriod"/>
            </a:pPr>
            <a:endParaRPr lang="en-US" dirty="0">
              <a:latin typeface="Calibri" panose="020F0502020204030204" pitchFamily="34" charset="0"/>
            </a:endParaRPr>
          </a:p>
          <a:p>
            <a:pPr lvl="1"/>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35</a:t>
            </a:fld>
            <a:endParaRPr lang="en-US" dirty="0"/>
          </a:p>
        </p:txBody>
      </p:sp>
    </p:spTree>
    <p:extLst>
      <p:ext uri="{BB962C8B-B14F-4D97-AF65-F5344CB8AC3E}">
        <p14:creationId xmlns:p14="http://schemas.microsoft.com/office/powerpoint/2010/main" val="1312353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smtClean="0"/>
              <a:t>Thank you for your time.</a:t>
            </a:r>
          </a:p>
          <a:p>
            <a:pPr marL="228600" indent="-228600">
              <a:lnSpc>
                <a:spcPct val="150000"/>
              </a:lnSpc>
              <a:buAutoNum type="arabicPeriod"/>
            </a:pPr>
            <a:r>
              <a:rPr lang="en-US" dirty="0" smtClean="0"/>
              <a:t>We look forward to your questions and deliberations.</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36</a:t>
            </a:fld>
            <a:endParaRPr lang="en-US"/>
          </a:p>
        </p:txBody>
      </p:sp>
    </p:spTree>
    <p:extLst>
      <p:ext uri="{BB962C8B-B14F-4D97-AF65-F5344CB8AC3E}">
        <p14:creationId xmlns:p14="http://schemas.microsoft.com/office/powerpoint/2010/main" val="125174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Agenda is similar to the agendas presented to you for other GCCM applications.</a:t>
            </a:r>
          </a:p>
          <a:p>
            <a:pPr marL="228600" indent="-228600">
              <a:spcAft>
                <a:spcPts val="600"/>
              </a:spcAft>
              <a:buAutoNum type="arabicPeriod"/>
            </a:pPr>
            <a:r>
              <a:rPr lang="en-US" dirty="0" smtClean="0"/>
              <a:t>Our purpose today is to:</a:t>
            </a:r>
          </a:p>
          <a:p>
            <a:pPr marL="685800" lvl="1" indent="-228600">
              <a:spcAft>
                <a:spcPts val="600"/>
              </a:spcAft>
              <a:buFont typeface="+mj-lt"/>
              <a:buAutoNum type="alphaLcPeriod"/>
            </a:pPr>
            <a:r>
              <a:rPr lang="en-US" dirty="0" smtClean="0"/>
              <a:t>Provide information about ASD and our project team.</a:t>
            </a:r>
          </a:p>
          <a:p>
            <a:pPr marL="685800" lvl="1" indent="-228600">
              <a:spcAft>
                <a:spcPts val="600"/>
              </a:spcAft>
              <a:buFont typeface="+mj-lt"/>
              <a:buAutoNum type="alphaLcPeriod"/>
            </a:pPr>
            <a:r>
              <a:rPr lang="en-US" dirty="0" smtClean="0"/>
              <a:t>Tell you about our 4 elementary school replacement program.</a:t>
            </a:r>
          </a:p>
          <a:p>
            <a:pPr marL="685800" lvl="1" indent="-228600">
              <a:spcAft>
                <a:spcPts val="600"/>
              </a:spcAft>
              <a:buFont typeface="+mj-lt"/>
              <a:buAutoNum type="alphaLcPeriod"/>
            </a:pPr>
            <a:r>
              <a:rPr lang="en-US" dirty="0" smtClean="0"/>
              <a:t>Show you we have the resources and skills needed to successfully execute GCCM for this program.</a:t>
            </a:r>
          </a:p>
          <a:p>
            <a:pPr marL="685800" lvl="1" indent="-228600">
              <a:spcAft>
                <a:spcPts val="600"/>
              </a:spcAft>
              <a:buFont typeface="+mj-lt"/>
              <a:buAutoNum type="alphaLcPeriod"/>
            </a:pPr>
            <a:r>
              <a:rPr lang="en-US" dirty="0" smtClean="0"/>
              <a:t>Demonstrate why this program is eligible for and worthy of being approved for use of GCCM.</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4</a:t>
            </a:fld>
            <a:endParaRPr lang="en-US"/>
          </a:p>
        </p:txBody>
      </p:sp>
    </p:spTree>
    <p:extLst>
      <p:ext uri="{BB962C8B-B14F-4D97-AF65-F5344CB8AC3E}">
        <p14:creationId xmlns:p14="http://schemas.microsoft.com/office/powerpoint/2010/main" val="183882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Next I would like to tell you a little bid about ASD.</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5</a:t>
            </a:fld>
            <a:endParaRPr lang="en-US"/>
          </a:p>
        </p:txBody>
      </p:sp>
    </p:spTree>
    <p:extLst>
      <p:ext uri="{BB962C8B-B14F-4D97-AF65-F5344CB8AC3E}">
        <p14:creationId xmlns:p14="http://schemas.microsoft.com/office/powerpoint/2010/main" val="128081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ASD is located in south King County.</a:t>
            </a:r>
          </a:p>
          <a:p>
            <a:pPr marL="228600" indent="-228600">
              <a:spcAft>
                <a:spcPts val="600"/>
              </a:spcAft>
              <a:buAutoNum type="arabicPeriod"/>
            </a:pPr>
            <a:r>
              <a:rPr lang="en-US" dirty="0" smtClean="0"/>
              <a:t>We are a middle size school district with 22 schools, 16,000 students and 1,900 staff members.</a:t>
            </a:r>
          </a:p>
          <a:p>
            <a:pPr marL="228600" indent="-228600">
              <a:spcAft>
                <a:spcPts val="600"/>
              </a:spcAft>
              <a:buAutoNum type="arabicPeriod"/>
            </a:pPr>
            <a:r>
              <a:rPr lang="en-US" dirty="0" smtClean="0"/>
              <a:t>We have been around a long time.  Our first school house was a log cabin built in 1869 by the families living in the area.  It had a mud fire place and a floor of split cedar logs lying on the dirt.  </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6</a:t>
            </a:fld>
            <a:endParaRPr lang="en-US"/>
          </a:p>
        </p:txBody>
      </p:sp>
    </p:spTree>
    <p:extLst>
      <p:ext uri="{BB962C8B-B14F-4D97-AF65-F5344CB8AC3E}">
        <p14:creationId xmlns:p14="http://schemas.microsoft.com/office/powerpoint/2010/main" val="24806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This 4 elementary school replacement program is part of a $456M bond issue approved by the voters in 2016.</a:t>
            </a:r>
          </a:p>
          <a:p>
            <a:pPr marL="228600" indent="-228600">
              <a:spcAft>
                <a:spcPts val="600"/>
              </a:spcAft>
              <a:buAutoNum type="arabicPeriod"/>
            </a:pPr>
            <a:r>
              <a:rPr lang="en-US" dirty="0" smtClean="0"/>
              <a:t>This GCCM program will be the second phase of the bond program.</a:t>
            </a:r>
          </a:p>
        </p:txBody>
      </p:sp>
      <p:sp>
        <p:nvSpPr>
          <p:cNvPr id="4" name="Slide Number Placeholder 3"/>
          <p:cNvSpPr>
            <a:spLocks noGrp="1"/>
          </p:cNvSpPr>
          <p:nvPr>
            <p:ph type="sldNum" sz="quarter" idx="10"/>
          </p:nvPr>
        </p:nvSpPr>
        <p:spPr/>
        <p:txBody>
          <a:bodyPr/>
          <a:lstStyle/>
          <a:p>
            <a:fld id="{E84DFC31-B96D-4E1F-A531-36410DDDE22E}" type="slidenum">
              <a:rPr lang="en-US" smtClean="0"/>
              <a:t>7</a:t>
            </a:fld>
            <a:endParaRPr lang="en-US"/>
          </a:p>
        </p:txBody>
      </p:sp>
    </p:spTree>
    <p:extLst>
      <p:ext uri="{BB962C8B-B14F-4D97-AF65-F5344CB8AC3E}">
        <p14:creationId xmlns:p14="http://schemas.microsoft.com/office/powerpoint/2010/main" val="240985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Next I would like to tell you the leadership team for this project and our GCCM experience. </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8</a:t>
            </a:fld>
            <a:endParaRPr lang="en-US"/>
          </a:p>
        </p:txBody>
      </p:sp>
    </p:spTree>
    <p:extLst>
      <p:ext uri="{BB962C8B-B14F-4D97-AF65-F5344CB8AC3E}">
        <p14:creationId xmlns:p14="http://schemas.microsoft.com/office/powerpoint/2010/main" val="194615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4783" y="572770"/>
            <a:ext cx="4181475" cy="3136900"/>
          </a:xfrm>
        </p:spPr>
      </p:sp>
      <p:sp>
        <p:nvSpPr>
          <p:cNvPr id="3" name="Notes Placeholder 2"/>
          <p:cNvSpPr>
            <a:spLocks noGrp="1"/>
          </p:cNvSpPr>
          <p:nvPr>
            <p:ph type="body" idx="1"/>
          </p:nvPr>
        </p:nvSpPr>
        <p:spPr>
          <a:xfrm>
            <a:off x="721995" y="4067175"/>
            <a:ext cx="5607050" cy="4762500"/>
          </a:xfrm>
        </p:spPr>
        <p:txBody>
          <a:bodyPr/>
          <a:lstStyle/>
          <a:p>
            <a:pPr marL="228600" indent="-228600">
              <a:spcAft>
                <a:spcPts val="600"/>
              </a:spcAft>
              <a:buAutoNum type="arabicPeriod"/>
            </a:pPr>
            <a:r>
              <a:rPr lang="en-US" dirty="0" smtClean="0">
                <a:latin typeface="Calibri" panose="020F0502020204030204" pitchFamily="34" charset="0"/>
              </a:rPr>
              <a:t>ASD </a:t>
            </a:r>
            <a:r>
              <a:rPr lang="en-US" dirty="0">
                <a:latin typeface="Calibri" panose="020F0502020204030204" pitchFamily="34" charset="0"/>
              </a:rPr>
              <a:t>has </a:t>
            </a:r>
            <a:r>
              <a:rPr lang="en-US" dirty="0" smtClean="0">
                <a:latin typeface="Calibri" panose="020F0502020204030204" pitchFamily="34" charset="0"/>
              </a:rPr>
              <a:t>extensive construction experience </a:t>
            </a:r>
            <a:r>
              <a:rPr lang="en-US" dirty="0">
                <a:latin typeface="Calibri" panose="020F0502020204030204" pitchFamily="34" charset="0"/>
              </a:rPr>
              <a:t>including projects of </a:t>
            </a:r>
            <a:r>
              <a:rPr lang="en-US" dirty="0" smtClean="0">
                <a:latin typeface="Calibri" panose="020F0502020204030204" pitchFamily="34" charset="0"/>
              </a:rPr>
              <a:t>larger scope </a:t>
            </a:r>
            <a:r>
              <a:rPr lang="en-US" dirty="0">
                <a:latin typeface="Calibri" panose="020F0502020204030204" pitchFamily="34" charset="0"/>
              </a:rPr>
              <a:t>and </a:t>
            </a:r>
            <a:r>
              <a:rPr lang="en-US" dirty="0" smtClean="0">
                <a:latin typeface="Calibri" panose="020F0502020204030204" pitchFamily="34" charset="0"/>
              </a:rPr>
              <a:t>greater complexity.</a:t>
            </a:r>
          </a:p>
          <a:p>
            <a:pPr marL="228600" indent="-228600">
              <a:spcAft>
                <a:spcPts val="600"/>
              </a:spcAft>
              <a:buAutoNum type="arabicPeriod"/>
            </a:pPr>
            <a:r>
              <a:rPr lang="en-US" dirty="0" smtClean="0">
                <a:latin typeface="Calibri" panose="020F0502020204030204" pitchFamily="34" charset="0"/>
              </a:rPr>
              <a:t>We are proud of a long </a:t>
            </a:r>
            <a:r>
              <a:rPr lang="en-US" dirty="0">
                <a:latin typeface="Calibri" panose="020F0502020204030204" pitchFamily="34" charset="0"/>
              </a:rPr>
              <a:t>track record </a:t>
            </a:r>
            <a:r>
              <a:rPr lang="en-US" dirty="0" smtClean="0">
                <a:latin typeface="Calibri" panose="020F0502020204030204" pitchFamily="34" charset="0"/>
              </a:rPr>
              <a:t>of completing our  </a:t>
            </a:r>
            <a:r>
              <a:rPr lang="en-US" dirty="0">
                <a:latin typeface="Calibri" panose="020F0502020204030204" pitchFamily="34" charset="0"/>
              </a:rPr>
              <a:t>projects on-time and within budget</a:t>
            </a:r>
            <a:r>
              <a:rPr lang="en-US" dirty="0" smtClean="0">
                <a:latin typeface="Calibri" panose="020F0502020204030204" pitchFamily="34" charset="0"/>
              </a:rPr>
              <a:t>.</a:t>
            </a:r>
          </a:p>
          <a:p>
            <a:pPr marL="228600" indent="-228600">
              <a:spcAft>
                <a:spcPts val="600"/>
              </a:spcAft>
              <a:buFont typeface="+mj-lt"/>
              <a:buAutoNum type="arabicPeriod"/>
            </a:pPr>
            <a:r>
              <a:rPr lang="en-US" dirty="0"/>
              <a:t> I will manage the project for the school district </a:t>
            </a:r>
            <a:r>
              <a:rPr lang="en-US" dirty="0" smtClean="0"/>
              <a:t>during the pre-construction phase and will have in house staff supporting me.  I will then </a:t>
            </a:r>
            <a:r>
              <a:rPr lang="en-US" dirty="0"/>
              <a:t>utilize other staff members to administer the construction </a:t>
            </a:r>
            <a:r>
              <a:rPr lang="en-US" dirty="0" smtClean="0"/>
              <a:t>phase. </a:t>
            </a:r>
          </a:p>
          <a:p>
            <a:pPr marL="228600" indent="-228600">
              <a:spcAft>
                <a:spcPts val="600"/>
              </a:spcAft>
              <a:buFont typeface="+mj-lt"/>
              <a:buAutoNum type="arabicPeriod"/>
            </a:pPr>
            <a:r>
              <a:rPr lang="en-US" dirty="0" smtClean="0">
                <a:latin typeface="Calibri" panose="020F0502020204030204" pitchFamily="34" charset="0"/>
              </a:rPr>
              <a:t>This slide shows my background..</a:t>
            </a:r>
          </a:p>
          <a:p>
            <a:pPr marL="685800" lvl="1" indent="-228600">
              <a:spcAft>
                <a:spcPts val="600"/>
              </a:spcAft>
              <a:buFont typeface="+mj-lt"/>
              <a:buAutoNum type="alphaLcPeriod"/>
            </a:pPr>
            <a:r>
              <a:rPr lang="en-US" dirty="0" smtClean="0">
                <a:latin typeface="Calibri" panose="020F0502020204030204" pitchFamily="34" charset="0"/>
              </a:rPr>
              <a:t>One item to note is that I have completed </a:t>
            </a:r>
            <a:r>
              <a:rPr lang="en-US" dirty="0">
                <a:latin typeface="Calibri" panose="020F0502020204030204" pitchFamily="34" charset="0"/>
              </a:rPr>
              <a:t>AGC GC/CM Training </a:t>
            </a:r>
            <a:r>
              <a:rPr lang="en-US" dirty="0" smtClean="0">
                <a:latin typeface="Calibri" panose="020F0502020204030204" pitchFamily="34" charset="0"/>
              </a:rPr>
              <a:t>Workshop.</a:t>
            </a:r>
          </a:p>
          <a:p>
            <a:pPr marL="228600" indent="-228600">
              <a:spcAft>
                <a:spcPts val="600"/>
              </a:spcAft>
              <a:buFont typeface="+mj-lt"/>
              <a:buAutoNum type="arabicPeriod"/>
            </a:pPr>
            <a:r>
              <a:rPr lang="en-US" dirty="0" smtClean="0">
                <a:latin typeface="Calibri" panose="020F0502020204030204" pitchFamily="34" charset="0"/>
              </a:rPr>
              <a:t>ASD </a:t>
            </a:r>
            <a:r>
              <a:rPr lang="en-US" dirty="0">
                <a:latin typeface="Calibri" panose="020F0502020204030204" pitchFamily="34" charset="0"/>
              </a:rPr>
              <a:t>hired </a:t>
            </a:r>
            <a:r>
              <a:rPr lang="en-US" dirty="0" err="1">
                <a:latin typeface="Calibri" panose="020F0502020204030204" pitchFamily="34" charset="0"/>
              </a:rPr>
              <a:t>Parametrix</a:t>
            </a:r>
            <a:r>
              <a:rPr lang="en-US" dirty="0">
                <a:latin typeface="Calibri" panose="020F0502020204030204" pitchFamily="34" charset="0"/>
              </a:rPr>
              <a:t> </a:t>
            </a:r>
            <a:r>
              <a:rPr lang="en-US" dirty="0" smtClean="0">
                <a:latin typeface="Calibri" panose="020F0502020204030204" pitchFamily="34" charset="0"/>
              </a:rPr>
              <a:t>as GCCM consultant and advisor.</a:t>
            </a:r>
          </a:p>
          <a:p>
            <a:pPr marL="228600" indent="-228600">
              <a:spcAft>
                <a:spcPts val="600"/>
              </a:spcAft>
              <a:buFont typeface="+mj-lt"/>
              <a:buAutoNum type="arabicPeriod"/>
            </a:pPr>
            <a:r>
              <a:rPr lang="en-US" dirty="0" smtClean="0">
                <a:latin typeface="Calibri" panose="020F0502020204030204" pitchFamily="34" charset="0"/>
              </a:rPr>
              <a:t>ASD </a:t>
            </a:r>
            <a:r>
              <a:rPr lang="en-US" dirty="0">
                <a:latin typeface="Calibri" panose="020F0502020204030204" pitchFamily="34" charset="0"/>
              </a:rPr>
              <a:t>retained </a:t>
            </a:r>
            <a:r>
              <a:rPr lang="en-US" dirty="0" err="1">
                <a:latin typeface="Calibri" panose="020F0502020204030204" pitchFamily="34" charset="0"/>
              </a:rPr>
              <a:t>Graehm</a:t>
            </a:r>
            <a:r>
              <a:rPr lang="en-US" dirty="0">
                <a:latin typeface="Calibri" panose="020F0502020204030204" pitchFamily="34" charset="0"/>
              </a:rPr>
              <a:t> Wallace as </a:t>
            </a:r>
            <a:r>
              <a:rPr lang="en-US" dirty="0" smtClean="0">
                <a:latin typeface="Calibri" panose="020F0502020204030204" pitchFamily="34" charset="0"/>
              </a:rPr>
              <a:t>GCCM legal counsel.</a:t>
            </a:r>
          </a:p>
          <a:p>
            <a:pPr marL="228600" indent="-228600">
              <a:spcAft>
                <a:spcPts val="600"/>
              </a:spcAft>
              <a:buFont typeface="+mj-lt"/>
              <a:buAutoNum type="arabicPeriod"/>
            </a:pPr>
            <a:r>
              <a:rPr lang="en-US" dirty="0" smtClean="0">
                <a:latin typeface="Calibri" panose="020F0502020204030204" pitchFamily="34" charset="0"/>
              </a:rPr>
              <a:t>ASD </a:t>
            </a:r>
            <a:r>
              <a:rPr lang="en-US" dirty="0">
                <a:latin typeface="Calibri" panose="020F0502020204030204" pitchFamily="34" charset="0"/>
              </a:rPr>
              <a:t>hired NAC Architecture as the </a:t>
            </a:r>
            <a:r>
              <a:rPr lang="en-US" dirty="0" smtClean="0">
                <a:latin typeface="Calibri" panose="020F0502020204030204" pitchFamily="34" charset="0"/>
              </a:rPr>
              <a:t>project architect</a:t>
            </a:r>
            <a:r>
              <a:rPr lang="en-US" dirty="0">
                <a:latin typeface="Calibri" panose="020F0502020204030204" pitchFamily="34" charset="0"/>
              </a:rPr>
              <a:t>.  </a:t>
            </a:r>
            <a:r>
              <a:rPr lang="en-US" dirty="0" smtClean="0">
                <a:latin typeface="Calibri" panose="020F0502020204030204" pitchFamily="34" charset="0"/>
              </a:rPr>
              <a:t>While our </a:t>
            </a:r>
            <a:r>
              <a:rPr lang="en-US" dirty="0">
                <a:latin typeface="Calibri" panose="020F0502020204030204" pitchFamily="34" charset="0"/>
              </a:rPr>
              <a:t>NAC team does not have extensive GC/CM </a:t>
            </a:r>
            <a:r>
              <a:rPr lang="en-US" dirty="0" smtClean="0">
                <a:latin typeface="Calibri" panose="020F0502020204030204" pitchFamily="34" charset="0"/>
              </a:rPr>
              <a:t>experience: </a:t>
            </a:r>
          </a:p>
          <a:p>
            <a:pPr marL="685800" lvl="1" indent="-228600">
              <a:spcAft>
                <a:spcPts val="600"/>
              </a:spcAft>
              <a:buFont typeface="+mj-lt"/>
              <a:buAutoNum type="alphaLcPeriod"/>
            </a:pPr>
            <a:r>
              <a:rPr lang="en-US" dirty="0">
                <a:latin typeface="Calibri" panose="020F0502020204030204" pitchFamily="34" charset="0"/>
              </a:rPr>
              <a:t>T</a:t>
            </a:r>
            <a:r>
              <a:rPr lang="en-US" dirty="0" smtClean="0">
                <a:latin typeface="Calibri" panose="020F0502020204030204" pitchFamily="34" charset="0"/>
              </a:rPr>
              <a:t>he </a:t>
            </a:r>
            <a:r>
              <a:rPr lang="en-US" dirty="0">
                <a:latin typeface="Calibri" panose="020F0502020204030204" pitchFamily="34" charset="0"/>
              </a:rPr>
              <a:t>firm </a:t>
            </a:r>
            <a:r>
              <a:rPr lang="en-US" dirty="0" smtClean="0">
                <a:latin typeface="Calibri" panose="020F0502020204030204" pitchFamily="34" charset="0"/>
              </a:rPr>
              <a:t>has completed a number of </a:t>
            </a:r>
            <a:r>
              <a:rPr lang="en-US" dirty="0">
                <a:latin typeface="Calibri" panose="020F0502020204030204" pitchFamily="34" charset="0"/>
              </a:rPr>
              <a:t>GC/CM </a:t>
            </a:r>
            <a:r>
              <a:rPr lang="en-US" dirty="0" smtClean="0">
                <a:latin typeface="Calibri" panose="020F0502020204030204" pitchFamily="34" charset="0"/>
              </a:rPr>
              <a:t>projects.</a:t>
            </a:r>
          </a:p>
          <a:p>
            <a:pPr marL="685800" lvl="1" indent="-228600">
              <a:spcAft>
                <a:spcPts val="600"/>
              </a:spcAft>
              <a:buFont typeface="+mj-lt"/>
              <a:buAutoNum type="alphaLcPeriod"/>
            </a:pPr>
            <a:r>
              <a:rPr lang="en-US" dirty="0" smtClean="0">
                <a:latin typeface="Calibri" panose="020F0502020204030204" pitchFamily="34" charset="0"/>
              </a:rPr>
              <a:t>NAC team has a reputation and history of working collaboratively with Owners and contractors on their design/bid/build projects.  This approach is a natural fit for a GCCM program</a:t>
            </a:r>
            <a:r>
              <a:rPr lang="en-US" dirty="0" smtClean="0">
                <a:latin typeface="Calibri" panose="020F0502020204030204" pitchFamily="34" charset="0"/>
              </a:rPr>
              <a:t>.</a:t>
            </a:r>
          </a:p>
          <a:p>
            <a:pPr marL="228600" indent="-228600">
              <a:spcAft>
                <a:spcPts val="600"/>
              </a:spcAft>
              <a:buFont typeface="+mj-lt"/>
              <a:buAutoNum type="arabicPeriod"/>
            </a:pPr>
            <a:r>
              <a:rPr lang="en-US" dirty="0" smtClean="0">
                <a:latin typeface="Calibri" panose="020F0502020204030204" pitchFamily="34" charset="0"/>
              </a:rPr>
              <a:t>This team satisfies the public body qualification for staff augmentation with consultants.</a:t>
            </a:r>
            <a:endParaRPr lang="en-US" dirty="0">
              <a:latin typeface="Calibri" panose="020F0502020204030204" pitchFamily="34" charset="0"/>
            </a:endParaRPr>
          </a:p>
          <a:p>
            <a:pPr marL="228600" indent="-228600">
              <a:spcAft>
                <a:spcPts val="600"/>
              </a:spcAft>
              <a:buAutoNum type="arabicPeriod"/>
            </a:pPr>
            <a:endParaRPr lang="en-US" dirty="0" smtClean="0"/>
          </a:p>
          <a:p>
            <a:pPr marL="228600" indent="-228600">
              <a:spcAft>
                <a:spcPts val="600"/>
              </a:spcAf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9</a:t>
            </a:fld>
            <a:endParaRPr lang="en-US" dirty="0"/>
          </a:p>
        </p:txBody>
      </p:sp>
    </p:spTree>
    <p:extLst>
      <p:ext uri="{BB962C8B-B14F-4D97-AF65-F5344CB8AC3E}">
        <p14:creationId xmlns:p14="http://schemas.microsoft.com/office/powerpoint/2010/main" val="245615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60771902-09A7-4342-BBB0-00B20C205E38}" type="datetimeFigureOut">
              <a:rPr lang="en-US" smtClean="0"/>
              <a:t>7/26/2017</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7350816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26550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01939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41171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71902-09A7-4342-BBB0-00B20C205E3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06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771902-09A7-4342-BBB0-00B20C205E3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8392392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771902-09A7-4342-BBB0-00B20C205E38}" type="datetimeFigureOut">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3665938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771902-09A7-4342-BBB0-00B20C205E38}" type="datetimeFigureOut">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168686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71902-09A7-4342-BBB0-00B20C205E38}" type="datetimeFigureOut">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90881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71902-09A7-4342-BBB0-00B20C205E3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6207680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71902-09A7-4342-BBB0-00B20C205E3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99606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0771902-09A7-4342-BBB0-00B20C205E38}" type="datetimeFigureOut">
              <a:rPr lang="en-US" smtClean="0"/>
              <a:t>7/26/2017</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25971896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1761" y="508294"/>
            <a:ext cx="7064375" cy="4041775"/>
          </a:xfrm>
        </p:spPr>
        <p:txBody>
          <a:bodyPr>
            <a:noAutofit/>
          </a:bodyPr>
          <a:lstStyle/>
          <a:p>
            <a:pPr algn="ctr"/>
            <a:r>
              <a:rPr lang="en-US" sz="3600" b="1" dirty="0" smtClean="0">
                <a:solidFill>
                  <a:schemeClr val="tx1"/>
                </a:solidFill>
                <a:latin typeface="Calibri" panose="020F0502020204030204" pitchFamily="34" charset="0"/>
              </a:rPr>
              <a:t>FOUR ELEMENTARY SCHOOL REPLACEMENT PROGRAM</a:t>
            </a:r>
            <a:br>
              <a:rPr lang="en-US" sz="3600" b="1" dirty="0" smtClean="0">
                <a:solidFill>
                  <a:schemeClr val="tx1"/>
                </a:solidFill>
                <a:latin typeface="Calibri" panose="020F0502020204030204" pitchFamily="34" charset="0"/>
              </a:rPr>
            </a:br>
            <a:r>
              <a:rPr lang="en-US" sz="2000" dirty="0">
                <a:latin typeface="Calibri" panose="020F0502020204030204" pitchFamily="34" charset="0"/>
              </a:rPr>
              <a:t> </a:t>
            </a:r>
            <a:r>
              <a:rPr lang="en-US" sz="3600" dirty="0">
                <a:latin typeface="Calibri" panose="020F0502020204030204" pitchFamily="34" charset="0"/>
              </a:rPr>
              <a:t/>
            </a:r>
            <a:br>
              <a:rPr lang="en-US" sz="3600" dirty="0">
                <a:latin typeface="Calibri" panose="020F0502020204030204" pitchFamily="34" charset="0"/>
              </a:rPr>
            </a:br>
            <a:r>
              <a:rPr lang="en-US" sz="3600" dirty="0" smtClean="0">
                <a:latin typeface="Calibri" panose="020F0502020204030204" pitchFamily="34" charset="0"/>
              </a:rPr>
              <a:t>Dick Scobee, Pioneer, Chinook and Terminal Park</a:t>
            </a:r>
            <a:endParaRPr lang="en-US" sz="3600" dirty="0">
              <a:solidFill>
                <a:schemeClr val="tx1"/>
              </a:solidFill>
              <a:latin typeface="Calibri" panose="020F0502020204030204" pitchFamily="34" charset="0"/>
            </a:endParaRPr>
          </a:p>
        </p:txBody>
      </p:sp>
      <p:sp>
        <p:nvSpPr>
          <p:cNvPr id="3" name="Subtitle 2"/>
          <p:cNvSpPr>
            <a:spLocks noGrp="1"/>
          </p:cNvSpPr>
          <p:nvPr>
            <p:ph type="body" idx="4294967295"/>
          </p:nvPr>
        </p:nvSpPr>
        <p:spPr>
          <a:xfrm>
            <a:off x="477745" y="4675211"/>
            <a:ext cx="7062788" cy="974725"/>
          </a:xfrm>
        </p:spPr>
        <p:txBody>
          <a:bodyPr>
            <a:normAutofit/>
          </a:bodyPr>
          <a:lstStyle/>
          <a:p>
            <a:pPr marL="0" indent="0" algn="ctr">
              <a:buNone/>
            </a:pPr>
            <a:r>
              <a:rPr lang="en-US" dirty="0" smtClean="0">
                <a:solidFill>
                  <a:schemeClr val="tx1"/>
                </a:solidFill>
                <a:latin typeface="Calibri" panose="020F0502020204030204" pitchFamily="34" charset="0"/>
              </a:rPr>
              <a:t>Application to use the GC/CM Project Delivery Method </a:t>
            </a:r>
          </a:p>
          <a:p>
            <a:pPr marL="0" indent="0" algn="ctr">
              <a:buNone/>
            </a:pPr>
            <a:r>
              <a:rPr lang="en-US" dirty="0" smtClean="0">
                <a:solidFill>
                  <a:schemeClr val="tx1"/>
                </a:solidFill>
                <a:latin typeface="Calibri" panose="020F0502020204030204" pitchFamily="34" charset="0"/>
              </a:rPr>
              <a:t>July 27, 2017</a:t>
            </a:r>
            <a:endParaRPr lang="en-US" sz="2000" dirty="0">
              <a:solidFill>
                <a:schemeClr val="tx1"/>
              </a:solidFill>
              <a:latin typeface="Calibri" panose="020F0502020204030204" pitchFamily="34" charset="0"/>
            </a:endParaRPr>
          </a:p>
        </p:txBody>
      </p:sp>
      <p:sp>
        <p:nvSpPr>
          <p:cNvPr id="8" name="Subtitle 2"/>
          <p:cNvSpPr txBox="1">
            <a:spLocks/>
          </p:cNvSpPr>
          <p:nvPr/>
        </p:nvSpPr>
        <p:spPr>
          <a:xfrm>
            <a:off x="647364" y="5649936"/>
            <a:ext cx="6893169" cy="685800"/>
          </a:xfrm>
          <a:prstGeom prst="rect">
            <a:avLst/>
          </a:prstGeom>
        </p:spPr>
        <p:txBody>
          <a:bodyPr vert="horz" lIns="91440" tIns="45720" rIns="91440" bIns="45720" rtlCol="0" anchor="t">
            <a:normAutofit fontScale="925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b="1" dirty="0">
                <a:solidFill>
                  <a:srgbClr val="BD962A"/>
                </a:solidFill>
                <a:latin typeface="Calibri" panose="020F0502020204030204" pitchFamily="34" charset="0"/>
              </a:rPr>
              <a:t>Our Mission:</a:t>
            </a:r>
            <a:r>
              <a:rPr lang="en-US" sz="1600" dirty="0">
                <a:solidFill>
                  <a:srgbClr val="BD962A"/>
                </a:solidFill>
                <a:latin typeface="Calibri" panose="020F0502020204030204" pitchFamily="34" charset="0"/>
              </a:rPr>
              <a:t> In a safe environment, all students will achieve high standards of learning in order to become ethically responsible decision makers and lifelong learners.</a:t>
            </a:r>
            <a:endParaRPr lang="en-US" sz="1600" b="1" dirty="0">
              <a:solidFill>
                <a:srgbClr val="BD962A"/>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767" y="777240"/>
            <a:ext cx="4024363" cy="1284263"/>
          </a:xfrm>
          <a:prstGeom prst="rect">
            <a:avLst/>
          </a:prstGeom>
        </p:spPr>
      </p:pic>
    </p:spTree>
    <p:extLst>
      <p:ext uri="{BB962C8B-B14F-4D97-AF65-F5344CB8AC3E}">
        <p14:creationId xmlns:p14="http://schemas.microsoft.com/office/powerpoint/2010/main" val="1078334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27514" y="516532"/>
            <a:ext cx="7620000" cy="136113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b="1" dirty="0" smtClean="0">
                <a:solidFill>
                  <a:schemeClr val="tx1"/>
                </a:solidFill>
                <a:latin typeface="Calibri" panose="020F0502020204030204" pitchFamily="34" charset="0"/>
              </a:rPr>
              <a:t>Project Team </a:t>
            </a:r>
          </a:p>
          <a:p>
            <a:pPr algn="ctr"/>
            <a:r>
              <a:rPr lang="en-US" sz="3600" b="1" dirty="0" smtClean="0">
                <a:solidFill>
                  <a:schemeClr val="tx1"/>
                </a:solidFill>
                <a:latin typeface="Calibri" panose="020F0502020204030204" pitchFamily="34" charset="0"/>
              </a:rPr>
              <a:t>GC/CM Experience</a:t>
            </a:r>
            <a:endParaRPr lang="en-US" sz="3600" b="1" dirty="0">
              <a:solidFill>
                <a:schemeClr val="tx1"/>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7497988"/>
              </p:ext>
            </p:extLst>
          </p:nvPr>
        </p:nvGraphicFramePr>
        <p:xfrm>
          <a:off x="946150" y="1828801"/>
          <a:ext cx="6871621" cy="4204151"/>
        </p:xfrm>
        <a:graphic>
          <a:graphicData uri="http://schemas.openxmlformats.org/drawingml/2006/table">
            <a:tbl>
              <a:tblPr firstRow="1" bandRow="1">
                <a:tableStyleId>{5C22544A-7EE6-4342-B048-85BDC9FD1C3A}</a:tableStyleId>
              </a:tblPr>
              <a:tblGrid>
                <a:gridCol w="2266928">
                  <a:extLst>
                    <a:ext uri="{9D8B030D-6E8A-4147-A177-3AD203B41FA5}">
                      <a16:colId xmlns:a16="http://schemas.microsoft.com/office/drawing/2014/main" val="47049617"/>
                    </a:ext>
                  </a:extLst>
                </a:gridCol>
                <a:gridCol w="4604693">
                  <a:extLst>
                    <a:ext uri="{9D8B030D-6E8A-4147-A177-3AD203B41FA5}">
                      <a16:colId xmlns:a16="http://schemas.microsoft.com/office/drawing/2014/main" val="4208873254"/>
                    </a:ext>
                  </a:extLst>
                </a:gridCol>
              </a:tblGrid>
              <a:tr h="312503">
                <a:tc>
                  <a:txBody>
                    <a:bodyPr/>
                    <a:lstStyle/>
                    <a:p>
                      <a:pPr algn="l"/>
                      <a:r>
                        <a:rPr lang="en-US" sz="1400" dirty="0" smtClean="0">
                          <a:latin typeface="Calibri" panose="020F0502020204030204" pitchFamily="34" charset="0"/>
                        </a:rPr>
                        <a:t>Name</a:t>
                      </a:r>
                      <a:endParaRPr lang="en-US" sz="1400" b="0" dirty="0">
                        <a:solidFill>
                          <a:schemeClr val="bg1"/>
                        </a:solidFill>
                        <a:latin typeface="Calibri" panose="020F0502020204030204" pitchFamily="34" charset="0"/>
                      </a:endParaRPr>
                    </a:p>
                  </a:txBody>
                  <a:tcPr marL="89639" marR="89639" marT="44820" marB="44820"/>
                </a:tc>
                <a:tc>
                  <a:txBody>
                    <a:bodyPr/>
                    <a:lstStyle/>
                    <a:p>
                      <a:pPr algn="l"/>
                      <a:r>
                        <a:rPr lang="en-US" sz="1400" dirty="0" smtClean="0">
                          <a:latin typeface="Calibri" panose="020F0502020204030204" pitchFamily="34" charset="0"/>
                        </a:rPr>
                        <a:t>Experience</a:t>
                      </a:r>
                      <a:endParaRPr lang="en-US" sz="1400" b="0" dirty="0">
                        <a:solidFill>
                          <a:schemeClr val="bg1"/>
                        </a:solidFill>
                        <a:latin typeface="Calibri" panose="020F0502020204030204" pitchFamily="34" charset="0"/>
                      </a:endParaRPr>
                    </a:p>
                  </a:txBody>
                  <a:tcPr marL="89639" marR="89639" marT="44820" marB="44820"/>
                </a:tc>
                <a:extLst>
                  <a:ext uri="{0D108BD9-81ED-4DB2-BD59-A6C34878D82A}">
                    <a16:rowId xmlns:a16="http://schemas.microsoft.com/office/drawing/2014/main" val="1974845984"/>
                  </a:ext>
                </a:extLst>
              </a:tr>
              <a:tr h="1377164">
                <a:tc>
                  <a:txBody>
                    <a:bodyPr/>
                    <a:lstStyle/>
                    <a:p>
                      <a:r>
                        <a:rPr lang="en-US" sz="1200" dirty="0" smtClean="0">
                          <a:latin typeface="Calibri" panose="020F0502020204030204" pitchFamily="34" charset="0"/>
                        </a:rPr>
                        <a:t>Jeffrey Grose</a:t>
                      </a:r>
                    </a:p>
                    <a:p>
                      <a:r>
                        <a:rPr lang="en-US" sz="1200" baseline="0" dirty="0" smtClean="0">
                          <a:latin typeface="Calibri" panose="020F0502020204030204" pitchFamily="34" charset="0"/>
                        </a:rPr>
                        <a:t>Executive Director of Capital Projects</a:t>
                      </a:r>
                    </a:p>
                    <a:p>
                      <a:r>
                        <a:rPr lang="en-US" sz="1200" baseline="0" dirty="0" smtClean="0">
                          <a:latin typeface="Calibri" panose="020F0502020204030204" pitchFamily="34" charset="0"/>
                        </a:rPr>
                        <a:t>Auburn School District</a:t>
                      </a:r>
                      <a:endParaRPr lang="en-US" sz="1200" dirty="0" smtClean="0">
                        <a:latin typeface="Calibri" panose="020F0502020204030204" pitchFamily="34" charset="0"/>
                      </a:endParaRPr>
                    </a:p>
                  </a:txBody>
                  <a:tcPr marL="89639" marR="89639" marT="44820" marB="44820"/>
                </a:tc>
                <a:tc>
                  <a:txBody>
                    <a:bodyPr/>
                    <a:lstStyle/>
                    <a:p>
                      <a:pPr>
                        <a:buFont typeface="Arial" pitchFamily="34" charset="0"/>
                        <a:buChar char="•"/>
                      </a:pPr>
                      <a:r>
                        <a:rPr lang="en-US" sz="1200" baseline="0" dirty="0" smtClean="0">
                          <a:latin typeface="Calibri" panose="020F0502020204030204" pitchFamily="34" charset="0"/>
                        </a:rPr>
                        <a:t>  42 Years Design / Construction / Project Management </a:t>
                      </a:r>
                    </a:p>
                    <a:p>
                      <a:pPr>
                        <a:buFont typeface="Arial" pitchFamily="34" charset="0"/>
                        <a:buChar char="•"/>
                      </a:pPr>
                      <a:r>
                        <a:rPr lang="en-US" sz="1200" baseline="0" dirty="0" smtClean="0">
                          <a:latin typeface="Calibri" panose="020F0502020204030204" pitchFamily="34" charset="0"/>
                        </a:rPr>
                        <a:t>  36 years with Auburn School District. Over 100 projects completed varying from small modernization projects to $120M, highly-complex, multi-phase high school modernization and reconstruction project. </a:t>
                      </a:r>
                    </a:p>
                    <a:p>
                      <a:pPr>
                        <a:buFont typeface="Arial" pitchFamily="34" charset="0"/>
                        <a:buChar char="•"/>
                      </a:pPr>
                      <a:r>
                        <a:rPr lang="en-US" sz="1200" dirty="0" smtClean="0">
                          <a:latin typeface="Calibri" panose="020F0502020204030204" pitchFamily="34" charset="0"/>
                        </a:rPr>
                        <a:t>  </a:t>
                      </a:r>
                      <a:r>
                        <a:rPr lang="en-US" sz="1200" b="1" dirty="0" smtClean="0">
                          <a:latin typeface="Calibri" panose="020F0502020204030204" pitchFamily="34" charset="0"/>
                        </a:rPr>
                        <a:t>2</a:t>
                      </a:r>
                      <a:r>
                        <a:rPr lang="en-US" sz="1200" b="1" baseline="30000" dirty="0" smtClean="0">
                          <a:latin typeface="Calibri" panose="020F0502020204030204" pitchFamily="34" charset="0"/>
                        </a:rPr>
                        <a:t>nd</a:t>
                      </a:r>
                      <a:r>
                        <a:rPr lang="en-US" sz="1200" b="1" dirty="0" smtClean="0">
                          <a:latin typeface="Calibri" panose="020F0502020204030204" pitchFamily="34" charset="0"/>
                        </a:rPr>
                        <a:t>  GC/CM Project</a:t>
                      </a:r>
                    </a:p>
                    <a:p>
                      <a:pPr>
                        <a:buFont typeface="Arial" pitchFamily="34" charset="0"/>
                        <a:buChar char="•"/>
                      </a:pPr>
                      <a:r>
                        <a:rPr lang="en-US" sz="1200" b="1" dirty="0" smtClean="0">
                          <a:latin typeface="Calibri" panose="020F0502020204030204" pitchFamily="34" charset="0"/>
                        </a:rPr>
                        <a:t>  </a:t>
                      </a:r>
                      <a:r>
                        <a:rPr kumimoji="0" lang="en-US" sz="1200" b="0" i="0"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mn-ea"/>
                          <a:cs typeface="+mn-cs"/>
                        </a:rPr>
                        <a:t>Completed AGC GC/CM Training Workshop in January 2017.</a:t>
                      </a:r>
                    </a:p>
                  </a:txBody>
                  <a:tcPr marL="89639" marR="89639" marT="44820" marB="44820"/>
                </a:tc>
                <a:extLst>
                  <a:ext uri="{0D108BD9-81ED-4DB2-BD59-A6C34878D82A}">
                    <a16:rowId xmlns:a16="http://schemas.microsoft.com/office/drawing/2014/main" val="2273139743"/>
                  </a:ext>
                </a:extLst>
              </a:tr>
              <a:tr h="630596">
                <a:tc>
                  <a:txBody>
                    <a:bodyPr/>
                    <a:lstStyle/>
                    <a:p>
                      <a:r>
                        <a:rPr lang="en-US" sz="1200" dirty="0" smtClean="0">
                          <a:latin typeface="Calibri" panose="020F0502020204030204" pitchFamily="34" charset="0"/>
                        </a:rPr>
                        <a:t>Jim Dugan</a:t>
                      </a:r>
                    </a:p>
                    <a:p>
                      <a:r>
                        <a:rPr lang="en-US" sz="1200" dirty="0" smtClean="0">
                          <a:latin typeface="Calibri" panose="020F0502020204030204" pitchFamily="34" charset="0"/>
                        </a:rPr>
                        <a:t>GC/CM Advisor</a:t>
                      </a:r>
                    </a:p>
                    <a:p>
                      <a:r>
                        <a:rPr lang="en-US" sz="1200" dirty="0" smtClean="0">
                          <a:latin typeface="Calibri" panose="020F0502020204030204" pitchFamily="34" charset="0"/>
                        </a:rPr>
                        <a:t>Parametrix</a:t>
                      </a:r>
                    </a:p>
                  </a:txBody>
                  <a:tcPr marL="89639" marR="89639" marT="44820" marB="44820"/>
                </a:tc>
                <a:tc>
                  <a:txBody>
                    <a:bodyPr/>
                    <a:lstStyle/>
                    <a:p>
                      <a:pPr>
                        <a:buFont typeface="Arial" pitchFamily="34" charset="0"/>
                        <a:buChar char="•"/>
                      </a:pPr>
                      <a:r>
                        <a:rPr lang="en-US" sz="1200" dirty="0" smtClean="0">
                          <a:latin typeface="Calibri" panose="020F0502020204030204" pitchFamily="34" charset="0"/>
                        </a:rPr>
                        <a:t>  39 Years Program / Project</a:t>
                      </a:r>
                      <a:r>
                        <a:rPr lang="en-US" sz="1200" baseline="0" dirty="0" smtClean="0">
                          <a:latin typeface="Calibri" panose="020F0502020204030204" pitchFamily="34" charset="0"/>
                        </a:rPr>
                        <a:t> Management</a:t>
                      </a:r>
                      <a:endParaRPr lang="en-US" sz="1200" dirty="0" smtClean="0">
                        <a:latin typeface="Calibri" panose="020F0502020204030204" pitchFamily="34" charset="0"/>
                      </a:endParaRPr>
                    </a:p>
                    <a:p>
                      <a:pPr>
                        <a:buFont typeface="Arial" pitchFamily="34" charset="0"/>
                        <a:buChar char="•"/>
                      </a:pPr>
                      <a:r>
                        <a:rPr lang="en-US" sz="1200" b="1" dirty="0" smtClean="0">
                          <a:latin typeface="Calibri" panose="020F0502020204030204" pitchFamily="34" charset="0"/>
                        </a:rPr>
                        <a:t>  14 GC/CM Projects:  </a:t>
                      </a:r>
                    </a:p>
                    <a:p>
                      <a:pPr>
                        <a:buFont typeface="Arial" pitchFamily="34" charset="0"/>
                        <a:buChar char="•"/>
                      </a:pPr>
                      <a:r>
                        <a:rPr lang="en-US" sz="1200" b="1" baseline="0" dirty="0" smtClean="0">
                          <a:latin typeface="Calibri" panose="020F0502020204030204" pitchFamily="34" charset="0"/>
                        </a:rPr>
                        <a:t>   </a:t>
                      </a:r>
                      <a:r>
                        <a:rPr lang="en-US" sz="1200" baseline="0" dirty="0" smtClean="0">
                          <a:latin typeface="Calibri" panose="020F0502020204030204" pitchFamily="34" charset="0"/>
                        </a:rPr>
                        <a:t>Appointed to the Project Review Committee July 1, 2016 – 3 Year Term</a:t>
                      </a:r>
                      <a:endParaRPr lang="en-US" sz="1200" dirty="0" smtClean="0">
                        <a:latin typeface="Calibri" panose="020F0502020204030204" pitchFamily="34" charset="0"/>
                      </a:endParaRPr>
                    </a:p>
                  </a:txBody>
                  <a:tcPr marL="89639" marR="89639" marT="44820" marB="44820"/>
                </a:tc>
                <a:extLst>
                  <a:ext uri="{0D108BD9-81ED-4DB2-BD59-A6C34878D82A}">
                    <a16:rowId xmlns:a16="http://schemas.microsoft.com/office/drawing/2014/main" val="344799375"/>
                  </a:ext>
                </a:extLst>
              </a:tr>
              <a:tr h="823336">
                <a:tc>
                  <a:txBody>
                    <a:bodyPr/>
                    <a:lstStyle/>
                    <a:p>
                      <a:r>
                        <a:rPr lang="en-US" sz="1200" dirty="0" smtClean="0">
                          <a:latin typeface="Calibri" panose="020F0502020204030204" pitchFamily="34" charset="0"/>
                        </a:rPr>
                        <a:t>Dan</a:t>
                      </a:r>
                      <a:r>
                        <a:rPr lang="en-US" sz="1200" baseline="0" dirty="0" smtClean="0">
                          <a:latin typeface="Calibri" panose="020F0502020204030204" pitchFamily="34" charset="0"/>
                        </a:rPr>
                        <a:t> Cody</a:t>
                      </a:r>
                      <a:endParaRPr lang="en-US" sz="1200" dirty="0" smtClean="0">
                        <a:latin typeface="Calibri" panose="020F0502020204030204" pitchFamily="34" charset="0"/>
                      </a:endParaRPr>
                    </a:p>
                    <a:p>
                      <a:r>
                        <a:rPr lang="en-US" sz="1200" baseline="0" dirty="0" smtClean="0">
                          <a:latin typeface="Calibri" panose="020F0502020204030204" pitchFamily="34" charset="0"/>
                        </a:rPr>
                        <a:t>GC/CM Procurement and</a:t>
                      </a:r>
                    </a:p>
                    <a:p>
                      <a:r>
                        <a:rPr lang="en-US" sz="1200" baseline="0" dirty="0" smtClean="0">
                          <a:latin typeface="Calibri" panose="020F0502020204030204" pitchFamily="34" charset="0"/>
                        </a:rPr>
                        <a:t>PM/CM Support</a:t>
                      </a:r>
                    </a:p>
                    <a:p>
                      <a:r>
                        <a:rPr lang="en-US" sz="1200" dirty="0" smtClean="0">
                          <a:latin typeface="Calibri" panose="020F0502020204030204" pitchFamily="34" charset="0"/>
                        </a:rPr>
                        <a:t>Parametrix</a:t>
                      </a:r>
                    </a:p>
                  </a:txBody>
                  <a:tcPr marL="89639" marR="89639" marT="44820" marB="44820"/>
                </a:tc>
                <a:tc>
                  <a:txBody>
                    <a:bodyPr/>
                    <a:lstStyle/>
                    <a:p>
                      <a:pPr>
                        <a:buFont typeface="Arial" pitchFamily="34" charset="0"/>
                        <a:buChar char="•"/>
                      </a:pPr>
                      <a:r>
                        <a:rPr lang="en-US" sz="1200" baseline="0" dirty="0" smtClean="0">
                          <a:latin typeface="Calibri" panose="020F0502020204030204" pitchFamily="34" charset="0"/>
                        </a:rPr>
                        <a:t>  </a:t>
                      </a:r>
                      <a:r>
                        <a:rPr lang="en-US" sz="1200" dirty="0" smtClean="0">
                          <a:latin typeface="Calibri" panose="020F0502020204030204" pitchFamily="34" charset="0"/>
                        </a:rPr>
                        <a:t>30 Years Program / Project</a:t>
                      </a:r>
                      <a:r>
                        <a:rPr lang="en-US" sz="1200" baseline="0" dirty="0" smtClean="0">
                          <a:latin typeface="Calibri" panose="020F0502020204030204" pitchFamily="34" charset="0"/>
                        </a:rPr>
                        <a:t> Management</a:t>
                      </a:r>
                      <a:endParaRPr lang="en-US" sz="1200" dirty="0" smtClean="0">
                        <a:latin typeface="Calibri" panose="020F0502020204030204" pitchFamily="34" charset="0"/>
                      </a:endParaRPr>
                    </a:p>
                    <a:p>
                      <a:pPr>
                        <a:buFont typeface="Arial" pitchFamily="34" charset="0"/>
                        <a:buChar char="•"/>
                      </a:pPr>
                      <a:r>
                        <a:rPr lang="en-US" sz="1200" b="1" dirty="0" smtClean="0">
                          <a:latin typeface="Calibri" panose="020F0502020204030204" pitchFamily="34" charset="0"/>
                        </a:rPr>
                        <a:t>  10 GC/CM Projects:  </a:t>
                      </a:r>
                    </a:p>
                    <a:p>
                      <a:pPr>
                        <a:buFont typeface="Arial" pitchFamily="34" charset="0"/>
                        <a:buChar char="•"/>
                      </a:pPr>
                      <a:r>
                        <a:rPr lang="en-US" sz="1200" b="1" baseline="0" dirty="0" smtClean="0">
                          <a:latin typeface="Calibri" panose="020F0502020204030204" pitchFamily="34" charset="0"/>
                        </a:rPr>
                        <a:t>   </a:t>
                      </a:r>
                      <a:r>
                        <a:rPr lang="en-US" sz="1200" dirty="0" smtClean="0">
                          <a:latin typeface="Calibri" panose="020F0502020204030204" pitchFamily="34" charset="0"/>
                        </a:rPr>
                        <a:t>Registered Architect in the State of Washington</a:t>
                      </a:r>
                    </a:p>
                  </a:txBody>
                  <a:tcPr marL="89639" marR="89639" marT="44820" marB="44820"/>
                </a:tc>
                <a:extLst>
                  <a:ext uri="{0D108BD9-81ED-4DB2-BD59-A6C34878D82A}">
                    <a16:rowId xmlns:a16="http://schemas.microsoft.com/office/drawing/2014/main" val="186042735"/>
                  </a:ext>
                </a:extLst>
              </a:tr>
              <a:tr h="869988">
                <a:tc>
                  <a:txBody>
                    <a:bodyPr/>
                    <a:lstStyle/>
                    <a:p>
                      <a:r>
                        <a:rPr lang="en-US" sz="1200" dirty="0" smtClean="0">
                          <a:latin typeface="Calibri" panose="020F0502020204030204" pitchFamily="34" charset="0"/>
                        </a:rPr>
                        <a:t>Guy Overman,</a:t>
                      </a:r>
                      <a:r>
                        <a:rPr lang="en-US" sz="1200" baseline="0" dirty="0" smtClean="0">
                          <a:latin typeface="Calibri" panose="020F0502020204030204" pitchFamily="34" charset="0"/>
                        </a:rPr>
                        <a:t> AIA, LEED AP</a:t>
                      </a:r>
                      <a:endParaRPr lang="en-US" sz="1200" dirty="0" smtClean="0">
                        <a:latin typeface="Calibri" panose="020F0502020204030204" pitchFamily="34" charset="0"/>
                      </a:endParaRPr>
                    </a:p>
                    <a:p>
                      <a:r>
                        <a:rPr lang="en-US" sz="1200" baseline="0" dirty="0" smtClean="0">
                          <a:latin typeface="Calibri" panose="020F0502020204030204" pitchFamily="34" charset="0"/>
                        </a:rPr>
                        <a:t>Architect, Lead Planner/Designer</a:t>
                      </a:r>
                    </a:p>
                    <a:p>
                      <a:r>
                        <a:rPr lang="en-US" sz="1200" baseline="0" dirty="0" smtClean="0">
                          <a:latin typeface="Calibri" panose="020F0502020204030204" pitchFamily="34" charset="0"/>
                        </a:rPr>
                        <a:t>NAC Architecture</a:t>
                      </a:r>
                      <a:endParaRPr lang="en-US" sz="1200" dirty="0">
                        <a:latin typeface="Calibri" panose="020F0502020204030204" pitchFamily="34" charset="0"/>
                      </a:endParaRPr>
                    </a:p>
                  </a:txBody>
                  <a:tcPr marL="89639" marR="89639" marT="44820" marB="44820"/>
                </a:tc>
                <a:tc>
                  <a:txBody>
                    <a:bodyPr/>
                    <a:lstStyle/>
                    <a:p>
                      <a:pPr>
                        <a:buFont typeface="Arial" pitchFamily="34" charset="0"/>
                        <a:buChar char="•"/>
                      </a:pPr>
                      <a:r>
                        <a:rPr lang="en-US" sz="1200" dirty="0" smtClean="0">
                          <a:latin typeface="Calibri" panose="020F0502020204030204" pitchFamily="34" charset="0"/>
                        </a:rPr>
                        <a:t>  40</a:t>
                      </a:r>
                      <a:r>
                        <a:rPr lang="en-US" sz="1200" baseline="0" dirty="0" smtClean="0">
                          <a:latin typeface="Calibri" panose="020F0502020204030204" pitchFamily="34" charset="0"/>
                        </a:rPr>
                        <a:t> Years Specializing in Education Facility Design Services</a:t>
                      </a:r>
                    </a:p>
                    <a:p>
                      <a:pPr>
                        <a:buFont typeface="Arial" pitchFamily="34" charset="0"/>
                        <a:buChar char="•"/>
                      </a:pPr>
                      <a:r>
                        <a:rPr lang="en-US" sz="1200" b="1" baseline="0" dirty="0" smtClean="0">
                          <a:latin typeface="Calibri" panose="020F0502020204030204" pitchFamily="34" charset="0"/>
                        </a:rPr>
                        <a:t>  1 GC/CM Project</a:t>
                      </a:r>
                    </a:p>
                    <a:p>
                      <a:pPr>
                        <a:buFont typeface="Arial" pitchFamily="34" charset="0"/>
                        <a:buChar char="•"/>
                      </a:pPr>
                      <a:r>
                        <a:rPr lang="en-US" sz="1200" b="1" baseline="0" dirty="0" smtClean="0">
                          <a:latin typeface="Calibri" panose="020F0502020204030204" pitchFamily="34" charset="0"/>
                        </a:rPr>
                        <a:t>  </a:t>
                      </a:r>
                      <a:r>
                        <a:rPr lang="en-US" sz="1200" b="0" baseline="0" dirty="0" smtClean="0">
                          <a:latin typeface="Calibri" panose="020F0502020204030204" pitchFamily="34" charset="0"/>
                        </a:rPr>
                        <a:t>Extensive construction administration experience.</a:t>
                      </a:r>
                    </a:p>
                  </a:txBody>
                  <a:tcPr marL="89639" marR="89639" marT="44820" marB="44820"/>
                </a:tc>
                <a:extLst>
                  <a:ext uri="{0D108BD9-81ED-4DB2-BD59-A6C34878D82A}">
                    <a16:rowId xmlns:a16="http://schemas.microsoft.com/office/drawing/2014/main" val="4025585254"/>
                  </a:ext>
                </a:extLst>
              </a:tr>
            </a:tbl>
          </a:graphicData>
        </a:graphic>
      </p:graphicFrame>
    </p:spTree>
    <p:extLst>
      <p:ext uri="{BB962C8B-B14F-4D97-AF65-F5344CB8AC3E}">
        <p14:creationId xmlns:p14="http://schemas.microsoft.com/office/powerpoint/2010/main" val="70805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19098" y="3101340"/>
            <a:ext cx="7543800" cy="1031875"/>
          </a:xfrm>
        </p:spPr>
        <p:txBody>
          <a:bodyPr>
            <a:normAutofit/>
          </a:bodyPr>
          <a:lstStyle/>
          <a:p>
            <a:pPr algn="ctr"/>
            <a:r>
              <a:rPr lang="en-US" sz="4400" b="1" dirty="0" smtClean="0">
                <a:latin typeface="Calibri" panose="020F0502020204030204" pitchFamily="34" charset="0"/>
              </a:rPr>
              <a:t>Organization</a:t>
            </a:r>
            <a:endParaRPr lang="en-US" sz="4400" b="1"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817" y="1600200"/>
            <a:ext cx="4024363" cy="1271587"/>
          </a:xfrm>
          <a:prstGeom prst="rect">
            <a:avLst/>
          </a:prstGeom>
        </p:spPr>
      </p:pic>
    </p:spTree>
    <p:extLst>
      <p:ext uri="{BB962C8B-B14F-4D97-AF65-F5344CB8AC3E}">
        <p14:creationId xmlns:p14="http://schemas.microsoft.com/office/powerpoint/2010/main" val="3858478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222" y="358140"/>
            <a:ext cx="7269480" cy="662940"/>
          </a:xfrm>
        </p:spPr>
        <p:txBody>
          <a:bodyPr>
            <a:normAutofit fontScale="90000"/>
          </a:bodyPr>
          <a:lstStyle/>
          <a:p>
            <a:pPr algn="ctr"/>
            <a:r>
              <a:rPr lang="en-US" sz="3400" b="1" u="sng" dirty="0" smtClean="0">
                <a:latin typeface="Calibri" panose="020F0502020204030204" pitchFamily="34" charset="0"/>
              </a:rPr>
              <a:t/>
            </a:r>
            <a:br>
              <a:rPr lang="en-US" sz="3400" b="1" u="sng" dirty="0" smtClean="0">
                <a:latin typeface="Calibri" panose="020F0502020204030204" pitchFamily="34" charset="0"/>
              </a:rPr>
            </a:br>
            <a:r>
              <a:rPr lang="en-US" sz="4400" b="1" u="sng" dirty="0" smtClean="0">
                <a:latin typeface="Calibri" panose="020F0502020204030204" pitchFamily="34" charset="0"/>
              </a:rPr>
              <a:t>Project Organization Chart</a:t>
            </a:r>
            <a:endParaRPr lang="en-US" sz="4400" b="1" u="sng" dirty="0">
              <a:latin typeface="Calibri" panose="020F0502020204030204" pitchFamily="34" charset="0"/>
            </a:endParaRPr>
          </a:p>
        </p:txBody>
      </p:sp>
      <p:pic>
        <p:nvPicPr>
          <p:cNvPr id="5" name="Content Placeholder 4"/>
          <p:cNvPicPr>
            <a:picLocks noGrp="1" noChangeAspect="1"/>
          </p:cNvPicPr>
          <p:nvPr>
            <p:ph idx="1"/>
          </p:nvPr>
        </p:nvPicPr>
        <p:blipFill>
          <a:blip r:embed="rId3"/>
          <a:stretch>
            <a:fillRect/>
          </a:stretch>
        </p:blipFill>
        <p:spPr>
          <a:xfrm>
            <a:off x="665832" y="1097280"/>
            <a:ext cx="7204259" cy="5380618"/>
          </a:xfrm>
          <a:prstGeom prst="rect">
            <a:avLst/>
          </a:prstGeom>
        </p:spPr>
      </p:pic>
    </p:spTree>
    <p:extLst>
      <p:ext uri="{BB962C8B-B14F-4D97-AF65-F5344CB8AC3E}">
        <p14:creationId xmlns:p14="http://schemas.microsoft.com/office/powerpoint/2010/main" val="2133060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374" y="3817620"/>
            <a:ext cx="7620000" cy="1379220"/>
          </a:xfrm>
        </p:spPr>
        <p:txBody>
          <a:bodyPr>
            <a:normAutofit/>
          </a:bodyPr>
          <a:lstStyle/>
          <a:p>
            <a:pPr algn="ctr">
              <a:spcAft>
                <a:spcPts val="1200"/>
              </a:spcAft>
            </a:pPr>
            <a:r>
              <a:rPr lang="en-US" sz="4400" b="1" dirty="0" smtClean="0">
                <a:latin typeface="Calibri" panose="020F0502020204030204" pitchFamily="34" charset="0"/>
              </a:rPr>
              <a:t>The Program</a:t>
            </a:r>
            <a:br>
              <a:rPr lang="en-US" sz="4400" b="1" dirty="0" smtClean="0">
                <a:latin typeface="Calibri" panose="020F0502020204030204" pitchFamily="34" charset="0"/>
              </a:rPr>
            </a:br>
            <a:r>
              <a:rPr lang="en-US" sz="3200" b="1" dirty="0" smtClean="0">
                <a:latin typeface="Calibri" panose="020F0502020204030204" pitchFamily="34" charset="0"/>
              </a:rPr>
              <a:t>Replacement of 4 Elementary Schools</a:t>
            </a:r>
            <a:endParaRPr lang="en-US" sz="4400" b="1"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676400"/>
            <a:ext cx="4024363" cy="1271587"/>
          </a:xfrm>
          <a:prstGeom prst="rect">
            <a:avLst/>
          </a:prstGeom>
        </p:spPr>
      </p:pic>
    </p:spTree>
    <p:extLst>
      <p:ext uri="{BB962C8B-B14F-4D97-AF65-F5344CB8AC3E}">
        <p14:creationId xmlns:p14="http://schemas.microsoft.com/office/powerpoint/2010/main" val="1952333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325562"/>
          </a:xfrm>
        </p:spPr>
        <p:txBody>
          <a:bodyPr>
            <a:normAutofit/>
          </a:bodyPr>
          <a:lstStyle/>
          <a:p>
            <a:r>
              <a:rPr lang="en-US" sz="3600" b="1" u="sng" dirty="0" smtClean="0">
                <a:latin typeface="Calibri" panose="020F0502020204030204" pitchFamily="34" charset="0"/>
              </a:rPr>
              <a:t>Dick Scobee Elementary School</a:t>
            </a:r>
            <a:endParaRPr lang="en-US" sz="3600" b="1" u="sng" dirty="0">
              <a:latin typeface="Calibri" panose="020F0502020204030204" pitchFamily="34" charset="0"/>
            </a:endParaRPr>
          </a:p>
        </p:txBody>
      </p:sp>
      <p:sp>
        <p:nvSpPr>
          <p:cNvPr id="3" name="Content Placeholder 2"/>
          <p:cNvSpPr>
            <a:spLocks noGrp="1"/>
          </p:cNvSpPr>
          <p:nvPr>
            <p:ph idx="1"/>
          </p:nvPr>
        </p:nvSpPr>
        <p:spPr/>
        <p:txBody>
          <a:bodyPr>
            <a:noAutofit/>
          </a:bodyPr>
          <a:lstStyle/>
          <a:p>
            <a:pPr marL="0" indent="0">
              <a:spcBef>
                <a:spcPts val="0"/>
              </a:spcBef>
              <a:spcAft>
                <a:spcPts val="300"/>
              </a:spcAft>
              <a:buNone/>
            </a:pPr>
            <a:r>
              <a:rPr lang="en-US" sz="2000" b="1" dirty="0" smtClean="0">
                <a:latin typeface="Calibri" panose="020F0502020204030204" pitchFamily="34" charset="0"/>
              </a:rPr>
              <a:t>REPLACEMENT SCHOOL</a:t>
            </a:r>
          </a:p>
          <a:p>
            <a:pPr>
              <a:spcBef>
                <a:spcPts val="0"/>
              </a:spcBef>
              <a:spcAft>
                <a:spcPts val="300"/>
              </a:spcAft>
            </a:pPr>
            <a:r>
              <a:rPr lang="en-US" sz="2000" dirty="0" smtClean="0">
                <a:latin typeface="Calibri" panose="020F0502020204030204" pitchFamily="34" charset="0"/>
              </a:rPr>
              <a:t>Existing School:</a:t>
            </a:r>
          </a:p>
          <a:p>
            <a:pPr lvl="1">
              <a:spcBef>
                <a:spcPts val="0"/>
              </a:spcBef>
            </a:pPr>
            <a:r>
              <a:rPr lang="en-US" sz="1800" dirty="0" smtClean="0">
                <a:latin typeface="Calibri" panose="020F0502020204030204" pitchFamily="34" charset="0"/>
              </a:rPr>
              <a:t>Built in 1954</a:t>
            </a:r>
          </a:p>
          <a:p>
            <a:pPr lvl="1">
              <a:spcBef>
                <a:spcPts val="0"/>
              </a:spcBef>
            </a:pPr>
            <a:r>
              <a:rPr lang="en-US" sz="1800" dirty="0" smtClean="0">
                <a:latin typeface="Calibri" panose="020F0502020204030204" pitchFamily="34" charset="0"/>
              </a:rPr>
              <a:t>62,700 SF</a:t>
            </a:r>
          </a:p>
          <a:p>
            <a:pPr lvl="1">
              <a:spcBef>
                <a:spcPts val="0"/>
              </a:spcBef>
            </a:pPr>
            <a:r>
              <a:rPr lang="en-US" sz="1800" dirty="0" smtClean="0">
                <a:latin typeface="Calibri" panose="020F0502020204030204" pitchFamily="34" charset="0"/>
              </a:rPr>
              <a:t>517 students</a:t>
            </a:r>
          </a:p>
          <a:p>
            <a:pPr>
              <a:spcBef>
                <a:spcPts val="0"/>
              </a:spcBef>
              <a:spcAft>
                <a:spcPts val="300"/>
              </a:spcAft>
            </a:pPr>
            <a:r>
              <a:rPr lang="en-US" sz="2000" dirty="0" smtClean="0">
                <a:latin typeface="Calibri" panose="020F0502020204030204" pitchFamily="34" charset="0"/>
              </a:rPr>
              <a:t>New School:</a:t>
            </a:r>
          </a:p>
          <a:p>
            <a:pPr lvl="1">
              <a:spcBef>
                <a:spcPts val="0"/>
              </a:spcBef>
            </a:pPr>
            <a:r>
              <a:rPr lang="en-US" sz="1800" dirty="0" smtClean="0">
                <a:latin typeface="Calibri" panose="020F0502020204030204" pitchFamily="34" charset="0"/>
              </a:rPr>
              <a:t>74,000 SF</a:t>
            </a:r>
          </a:p>
          <a:p>
            <a:pPr lvl="1">
              <a:spcBef>
                <a:spcPts val="0"/>
              </a:spcBef>
            </a:pPr>
            <a:r>
              <a:rPr lang="en-US" sz="1800" dirty="0" smtClean="0">
                <a:latin typeface="Calibri" panose="020F0502020204030204" pitchFamily="34" charset="0"/>
              </a:rPr>
              <a:t>650 students</a:t>
            </a:r>
          </a:p>
          <a:p>
            <a:pPr>
              <a:lnSpc>
                <a:spcPct val="100000"/>
              </a:lnSpc>
              <a:spcBef>
                <a:spcPts val="0"/>
              </a:spcBef>
              <a:spcAft>
                <a:spcPts val="300"/>
              </a:spcAft>
            </a:pPr>
            <a:r>
              <a:rPr lang="en-US" sz="2000" dirty="0" smtClean="0">
                <a:latin typeface="Calibri" panose="020F0502020204030204" pitchFamily="34" charset="0"/>
              </a:rPr>
              <a:t>Site: 8.9 acres</a:t>
            </a:r>
          </a:p>
          <a:p>
            <a:pPr>
              <a:lnSpc>
                <a:spcPct val="100000"/>
              </a:lnSpc>
              <a:spcBef>
                <a:spcPts val="0"/>
              </a:spcBef>
              <a:spcAft>
                <a:spcPts val="300"/>
              </a:spcAft>
            </a:pPr>
            <a:r>
              <a:rPr lang="en-US" sz="2000" dirty="0" smtClean="0">
                <a:latin typeface="Calibri" panose="020F0502020204030204" pitchFamily="34" charset="0"/>
              </a:rPr>
              <a:t>Proposed Design: Single and 2-story building</a:t>
            </a:r>
          </a:p>
          <a:p>
            <a:pPr>
              <a:lnSpc>
                <a:spcPct val="100000"/>
              </a:lnSpc>
              <a:spcBef>
                <a:spcPts val="0"/>
              </a:spcBef>
              <a:spcAft>
                <a:spcPts val="300"/>
              </a:spcAft>
            </a:pPr>
            <a:r>
              <a:rPr lang="en-US" sz="2000" dirty="0" smtClean="0">
                <a:latin typeface="Calibri" panose="020F0502020204030204" pitchFamily="34" charset="0"/>
              </a:rPr>
              <a:t>Owner’s MACC: $29 M</a:t>
            </a:r>
          </a:p>
          <a:p>
            <a:pPr>
              <a:lnSpc>
                <a:spcPct val="100000"/>
              </a:lnSpc>
              <a:spcBef>
                <a:spcPts val="0"/>
              </a:spcBef>
              <a:spcAft>
                <a:spcPts val="300"/>
              </a:spcAft>
            </a:pPr>
            <a:r>
              <a:rPr lang="en-US" sz="2000" dirty="0" smtClean="0">
                <a:latin typeface="Calibri" panose="020F0502020204030204" pitchFamily="34" charset="0"/>
              </a:rPr>
              <a:t>Construction: July 2019 – July 2020  </a:t>
            </a:r>
          </a:p>
          <a:p>
            <a:pPr>
              <a:lnSpc>
                <a:spcPct val="100000"/>
              </a:lnSpc>
              <a:spcBef>
                <a:spcPts val="0"/>
              </a:spcBef>
              <a:spcAft>
                <a:spcPts val="300"/>
              </a:spcAft>
            </a:pPr>
            <a:r>
              <a:rPr lang="en-US" sz="2000" dirty="0" smtClean="0">
                <a:latin typeface="Calibri" panose="020F0502020204030204" pitchFamily="34" charset="0"/>
              </a:rPr>
              <a:t>Occupancy: August 2020</a:t>
            </a:r>
            <a:endParaRPr lang="en-US" sz="2000" dirty="0">
              <a:latin typeface="Calibri" panose="020F0502020204030204" pitchFamily="34" charset="0"/>
            </a:endParaRPr>
          </a:p>
        </p:txBody>
      </p:sp>
      <p:pic>
        <p:nvPicPr>
          <p:cNvPr id="5" name="Content Placeholder 3"/>
          <p:cNvPicPr>
            <a:picLocks noChangeAspect="1"/>
          </p:cNvPicPr>
          <p:nvPr/>
        </p:nvPicPr>
        <p:blipFill>
          <a:blip r:embed="rId3"/>
          <a:stretch>
            <a:fillRect/>
          </a:stretch>
        </p:blipFill>
        <p:spPr>
          <a:xfrm>
            <a:off x="3884089" y="1828801"/>
            <a:ext cx="3508836" cy="2225039"/>
          </a:xfrm>
          <a:prstGeom prst="rect">
            <a:avLst/>
          </a:prstGeom>
        </p:spPr>
      </p:pic>
    </p:spTree>
    <p:extLst>
      <p:ext uri="{BB962C8B-B14F-4D97-AF65-F5344CB8AC3E}">
        <p14:creationId xmlns:p14="http://schemas.microsoft.com/office/powerpoint/2010/main" val="2402514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135380"/>
          </a:xfrm>
        </p:spPr>
        <p:txBody>
          <a:bodyPr>
            <a:normAutofit/>
          </a:bodyPr>
          <a:lstStyle/>
          <a:p>
            <a:r>
              <a:rPr lang="en-US" sz="3600" b="1" u="sng" dirty="0" smtClean="0">
                <a:latin typeface="Calibri" panose="020F0502020204030204" pitchFamily="34" charset="0"/>
              </a:rPr>
              <a:t>Pioneer Elementary School</a:t>
            </a:r>
            <a:endParaRPr lang="en-US" sz="3600" b="1" u="sng" dirty="0">
              <a:latin typeface="Calibri" panose="020F0502020204030204" pitchFamily="34" charset="0"/>
            </a:endParaRPr>
          </a:p>
        </p:txBody>
      </p:sp>
      <p:sp>
        <p:nvSpPr>
          <p:cNvPr id="3" name="Content Placeholder 2"/>
          <p:cNvSpPr>
            <a:spLocks noGrp="1"/>
          </p:cNvSpPr>
          <p:nvPr>
            <p:ph idx="1"/>
          </p:nvPr>
        </p:nvSpPr>
        <p:spPr>
          <a:xfrm>
            <a:off x="778764" y="1592581"/>
            <a:ext cx="6446520" cy="4351337"/>
          </a:xfrm>
        </p:spPr>
        <p:txBody>
          <a:bodyPr>
            <a:normAutofit/>
          </a:bodyPr>
          <a:lstStyle/>
          <a:p>
            <a:pPr marL="0" indent="0">
              <a:buNone/>
            </a:pPr>
            <a:r>
              <a:rPr lang="en-US" sz="2000" b="1" dirty="0" smtClean="0">
                <a:latin typeface="Calibri" panose="020F0502020204030204" pitchFamily="34" charset="0"/>
              </a:rPr>
              <a:t>REPLACEMENT SCHOOL</a:t>
            </a:r>
          </a:p>
          <a:p>
            <a:pPr>
              <a:spcBef>
                <a:spcPts val="0"/>
              </a:spcBef>
              <a:spcAft>
                <a:spcPts val="300"/>
              </a:spcAft>
            </a:pPr>
            <a:r>
              <a:rPr lang="en-US" sz="2000" dirty="0">
                <a:latin typeface="Calibri" panose="020F0502020204030204" pitchFamily="34" charset="0"/>
              </a:rPr>
              <a:t>Existing School:</a:t>
            </a:r>
          </a:p>
          <a:p>
            <a:pPr lvl="1">
              <a:spcBef>
                <a:spcPts val="0"/>
              </a:spcBef>
            </a:pPr>
            <a:r>
              <a:rPr lang="en-US" sz="1800" dirty="0" smtClean="0">
                <a:latin typeface="Calibri" panose="020F0502020204030204" pitchFamily="34" charset="0"/>
              </a:rPr>
              <a:t>Built 1959</a:t>
            </a:r>
          </a:p>
          <a:p>
            <a:pPr lvl="1">
              <a:spcBef>
                <a:spcPts val="0"/>
              </a:spcBef>
            </a:pPr>
            <a:r>
              <a:rPr lang="en-US" sz="1800" dirty="0" smtClean="0">
                <a:latin typeface="Calibri" panose="020F0502020204030204" pitchFamily="34" charset="0"/>
              </a:rPr>
              <a:t>41,200 </a:t>
            </a:r>
            <a:r>
              <a:rPr lang="en-US" sz="1800" dirty="0">
                <a:latin typeface="Calibri" panose="020F0502020204030204" pitchFamily="34" charset="0"/>
              </a:rPr>
              <a:t>SF</a:t>
            </a:r>
          </a:p>
          <a:p>
            <a:pPr lvl="1">
              <a:spcBef>
                <a:spcPts val="0"/>
              </a:spcBef>
            </a:pPr>
            <a:r>
              <a:rPr lang="en-US" sz="1800" dirty="0" smtClean="0">
                <a:latin typeface="Calibri" panose="020F0502020204030204" pitchFamily="34" charset="0"/>
              </a:rPr>
              <a:t>497 students</a:t>
            </a:r>
            <a:endParaRPr lang="en-US" sz="1800" dirty="0">
              <a:latin typeface="Calibri" panose="020F0502020204030204" pitchFamily="34" charset="0"/>
            </a:endParaRPr>
          </a:p>
          <a:p>
            <a:pPr>
              <a:spcBef>
                <a:spcPts val="0"/>
              </a:spcBef>
              <a:spcAft>
                <a:spcPts val="300"/>
              </a:spcAft>
            </a:pPr>
            <a:r>
              <a:rPr lang="en-US" sz="2000" dirty="0">
                <a:latin typeface="Calibri" panose="020F0502020204030204" pitchFamily="34" charset="0"/>
              </a:rPr>
              <a:t>New School:</a:t>
            </a:r>
          </a:p>
          <a:p>
            <a:pPr lvl="1">
              <a:spcBef>
                <a:spcPts val="0"/>
              </a:spcBef>
            </a:pPr>
            <a:r>
              <a:rPr lang="en-US" sz="1800" dirty="0" smtClean="0">
                <a:latin typeface="Calibri" panose="020F0502020204030204" pitchFamily="34" charset="0"/>
              </a:rPr>
              <a:t>74,000 SF</a:t>
            </a:r>
            <a:endParaRPr lang="en-US" sz="1800" dirty="0">
              <a:latin typeface="Calibri" panose="020F0502020204030204" pitchFamily="34" charset="0"/>
            </a:endParaRPr>
          </a:p>
          <a:p>
            <a:pPr lvl="1">
              <a:spcBef>
                <a:spcPts val="0"/>
              </a:spcBef>
            </a:pPr>
            <a:r>
              <a:rPr lang="en-US" sz="1800" dirty="0">
                <a:latin typeface="Calibri" panose="020F0502020204030204" pitchFamily="34" charset="0"/>
              </a:rPr>
              <a:t>650 </a:t>
            </a:r>
            <a:r>
              <a:rPr lang="en-US" sz="1800" dirty="0" smtClean="0">
                <a:latin typeface="Calibri" panose="020F0502020204030204" pitchFamily="34" charset="0"/>
              </a:rPr>
              <a:t>students</a:t>
            </a:r>
            <a:endParaRPr lang="en-US" sz="1800" dirty="0">
              <a:latin typeface="Calibri" panose="020F0502020204030204" pitchFamily="34" charset="0"/>
            </a:endParaRPr>
          </a:p>
          <a:p>
            <a:pPr>
              <a:lnSpc>
                <a:spcPct val="100000"/>
              </a:lnSpc>
              <a:spcBef>
                <a:spcPts val="0"/>
              </a:spcBef>
              <a:spcAft>
                <a:spcPts val="300"/>
              </a:spcAft>
            </a:pPr>
            <a:r>
              <a:rPr lang="en-US" sz="2000" dirty="0" smtClean="0">
                <a:latin typeface="Calibri" panose="020F0502020204030204" pitchFamily="34" charset="0"/>
              </a:rPr>
              <a:t>Site:  11.1 acres</a:t>
            </a:r>
          </a:p>
          <a:p>
            <a:pPr>
              <a:lnSpc>
                <a:spcPct val="100000"/>
              </a:lnSpc>
              <a:spcBef>
                <a:spcPts val="0"/>
              </a:spcBef>
              <a:spcAft>
                <a:spcPts val="300"/>
              </a:spcAft>
            </a:pPr>
            <a:r>
              <a:rPr lang="en-US" sz="2000" dirty="0" smtClean="0">
                <a:latin typeface="Calibri" panose="020F0502020204030204" pitchFamily="34" charset="0"/>
              </a:rPr>
              <a:t>Proposed </a:t>
            </a:r>
            <a:r>
              <a:rPr lang="en-US" sz="2000" dirty="0">
                <a:latin typeface="Calibri" panose="020F0502020204030204" pitchFamily="34" charset="0"/>
              </a:rPr>
              <a:t>Design: Single and 2-story building</a:t>
            </a:r>
          </a:p>
          <a:p>
            <a:pPr>
              <a:lnSpc>
                <a:spcPct val="100000"/>
              </a:lnSpc>
              <a:spcBef>
                <a:spcPts val="0"/>
              </a:spcBef>
              <a:spcAft>
                <a:spcPts val="300"/>
              </a:spcAft>
            </a:pPr>
            <a:r>
              <a:rPr lang="en-US" sz="2000" dirty="0" smtClean="0">
                <a:latin typeface="Calibri" panose="020F0502020204030204" pitchFamily="34" charset="0"/>
              </a:rPr>
              <a:t>Owner’s </a:t>
            </a:r>
            <a:r>
              <a:rPr lang="en-US" sz="2000" dirty="0">
                <a:latin typeface="Calibri" panose="020F0502020204030204" pitchFamily="34" charset="0"/>
              </a:rPr>
              <a:t>MACC: </a:t>
            </a:r>
            <a:r>
              <a:rPr lang="en-US" sz="2000" dirty="0" smtClean="0">
                <a:latin typeface="Calibri" panose="020F0502020204030204" pitchFamily="34" charset="0"/>
              </a:rPr>
              <a:t>$30 </a:t>
            </a:r>
            <a:r>
              <a:rPr lang="en-US" sz="2000" dirty="0">
                <a:latin typeface="Calibri" panose="020F0502020204030204" pitchFamily="34" charset="0"/>
              </a:rPr>
              <a:t>M</a:t>
            </a:r>
          </a:p>
          <a:p>
            <a:pPr>
              <a:lnSpc>
                <a:spcPct val="100000"/>
              </a:lnSpc>
              <a:spcBef>
                <a:spcPts val="0"/>
              </a:spcBef>
              <a:spcAft>
                <a:spcPts val="300"/>
              </a:spcAft>
            </a:pPr>
            <a:r>
              <a:rPr lang="en-US" sz="2000" dirty="0">
                <a:latin typeface="Calibri" panose="020F0502020204030204" pitchFamily="34" charset="0"/>
              </a:rPr>
              <a:t>Construction: July </a:t>
            </a:r>
            <a:r>
              <a:rPr lang="en-US" sz="2000" dirty="0" smtClean="0">
                <a:latin typeface="Calibri" panose="020F0502020204030204" pitchFamily="34" charset="0"/>
              </a:rPr>
              <a:t>2020 </a:t>
            </a:r>
            <a:r>
              <a:rPr lang="en-US" sz="2000" dirty="0">
                <a:latin typeface="Calibri" panose="020F0502020204030204" pitchFamily="34" charset="0"/>
              </a:rPr>
              <a:t>– July </a:t>
            </a:r>
            <a:r>
              <a:rPr lang="en-US" sz="2000" dirty="0" smtClean="0">
                <a:latin typeface="Calibri" panose="020F0502020204030204" pitchFamily="34" charset="0"/>
              </a:rPr>
              <a:t>2021 </a:t>
            </a:r>
            <a:endParaRPr lang="en-US" sz="2000" dirty="0">
              <a:latin typeface="Calibri" panose="020F0502020204030204" pitchFamily="34" charset="0"/>
            </a:endParaRPr>
          </a:p>
          <a:p>
            <a:pPr>
              <a:lnSpc>
                <a:spcPct val="100000"/>
              </a:lnSpc>
              <a:spcBef>
                <a:spcPts val="0"/>
              </a:spcBef>
              <a:spcAft>
                <a:spcPts val="300"/>
              </a:spcAft>
            </a:pPr>
            <a:r>
              <a:rPr lang="en-US" sz="2000" dirty="0">
                <a:latin typeface="Calibri" panose="020F0502020204030204" pitchFamily="34" charset="0"/>
              </a:rPr>
              <a:t>Occupancy: August </a:t>
            </a:r>
            <a:r>
              <a:rPr lang="en-US" sz="2000" dirty="0" smtClean="0">
                <a:latin typeface="Calibri" panose="020F0502020204030204" pitchFamily="34" charset="0"/>
              </a:rPr>
              <a:t>2021</a:t>
            </a:r>
            <a:endParaRPr lang="en-US" sz="2000"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60" y="1828801"/>
            <a:ext cx="3108960" cy="2331720"/>
          </a:xfrm>
          <a:prstGeom prst="rect">
            <a:avLst/>
          </a:prstGeom>
        </p:spPr>
      </p:pic>
    </p:spTree>
    <p:extLst>
      <p:ext uri="{BB962C8B-B14F-4D97-AF65-F5344CB8AC3E}">
        <p14:creationId xmlns:p14="http://schemas.microsoft.com/office/powerpoint/2010/main" val="89481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325562"/>
          </a:xfrm>
        </p:spPr>
        <p:txBody>
          <a:bodyPr>
            <a:normAutofit/>
          </a:bodyPr>
          <a:lstStyle/>
          <a:p>
            <a:r>
              <a:rPr lang="en-US" sz="3600" b="1" u="sng" dirty="0" smtClean="0">
                <a:latin typeface="Calibri" panose="020F0502020204030204" pitchFamily="34" charset="0"/>
              </a:rPr>
              <a:t>Chinook Elementary School</a:t>
            </a:r>
            <a:endParaRPr lang="en-US" sz="3600" b="1" u="sng"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spcBef>
                <a:spcPts val="0"/>
              </a:spcBef>
              <a:spcAft>
                <a:spcPts val="300"/>
              </a:spcAft>
              <a:buNone/>
            </a:pPr>
            <a:r>
              <a:rPr lang="en-US" sz="2000" b="1" dirty="0" smtClean="0">
                <a:latin typeface="Calibri" panose="020F0502020204030204" pitchFamily="34" charset="0"/>
              </a:rPr>
              <a:t>REPLACEMENT SCHOOL</a:t>
            </a:r>
          </a:p>
          <a:p>
            <a:pPr>
              <a:spcBef>
                <a:spcPts val="0"/>
              </a:spcBef>
              <a:spcAft>
                <a:spcPts val="300"/>
              </a:spcAft>
            </a:pPr>
            <a:r>
              <a:rPr lang="en-US" sz="2000" dirty="0" smtClean="0">
                <a:latin typeface="Calibri" panose="020F0502020204030204" pitchFamily="34" charset="0"/>
              </a:rPr>
              <a:t>Existing </a:t>
            </a:r>
            <a:r>
              <a:rPr lang="en-US" sz="2000" dirty="0">
                <a:latin typeface="Calibri" panose="020F0502020204030204" pitchFamily="34" charset="0"/>
              </a:rPr>
              <a:t>School:</a:t>
            </a:r>
          </a:p>
          <a:p>
            <a:pPr lvl="1">
              <a:spcBef>
                <a:spcPts val="0"/>
              </a:spcBef>
            </a:pPr>
            <a:r>
              <a:rPr lang="en-US" sz="1800" dirty="0" smtClean="0">
                <a:latin typeface="Calibri" panose="020F0502020204030204" pitchFamily="34" charset="0"/>
              </a:rPr>
              <a:t>Built 1963</a:t>
            </a:r>
          </a:p>
          <a:p>
            <a:pPr lvl="1">
              <a:spcBef>
                <a:spcPts val="0"/>
              </a:spcBef>
            </a:pPr>
            <a:r>
              <a:rPr lang="en-US" sz="1800" dirty="0" smtClean="0">
                <a:latin typeface="Calibri" panose="020F0502020204030204" pitchFamily="34" charset="0"/>
              </a:rPr>
              <a:t>43,200 </a:t>
            </a:r>
            <a:r>
              <a:rPr lang="en-US" sz="1800" dirty="0">
                <a:latin typeface="Calibri" panose="020F0502020204030204" pitchFamily="34" charset="0"/>
              </a:rPr>
              <a:t>SF</a:t>
            </a:r>
          </a:p>
          <a:p>
            <a:pPr lvl="1">
              <a:spcBef>
                <a:spcPts val="0"/>
              </a:spcBef>
            </a:pPr>
            <a:r>
              <a:rPr lang="en-US" sz="1800" dirty="0" smtClean="0">
                <a:latin typeface="Calibri" panose="020F0502020204030204" pitchFamily="34" charset="0"/>
              </a:rPr>
              <a:t>488 </a:t>
            </a:r>
            <a:r>
              <a:rPr lang="en-US" sz="1800" dirty="0">
                <a:latin typeface="Calibri" panose="020F0502020204030204" pitchFamily="34" charset="0"/>
              </a:rPr>
              <a:t>students</a:t>
            </a:r>
          </a:p>
          <a:p>
            <a:pPr>
              <a:spcBef>
                <a:spcPts val="0"/>
              </a:spcBef>
              <a:spcAft>
                <a:spcPts val="300"/>
              </a:spcAft>
            </a:pPr>
            <a:r>
              <a:rPr lang="en-US" sz="2000" dirty="0">
                <a:latin typeface="Calibri" panose="020F0502020204030204" pitchFamily="34" charset="0"/>
              </a:rPr>
              <a:t>New School:</a:t>
            </a:r>
          </a:p>
          <a:p>
            <a:pPr lvl="1">
              <a:spcBef>
                <a:spcPts val="0"/>
              </a:spcBef>
            </a:pPr>
            <a:r>
              <a:rPr lang="en-US" sz="1800" dirty="0" smtClean="0">
                <a:latin typeface="Calibri" panose="020F0502020204030204" pitchFamily="34" charset="0"/>
              </a:rPr>
              <a:t>74,000 </a:t>
            </a:r>
            <a:r>
              <a:rPr lang="en-US" sz="1800" dirty="0">
                <a:latin typeface="Calibri" panose="020F0502020204030204" pitchFamily="34" charset="0"/>
              </a:rPr>
              <a:t>SF</a:t>
            </a:r>
          </a:p>
          <a:p>
            <a:pPr lvl="1">
              <a:spcBef>
                <a:spcPts val="0"/>
              </a:spcBef>
            </a:pPr>
            <a:r>
              <a:rPr lang="en-US" sz="1800" dirty="0">
                <a:latin typeface="Calibri" panose="020F0502020204030204" pitchFamily="34" charset="0"/>
              </a:rPr>
              <a:t>650 students</a:t>
            </a:r>
          </a:p>
          <a:p>
            <a:pPr>
              <a:lnSpc>
                <a:spcPct val="100000"/>
              </a:lnSpc>
              <a:spcBef>
                <a:spcPts val="0"/>
              </a:spcBef>
              <a:spcAft>
                <a:spcPts val="300"/>
              </a:spcAft>
            </a:pPr>
            <a:r>
              <a:rPr lang="en-US" sz="2000" dirty="0">
                <a:latin typeface="Calibri" panose="020F0502020204030204" pitchFamily="34" charset="0"/>
              </a:rPr>
              <a:t>Site:  </a:t>
            </a:r>
            <a:r>
              <a:rPr lang="en-US" sz="2000" dirty="0" smtClean="0">
                <a:latin typeface="Calibri" panose="020F0502020204030204" pitchFamily="34" charset="0"/>
              </a:rPr>
              <a:t>10.99 </a:t>
            </a:r>
            <a:r>
              <a:rPr lang="en-US" sz="2000" dirty="0">
                <a:latin typeface="Calibri" panose="020F0502020204030204" pitchFamily="34" charset="0"/>
              </a:rPr>
              <a:t>acres</a:t>
            </a:r>
          </a:p>
          <a:p>
            <a:pPr>
              <a:lnSpc>
                <a:spcPct val="100000"/>
              </a:lnSpc>
              <a:spcBef>
                <a:spcPts val="0"/>
              </a:spcBef>
              <a:spcAft>
                <a:spcPts val="300"/>
              </a:spcAft>
            </a:pPr>
            <a:r>
              <a:rPr lang="en-US" sz="2000" dirty="0">
                <a:latin typeface="Calibri" panose="020F0502020204030204" pitchFamily="34" charset="0"/>
              </a:rPr>
              <a:t>Proposed Design: Single and 2-story building</a:t>
            </a:r>
          </a:p>
          <a:p>
            <a:pPr>
              <a:lnSpc>
                <a:spcPct val="100000"/>
              </a:lnSpc>
              <a:spcBef>
                <a:spcPts val="0"/>
              </a:spcBef>
              <a:spcAft>
                <a:spcPts val="300"/>
              </a:spcAft>
            </a:pPr>
            <a:r>
              <a:rPr lang="en-US" sz="2000" dirty="0" smtClean="0">
                <a:latin typeface="Calibri" panose="020F0502020204030204" pitchFamily="34" charset="0"/>
              </a:rPr>
              <a:t>Owner’s </a:t>
            </a:r>
            <a:r>
              <a:rPr lang="en-US" sz="2000" dirty="0">
                <a:latin typeface="Calibri" panose="020F0502020204030204" pitchFamily="34" charset="0"/>
              </a:rPr>
              <a:t>MACC: $</a:t>
            </a:r>
            <a:r>
              <a:rPr lang="en-US" sz="2000" dirty="0" smtClean="0">
                <a:latin typeface="Calibri" panose="020F0502020204030204" pitchFamily="34" charset="0"/>
              </a:rPr>
              <a:t>31 </a:t>
            </a:r>
            <a:r>
              <a:rPr lang="en-US" sz="2000" dirty="0">
                <a:latin typeface="Calibri" panose="020F0502020204030204" pitchFamily="34" charset="0"/>
              </a:rPr>
              <a:t>M</a:t>
            </a:r>
          </a:p>
          <a:p>
            <a:pPr>
              <a:lnSpc>
                <a:spcPct val="100000"/>
              </a:lnSpc>
              <a:spcBef>
                <a:spcPts val="0"/>
              </a:spcBef>
              <a:spcAft>
                <a:spcPts val="300"/>
              </a:spcAft>
            </a:pPr>
            <a:r>
              <a:rPr lang="en-US" sz="2000" dirty="0">
                <a:latin typeface="Calibri" panose="020F0502020204030204" pitchFamily="34" charset="0"/>
              </a:rPr>
              <a:t>Construction: July </a:t>
            </a:r>
            <a:r>
              <a:rPr lang="en-US" sz="2000" dirty="0" smtClean="0">
                <a:latin typeface="Calibri" panose="020F0502020204030204" pitchFamily="34" charset="0"/>
              </a:rPr>
              <a:t>2021 </a:t>
            </a:r>
            <a:r>
              <a:rPr lang="en-US" sz="2000" dirty="0">
                <a:latin typeface="Calibri" panose="020F0502020204030204" pitchFamily="34" charset="0"/>
              </a:rPr>
              <a:t>– July </a:t>
            </a:r>
            <a:r>
              <a:rPr lang="en-US" sz="2000" dirty="0" smtClean="0">
                <a:latin typeface="Calibri" panose="020F0502020204030204" pitchFamily="34" charset="0"/>
              </a:rPr>
              <a:t>2022 </a:t>
            </a:r>
            <a:endParaRPr lang="en-US" sz="2000" dirty="0">
              <a:latin typeface="Calibri" panose="020F0502020204030204" pitchFamily="34" charset="0"/>
            </a:endParaRPr>
          </a:p>
          <a:p>
            <a:pPr>
              <a:lnSpc>
                <a:spcPct val="100000"/>
              </a:lnSpc>
              <a:spcBef>
                <a:spcPts val="0"/>
              </a:spcBef>
              <a:spcAft>
                <a:spcPts val="300"/>
              </a:spcAft>
            </a:pPr>
            <a:r>
              <a:rPr lang="en-US" sz="2000" dirty="0">
                <a:latin typeface="Calibri" panose="020F0502020204030204" pitchFamily="34" charset="0"/>
              </a:rPr>
              <a:t>Occupancy: August </a:t>
            </a:r>
            <a:r>
              <a:rPr lang="en-US" sz="2000" dirty="0" smtClean="0">
                <a:latin typeface="Calibri" panose="020F0502020204030204" pitchFamily="34" charset="0"/>
              </a:rPr>
              <a:t>2022</a:t>
            </a:r>
            <a:endParaRPr lang="en-US" sz="2000"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564" y="1828801"/>
            <a:ext cx="3261360" cy="2446020"/>
          </a:xfrm>
          <a:prstGeom prst="rect">
            <a:avLst/>
          </a:prstGeom>
        </p:spPr>
      </p:pic>
    </p:spTree>
    <p:extLst>
      <p:ext uri="{BB962C8B-B14F-4D97-AF65-F5344CB8AC3E}">
        <p14:creationId xmlns:p14="http://schemas.microsoft.com/office/powerpoint/2010/main" val="3093906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568" y="365760"/>
            <a:ext cx="7481316" cy="1325562"/>
          </a:xfrm>
        </p:spPr>
        <p:txBody>
          <a:bodyPr>
            <a:normAutofit/>
          </a:bodyPr>
          <a:lstStyle/>
          <a:p>
            <a:r>
              <a:rPr lang="en-US" sz="3600" b="1" u="sng" dirty="0" smtClean="0">
                <a:latin typeface="Calibri" panose="020F0502020204030204" pitchFamily="34" charset="0"/>
              </a:rPr>
              <a:t>Terminal Park Elementary School</a:t>
            </a:r>
            <a:endParaRPr lang="en-US" sz="3600" b="1" u="sng" dirty="0">
              <a:latin typeface="Calibri" panose="020F0502020204030204" pitchFamily="34" charset="0"/>
            </a:endParaRPr>
          </a:p>
        </p:txBody>
      </p:sp>
      <p:sp>
        <p:nvSpPr>
          <p:cNvPr id="3" name="Content Placeholder 2"/>
          <p:cNvSpPr>
            <a:spLocks noGrp="1"/>
          </p:cNvSpPr>
          <p:nvPr>
            <p:ph idx="1"/>
          </p:nvPr>
        </p:nvSpPr>
        <p:spPr>
          <a:xfrm>
            <a:off x="734568" y="1828801"/>
            <a:ext cx="6658356" cy="4351337"/>
          </a:xfrm>
        </p:spPr>
        <p:txBody>
          <a:bodyPr/>
          <a:lstStyle/>
          <a:p>
            <a:pPr marL="0" indent="0">
              <a:spcBef>
                <a:spcPts val="0"/>
              </a:spcBef>
              <a:spcAft>
                <a:spcPts val="300"/>
              </a:spcAft>
              <a:buNone/>
            </a:pPr>
            <a:r>
              <a:rPr lang="en-US" sz="2000" b="1" dirty="0" smtClean="0">
                <a:latin typeface="Calibri" panose="020F0502020204030204" pitchFamily="34" charset="0"/>
              </a:rPr>
              <a:t>REPLACEMENT SCHOOL</a:t>
            </a:r>
          </a:p>
          <a:p>
            <a:pPr>
              <a:spcBef>
                <a:spcPts val="0"/>
              </a:spcBef>
              <a:spcAft>
                <a:spcPts val="300"/>
              </a:spcAft>
            </a:pPr>
            <a:r>
              <a:rPr lang="en-US" sz="2000" dirty="0" smtClean="0">
                <a:latin typeface="Calibri" panose="020F0502020204030204" pitchFamily="34" charset="0"/>
              </a:rPr>
              <a:t>Existing </a:t>
            </a:r>
            <a:r>
              <a:rPr lang="en-US" sz="2000" dirty="0">
                <a:latin typeface="Calibri" panose="020F0502020204030204" pitchFamily="34" charset="0"/>
              </a:rPr>
              <a:t>School:</a:t>
            </a:r>
          </a:p>
          <a:p>
            <a:pPr lvl="1">
              <a:spcBef>
                <a:spcPts val="0"/>
              </a:spcBef>
            </a:pPr>
            <a:r>
              <a:rPr lang="en-US" sz="1800" dirty="0" smtClean="0">
                <a:latin typeface="Calibri" panose="020F0502020204030204" pitchFamily="34" charset="0"/>
              </a:rPr>
              <a:t>Built 1945</a:t>
            </a:r>
          </a:p>
          <a:p>
            <a:pPr lvl="1">
              <a:spcBef>
                <a:spcPts val="0"/>
              </a:spcBef>
            </a:pPr>
            <a:r>
              <a:rPr lang="en-US" sz="1800" dirty="0" smtClean="0">
                <a:latin typeface="Calibri" panose="020F0502020204030204" pitchFamily="34" charset="0"/>
              </a:rPr>
              <a:t>38,700 </a:t>
            </a:r>
            <a:r>
              <a:rPr lang="en-US" sz="1800" dirty="0">
                <a:latin typeface="Calibri" panose="020F0502020204030204" pitchFamily="34" charset="0"/>
              </a:rPr>
              <a:t>SF</a:t>
            </a:r>
          </a:p>
          <a:p>
            <a:pPr lvl="1">
              <a:spcBef>
                <a:spcPts val="0"/>
              </a:spcBef>
            </a:pPr>
            <a:r>
              <a:rPr lang="en-US" sz="1800" dirty="0" smtClean="0">
                <a:latin typeface="Calibri" panose="020F0502020204030204" pitchFamily="34" charset="0"/>
              </a:rPr>
              <a:t>466 </a:t>
            </a:r>
            <a:r>
              <a:rPr lang="en-US" sz="1800" dirty="0">
                <a:latin typeface="Calibri" panose="020F0502020204030204" pitchFamily="34" charset="0"/>
              </a:rPr>
              <a:t>students</a:t>
            </a:r>
          </a:p>
          <a:p>
            <a:pPr>
              <a:spcBef>
                <a:spcPts val="0"/>
              </a:spcBef>
              <a:spcAft>
                <a:spcPts val="300"/>
              </a:spcAft>
            </a:pPr>
            <a:r>
              <a:rPr lang="en-US" sz="2000" dirty="0">
                <a:latin typeface="Calibri" panose="020F0502020204030204" pitchFamily="34" charset="0"/>
              </a:rPr>
              <a:t>New School:</a:t>
            </a:r>
          </a:p>
          <a:p>
            <a:pPr lvl="1">
              <a:spcBef>
                <a:spcPts val="0"/>
              </a:spcBef>
            </a:pPr>
            <a:r>
              <a:rPr lang="en-US" sz="1800" dirty="0" smtClean="0">
                <a:latin typeface="Calibri" panose="020F0502020204030204" pitchFamily="34" charset="0"/>
              </a:rPr>
              <a:t>74,000 </a:t>
            </a:r>
            <a:r>
              <a:rPr lang="en-US" sz="1800" dirty="0">
                <a:latin typeface="Calibri" panose="020F0502020204030204" pitchFamily="34" charset="0"/>
              </a:rPr>
              <a:t>SF</a:t>
            </a:r>
          </a:p>
          <a:p>
            <a:pPr lvl="1">
              <a:spcBef>
                <a:spcPts val="0"/>
              </a:spcBef>
            </a:pPr>
            <a:r>
              <a:rPr lang="en-US" sz="1800" dirty="0">
                <a:latin typeface="Calibri" panose="020F0502020204030204" pitchFamily="34" charset="0"/>
              </a:rPr>
              <a:t>650 students</a:t>
            </a:r>
          </a:p>
          <a:p>
            <a:pPr>
              <a:lnSpc>
                <a:spcPct val="100000"/>
              </a:lnSpc>
              <a:spcBef>
                <a:spcPts val="0"/>
              </a:spcBef>
              <a:spcAft>
                <a:spcPts val="300"/>
              </a:spcAft>
            </a:pPr>
            <a:r>
              <a:rPr lang="en-US" sz="2000" dirty="0">
                <a:latin typeface="Calibri" panose="020F0502020204030204" pitchFamily="34" charset="0"/>
              </a:rPr>
              <a:t>Site:  </a:t>
            </a:r>
            <a:r>
              <a:rPr lang="en-US" sz="2000" dirty="0" smtClean="0">
                <a:latin typeface="Calibri" panose="020F0502020204030204" pitchFamily="34" charset="0"/>
              </a:rPr>
              <a:t>6.09 </a:t>
            </a:r>
            <a:r>
              <a:rPr lang="en-US" sz="2000" dirty="0">
                <a:latin typeface="Calibri" panose="020F0502020204030204" pitchFamily="34" charset="0"/>
              </a:rPr>
              <a:t>acres</a:t>
            </a:r>
          </a:p>
          <a:p>
            <a:pPr>
              <a:lnSpc>
                <a:spcPct val="100000"/>
              </a:lnSpc>
              <a:spcBef>
                <a:spcPts val="0"/>
              </a:spcBef>
              <a:spcAft>
                <a:spcPts val="300"/>
              </a:spcAft>
            </a:pPr>
            <a:r>
              <a:rPr lang="en-US" sz="2000" dirty="0">
                <a:latin typeface="Calibri" panose="020F0502020204030204" pitchFamily="34" charset="0"/>
              </a:rPr>
              <a:t>Proposed Design: Single and 2-story building</a:t>
            </a:r>
          </a:p>
          <a:p>
            <a:pPr>
              <a:lnSpc>
                <a:spcPct val="100000"/>
              </a:lnSpc>
              <a:spcBef>
                <a:spcPts val="0"/>
              </a:spcBef>
              <a:spcAft>
                <a:spcPts val="300"/>
              </a:spcAft>
            </a:pPr>
            <a:r>
              <a:rPr lang="en-US" sz="2000" dirty="0" smtClean="0">
                <a:latin typeface="Calibri" panose="020F0502020204030204" pitchFamily="34" charset="0"/>
              </a:rPr>
              <a:t>Owner’s </a:t>
            </a:r>
            <a:r>
              <a:rPr lang="en-US" sz="2000" dirty="0">
                <a:latin typeface="Calibri" panose="020F0502020204030204" pitchFamily="34" charset="0"/>
              </a:rPr>
              <a:t>MACC: $</a:t>
            </a:r>
            <a:r>
              <a:rPr lang="en-US" sz="2000" dirty="0" smtClean="0">
                <a:latin typeface="Calibri" panose="020F0502020204030204" pitchFamily="34" charset="0"/>
              </a:rPr>
              <a:t>30 </a:t>
            </a:r>
            <a:r>
              <a:rPr lang="en-US" sz="2000" dirty="0">
                <a:latin typeface="Calibri" panose="020F0502020204030204" pitchFamily="34" charset="0"/>
              </a:rPr>
              <a:t>M</a:t>
            </a:r>
          </a:p>
          <a:p>
            <a:pPr>
              <a:lnSpc>
                <a:spcPct val="100000"/>
              </a:lnSpc>
              <a:spcBef>
                <a:spcPts val="0"/>
              </a:spcBef>
              <a:spcAft>
                <a:spcPts val="300"/>
              </a:spcAft>
            </a:pPr>
            <a:r>
              <a:rPr lang="en-US" sz="2000" dirty="0">
                <a:latin typeface="Calibri" panose="020F0502020204030204" pitchFamily="34" charset="0"/>
              </a:rPr>
              <a:t>Construction: July </a:t>
            </a:r>
            <a:r>
              <a:rPr lang="en-US" sz="2000" dirty="0" smtClean="0">
                <a:latin typeface="Calibri" panose="020F0502020204030204" pitchFamily="34" charset="0"/>
              </a:rPr>
              <a:t>2022 </a:t>
            </a:r>
            <a:r>
              <a:rPr lang="en-US" sz="2000" dirty="0">
                <a:latin typeface="Calibri" panose="020F0502020204030204" pitchFamily="34" charset="0"/>
              </a:rPr>
              <a:t>– July </a:t>
            </a:r>
            <a:r>
              <a:rPr lang="en-US" sz="2000" dirty="0" smtClean="0">
                <a:latin typeface="Calibri" panose="020F0502020204030204" pitchFamily="34" charset="0"/>
              </a:rPr>
              <a:t>2023 </a:t>
            </a:r>
            <a:endParaRPr lang="en-US" sz="2000" dirty="0">
              <a:latin typeface="Calibri" panose="020F0502020204030204" pitchFamily="34" charset="0"/>
            </a:endParaRPr>
          </a:p>
          <a:p>
            <a:pPr>
              <a:lnSpc>
                <a:spcPct val="100000"/>
              </a:lnSpc>
              <a:spcBef>
                <a:spcPts val="0"/>
              </a:spcBef>
              <a:spcAft>
                <a:spcPts val="300"/>
              </a:spcAft>
            </a:pPr>
            <a:r>
              <a:rPr lang="en-US" sz="2000" dirty="0">
                <a:latin typeface="Calibri" panose="020F0502020204030204" pitchFamily="34" charset="0"/>
              </a:rPr>
              <a:t>Occupancy: August </a:t>
            </a:r>
            <a:r>
              <a:rPr lang="en-US" sz="2000" dirty="0" smtClean="0">
                <a:latin typeface="Calibri" panose="020F0502020204030204" pitchFamily="34" charset="0"/>
              </a:rPr>
              <a:t>2023</a:t>
            </a:r>
            <a:endParaRPr lang="en-US" sz="2000" dirty="0">
              <a:latin typeface="Calibri" panose="020F0502020204030204" pitchFamily="34" charset="0"/>
            </a:endParaRPr>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746" y="1828800"/>
            <a:ext cx="2961894" cy="2221421"/>
          </a:xfrm>
          <a:prstGeom prst="rect">
            <a:avLst/>
          </a:prstGeom>
        </p:spPr>
      </p:pic>
    </p:spTree>
    <p:extLst>
      <p:ext uri="{BB962C8B-B14F-4D97-AF65-F5344CB8AC3E}">
        <p14:creationId xmlns:p14="http://schemas.microsoft.com/office/powerpoint/2010/main" val="3757709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124200"/>
            <a:ext cx="7620000" cy="1143000"/>
          </a:xfrm>
        </p:spPr>
        <p:txBody>
          <a:bodyPr/>
          <a:lstStyle/>
          <a:p>
            <a:pPr algn="ctr"/>
            <a:r>
              <a:rPr lang="en-US" sz="4400" b="1" dirty="0" smtClean="0">
                <a:latin typeface="Calibri" panose="020F0502020204030204" pitchFamily="34" charset="0"/>
              </a:rPr>
              <a:t>Project Budgets</a:t>
            </a:r>
            <a:endParaRPr lang="en-US" sz="4400" b="1"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676400"/>
            <a:ext cx="4024363" cy="1271587"/>
          </a:xfrm>
          <a:prstGeom prst="rect">
            <a:avLst/>
          </a:prstGeom>
        </p:spPr>
      </p:pic>
    </p:spTree>
    <p:extLst>
      <p:ext uri="{BB962C8B-B14F-4D97-AF65-F5344CB8AC3E}">
        <p14:creationId xmlns:p14="http://schemas.microsoft.com/office/powerpoint/2010/main" val="276945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325562"/>
          </a:xfrm>
        </p:spPr>
        <p:txBody>
          <a:bodyPr>
            <a:normAutofit/>
          </a:bodyPr>
          <a:lstStyle/>
          <a:p>
            <a:r>
              <a:rPr lang="en-US" sz="3200" b="1" u="sng" dirty="0" smtClean="0">
                <a:latin typeface="Calibri" panose="020F0502020204030204" pitchFamily="34" charset="0"/>
              </a:rPr>
              <a:t>Dick Scobee Elementary School </a:t>
            </a:r>
            <a:br>
              <a:rPr lang="en-US" sz="3200" b="1" u="sng" dirty="0" smtClean="0">
                <a:latin typeface="Calibri" panose="020F0502020204030204" pitchFamily="34" charset="0"/>
              </a:rPr>
            </a:br>
            <a:r>
              <a:rPr lang="en-US" sz="3200" b="1" u="sng" dirty="0" smtClean="0">
                <a:latin typeface="Calibri" panose="020F0502020204030204" pitchFamily="34" charset="0"/>
              </a:rPr>
              <a:t>Project Budget</a:t>
            </a:r>
            <a:endParaRPr lang="en-US" sz="3200" b="1" u="sng" dirty="0">
              <a:latin typeface="Calibri" panose="020F0502020204030204" pitchFamily="34" charset="0"/>
            </a:endParaRPr>
          </a:p>
        </p:txBody>
      </p:sp>
      <p:sp>
        <p:nvSpPr>
          <p:cNvPr id="3" name="Rectangle 2"/>
          <p:cNvSpPr>
            <a:spLocks noChangeArrowheads="1"/>
          </p:cNvSpPr>
          <p:nvPr/>
        </p:nvSpPr>
        <p:spPr bwMode="auto">
          <a:xfrm>
            <a:off x="116586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3"/>
          <a:stretch>
            <a:fillRect/>
          </a:stretch>
        </p:blipFill>
        <p:spPr>
          <a:xfrm>
            <a:off x="946404" y="2183449"/>
            <a:ext cx="6440048" cy="2920170"/>
          </a:xfrm>
          <a:prstGeom prst="rect">
            <a:avLst/>
          </a:prstGeom>
        </p:spPr>
      </p:pic>
    </p:spTree>
    <p:extLst>
      <p:ext uri="{BB962C8B-B14F-4D97-AF65-F5344CB8AC3E}">
        <p14:creationId xmlns:p14="http://schemas.microsoft.com/office/powerpoint/2010/main" val="177296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b="1" dirty="0" smtClean="0">
                <a:latin typeface="Calibri" panose="020F0502020204030204" pitchFamily="34" charset="0"/>
              </a:rPr>
              <a:t>Introductions</a:t>
            </a:r>
            <a:endParaRPr lang="en-US" sz="4400" b="1"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776413"/>
            <a:ext cx="4024363" cy="1271587"/>
          </a:xfrm>
          <a:prstGeom prst="rect">
            <a:avLst/>
          </a:prstGeom>
        </p:spPr>
      </p:pic>
    </p:spTree>
    <p:extLst>
      <p:ext uri="{BB962C8B-B14F-4D97-AF65-F5344CB8AC3E}">
        <p14:creationId xmlns:p14="http://schemas.microsoft.com/office/powerpoint/2010/main" val="1355812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325562"/>
          </a:xfrm>
        </p:spPr>
        <p:txBody>
          <a:bodyPr>
            <a:normAutofit/>
          </a:bodyPr>
          <a:lstStyle/>
          <a:p>
            <a:r>
              <a:rPr lang="en-US" sz="3200" b="1" u="sng" dirty="0" smtClean="0">
                <a:latin typeface="Calibri" panose="020F0502020204030204" pitchFamily="34" charset="0"/>
              </a:rPr>
              <a:t>Pioneer Elementary School</a:t>
            </a:r>
            <a:br>
              <a:rPr lang="en-US" sz="3200" b="1" u="sng" dirty="0" smtClean="0">
                <a:latin typeface="Calibri" panose="020F0502020204030204" pitchFamily="34" charset="0"/>
              </a:rPr>
            </a:br>
            <a:r>
              <a:rPr lang="en-US" sz="3200" b="1" u="sng" dirty="0" smtClean="0">
                <a:latin typeface="Calibri" panose="020F0502020204030204" pitchFamily="34" charset="0"/>
              </a:rPr>
              <a:t>Project Budget</a:t>
            </a:r>
            <a:endParaRPr lang="en-US" sz="3200" b="1" u="sng" dirty="0">
              <a:latin typeface="Calibri" panose="020F0502020204030204" pitchFamily="34" charset="0"/>
            </a:endParaRPr>
          </a:p>
        </p:txBody>
      </p:sp>
      <p:pic>
        <p:nvPicPr>
          <p:cNvPr id="5" name="Content Placeholder 4"/>
          <p:cNvPicPr>
            <a:picLocks noGrp="1" noChangeAspect="1"/>
          </p:cNvPicPr>
          <p:nvPr>
            <p:ph idx="1"/>
          </p:nvPr>
        </p:nvPicPr>
        <p:blipFill>
          <a:blip r:embed="rId3"/>
          <a:stretch>
            <a:fillRect/>
          </a:stretch>
        </p:blipFill>
        <p:spPr>
          <a:xfrm>
            <a:off x="946404" y="2161311"/>
            <a:ext cx="6487549" cy="2784312"/>
          </a:xfrm>
          <a:prstGeom prst="rect">
            <a:avLst/>
          </a:prstGeom>
        </p:spPr>
      </p:pic>
    </p:spTree>
    <p:extLst>
      <p:ext uri="{BB962C8B-B14F-4D97-AF65-F5344CB8AC3E}">
        <p14:creationId xmlns:p14="http://schemas.microsoft.com/office/powerpoint/2010/main" val="1675065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325562"/>
          </a:xfrm>
        </p:spPr>
        <p:txBody>
          <a:bodyPr>
            <a:normAutofit/>
          </a:bodyPr>
          <a:lstStyle/>
          <a:p>
            <a:r>
              <a:rPr lang="en-US" sz="3200" b="1" u="sng" dirty="0" smtClean="0">
                <a:latin typeface="Calibri" panose="020F0502020204030204" pitchFamily="34" charset="0"/>
              </a:rPr>
              <a:t>Chinook Elementary School</a:t>
            </a:r>
            <a:br>
              <a:rPr lang="en-US" sz="3200" b="1" u="sng" dirty="0" smtClean="0">
                <a:latin typeface="Calibri" panose="020F0502020204030204" pitchFamily="34" charset="0"/>
              </a:rPr>
            </a:br>
            <a:r>
              <a:rPr lang="en-US" sz="3200" b="1" u="sng" dirty="0" smtClean="0">
                <a:latin typeface="Calibri" panose="020F0502020204030204" pitchFamily="34" charset="0"/>
              </a:rPr>
              <a:t>Project Budget</a:t>
            </a:r>
            <a:endParaRPr lang="en-US" sz="3200" b="1" u="sng" dirty="0">
              <a:latin typeface="Calibri" panose="020F0502020204030204"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946404" y="2260797"/>
            <a:ext cx="6356921" cy="2845626"/>
          </a:xfrm>
          <a:prstGeom prst="rect">
            <a:avLst/>
          </a:prstGeom>
        </p:spPr>
      </p:pic>
    </p:spTree>
    <p:extLst>
      <p:ext uri="{BB962C8B-B14F-4D97-AF65-F5344CB8AC3E}">
        <p14:creationId xmlns:p14="http://schemas.microsoft.com/office/powerpoint/2010/main" val="2439448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325562"/>
          </a:xfrm>
        </p:spPr>
        <p:txBody>
          <a:bodyPr>
            <a:normAutofit/>
          </a:bodyPr>
          <a:lstStyle/>
          <a:p>
            <a:r>
              <a:rPr lang="en-US" sz="3200" b="1" u="sng" dirty="0" smtClean="0">
                <a:latin typeface="Calibri" panose="020F0502020204030204" pitchFamily="34" charset="0"/>
              </a:rPr>
              <a:t>Terminal Park Elementary School </a:t>
            </a:r>
            <a:br>
              <a:rPr lang="en-US" sz="3200" b="1" u="sng" dirty="0" smtClean="0">
                <a:latin typeface="Calibri" panose="020F0502020204030204" pitchFamily="34" charset="0"/>
              </a:rPr>
            </a:br>
            <a:r>
              <a:rPr lang="en-US" sz="3200" b="1" u="sng" dirty="0" smtClean="0">
                <a:latin typeface="Calibri" panose="020F0502020204030204" pitchFamily="34" charset="0"/>
              </a:rPr>
              <a:t>Project Budget</a:t>
            </a:r>
            <a:endParaRPr lang="en-US" sz="3200" b="1" u="sng" dirty="0">
              <a:latin typeface="Calibri" panose="020F0502020204030204" pitchFamily="34" charset="0"/>
            </a:endParaRPr>
          </a:p>
        </p:txBody>
      </p:sp>
      <p:sp>
        <p:nvSpPr>
          <p:cNvPr id="4" name="Rectangle 2"/>
          <p:cNvSpPr>
            <a:spLocks noChangeArrowheads="1"/>
          </p:cNvSpPr>
          <p:nvPr/>
        </p:nvSpPr>
        <p:spPr bwMode="auto">
          <a:xfrm>
            <a:off x="946404" y="1691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946404" y="2300193"/>
            <a:ext cx="6155040" cy="2618949"/>
          </a:xfrm>
          <a:prstGeom prst="rect">
            <a:avLst/>
          </a:prstGeom>
        </p:spPr>
      </p:pic>
    </p:spTree>
    <p:extLst>
      <p:ext uri="{BB962C8B-B14F-4D97-AF65-F5344CB8AC3E}">
        <p14:creationId xmlns:p14="http://schemas.microsoft.com/office/powerpoint/2010/main" val="3723970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124200"/>
            <a:ext cx="7620000" cy="1143000"/>
          </a:xfrm>
        </p:spPr>
        <p:txBody>
          <a:bodyPr/>
          <a:lstStyle/>
          <a:p>
            <a:pPr algn="ctr"/>
            <a:r>
              <a:rPr lang="en-US" sz="4400" b="1" dirty="0" smtClean="0">
                <a:latin typeface="Calibri" panose="020F0502020204030204" pitchFamily="34" charset="0"/>
              </a:rPr>
              <a:t>Project Schedules</a:t>
            </a:r>
            <a:endParaRPr lang="en-US" sz="4400" b="1"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676400"/>
            <a:ext cx="4024363" cy="1271587"/>
          </a:xfrm>
          <a:prstGeom prst="rect">
            <a:avLst/>
          </a:prstGeom>
        </p:spPr>
      </p:pic>
    </p:spTree>
    <p:extLst>
      <p:ext uri="{BB962C8B-B14F-4D97-AF65-F5344CB8AC3E}">
        <p14:creationId xmlns:p14="http://schemas.microsoft.com/office/powerpoint/2010/main" val="438168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556260"/>
          </a:xfrm>
        </p:spPr>
        <p:txBody>
          <a:bodyPr>
            <a:normAutofit/>
          </a:bodyPr>
          <a:lstStyle/>
          <a:p>
            <a:r>
              <a:rPr lang="en-US" sz="3200" b="1" dirty="0" smtClean="0">
                <a:latin typeface="Calibri" panose="020F0502020204030204" pitchFamily="34" charset="0"/>
                <a:cs typeface="Calibri" panose="020F0502020204030204" pitchFamily="34" charset="0"/>
              </a:rPr>
              <a:t>GC/CM PROCUREMENT SCHEDULE</a:t>
            </a:r>
            <a:endParaRPr lang="en-US" sz="3200"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1077319"/>
              </p:ext>
            </p:extLst>
          </p:nvPr>
        </p:nvGraphicFramePr>
        <p:xfrm>
          <a:off x="946150" y="998223"/>
          <a:ext cx="6446838" cy="5394959"/>
        </p:xfrm>
        <a:graphic>
          <a:graphicData uri="http://schemas.openxmlformats.org/drawingml/2006/table">
            <a:tbl>
              <a:tblPr firstRow="1" bandRow="1">
                <a:tableStyleId>{5C22544A-7EE6-4342-B048-85BDC9FD1C3A}</a:tableStyleId>
              </a:tblPr>
              <a:tblGrid>
                <a:gridCol w="3892550">
                  <a:extLst>
                    <a:ext uri="{9D8B030D-6E8A-4147-A177-3AD203B41FA5}">
                      <a16:colId xmlns:a16="http://schemas.microsoft.com/office/drawing/2014/main" val="3759660422"/>
                    </a:ext>
                  </a:extLst>
                </a:gridCol>
                <a:gridCol w="2554288">
                  <a:extLst>
                    <a:ext uri="{9D8B030D-6E8A-4147-A177-3AD203B41FA5}">
                      <a16:colId xmlns:a16="http://schemas.microsoft.com/office/drawing/2014/main" val="1748593210"/>
                    </a:ext>
                  </a:extLst>
                </a:gridCol>
              </a:tblGrid>
              <a:tr h="383506">
                <a:tc>
                  <a:txBody>
                    <a:bodyPr/>
                    <a:lstStyle/>
                    <a:p>
                      <a:pPr algn="ctr"/>
                      <a:r>
                        <a:rPr lang="en-US" dirty="0" smtClean="0">
                          <a:latin typeface="Calibri" panose="020F0502020204030204" pitchFamily="34" charset="0"/>
                          <a:cs typeface="Calibri" panose="020F0502020204030204" pitchFamily="34" charset="0"/>
                        </a:rPr>
                        <a:t>Task</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Date</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13457344"/>
                  </a:ext>
                </a:extLst>
              </a:tr>
              <a:tr h="319589">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Presentation</a:t>
                      </a:r>
                      <a:r>
                        <a:rPr lang="en-US" sz="1400" baseline="0" dirty="0" smtClean="0">
                          <a:effectLst/>
                          <a:latin typeface="Calibri" panose="020F0502020204030204" pitchFamily="34" charset="0"/>
                          <a:cs typeface="Calibri" panose="020F0502020204030204" pitchFamily="34" charset="0"/>
                        </a:rPr>
                        <a:t> to the PRC</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latin typeface="Calibri" panose="020F0502020204030204" pitchFamily="34" charset="0"/>
                          <a:cs typeface="Calibri" panose="020F0502020204030204" pitchFamily="34" charset="0"/>
                        </a:rPr>
                        <a:t>July 27,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53004155"/>
                  </a:ext>
                </a:extLst>
              </a:tr>
              <a:tr h="295621">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Release GC/CM RFP</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August 2,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802532262"/>
                  </a:ext>
                </a:extLst>
              </a:tr>
              <a:tr h="351591">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RFP Submittals Due</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August 21,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027874895"/>
                  </a:ext>
                </a:extLst>
              </a:tr>
              <a:tr h="368265">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Shortlist</a:t>
                      </a:r>
                      <a:r>
                        <a:rPr lang="en-US" sz="1400" baseline="0" dirty="0" smtClean="0">
                          <a:effectLst/>
                          <a:latin typeface="Calibri" panose="020F0502020204030204" pitchFamily="34" charset="0"/>
                          <a:cs typeface="Calibri" panose="020F0502020204030204" pitchFamily="34" charset="0"/>
                        </a:rPr>
                        <a:t> Candidates and Send Interview </a:t>
                      </a:r>
                      <a:r>
                        <a:rPr lang="en-US" sz="1400" dirty="0" smtClean="0">
                          <a:effectLst/>
                          <a:latin typeface="Calibri" panose="020F0502020204030204" pitchFamily="34" charset="0"/>
                          <a:cs typeface="Calibri" panose="020F0502020204030204" pitchFamily="34" charset="0"/>
                        </a:rPr>
                        <a:t>Invitation</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August 24,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790449519"/>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Interviews</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Sept. 6,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944280490"/>
                  </a:ext>
                </a:extLst>
              </a:tr>
              <a:tr h="447426">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Identify</a:t>
                      </a:r>
                      <a:r>
                        <a:rPr lang="en-US" sz="1400" baseline="0" dirty="0" smtClean="0">
                          <a:effectLst/>
                          <a:latin typeface="Calibri" panose="020F0502020204030204" pitchFamily="34" charset="0"/>
                          <a:cs typeface="Calibri" panose="020F0502020204030204" pitchFamily="34" charset="0"/>
                        </a:rPr>
                        <a:t> Most-Qualified Candidates and </a:t>
                      </a:r>
                      <a:r>
                        <a:rPr lang="en-US" sz="1400" dirty="0" smtClean="0">
                          <a:effectLst/>
                          <a:latin typeface="Calibri" panose="020F0502020204030204" pitchFamily="34" charset="0"/>
                          <a:cs typeface="Calibri" panose="020F0502020204030204" pitchFamily="34" charset="0"/>
                        </a:rPr>
                        <a:t>Release</a:t>
                      </a:r>
                      <a:r>
                        <a:rPr lang="en-US" sz="1400" baseline="0" dirty="0" smtClean="0">
                          <a:effectLst/>
                          <a:latin typeface="Calibri" panose="020F0502020204030204" pitchFamily="34" charset="0"/>
                          <a:cs typeface="Calibri" panose="020F0502020204030204" pitchFamily="34" charset="0"/>
                        </a:rPr>
                        <a:t> GC/CM RFFP</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Sept. 8,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586602830"/>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RFFP Opening and Selection of</a:t>
                      </a:r>
                      <a:r>
                        <a:rPr lang="en-US" sz="1400" baseline="0" dirty="0" smtClean="0">
                          <a:effectLst/>
                          <a:latin typeface="Calibri" panose="020F0502020204030204" pitchFamily="34" charset="0"/>
                          <a:cs typeface="Calibri" panose="020F0502020204030204" pitchFamily="34" charset="0"/>
                        </a:rPr>
                        <a:t> GC/CM</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Sept. 25,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310007600"/>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Pre-Con Work Plan Due</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Oct. 9,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587175007"/>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School Board Approval of Selected GC/CM</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Oct. 23, 2017</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702702985"/>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Pre-Con Agreement Executed</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smtClean="0">
                          <a:effectLst/>
                          <a:latin typeface="Calibri" panose="020F0502020204030204" pitchFamily="34" charset="0"/>
                          <a:cs typeface="Calibri" panose="020F0502020204030204" pitchFamily="34" charset="0"/>
                        </a:rPr>
                        <a:t>Oct. 27, 2017</a:t>
                      </a:r>
                      <a:endParaRPr lang="en-US" sz="1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36732713"/>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Pre-Con Services – Dick</a:t>
                      </a:r>
                      <a:r>
                        <a:rPr lang="en-US" sz="1400" baseline="0" dirty="0" smtClean="0">
                          <a:effectLst/>
                          <a:latin typeface="Calibri" panose="020F0502020204030204" pitchFamily="34" charset="0"/>
                          <a:cs typeface="Calibri" panose="020F0502020204030204" pitchFamily="34" charset="0"/>
                        </a:rPr>
                        <a:t> Scobee Elementary</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latin typeface="Calibri" panose="020F0502020204030204" pitchFamily="34" charset="0"/>
                          <a:cs typeface="Calibri" panose="020F0502020204030204" pitchFamily="34" charset="0"/>
                        </a:rPr>
                        <a:t>Jan. </a:t>
                      </a:r>
                      <a:r>
                        <a:rPr lang="en-US" sz="1400" baseline="0" dirty="0" smtClean="0">
                          <a:effectLst/>
                          <a:latin typeface="Calibri" panose="020F0502020204030204" pitchFamily="34" charset="0"/>
                          <a:cs typeface="Calibri" panose="020F0502020204030204" pitchFamily="34" charset="0"/>
                        </a:rPr>
                        <a:t>– Dec.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90616608"/>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Pre-Con Services – Pioneer</a:t>
                      </a:r>
                      <a:r>
                        <a:rPr lang="en-US" sz="1400" baseline="0" dirty="0" smtClean="0">
                          <a:effectLst/>
                          <a:latin typeface="Calibri" panose="020F0502020204030204" pitchFamily="34" charset="0"/>
                          <a:cs typeface="Calibri" panose="020F0502020204030204" pitchFamily="34" charset="0"/>
                        </a:rPr>
                        <a:t> Elementary</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latin typeface="Calibri" panose="020F0502020204030204" pitchFamily="34" charset="0"/>
                          <a:cs typeface="Calibri" panose="020F0502020204030204" pitchFamily="34" charset="0"/>
                        </a:rPr>
                        <a:t>Jan.</a:t>
                      </a:r>
                      <a:r>
                        <a:rPr lang="en-US" sz="1400" baseline="0" dirty="0" smtClean="0">
                          <a:effectLst/>
                          <a:latin typeface="Calibri" panose="020F0502020204030204" pitchFamily="34" charset="0"/>
                          <a:cs typeface="Calibri" panose="020F0502020204030204" pitchFamily="34" charset="0"/>
                        </a:rPr>
                        <a:t> – Dec. 2019</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826840342"/>
                  </a:ext>
                </a:extLst>
              </a:tr>
              <a:tr h="335952">
                <a:tc>
                  <a:txBody>
                    <a:bodyPr/>
                    <a:lstStyle/>
                    <a:p>
                      <a:pPr marL="0" marR="0">
                        <a:spcBef>
                          <a:spcPts val="0"/>
                        </a:spcBef>
                        <a:spcAft>
                          <a:spcPts val="0"/>
                        </a:spcAft>
                      </a:pPr>
                      <a:r>
                        <a:rPr lang="en-US" sz="1400" dirty="0" smtClean="0">
                          <a:effectLst/>
                          <a:latin typeface="Calibri" panose="020F0502020204030204" pitchFamily="34" charset="0"/>
                          <a:cs typeface="Calibri" panose="020F0502020204030204" pitchFamily="34" charset="0"/>
                        </a:rPr>
                        <a:t>Pre-Con Services – Chinook</a:t>
                      </a:r>
                      <a:r>
                        <a:rPr lang="en-US" sz="1400" baseline="0" dirty="0" smtClean="0">
                          <a:effectLst/>
                          <a:latin typeface="Calibri" panose="020F0502020204030204" pitchFamily="34" charset="0"/>
                          <a:cs typeface="Calibri" panose="020F0502020204030204" pitchFamily="34" charset="0"/>
                        </a:rPr>
                        <a:t> Elementary</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smtClean="0">
                          <a:effectLst/>
                          <a:latin typeface="Calibri" panose="020F0502020204030204" pitchFamily="34" charset="0"/>
                          <a:cs typeface="Calibri" panose="020F0502020204030204" pitchFamily="34" charset="0"/>
                        </a:rPr>
                        <a:t>Jan.</a:t>
                      </a:r>
                      <a:r>
                        <a:rPr lang="en-US" sz="1400" baseline="0" dirty="0" smtClean="0">
                          <a:effectLst/>
                          <a:latin typeface="Calibri" panose="020F0502020204030204" pitchFamily="34" charset="0"/>
                          <a:cs typeface="Calibri" panose="020F0502020204030204" pitchFamily="34" charset="0"/>
                        </a:rPr>
                        <a:t> – Dec. 2020</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403311839"/>
                  </a:ext>
                </a:extLst>
              </a:tr>
              <a:tr h="541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panose="020F0502020204030204" pitchFamily="34" charset="0"/>
                          <a:cs typeface="Calibri" panose="020F0502020204030204" pitchFamily="34" charset="0"/>
                        </a:rPr>
                        <a:t>Pre-Con Services – Terminal</a:t>
                      </a:r>
                      <a:r>
                        <a:rPr lang="en-US" sz="1400" baseline="0" dirty="0" smtClean="0">
                          <a:effectLst/>
                          <a:latin typeface="Calibri" panose="020F0502020204030204" pitchFamily="34" charset="0"/>
                          <a:cs typeface="Calibri" panose="020F0502020204030204" pitchFamily="34" charset="0"/>
                        </a:rPr>
                        <a:t> Park Elementary</a:t>
                      </a:r>
                      <a:endParaRPr lang="en-US"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panose="020F0502020204030204" pitchFamily="34" charset="0"/>
                          <a:cs typeface="Calibri" panose="020F0502020204030204" pitchFamily="34" charset="0"/>
                        </a:rPr>
                        <a:t>Jan.</a:t>
                      </a:r>
                      <a:r>
                        <a:rPr lang="en-US" sz="1400" baseline="0" dirty="0" smtClean="0">
                          <a:effectLst/>
                          <a:latin typeface="Calibri" panose="020F0502020204030204" pitchFamily="34" charset="0"/>
                          <a:cs typeface="Calibri" panose="020F0502020204030204" pitchFamily="34" charset="0"/>
                        </a:rPr>
                        <a:t> – Dec. 2021</a:t>
                      </a:r>
                      <a:endParaRPr lang="en-US"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sz="1400" dirty="0"/>
                    </a:p>
                  </a:txBody>
                  <a:tcPr/>
                </a:tc>
                <a:extLst>
                  <a:ext uri="{0D108BD9-81ED-4DB2-BD59-A6C34878D82A}">
                    <a16:rowId xmlns:a16="http://schemas.microsoft.com/office/drawing/2014/main" val="3696936645"/>
                  </a:ext>
                </a:extLst>
              </a:tr>
            </a:tbl>
          </a:graphicData>
        </a:graphic>
      </p:graphicFrame>
    </p:spTree>
    <p:extLst>
      <p:ext uri="{BB962C8B-B14F-4D97-AF65-F5344CB8AC3E}">
        <p14:creationId xmlns:p14="http://schemas.microsoft.com/office/powerpoint/2010/main" val="3460127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299" y="365760"/>
            <a:ext cx="6637021" cy="1325562"/>
          </a:xfrm>
        </p:spPr>
        <p:txBody>
          <a:bodyPr>
            <a:normAutofit/>
          </a:bodyPr>
          <a:lstStyle/>
          <a:p>
            <a:r>
              <a:rPr lang="en-US" b="1" u="sng" dirty="0" smtClean="0">
                <a:latin typeface="Calibri" panose="020F0502020204030204" pitchFamily="34" charset="0"/>
              </a:rPr>
              <a:t>Project Schedule</a:t>
            </a:r>
            <a:endParaRPr lang="en-US" b="1" u="sng"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9575043"/>
              </p:ext>
            </p:extLst>
          </p:nvPr>
        </p:nvGraphicFramePr>
        <p:xfrm>
          <a:off x="988218" y="1897533"/>
          <a:ext cx="5481162" cy="4221329"/>
        </p:xfrm>
        <a:graphic>
          <a:graphicData uri="http://schemas.openxmlformats.org/drawingml/2006/table">
            <a:tbl>
              <a:tblPr firstRow="1" firstCol="1" bandRow="1">
                <a:tableStyleId>{5C22544A-7EE6-4342-B048-85BDC9FD1C3A}</a:tableStyleId>
              </a:tblPr>
              <a:tblGrid>
                <a:gridCol w="3198368">
                  <a:extLst>
                    <a:ext uri="{9D8B030D-6E8A-4147-A177-3AD203B41FA5}">
                      <a16:colId xmlns:a16="http://schemas.microsoft.com/office/drawing/2014/main" val="20000"/>
                    </a:ext>
                  </a:extLst>
                </a:gridCol>
                <a:gridCol w="1141074">
                  <a:extLst>
                    <a:ext uri="{9D8B030D-6E8A-4147-A177-3AD203B41FA5}">
                      <a16:colId xmlns:a16="http://schemas.microsoft.com/office/drawing/2014/main" val="20001"/>
                    </a:ext>
                  </a:extLst>
                </a:gridCol>
                <a:gridCol w="1141720">
                  <a:extLst>
                    <a:ext uri="{9D8B030D-6E8A-4147-A177-3AD203B41FA5}">
                      <a16:colId xmlns:a16="http://schemas.microsoft.com/office/drawing/2014/main" val="20002"/>
                    </a:ext>
                  </a:extLst>
                </a:gridCol>
              </a:tblGrid>
              <a:tr h="193639">
                <a:tc>
                  <a:txBody>
                    <a:bodyPr/>
                    <a:lstStyle/>
                    <a:p>
                      <a:pPr marL="0" marR="0">
                        <a:spcBef>
                          <a:spcPts val="200"/>
                        </a:spcBef>
                        <a:spcAft>
                          <a:spcPts val="200"/>
                        </a:spcAft>
                      </a:pPr>
                      <a:r>
                        <a:rPr lang="en-US" sz="1100" b="1" u="sng" dirty="0" smtClean="0">
                          <a:solidFill>
                            <a:schemeClr val="tx1"/>
                          </a:solidFill>
                          <a:effectLst/>
                          <a:latin typeface="Calibri" panose="020F0502020204030204" pitchFamily="34" charset="0"/>
                        </a:rPr>
                        <a:t>Dick </a:t>
                      </a:r>
                      <a:r>
                        <a:rPr lang="en-US" sz="1100" b="1" u="sng" dirty="0">
                          <a:solidFill>
                            <a:schemeClr val="tx1"/>
                          </a:solidFill>
                          <a:effectLst/>
                          <a:latin typeface="Calibri" panose="020F0502020204030204" pitchFamily="34" charset="0"/>
                        </a:rPr>
                        <a:t>Scobee Elementary School</a:t>
                      </a:r>
                      <a:endPar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Start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Finish</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Design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Nov. 2017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Oct. 2018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Permitting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Sept. 2018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Dec. 2018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Subcontract Bidding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Dec. 2018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Jan. 2019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a:t>
                      </a:r>
                      <a:r>
                        <a:rPr lang="en-US" sz="1100" dirty="0">
                          <a:solidFill>
                            <a:schemeClr val="tx1"/>
                          </a:solidFill>
                          <a:effectLst/>
                          <a:latin typeface="Calibri" panose="020F0502020204030204" pitchFamily="34" charset="0"/>
                        </a:rPr>
                        <a:t>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Construction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040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Move-in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 </a:t>
                      </a:r>
                      <a:r>
                        <a:rPr lang="en-US" sz="1100" dirty="0">
                          <a:solidFill>
                            <a:schemeClr val="tx1"/>
                          </a:solidFill>
                          <a:effectLst/>
                          <a:latin typeface="Calibri" panose="020F0502020204030204" pitchFamily="34" charset="0"/>
                        </a:rPr>
                        <a:t>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7040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Final Completion/Closeout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040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First Day of School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Sept. 2020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040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New Building Warranty Period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3321">
                <a:tc>
                  <a:txBody>
                    <a:bodyPr/>
                    <a:lstStyle/>
                    <a:p>
                      <a:pPr marL="0" marR="0">
                        <a:spcBef>
                          <a:spcPts val="200"/>
                        </a:spcBef>
                        <a:spcAft>
                          <a:spcPts val="200"/>
                        </a:spcAft>
                      </a:pPr>
                      <a:r>
                        <a:rPr lang="en-US" sz="1100">
                          <a:solidFill>
                            <a:schemeClr val="tx1"/>
                          </a:solidFill>
                          <a:effectLst/>
                          <a:latin typeface="Calibri" panose="020F0502020204030204" pitchFamily="34" charset="0"/>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3321">
                <a:tc>
                  <a:txBody>
                    <a:bodyPr/>
                    <a:lstStyle/>
                    <a:p>
                      <a:pPr marL="0" marR="0">
                        <a:spcBef>
                          <a:spcPts val="200"/>
                        </a:spcBef>
                        <a:spcAft>
                          <a:spcPts val="200"/>
                        </a:spcAft>
                      </a:pPr>
                      <a:r>
                        <a:rPr lang="en-US" sz="1100" u="sng" dirty="0" smtClean="0">
                          <a:solidFill>
                            <a:schemeClr val="tx1"/>
                          </a:solidFill>
                          <a:effectLst/>
                          <a:latin typeface="Calibri" panose="020F0502020204030204" pitchFamily="34" charset="0"/>
                        </a:rPr>
                        <a:t>Pioneer </a:t>
                      </a:r>
                      <a:r>
                        <a:rPr lang="en-US" sz="1100" u="sng" dirty="0">
                          <a:solidFill>
                            <a:schemeClr val="tx1"/>
                          </a:solidFill>
                          <a:effectLst/>
                          <a:latin typeface="Calibri" panose="020F0502020204030204" pitchFamily="34" charset="0"/>
                        </a:rPr>
                        <a:t>Elementary School</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b="1" dirty="0">
                          <a:solidFill>
                            <a:schemeClr val="tx1"/>
                          </a:solidFill>
                          <a:effectLst/>
                          <a:latin typeface="Calibri" panose="020F0502020204030204" pitchFamily="34" charset="0"/>
                        </a:rPr>
                        <a:t>Start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b="1" dirty="0">
                          <a:solidFill>
                            <a:schemeClr val="tx1"/>
                          </a:solidFill>
                          <a:effectLst/>
                          <a:latin typeface="Calibri" panose="020F0502020204030204" pitchFamily="34" charset="0"/>
                        </a:rPr>
                        <a:t>Finish</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3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Design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Nov. 2018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Oct.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3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Permitting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Dec.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3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Subcontract Bidding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Dec.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Jan.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3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a:t>
                      </a:r>
                      <a:r>
                        <a:rPr lang="en-US" sz="1100" dirty="0">
                          <a:solidFill>
                            <a:schemeClr val="tx1"/>
                          </a:solidFill>
                          <a:effectLst/>
                          <a:latin typeface="Calibri" panose="020F0502020204030204" pitchFamily="34" charset="0"/>
                        </a:rPr>
                        <a:t>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a:t>
                      </a:r>
                      <a:r>
                        <a:rPr lang="en-US" sz="1100" dirty="0">
                          <a:solidFill>
                            <a:schemeClr val="tx1"/>
                          </a:solidFill>
                          <a:effectLst/>
                          <a:latin typeface="Calibri" panose="020F0502020204030204" pitchFamily="34" charset="0"/>
                        </a:rPr>
                        <a:t>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3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Construction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3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Move-in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Final Completion/Closeout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July 2021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First Day of School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Sept. 2021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93639">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New Building Warranty Period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a:t>
                      </a:r>
                      <a:r>
                        <a:rPr lang="en-US" sz="1100" dirty="0">
                          <a:solidFill>
                            <a:schemeClr val="tx1"/>
                          </a:solidFill>
                          <a:effectLst/>
                          <a:latin typeface="Calibri" panose="020F0502020204030204" pitchFamily="34" charset="0"/>
                        </a:rPr>
                        <a:t>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170402">
                <a:tc>
                  <a:txBody>
                    <a:bodyPr/>
                    <a:lstStyle/>
                    <a:p>
                      <a:pPr marL="0" marR="0">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032425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299" y="365760"/>
            <a:ext cx="6637021" cy="1325562"/>
          </a:xfrm>
        </p:spPr>
        <p:txBody>
          <a:bodyPr>
            <a:normAutofit/>
          </a:bodyPr>
          <a:lstStyle/>
          <a:p>
            <a:r>
              <a:rPr lang="en-US" b="1" u="sng" dirty="0" smtClean="0">
                <a:latin typeface="Calibri" panose="020F0502020204030204" pitchFamily="34" charset="0"/>
              </a:rPr>
              <a:t>Project Schedule (cont’d.)</a:t>
            </a:r>
            <a:endParaRPr lang="en-US" b="1" u="sng"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4982929"/>
              </p:ext>
            </p:extLst>
          </p:nvPr>
        </p:nvGraphicFramePr>
        <p:xfrm>
          <a:off x="972979" y="1857534"/>
          <a:ext cx="5387340" cy="4110990"/>
        </p:xfrm>
        <a:graphic>
          <a:graphicData uri="http://schemas.openxmlformats.org/drawingml/2006/table">
            <a:tbl>
              <a:tblPr firstRow="1" firstCol="1" bandRow="1">
                <a:tableStyleId>{5C22544A-7EE6-4342-B048-85BDC9FD1C3A}</a:tableStyleId>
              </a:tblPr>
              <a:tblGrid>
                <a:gridCol w="3143621">
                  <a:extLst>
                    <a:ext uri="{9D8B030D-6E8A-4147-A177-3AD203B41FA5}">
                      <a16:colId xmlns:a16="http://schemas.microsoft.com/office/drawing/2014/main" val="20000"/>
                    </a:ext>
                  </a:extLst>
                </a:gridCol>
                <a:gridCol w="1121542">
                  <a:extLst>
                    <a:ext uri="{9D8B030D-6E8A-4147-A177-3AD203B41FA5}">
                      <a16:colId xmlns:a16="http://schemas.microsoft.com/office/drawing/2014/main" val="20001"/>
                    </a:ext>
                  </a:extLst>
                </a:gridCol>
                <a:gridCol w="1122177">
                  <a:extLst>
                    <a:ext uri="{9D8B030D-6E8A-4147-A177-3AD203B41FA5}">
                      <a16:colId xmlns:a16="http://schemas.microsoft.com/office/drawing/2014/main" val="20002"/>
                    </a:ext>
                  </a:extLst>
                </a:gridCol>
              </a:tblGrid>
              <a:tr h="200025">
                <a:tc>
                  <a:txBody>
                    <a:bodyPr/>
                    <a:lstStyle/>
                    <a:p>
                      <a:pPr marL="0" marR="0">
                        <a:spcBef>
                          <a:spcPts val="200"/>
                        </a:spcBef>
                        <a:spcAft>
                          <a:spcPts val="200"/>
                        </a:spcAft>
                      </a:pPr>
                      <a:r>
                        <a:rPr lang="en-US" sz="1100" u="sng" dirty="0" smtClean="0">
                          <a:solidFill>
                            <a:schemeClr val="tx1"/>
                          </a:solidFill>
                          <a:effectLst/>
                          <a:latin typeface="Calibri" panose="020F0502020204030204" pitchFamily="34" charset="0"/>
                        </a:rPr>
                        <a:t>Chinook </a:t>
                      </a:r>
                      <a:r>
                        <a:rPr lang="en-US" sz="1100" u="sng" dirty="0">
                          <a:solidFill>
                            <a:schemeClr val="tx1"/>
                          </a:solidFill>
                          <a:effectLst/>
                          <a:latin typeface="Calibri" panose="020F0502020204030204" pitchFamily="34" charset="0"/>
                        </a:rPr>
                        <a:t>Elementary School</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Start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Finish</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Design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Nov. 2019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Oct. 2020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Permitting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Sept. 2020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Dec. 2020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Subcontract Bidding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Dec. 2020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Jan. 2021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a:t>
                      </a:r>
                      <a:r>
                        <a:rPr lang="en-US" sz="1100" baseline="0" dirty="0" smtClean="0">
                          <a:solidFill>
                            <a:schemeClr val="tx1"/>
                          </a:solidFill>
                          <a:effectLst/>
                          <a:latin typeface="Calibri" panose="020F0502020204030204" pitchFamily="34" charset="0"/>
                        </a:rPr>
                        <a:t> </a:t>
                      </a:r>
                      <a:r>
                        <a:rPr lang="en-US" sz="1100" dirty="0" smtClean="0">
                          <a:solidFill>
                            <a:schemeClr val="tx1"/>
                          </a:solidFill>
                          <a:effectLst/>
                          <a:latin typeface="Calibri" panose="020F0502020204030204" pitchFamily="34" charset="0"/>
                        </a:rPr>
                        <a:t>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a:t>
                      </a:r>
                      <a:r>
                        <a:rPr lang="en-US" sz="1100" baseline="0" dirty="0" smtClean="0">
                          <a:solidFill>
                            <a:schemeClr val="tx1"/>
                          </a:solidFill>
                          <a:effectLst/>
                          <a:latin typeface="Calibri" panose="020F0502020204030204" pitchFamily="34" charset="0"/>
                        </a:rPr>
                        <a:t> </a:t>
                      </a:r>
                      <a:r>
                        <a:rPr lang="en-US" sz="1100" dirty="0" smtClean="0">
                          <a:solidFill>
                            <a:schemeClr val="tx1"/>
                          </a:solidFill>
                          <a:effectLst/>
                          <a:latin typeface="Calibri" panose="020F0502020204030204" pitchFamily="34" charset="0"/>
                        </a:rPr>
                        <a:t>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Construction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a:t>
                      </a:r>
                      <a:r>
                        <a:rPr lang="en-US" sz="1100" baseline="0" dirty="0" smtClean="0">
                          <a:solidFill>
                            <a:schemeClr val="tx1"/>
                          </a:solidFill>
                          <a:effectLst/>
                          <a:latin typeface="Calibri" panose="020F0502020204030204" pitchFamily="34" charset="0"/>
                        </a:rPr>
                        <a:t> </a:t>
                      </a:r>
                      <a:r>
                        <a:rPr lang="en-US" sz="1100" dirty="0" smtClean="0">
                          <a:solidFill>
                            <a:schemeClr val="tx1"/>
                          </a:solidFill>
                          <a:effectLst/>
                          <a:latin typeface="Calibri" panose="020F0502020204030204" pitchFamily="34" charset="0"/>
                        </a:rPr>
                        <a:t>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Move-in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 </a:t>
                      </a:r>
                      <a:r>
                        <a:rPr lang="en-US" sz="1100" dirty="0">
                          <a:solidFill>
                            <a:schemeClr val="tx1"/>
                          </a:solidFill>
                          <a:effectLst/>
                          <a:latin typeface="Calibri" panose="020F0502020204030204" pitchFamily="34" charset="0"/>
                        </a:rPr>
                        <a:t>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a:t>
                      </a:r>
                      <a:r>
                        <a:rPr lang="en-US" sz="1100" baseline="0" dirty="0" smtClean="0">
                          <a:solidFill>
                            <a:schemeClr val="tx1"/>
                          </a:solidFill>
                          <a:effectLst/>
                          <a:latin typeface="Calibri" panose="020F0502020204030204" pitchFamily="34" charset="0"/>
                        </a:rPr>
                        <a:t> </a:t>
                      </a:r>
                      <a:r>
                        <a:rPr lang="en-US" sz="1100" dirty="0" smtClean="0">
                          <a:solidFill>
                            <a:schemeClr val="tx1"/>
                          </a:solidFill>
                          <a:effectLst/>
                          <a:latin typeface="Calibri" panose="020F0502020204030204" pitchFamily="34" charset="0"/>
                        </a:rPr>
                        <a:t>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050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Final Completion/Closeout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Aug. 2022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050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First Day of School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Sept. 2022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050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New Building Warranty Period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a:t>
                      </a:r>
                      <a:r>
                        <a:rPr lang="en-US" sz="1100" dirty="0">
                          <a:solidFill>
                            <a:schemeClr val="tx1"/>
                          </a:solidFill>
                          <a:effectLst/>
                          <a:latin typeface="Calibri" panose="020F0502020204030204" pitchFamily="34" charset="0"/>
                        </a:rPr>
                        <a:t>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marL="0" marR="0">
                        <a:spcBef>
                          <a:spcPts val="200"/>
                        </a:spcBef>
                        <a:spcAft>
                          <a:spcPts val="200"/>
                        </a:spcAft>
                      </a:pPr>
                      <a:r>
                        <a:rPr lang="en-US" sz="1100">
                          <a:solidFill>
                            <a:schemeClr val="tx1"/>
                          </a:solidFill>
                          <a:effectLst/>
                          <a:latin typeface="Calibri" panose="020F0502020204030204" pitchFamily="34" charset="0"/>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0025">
                <a:tc>
                  <a:txBody>
                    <a:bodyPr/>
                    <a:lstStyle/>
                    <a:p>
                      <a:pPr marL="0" marR="0">
                        <a:spcBef>
                          <a:spcPts val="200"/>
                        </a:spcBef>
                        <a:spcAft>
                          <a:spcPts val="200"/>
                        </a:spcAft>
                      </a:pPr>
                      <a:r>
                        <a:rPr lang="en-US" sz="1100" u="sng" dirty="0" smtClean="0">
                          <a:solidFill>
                            <a:schemeClr val="tx1"/>
                          </a:solidFill>
                          <a:effectLst/>
                          <a:latin typeface="Calibri" panose="020F0502020204030204" pitchFamily="34" charset="0"/>
                        </a:rPr>
                        <a:t>Terminal </a:t>
                      </a:r>
                      <a:r>
                        <a:rPr lang="en-US" sz="1100" u="sng" dirty="0">
                          <a:solidFill>
                            <a:schemeClr val="tx1"/>
                          </a:solidFill>
                          <a:effectLst/>
                          <a:latin typeface="Calibri" panose="020F0502020204030204" pitchFamily="34" charset="0"/>
                        </a:rPr>
                        <a:t>Park Elementary School</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Start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Finish</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Design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Nov.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Oct. 2021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Permitting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Dec. 2021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Subcontract Bidding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Dec.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Jan. 2022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a:t>
                      </a:r>
                      <a:r>
                        <a:rPr lang="en-US" sz="1100" dirty="0">
                          <a:solidFill>
                            <a:schemeClr val="tx1"/>
                          </a:solidFill>
                          <a:effectLst/>
                          <a:latin typeface="Calibri" panose="020F0502020204030204" pitchFamily="34" charset="0"/>
                        </a:rPr>
                        <a:t>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Construction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0025">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Move-in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a:t>
                      </a:r>
                      <a:r>
                        <a:rPr lang="en-US" sz="1100" baseline="0" dirty="0" smtClean="0">
                          <a:solidFill>
                            <a:schemeClr val="tx1"/>
                          </a:solidFill>
                          <a:effectLst/>
                          <a:latin typeface="Calibri" panose="020F0502020204030204" pitchFamily="34" charset="0"/>
                        </a:rPr>
                        <a:t> </a:t>
                      </a:r>
                      <a:r>
                        <a:rPr lang="en-US" sz="1100" dirty="0" smtClean="0">
                          <a:solidFill>
                            <a:schemeClr val="tx1"/>
                          </a:solidFill>
                          <a:effectLst/>
                          <a:latin typeface="Calibri" panose="020F0502020204030204" pitchFamily="34" charset="0"/>
                        </a:rPr>
                        <a:t>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Aug. </a:t>
                      </a:r>
                      <a:r>
                        <a:rPr lang="en-US" sz="1100" dirty="0">
                          <a:solidFill>
                            <a:schemeClr val="tx1"/>
                          </a:solidFill>
                          <a:effectLst/>
                          <a:latin typeface="Calibri" panose="020F0502020204030204" pitchFamily="34" charset="0"/>
                        </a:rPr>
                        <a:t>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9050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Final Completion/Closeout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July 2023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9050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First Day of School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Sept. 2023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9050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New Building Warranty Period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July </a:t>
                      </a:r>
                      <a:r>
                        <a:rPr lang="en-US" sz="1100" dirty="0">
                          <a:solidFill>
                            <a:schemeClr val="tx1"/>
                          </a:solidFill>
                          <a:effectLst/>
                          <a:latin typeface="Calibri" panose="020F0502020204030204" pitchFamily="34" charset="0"/>
                        </a:rPr>
                        <a:t>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100" dirty="0" smtClean="0">
                          <a:solidFill>
                            <a:schemeClr val="tx1"/>
                          </a:solidFill>
                          <a:effectLst/>
                          <a:latin typeface="Calibri" panose="020F0502020204030204" pitchFamily="34" charset="0"/>
                        </a:rPr>
                        <a:t>June </a:t>
                      </a:r>
                      <a:r>
                        <a:rPr lang="en-US" sz="1100" dirty="0">
                          <a:solidFill>
                            <a:schemeClr val="tx1"/>
                          </a:solidFill>
                          <a:effectLst/>
                          <a:latin typeface="Calibri" panose="020F0502020204030204" pitchFamily="34" charset="0"/>
                        </a:rPr>
                        <a:t>2024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847591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143000"/>
          </a:xfrm>
        </p:spPr>
        <p:txBody>
          <a:bodyPr/>
          <a:lstStyle/>
          <a:p>
            <a:pPr algn="ctr"/>
            <a:r>
              <a:rPr lang="en-US" b="1" dirty="0" smtClean="0">
                <a:latin typeface="Calibri" panose="020F0502020204030204" pitchFamily="34" charset="0"/>
              </a:rPr>
              <a:t>Why GC/CM Delivery Method? </a:t>
            </a:r>
            <a:endParaRPr lang="en-US" b="1"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676400"/>
            <a:ext cx="4024363" cy="1271587"/>
          </a:xfrm>
          <a:prstGeom prst="rect">
            <a:avLst/>
          </a:prstGeom>
        </p:spPr>
      </p:pic>
    </p:spTree>
    <p:extLst>
      <p:ext uri="{BB962C8B-B14F-4D97-AF65-F5344CB8AC3E}">
        <p14:creationId xmlns:p14="http://schemas.microsoft.com/office/powerpoint/2010/main" val="714440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822960"/>
          </a:xfrm>
        </p:spPr>
        <p:txBody>
          <a:bodyPr>
            <a:normAutofit/>
          </a:bodyPr>
          <a:lstStyle/>
          <a:p>
            <a:r>
              <a:rPr lang="en-US" sz="3200" b="1" u="sng" dirty="0" smtClean="0">
                <a:latin typeface="Calibri" panose="020F0502020204030204" pitchFamily="34" charset="0"/>
              </a:rPr>
              <a:t>GC/CM Statutory Criteria</a:t>
            </a:r>
            <a:endParaRPr lang="en-US" sz="3200" b="1" u="sng" dirty="0">
              <a:latin typeface="Calibri" panose="020F0502020204030204" pitchFamily="34" charset="0"/>
            </a:endParaRPr>
          </a:p>
        </p:txBody>
      </p:sp>
      <p:sp>
        <p:nvSpPr>
          <p:cNvPr id="3" name="Content Placeholder 2"/>
          <p:cNvSpPr>
            <a:spLocks noGrp="1"/>
          </p:cNvSpPr>
          <p:nvPr>
            <p:ph idx="1"/>
          </p:nvPr>
        </p:nvSpPr>
        <p:spPr>
          <a:xfrm>
            <a:off x="420130" y="1501141"/>
            <a:ext cx="7648832" cy="4678998"/>
          </a:xfrm>
        </p:spPr>
        <p:txBody>
          <a:bodyPr>
            <a:normAutofit/>
          </a:bodyPr>
          <a:lstStyle/>
          <a:p>
            <a:pPr marL="342900" indent="-342900">
              <a:buAutoNum type="arabicParenBoth"/>
            </a:pPr>
            <a:r>
              <a:rPr lang="en-US" sz="2000" dirty="0" smtClean="0">
                <a:latin typeface="Calibri" panose="020F0502020204030204" pitchFamily="34" charset="0"/>
              </a:rPr>
              <a:t>Implementation of the project involves complex scheduling, phasing, or coordination.</a:t>
            </a:r>
          </a:p>
          <a:p>
            <a:pPr marL="342900" indent="-342900">
              <a:buAutoNum type="arabicParenBoth"/>
            </a:pPr>
            <a:r>
              <a:rPr lang="en-US" sz="2000" dirty="0" smtClean="0">
                <a:latin typeface="Calibri" panose="020F0502020204030204" pitchFamily="34" charset="0"/>
              </a:rPr>
              <a:t>The project involves construction at an occupied facility which must continue to operate during construction.</a:t>
            </a:r>
          </a:p>
          <a:p>
            <a:pPr marL="342900" indent="-342900">
              <a:buAutoNum type="arabicParenBoth"/>
            </a:pPr>
            <a:r>
              <a:rPr lang="en-US" sz="2000" dirty="0" smtClean="0">
                <a:latin typeface="Calibri" panose="020F0502020204030204" pitchFamily="34" charset="0"/>
              </a:rPr>
              <a:t>The involvement of the General Contractor/Construction Manager during the design stage is critical to the success of the project.</a:t>
            </a:r>
          </a:p>
          <a:p>
            <a:pPr marL="342900" indent="-342900">
              <a:buAutoNum type="arabicParenBoth"/>
            </a:pPr>
            <a:r>
              <a:rPr lang="en-US" sz="2000" dirty="0" smtClean="0">
                <a:latin typeface="Calibri" panose="020F0502020204030204" pitchFamily="34" charset="0"/>
              </a:rPr>
              <a:t>The project encompasses a complex or technical work environment.</a:t>
            </a:r>
          </a:p>
          <a:p>
            <a:pPr marL="342900" indent="-342900">
              <a:buAutoNum type="arabicParenBoth"/>
            </a:pPr>
            <a:r>
              <a:rPr lang="en-US" sz="2000" dirty="0" smtClean="0">
                <a:latin typeface="Calibri" panose="020F0502020204030204" pitchFamily="34" charset="0"/>
              </a:rPr>
              <a:t>The project requires specialized work on a building that has historic significance.</a:t>
            </a:r>
          </a:p>
          <a:p>
            <a:pPr marL="342900" indent="-342900">
              <a:buAutoNum type="arabicParenBoth"/>
            </a:pPr>
            <a:r>
              <a:rPr lang="en-US" sz="2000" dirty="0" smtClean="0">
                <a:latin typeface="Calibri" panose="020F0502020204030204" pitchFamily="34" charset="0"/>
              </a:rPr>
              <a:t>The project is, and the public body elects to procure the project as a heavy civil construction project.</a:t>
            </a:r>
          </a:p>
        </p:txBody>
      </p:sp>
    </p:spTree>
    <p:extLst>
      <p:ext uri="{BB962C8B-B14F-4D97-AF65-F5344CB8AC3E}">
        <p14:creationId xmlns:p14="http://schemas.microsoft.com/office/powerpoint/2010/main" val="2934485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822960"/>
          </a:xfrm>
        </p:spPr>
        <p:txBody>
          <a:bodyPr>
            <a:normAutofit fontScale="90000"/>
          </a:bodyPr>
          <a:lstStyle/>
          <a:p>
            <a:r>
              <a:rPr lang="en-US" sz="3200" b="1" u="sng" dirty="0">
                <a:latin typeface="Calibri" panose="020F0502020204030204" pitchFamily="34" charset="0"/>
              </a:rPr>
              <a:t>GC/CM Project Criteria</a:t>
            </a:r>
            <a:br>
              <a:rPr lang="en-US" sz="3200" b="1" u="sng" dirty="0">
                <a:latin typeface="Calibri" panose="020F0502020204030204" pitchFamily="34" charset="0"/>
              </a:rPr>
            </a:br>
            <a:r>
              <a:rPr lang="en-US" sz="3200" b="1" u="sng" dirty="0">
                <a:latin typeface="Calibri" panose="020F0502020204030204" pitchFamily="34" charset="0"/>
              </a:rPr>
              <a:t>Four Elementary School Replacement Program</a:t>
            </a:r>
          </a:p>
        </p:txBody>
      </p:sp>
      <p:sp>
        <p:nvSpPr>
          <p:cNvPr id="3" name="Content Placeholder 2"/>
          <p:cNvSpPr>
            <a:spLocks noGrp="1"/>
          </p:cNvSpPr>
          <p:nvPr>
            <p:ph idx="1"/>
          </p:nvPr>
        </p:nvSpPr>
        <p:spPr>
          <a:xfrm>
            <a:off x="420130" y="1501141"/>
            <a:ext cx="7648832" cy="4678998"/>
          </a:xfrm>
        </p:spPr>
        <p:txBody>
          <a:bodyPr>
            <a:normAutofit/>
          </a:bodyPr>
          <a:lstStyle/>
          <a:p>
            <a:pPr marL="342900" indent="-342900">
              <a:buAutoNum type="arabicParenBoth"/>
            </a:pPr>
            <a:r>
              <a:rPr lang="en-US" sz="2000" b="1" dirty="0" smtClean="0">
                <a:latin typeface="Calibri" panose="020F0502020204030204" pitchFamily="34" charset="0"/>
              </a:rPr>
              <a:t>Implementation of the project involves complex scheduling, phasing, or coordination.</a:t>
            </a:r>
          </a:p>
          <a:p>
            <a:pPr marL="342900" indent="-342900">
              <a:buAutoNum type="arabicParenBoth"/>
            </a:pPr>
            <a:r>
              <a:rPr lang="en-US" sz="2000" dirty="0" smtClean="0">
                <a:solidFill>
                  <a:schemeClr val="tx2">
                    <a:lumMod val="40000"/>
                    <a:lumOff val="60000"/>
                  </a:schemeClr>
                </a:solidFill>
                <a:latin typeface="Calibri" panose="020F0502020204030204" pitchFamily="34" charset="0"/>
              </a:rPr>
              <a:t>The project involves construction at an occupied facility which must continue to operate during construction.</a:t>
            </a:r>
          </a:p>
          <a:p>
            <a:pPr marL="342900" indent="-342900">
              <a:buAutoNum type="arabicParenBoth"/>
            </a:pPr>
            <a:r>
              <a:rPr lang="en-US" sz="2000" b="1" dirty="0" smtClean="0">
                <a:latin typeface="Calibri" panose="020F0502020204030204" pitchFamily="34" charset="0"/>
              </a:rPr>
              <a:t>The involvement of the General Contractor/Construction Manager during the design stage is critical to the success of the project.</a:t>
            </a:r>
          </a:p>
          <a:p>
            <a:pPr marL="342900" indent="-342900">
              <a:buAutoNum type="arabicParenBoth"/>
            </a:pPr>
            <a:r>
              <a:rPr lang="en-US" sz="2000" dirty="0" smtClean="0">
                <a:solidFill>
                  <a:schemeClr val="tx2">
                    <a:lumMod val="40000"/>
                    <a:lumOff val="60000"/>
                  </a:schemeClr>
                </a:solidFill>
                <a:latin typeface="Calibri" panose="020F0502020204030204" pitchFamily="34" charset="0"/>
              </a:rPr>
              <a:t>The project encompasses a complex or technical work environment.</a:t>
            </a:r>
          </a:p>
          <a:p>
            <a:pPr marL="342900" indent="-342900">
              <a:buAutoNum type="arabicParenBoth"/>
            </a:pPr>
            <a:r>
              <a:rPr lang="en-US" sz="2000" dirty="0" smtClean="0">
                <a:solidFill>
                  <a:schemeClr val="tx2">
                    <a:lumMod val="40000"/>
                    <a:lumOff val="60000"/>
                  </a:schemeClr>
                </a:solidFill>
                <a:latin typeface="Calibri" panose="020F0502020204030204" pitchFamily="34" charset="0"/>
              </a:rPr>
              <a:t>The project requires specialized work on a building that has historic significance.</a:t>
            </a:r>
          </a:p>
          <a:p>
            <a:pPr marL="342900" indent="-342900">
              <a:buAutoNum type="arabicParenBoth"/>
            </a:pPr>
            <a:r>
              <a:rPr lang="en-US" sz="2000" dirty="0" smtClean="0">
                <a:solidFill>
                  <a:schemeClr val="tx2">
                    <a:lumMod val="40000"/>
                    <a:lumOff val="60000"/>
                  </a:schemeClr>
                </a:solidFill>
                <a:latin typeface="Calibri" panose="020F0502020204030204" pitchFamily="34" charset="0"/>
              </a:rPr>
              <a:t>The project is, and the public body elects to procure the project as a heavy civil construction project.</a:t>
            </a:r>
          </a:p>
        </p:txBody>
      </p:sp>
    </p:spTree>
    <p:extLst>
      <p:ext uri="{BB962C8B-B14F-4D97-AF65-F5344CB8AC3E}">
        <p14:creationId xmlns:p14="http://schemas.microsoft.com/office/powerpoint/2010/main" val="2972188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alibri" panose="020F0502020204030204" pitchFamily="34" charset="0"/>
              </a:rPr>
              <a:t>Project Team</a:t>
            </a:r>
            <a:endParaRPr lang="en-US" b="1" u="sng" dirty="0">
              <a:latin typeface="Calibri" panose="020F0502020204030204"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1750" u="sng" dirty="0" smtClean="0">
                <a:latin typeface="Calibri" panose="020F0502020204030204" pitchFamily="34" charset="0"/>
              </a:rPr>
              <a:t>Here today:</a:t>
            </a:r>
          </a:p>
          <a:p>
            <a:r>
              <a:rPr lang="en-US" sz="1750" dirty="0" smtClean="0">
                <a:latin typeface="Calibri" panose="020F0502020204030204" pitchFamily="34" charset="0"/>
              </a:rPr>
              <a:t>Jeffrey Grose, Executive Director of Capital Projects, Auburn School District</a:t>
            </a:r>
          </a:p>
          <a:p>
            <a:r>
              <a:rPr lang="en-US" sz="1750" dirty="0">
                <a:latin typeface="Calibri" panose="020F0502020204030204" pitchFamily="34" charset="0"/>
              </a:rPr>
              <a:t>Steven M. Shiver, FAIA, LEED AP, Architect, Principal-in-Charge, NAC </a:t>
            </a:r>
            <a:r>
              <a:rPr lang="en-US" sz="1750" dirty="0" smtClean="0">
                <a:latin typeface="Calibri" panose="020F0502020204030204" pitchFamily="34" charset="0"/>
              </a:rPr>
              <a:t>Architecture</a:t>
            </a:r>
            <a:endParaRPr lang="en-US" sz="1750" dirty="0">
              <a:latin typeface="Calibri" panose="020F0502020204030204" pitchFamily="34" charset="0"/>
            </a:endParaRPr>
          </a:p>
          <a:p>
            <a:r>
              <a:rPr lang="en-US" sz="1750" dirty="0">
                <a:latin typeface="Calibri" panose="020F0502020204030204" pitchFamily="34" charset="0"/>
              </a:rPr>
              <a:t>Guy Overman, AIA, LEED AP, Architect, Lead Planner and Designer, NAC </a:t>
            </a:r>
            <a:r>
              <a:rPr lang="en-US" sz="1750" dirty="0" smtClean="0">
                <a:latin typeface="Calibri" panose="020F0502020204030204" pitchFamily="34" charset="0"/>
              </a:rPr>
              <a:t>Architecture</a:t>
            </a:r>
            <a:endParaRPr lang="en-US" sz="1750" dirty="0">
              <a:latin typeface="Calibri" panose="020F0502020204030204" pitchFamily="34" charset="0"/>
            </a:endParaRPr>
          </a:p>
          <a:p>
            <a:r>
              <a:rPr lang="en-US" sz="1750" dirty="0" smtClean="0">
                <a:latin typeface="Calibri" panose="020F0502020204030204" pitchFamily="34" charset="0"/>
              </a:rPr>
              <a:t>James Dugan, GC/CM Advisor, </a:t>
            </a:r>
            <a:r>
              <a:rPr lang="en-US" sz="1750" dirty="0" err="1" smtClean="0">
                <a:latin typeface="Calibri" panose="020F0502020204030204" pitchFamily="34" charset="0"/>
              </a:rPr>
              <a:t>Parametrix</a:t>
            </a:r>
            <a:endParaRPr lang="en-US" sz="1750" dirty="0" smtClean="0">
              <a:latin typeface="Calibri" panose="020F0502020204030204" pitchFamily="34" charset="0"/>
            </a:endParaRPr>
          </a:p>
          <a:p>
            <a:r>
              <a:rPr lang="en-US" sz="1750" dirty="0" smtClean="0">
                <a:latin typeface="Calibri" panose="020F0502020204030204" pitchFamily="34" charset="0"/>
              </a:rPr>
              <a:t>Dan Cody, GC/CM Procurement Consultant, </a:t>
            </a:r>
            <a:r>
              <a:rPr lang="en-US" sz="1750" dirty="0" err="1" smtClean="0">
                <a:latin typeface="Calibri" panose="020F0502020204030204" pitchFamily="34" charset="0"/>
              </a:rPr>
              <a:t>Parametrix</a:t>
            </a:r>
            <a:endParaRPr lang="en-US" sz="1750" dirty="0" smtClean="0">
              <a:latin typeface="Calibri" panose="020F0502020204030204" pitchFamily="34" charset="0"/>
            </a:endParaRPr>
          </a:p>
          <a:p>
            <a:pPr marL="0" indent="0">
              <a:buNone/>
            </a:pPr>
            <a:r>
              <a:rPr lang="en-US" sz="1750" u="sng" dirty="0" smtClean="0">
                <a:latin typeface="Calibri" panose="020F0502020204030204" pitchFamily="34" charset="0"/>
              </a:rPr>
              <a:t>Also on the team:</a:t>
            </a:r>
          </a:p>
          <a:p>
            <a:r>
              <a:rPr lang="en-US" sz="1750" dirty="0" smtClean="0">
                <a:latin typeface="Calibri" panose="020F0502020204030204" pitchFamily="34" charset="0"/>
              </a:rPr>
              <a:t>Karee Loghry, AIA, LEED AP, Architect, Project Manager, NAC Architecture</a:t>
            </a:r>
          </a:p>
          <a:p>
            <a:r>
              <a:rPr lang="en-US" sz="1750" dirty="0" smtClean="0">
                <a:latin typeface="Calibri" panose="020F0502020204030204" pitchFamily="34" charset="0"/>
              </a:rPr>
              <a:t>Heidi </a:t>
            </a:r>
            <a:r>
              <a:rPr lang="en-US" sz="1750" dirty="0" err="1" smtClean="0">
                <a:latin typeface="Calibri" panose="020F0502020204030204" pitchFamily="34" charset="0"/>
              </a:rPr>
              <a:t>Deaver</a:t>
            </a:r>
            <a:r>
              <a:rPr lang="en-US" sz="1750" dirty="0" smtClean="0">
                <a:latin typeface="Calibri" panose="020F0502020204030204" pitchFamily="34" charset="0"/>
              </a:rPr>
              <a:t>, RA, LEED, AP, Architect, Project Architect, NAC Architecture</a:t>
            </a:r>
          </a:p>
          <a:p>
            <a:r>
              <a:rPr lang="en-US" sz="1750" dirty="0" smtClean="0">
                <a:latin typeface="Calibri" panose="020F0502020204030204" pitchFamily="34" charset="0"/>
              </a:rPr>
              <a:t>Graehm Wallace, Perkins Coie, GC/CM Legal Advisor</a:t>
            </a:r>
          </a:p>
        </p:txBody>
      </p:sp>
    </p:spTree>
    <p:extLst>
      <p:ext uri="{BB962C8B-B14F-4D97-AF65-F5344CB8AC3E}">
        <p14:creationId xmlns:p14="http://schemas.microsoft.com/office/powerpoint/2010/main" val="2920334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448" y="434340"/>
            <a:ext cx="7269480" cy="845820"/>
          </a:xfrm>
        </p:spPr>
        <p:txBody>
          <a:bodyPr>
            <a:normAutofit/>
          </a:bodyPr>
          <a:lstStyle/>
          <a:p>
            <a:r>
              <a:rPr lang="en-US" sz="3200" b="1" u="sng" dirty="0" smtClean="0">
                <a:latin typeface="Calibri" panose="020F0502020204030204" pitchFamily="34" charset="0"/>
              </a:rPr>
              <a:t>Critical Phasing</a:t>
            </a:r>
            <a:endParaRPr lang="en-US" sz="3200" b="1" u="sng" dirty="0">
              <a:latin typeface="Calibri" panose="020F0502020204030204" pitchFamily="34" charset="0"/>
            </a:endParaRPr>
          </a:p>
        </p:txBody>
      </p:sp>
      <p:sp>
        <p:nvSpPr>
          <p:cNvPr id="3" name="Content Placeholder 2"/>
          <p:cNvSpPr>
            <a:spLocks noGrp="1"/>
          </p:cNvSpPr>
          <p:nvPr>
            <p:ph idx="1"/>
          </p:nvPr>
        </p:nvSpPr>
        <p:spPr>
          <a:xfrm>
            <a:off x="946404" y="1623061"/>
            <a:ext cx="6513576" cy="4557078"/>
          </a:xfrm>
        </p:spPr>
        <p:txBody>
          <a:bodyPr>
            <a:normAutofit/>
          </a:bodyPr>
          <a:lstStyle/>
          <a:p>
            <a:pPr marL="0" indent="0">
              <a:buNone/>
            </a:pPr>
            <a:r>
              <a:rPr lang="en-US" sz="2400" dirty="0" smtClean="0">
                <a:latin typeface="Calibri" panose="020F0502020204030204" pitchFamily="34" charset="0"/>
              </a:rPr>
              <a:t>Critical phasing occurs because of the dependency among all four projects included in this GC/CM program.</a:t>
            </a:r>
          </a:p>
          <a:p>
            <a:pPr lvl="1"/>
            <a:r>
              <a:rPr lang="en-US" sz="2000" dirty="0" smtClean="0">
                <a:solidFill>
                  <a:schemeClr val="tx1"/>
                </a:solidFill>
                <a:latin typeface="Calibri" panose="020F0502020204030204" pitchFamily="34" charset="0"/>
              </a:rPr>
              <a:t>The replacement schools will be built sequentially, one per year.</a:t>
            </a:r>
          </a:p>
          <a:p>
            <a:pPr lvl="1"/>
            <a:r>
              <a:rPr lang="en-US" sz="2000" dirty="0" smtClean="0">
                <a:solidFill>
                  <a:schemeClr val="tx1"/>
                </a:solidFill>
                <a:latin typeface="Calibri" panose="020F0502020204030204" pitchFamily="34" charset="0"/>
              </a:rPr>
              <a:t>The students and staff from each school will be housed at the old Olympic MS as an interim school during construction of the replacement school.</a:t>
            </a:r>
          </a:p>
          <a:p>
            <a:pPr lvl="1"/>
            <a:r>
              <a:rPr lang="en-US" sz="2000" dirty="0" smtClean="0">
                <a:solidFill>
                  <a:schemeClr val="tx1"/>
                </a:solidFill>
                <a:latin typeface="Calibri" panose="020F0502020204030204" pitchFamily="34" charset="0"/>
              </a:rPr>
              <a:t>The old Olympic MS will only accommodate one interim school at a time. </a:t>
            </a:r>
          </a:p>
          <a:p>
            <a:pPr lvl="1"/>
            <a:r>
              <a:rPr lang="en-US" sz="2000" dirty="0" smtClean="0">
                <a:solidFill>
                  <a:schemeClr val="tx1"/>
                </a:solidFill>
                <a:latin typeface="Calibri" panose="020F0502020204030204" pitchFamily="34" charset="0"/>
              </a:rPr>
              <a:t>Failure to complete a project on time will delay occupancy and interfere with the start and completion of the following replacement schools.</a:t>
            </a:r>
          </a:p>
          <a:p>
            <a:endParaRPr lang="en-US" dirty="0"/>
          </a:p>
        </p:txBody>
      </p:sp>
    </p:spTree>
    <p:extLst>
      <p:ext uri="{BB962C8B-B14F-4D97-AF65-F5344CB8AC3E}">
        <p14:creationId xmlns:p14="http://schemas.microsoft.com/office/powerpoint/2010/main" val="3449092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448" y="434340"/>
            <a:ext cx="7269480" cy="845820"/>
          </a:xfrm>
        </p:spPr>
        <p:txBody>
          <a:bodyPr>
            <a:normAutofit/>
          </a:bodyPr>
          <a:lstStyle/>
          <a:p>
            <a:r>
              <a:rPr lang="en-US" sz="3200" b="1" u="sng" dirty="0" smtClean="0">
                <a:latin typeface="Calibri" panose="020F0502020204030204" pitchFamily="34" charset="0"/>
              </a:rPr>
              <a:t>Complex Scheduling</a:t>
            </a:r>
            <a:endParaRPr lang="en-US" sz="3200" b="1" u="sng" dirty="0">
              <a:latin typeface="Calibri" panose="020F0502020204030204" pitchFamily="34" charset="0"/>
            </a:endParaRPr>
          </a:p>
        </p:txBody>
      </p:sp>
      <p:sp>
        <p:nvSpPr>
          <p:cNvPr id="3" name="Content Placeholder 2"/>
          <p:cNvSpPr>
            <a:spLocks noGrp="1"/>
          </p:cNvSpPr>
          <p:nvPr>
            <p:ph idx="1"/>
          </p:nvPr>
        </p:nvSpPr>
        <p:spPr>
          <a:xfrm>
            <a:off x="917448" y="1417320"/>
            <a:ext cx="6513576" cy="4861559"/>
          </a:xfrm>
        </p:spPr>
        <p:txBody>
          <a:bodyPr>
            <a:normAutofit fontScale="85000" lnSpcReduction="20000"/>
          </a:bodyPr>
          <a:lstStyle/>
          <a:p>
            <a:pPr marL="0" indent="0">
              <a:spcAft>
                <a:spcPts val="600"/>
              </a:spcAft>
              <a:buNone/>
            </a:pPr>
            <a:r>
              <a:rPr lang="en-US" sz="2400" dirty="0" smtClean="0">
                <a:latin typeface="Calibri" panose="020F0502020204030204" pitchFamily="34" charset="0"/>
              </a:rPr>
              <a:t>Complex scheduling occurs because of the short duration in which each project must be built and made ready for occupancy.</a:t>
            </a:r>
          </a:p>
          <a:p>
            <a:pPr lvl="1">
              <a:spcBef>
                <a:spcPts val="0"/>
              </a:spcBef>
              <a:spcAft>
                <a:spcPts val="900"/>
              </a:spcAft>
            </a:pPr>
            <a:r>
              <a:rPr lang="en-US" sz="2100" dirty="0">
                <a:latin typeface="Calibri" panose="020F0502020204030204" pitchFamily="34" charset="0"/>
                <a:cs typeface="Calibri" panose="020F0502020204030204" pitchFamily="34" charset="0"/>
              </a:rPr>
              <a:t>The </a:t>
            </a:r>
            <a:r>
              <a:rPr lang="en-US" sz="2100" dirty="0" smtClean="0">
                <a:latin typeface="Calibri" panose="020F0502020204030204" pitchFamily="34" charset="0"/>
                <a:cs typeface="Calibri" panose="020F0502020204030204" pitchFamily="34" charset="0"/>
              </a:rPr>
              <a:t>4 </a:t>
            </a:r>
            <a:r>
              <a:rPr lang="en-US" sz="2100" dirty="0">
                <a:latin typeface="Calibri" panose="020F0502020204030204" pitchFamily="34" charset="0"/>
                <a:cs typeface="Calibri" panose="020F0502020204030204" pitchFamily="34" charset="0"/>
              </a:rPr>
              <a:t>replacement schools will be built on the site of each existing school. </a:t>
            </a:r>
            <a:endParaRPr lang="en-US" sz="2100" dirty="0" smtClean="0">
              <a:latin typeface="Calibri" panose="020F0502020204030204" pitchFamily="34" charset="0"/>
              <a:cs typeface="Calibri" panose="020F0502020204030204" pitchFamily="34" charset="0"/>
            </a:endParaRPr>
          </a:p>
          <a:p>
            <a:pPr lvl="1">
              <a:spcBef>
                <a:spcPts val="0"/>
              </a:spcBef>
              <a:spcAft>
                <a:spcPts val="900"/>
              </a:spcAft>
            </a:pPr>
            <a:r>
              <a:rPr lang="en-US" sz="2100" dirty="0" smtClean="0">
                <a:latin typeface="Calibri" panose="020F0502020204030204" pitchFamily="34" charset="0"/>
                <a:cs typeface="Calibri" panose="020F0502020204030204" pitchFamily="34" charset="0"/>
              </a:rPr>
              <a:t>The existing sites will not accommodate the start of building demolition and site preparation prior to the end of the school year.</a:t>
            </a:r>
          </a:p>
          <a:p>
            <a:pPr lvl="1">
              <a:spcBef>
                <a:spcPts val="0"/>
              </a:spcBef>
              <a:spcAft>
                <a:spcPts val="900"/>
              </a:spcAft>
            </a:pPr>
            <a:r>
              <a:rPr lang="en-US" sz="2100" dirty="0" smtClean="0">
                <a:latin typeface="Calibri" panose="020F0502020204030204" pitchFamily="34" charset="0"/>
                <a:cs typeface="Calibri" panose="020F0502020204030204" pitchFamily="34" charset="0"/>
              </a:rPr>
              <a:t>Each </a:t>
            </a:r>
            <a:r>
              <a:rPr lang="en-US" sz="2100" dirty="0">
                <a:latin typeface="Calibri" panose="020F0502020204030204" pitchFamily="34" charset="0"/>
                <a:cs typeface="Calibri" panose="020F0502020204030204" pitchFamily="34" charset="0"/>
              </a:rPr>
              <a:t>project requires an aggressive construction schedule. </a:t>
            </a:r>
            <a:endParaRPr lang="en-US" sz="2100" dirty="0" smtClean="0">
              <a:latin typeface="Calibri" panose="020F0502020204030204" pitchFamily="34" charset="0"/>
              <a:cs typeface="Calibri" panose="020F0502020204030204" pitchFamily="34" charset="0"/>
            </a:endParaRPr>
          </a:p>
          <a:p>
            <a:pPr lvl="1">
              <a:spcBef>
                <a:spcPts val="0"/>
              </a:spcBef>
              <a:spcAft>
                <a:spcPts val="900"/>
              </a:spcAft>
            </a:pPr>
            <a:r>
              <a:rPr lang="en-US" sz="2100" dirty="0" smtClean="0">
                <a:latin typeface="Calibri" panose="020F0502020204030204" pitchFamily="34" charset="0"/>
                <a:cs typeface="Calibri" panose="020F0502020204030204" pitchFamily="34" charset="0"/>
              </a:rPr>
              <a:t>Each </a:t>
            </a:r>
            <a:r>
              <a:rPr lang="en-US" sz="2100" dirty="0">
                <a:latin typeface="Calibri" panose="020F0502020204030204" pitchFamily="34" charset="0"/>
                <a:cs typeface="Calibri" panose="020F0502020204030204" pitchFamily="34" charset="0"/>
              </a:rPr>
              <a:t>school must be built within 13 </a:t>
            </a:r>
            <a:r>
              <a:rPr lang="en-US" sz="2100" dirty="0" smtClean="0">
                <a:latin typeface="Calibri" panose="020F0502020204030204" pitchFamily="34" charset="0"/>
                <a:cs typeface="Calibri" panose="020F0502020204030204" pitchFamily="34" charset="0"/>
              </a:rPr>
              <a:t>months – from July to July. </a:t>
            </a:r>
            <a:r>
              <a:rPr lang="en-US" sz="2100" dirty="0">
                <a:latin typeface="Calibri" panose="020F0502020204030204" pitchFamily="34" charset="0"/>
                <a:cs typeface="Calibri" panose="020F0502020204030204" pitchFamily="34" charset="0"/>
              </a:rPr>
              <a:t>This </a:t>
            </a:r>
            <a:r>
              <a:rPr lang="en-US" sz="2100" dirty="0" smtClean="0">
                <a:latin typeface="Calibri" panose="020F0502020204030204" pitchFamily="34" charset="0"/>
                <a:cs typeface="Calibri" panose="020F0502020204030204" pitchFamily="34" charset="0"/>
              </a:rPr>
              <a:t>includes:</a:t>
            </a:r>
          </a:p>
          <a:p>
            <a:pPr lvl="2">
              <a:spcBef>
                <a:spcPts val="0"/>
              </a:spcBef>
              <a:spcAft>
                <a:spcPts val="900"/>
              </a:spcAft>
            </a:pPr>
            <a:r>
              <a:rPr lang="en-US" sz="2100" dirty="0">
                <a:latin typeface="Calibri" panose="020F0502020204030204" pitchFamily="34" charset="0"/>
                <a:cs typeface="Calibri" panose="020F0502020204030204" pitchFamily="34" charset="0"/>
              </a:rPr>
              <a:t>A</a:t>
            </a:r>
            <a:r>
              <a:rPr lang="en-US" sz="2100" dirty="0" smtClean="0">
                <a:latin typeface="Calibri" panose="020F0502020204030204" pitchFamily="34" charset="0"/>
                <a:cs typeface="Calibri" panose="020F0502020204030204" pitchFamily="34" charset="0"/>
              </a:rPr>
              <a:t>batement </a:t>
            </a:r>
            <a:r>
              <a:rPr lang="en-US" sz="2100" dirty="0">
                <a:latin typeface="Calibri" panose="020F0502020204030204" pitchFamily="34" charset="0"/>
                <a:cs typeface="Calibri" panose="020F0502020204030204" pitchFamily="34" charset="0"/>
              </a:rPr>
              <a:t>of hazardous materials from the existing school </a:t>
            </a:r>
            <a:r>
              <a:rPr lang="en-US" sz="2100" dirty="0" smtClean="0">
                <a:latin typeface="Calibri" panose="020F0502020204030204" pitchFamily="34" charset="0"/>
                <a:cs typeface="Calibri" panose="020F0502020204030204" pitchFamily="34" charset="0"/>
              </a:rPr>
              <a:t>buildings.</a:t>
            </a:r>
          </a:p>
          <a:p>
            <a:pPr lvl="2">
              <a:spcBef>
                <a:spcPts val="0"/>
              </a:spcBef>
              <a:spcAft>
                <a:spcPts val="900"/>
              </a:spcAft>
            </a:pPr>
            <a:r>
              <a:rPr lang="en-US" sz="2100" dirty="0">
                <a:latin typeface="Calibri" panose="020F0502020204030204" pitchFamily="34" charset="0"/>
                <a:cs typeface="Calibri" panose="020F0502020204030204" pitchFamily="34" charset="0"/>
              </a:rPr>
              <a:t>D</a:t>
            </a:r>
            <a:r>
              <a:rPr lang="en-US" sz="2100" dirty="0" smtClean="0">
                <a:latin typeface="Calibri" panose="020F0502020204030204" pitchFamily="34" charset="0"/>
                <a:cs typeface="Calibri" panose="020F0502020204030204" pitchFamily="34" charset="0"/>
              </a:rPr>
              <a:t>emolition </a:t>
            </a:r>
            <a:r>
              <a:rPr lang="en-US" sz="2100" dirty="0">
                <a:latin typeface="Calibri" panose="020F0502020204030204" pitchFamily="34" charset="0"/>
                <a:cs typeface="Calibri" panose="020F0502020204030204" pitchFamily="34" charset="0"/>
              </a:rPr>
              <a:t>of existing buildings and parking </a:t>
            </a:r>
            <a:r>
              <a:rPr lang="en-US" sz="2100" dirty="0" smtClean="0">
                <a:latin typeface="Calibri" panose="020F0502020204030204" pitchFamily="34" charset="0"/>
                <a:cs typeface="Calibri" panose="020F0502020204030204" pitchFamily="34" charset="0"/>
              </a:rPr>
              <a:t>lots.</a:t>
            </a:r>
          </a:p>
          <a:p>
            <a:pPr lvl="2">
              <a:spcBef>
                <a:spcPts val="0"/>
              </a:spcBef>
              <a:spcAft>
                <a:spcPts val="900"/>
              </a:spcAft>
            </a:pPr>
            <a:r>
              <a:rPr lang="en-US" sz="2100" dirty="0">
                <a:latin typeface="Calibri" panose="020F0502020204030204" pitchFamily="34" charset="0"/>
                <a:cs typeface="Calibri" panose="020F0502020204030204" pitchFamily="34" charset="0"/>
              </a:rPr>
              <a:t>C</a:t>
            </a:r>
            <a:r>
              <a:rPr lang="en-US" sz="2100" dirty="0" smtClean="0">
                <a:latin typeface="Calibri" panose="020F0502020204030204" pitchFamily="34" charset="0"/>
                <a:cs typeface="Calibri" panose="020F0502020204030204" pitchFamily="34" charset="0"/>
              </a:rPr>
              <a:t>onstruction </a:t>
            </a:r>
            <a:r>
              <a:rPr lang="en-US" sz="2100" dirty="0">
                <a:latin typeface="Calibri" panose="020F0502020204030204" pitchFamily="34" charset="0"/>
                <a:cs typeface="Calibri" panose="020F0502020204030204" pitchFamily="34" charset="0"/>
              </a:rPr>
              <a:t>of new </a:t>
            </a:r>
            <a:r>
              <a:rPr lang="en-US" sz="2100" dirty="0" smtClean="0">
                <a:latin typeface="Calibri" panose="020F0502020204030204" pitchFamily="34" charset="0"/>
                <a:cs typeface="Calibri" panose="020F0502020204030204" pitchFamily="34" charset="0"/>
              </a:rPr>
              <a:t>74,000 </a:t>
            </a:r>
            <a:r>
              <a:rPr lang="en-US" sz="2100" dirty="0">
                <a:latin typeface="Calibri" panose="020F0502020204030204" pitchFamily="34" charset="0"/>
                <a:cs typeface="Calibri" panose="020F0502020204030204" pitchFamily="34" charset="0"/>
              </a:rPr>
              <a:t>square foot facility and extensive site </a:t>
            </a:r>
            <a:r>
              <a:rPr lang="en-US" sz="2100" dirty="0" smtClean="0">
                <a:latin typeface="Calibri" panose="020F0502020204030204" pitchFamily="34" charset="0"/>
                <a:cs typeface="Calibri" panose="020F0502020204030204" pitchFamily="34" charset="0"/>
              </a:rPr>
              <a:t>improvements.</a:t>
            </a:r>
          </a:p>
          <a:p>
            <a:pPr lvl="2">
              <a:spcBef>
                <a:spcPts val="0"/>
              </a:spcBef>
              <a:spcAft>
                <a:spcPts val="900"/>
              </a:spcAft>
            </a:pPr>
            <a:r>
              <a:rPr lang="en-US" sz="2100" dirty="0" smtClean="0">
                <a:latin typeface="Calibri" panose="020F0502020204030204" pitchFamily="34" charset="0"/>
                <a:cs typeface="Calibri" panose="020F0502020204030204" pitchFamily="34" charset="0"/>
              </a:rPr>
              <a:t>Construction of utility </a:t>
            </a:r>
            <a:r>
              <a:rPr lang="en-US" sz="2100" dirty="0">
                <a:latin typeface="Calibri" panose="020F0502020204030204" pitchFamily="34" charset="0"/>
                <a:cs typeface="Calibri" panose="020F0502020204030204" pitchFamily="34" charset="0"/>
              </a:rPr>
              <a:t>line </a:t>
            </a:r>
            <a:r>
              <a:rPr lang="en-US" sz="2100" dirty="0" smtClean="0">
                <a:latin typeface="Calibri" panose="020F0502020204030204" pitchFamily="34" charset="0"/>
                <a:cs typeface="Calibri" panose="020F0502020204030204" pitchFamily="34" charset="0"/>
              </a:rPr>
              <a:t>relocations, utility line extensions </a:t>
            </a:r>
            <a:r>
              <a:rPr lang="en-US" sz="2100" dirty="0">
                <a:latin typeface="Calibri" panose="020F0502020204030204" pitchFamily="34" charset="0"/>
                <a:cs typeface="Calibri" panose="020F0502020204030204" pitchFamily="34" charset="0"/>
              </a:rPr>
              <a:t>and street improvements. </a:t>
            </a:r>
          </a:p>
          <a:p>
            <a:pPr lvl="1">
              <a:spcBef>
                <a:spcPts val="0"/>
              </a:spcBef>
              <a:spcAft>
                <a:spcPts val="600"/>
              </a:spcAft>
            </a:pPr>
            <a:endParaRPr lang="en-US" sz="2000"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664697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448" y="434340"/>
            <a:ext cx="7269480" cy="624840"/>
          </a:xfrm>
        </p:spPr>
        <p:txBody>
          <a:bodyPr>
            <a:normAutofit/>
          </a:bodyPr>
          <a:lstStyle/>
          <a:p>
            <a:r>
              <a:rPr lang="en-US" sz="2800" b="1" u="sng" dirty="0" smtClean="0">
                <a:latin typeface="Calibri" panose="020F0502020204030204" pitchFamily="34" charset="0"/>
              </a:rPr>
              <a:t>Involvement</a:t>
            </a:r>
            <a:r>
              <a:rPr lang="en-US" sz="3200" b="1" u="sng" dirty="0" smtClean="0">
                <a:latin typeface="Calibri" panose="020F0502020204030204" pitchFamily="34" charset="0"/>
              </a:rPr>
              <a:t> of GC/CM during </a:t>
            </a:r>
            <a:r>
              <a:rPr lang="en-US" sz="3100" b="1" u="sng" dirty="0" smtClean="0">
                <a:latin typeface="Calibri" panose="020F0502020204030204" pitchFamily="34" charset="0"/>
              </a:rPr>
              <a:t>Design</a:t>
            </a:r>
            <a:r>
              <a:rPr lang="en-US" sz="3200" b="1" u="sng" dirty="0" smtClean="0">
                <a:latin typeface="Calibri" panose="020F0502020204030204" pitchFamily="34" charset="0"/>
              </a:rPr>
              <a:t> Phase</a:t>
            </a:r>
            <a:endParaRPr lang="en-US" sz="3200" b="1" u="sng" dirty="0">
              <a:latin typeface="Calibri" panose="020F0502020204030204" pitchFamily="34" charset="0"/>
            </a:endParaRPr>
          </a:p>
        </p:txBody>
      </p:sp>
      <p:sp>
        <p:nvSpPr>
          <p:cNvPr id="3" name="Content Placeholder 2"/>
          <p:cNvSpPr>
            <a:spLocks noGrp="1"/>
          </p:cNvSpPr>
          <p:nvPr>
            <p:ph idx="1"/>
          </p:nvPr>
        </p:nvSpPr>
        <p:spPr>
          <a:xfrm>
            <a:off x="917448" y="1264920"/>
            <a:ext cx="6513576" cy="5227319"/>
          </a:xfrm>
        </p:spPr>
        <p:txBody>
          <a:bodyPr>
            <a:normAutofit/>
          </a:bodyPr>
          <a:lstStyle/>
          <a:p>
            <a:pPr marL="0" indent="0">
              <a:spcBef>
                <a:spcPts val="0"/>
              </a:spcBef>
              <a:spcAft>
                <a:spcPts val="1200"/>
              </a:spcAft>
              <a:buNone/>
            </a:pPr>
            <a:r>
              <a:rPr lang="en-US" sz="2400" dirty="0" smtClean="0">
                <a:latin typeface="Calibri" panose="020F0502020204030204" pitchFamily="34" charset="0"/>
              </a:rPr>
              <a:t>Involvement of a GC/CM during the design phase will provide benefits that are critical to the success of this 4 project program.</a:t>
            </a:r>
          </a:p>
          <a:p>
            <a:pPr lvl="2">
              <a:spcBef>
                <a:spcPts val="0"/>
              </a:spcBef>
              <a:spcAft>
                <a:spcPts val="1200"/>
              </a:spcAft>
            </a:pPr>
            <a:r>
              <a:rPr lang="en-US" sz="2000" dirty="0" smtClean="0">
                <a:latin typeface="Calibri" panose="020F0502020204030204" pitchFamily="34" charset="0"/>
              </a:rPr>
              <a:t>Selection of a contractor based upon skill, experience, team members and price.</a:t>
            </a:r>
          </a:p>
          <a:p>
            <a:pPr lvl="2">
              <a:spcBef>
                <a:spcPts val="0"/>
              </a:spcBef>
              <a:spcAft>
                <a:spcPts val="1200"/>
              </a:spcAft>
            </a:pPr>
            <a:r>
              <a:rPr lang="en-US" sz="2000" dirty="0">
                <a:latin typeface="Calibri" panose="020F0502020204030204" pitchFamily="34" charset="0"/>
              </a:rPr>
              <a:t>Collaborative approach to the project</a:t>
            </a:r>
            <a:r>
              <a:rPr lang="en-US" sz="2000" dirty="0" smtClean="0">
                <a:latin typeface="Calibri" panose="020F0502020204030204" pitchFamily="34" charset="0"/>
              </a:rPr>
              <a:t>.</a:t>
            </a:r>
          </a:p>
          <a:p>
            <a:pPr lvl="2">
              <a:spcBef>
                <a:spcPts val="0"/>
              </a:spcBef>
              <a:spcAft>
                <a:spcPts val="1200"/>
              </a:spcAft>
            </a:pPr>
            <a:r>
              <a:rPr lang="en-US" sz="2000" dirty="0" smtClean="0">
                <a:latin typeface="Calibri" panose="020F0502020204030204" pitchFamily="34" charset="0"/>
              </a:rPr>
              <a:t>Improved cost control.</a:t>
            </a:r>
          </a:p>
          <a:p>
            <a:pPr lvl="2">
              <a:spcBef>
                <a:spcPts val="0"/>
              </a:spcBef>
              <a:spcAft>
                <a:spcPts val="1200"/>
              </a:spcAft>
            </a:pPr>
            <a:r>
              <a:rPr lang="en-US" sz="2000" dirty="0" smtClean="0">
                <a:latin typeface="Calibri" panose="020F0502020204030204" pitchFamily="34" charset="0"/>
              </a:rPr>
              <a:t>Improved scheduling and phasing opportunities.</a:t>
            </a:r>
          </a:p>
          <a:p>
            <a:pPr lvl="2">
              <a:spcBef>
                <a:spcPts val="0"/>
              </a:spcBef>
              <a:spcAft>
                <a:spcPts val="1200"/>
              </a:spcAft>
            </a:pPr>
            <a:r>
              <a:rPr lang="en-US" sz="2000" dirty="0" smtClean="0">
                <a:latin typeface="Calibri" panose="020F0502020204030204" pitchFamily="34" charset="0"/>
              </a:rPr>
              <a:t>Improved market access to subcontractors and suppliers.</a:t>
            </a:r>
          </a:p>
          <a:p>
            <a:pPr lvl="2">
              <a:spcBef>
                <a:spcPts val="0"/>
              </a:spcBef>
              <a:spcAft>
                <a:spcPts val="1200"/>
              </a:spcAft>
            </a:pPr>
            <a:r>
              <a:rPr lang="en-US" sz="2000" dirty="0" smtClean="0">
                <a:latin typeface="Calibri" panose="020F0502020204030204" pitchFamily="34" charset="0"/>
              </a:rPr>
              <a:t>Risk reduction.</a:t>
            </a:r>
          </a:p>
          <a:p>
            <a:pPr lvl="1">
              <a:spcBef>
                <a:spcPts val="0"/>
              </a:spcBef>
              <a:spcAft>
                <a:spcPts val="600"/>
              </a:spcAft>
            </a:pPr>
            <a:endParaRPr lang="en-US" sz="2000" dirty="0" smtClean="0">
              <a:latin typeface="Calibri" panose="020F0502020204030204" pitchFamily="34" charset="0"/>
            </a:endParaRPr>
          </a:p>
          <a:p>
            <a:pPr marL="0" indent="0">
              <a:spcBef>
                <a:spcPts val="0"/>
              </a:spcBef>
              <a:buNone/>
            </a:pPr>
            <a:endParaRPr lang="en-US" sz="2000" dirty="0" smtClean="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48874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998220"/>
          </a:xfrm>
        </p:spPr>
        <p:txBody>
          <a:bodyPr>
            <a:normAutofit/>
          </a:bodyPr>
          <a:lstStyle/>
          <a:p>
            <a:r>
              <a:rPr lang="en-US" sz="3200" b="1" u="sng" dirty="0" smtClean="0">
                <a:latin typeface="Calibri" panose="020F0502020204030204" pitchFamily="34" charset="0"/>
              </a:rPr>
              <a:t>Other GC/CM Factors for Success</a:t>
            </a:r>
            <a:endParaRPr lang="en-US" sz="3200" b="1" u="sng" dirty="0">
              <a:latin typeface="Calibri" panose="020F0502020204030204" pitchFamily="34" charset="0"/>
            </a:endParaRPr>
          </a:p>
        </p:txBody>
      </p:sp>
      <p:sp>
        <p:nvSpPr>
          <p:cNvPr id="3" name="Content Placeholder 2"/>
          <p:cNvSpPr>
            <a:spLocks noGrp="1"/>
          </p:cNvSpPr>
          <p:nvPr>
            <p:ph idx="1"/>
          </p:nvPr>
        </p:nvSpPr>
        <p:spPr>
          <a:xfrm>
            <a:off x="946404" y="1752601"/>
            <a:ext cx="6446520" cy="3787140"/>
          </a:xfrm>
        </p:spPr>
        <p:txBody>
          <a:bodyPr>
            <a:normAutofit/>
          </a:bodyPr>
          <a:lstStyle/>
          <a:p>
            <a:pPr marL="0" indent="0">
              <a:spcBef>
                <a:spcPts val="900"/>
              </a:spcBef>
              <a:spcAft>
                <a:spcPts val="0"/>
              </a:spcAft>
              <a:buNone/>
            </a:pPr>
            <a:r>
              <a:rPr lang="en-US" sz="2400" dirty="0" smtClean="0">
                <a:latin typeface="Calibri" panose="020F0502020204030204" pitchFamily="34" charset="0"/>
              </a:rPr>
              <a:t>Utilization of the GC/CM process provides other opportunities for success of this 4 school replacement program.</a:t>
            </a:r>
          </a:p>
          <a:p>
            <a:pPr lvl="1">
              <a:spcBef>
                <a:spcPts val="900"/>
              </a:spcBef>
              <a:spcAft>
                <a:spcPts val="0"/>
              </a:spcAft>
            </a:pPr>
            <a:r>
              <a:rPr lang="en-US" sz="2000" dirty="0" smtClean="0">
                <a:latin typeface="Calibri" panose="020F0502020204030204" pitchFamily="34" charset="0"/>
              </a:rPr>
              <a:t>Potential </a:t>
            </a:r>
            <a:r>
              <a:rPr lang="en-US" sz="2000" dirty="0">
                <a:latin typeface="Calibri" panose="020F0502020204030204" pitchFamily="34" charset="0"/>
              </a:rPr>
              <a:t>for early bid packages.</a:t>
            </a:r>
          </a:p>
          <a:p>
            <a:pPr lvl="1">
              <a:spcBef>
                <a:spcPts val="900"/>
              </a:spcBef>
              <a:spcAft>
                <a:spcPts val="0"/>
              </a:spcAft>
            </a:pPr>
            <a:r>
              <a:rPr lang="en-US" sz="2000" dirty="0">
                <a:latin typeface="Calibri" panose="020F0502020204030204" pitchFamily="34" charset="0"/>
              </a:rPr>
              <a:t>Potential for early procurement of long-lead items</a:t>
            </a:r>
            <a:r>
              <a:rPr lang="en-US" sz="2000" dirty="0" smtClean="0">
                <a:latin typeface="Calibri" panose="020F0502020204030204" pitchFamily="34" charset="0"/>
              </a:rPr>
              <a:t>.</a:t>
            </a:r>
          </a:p>
          <a:p>
            <a:pPr lvl="1">
              <a:spcBef>
                <a:spcPts val="900"/>
              </a:spcBef>
              <a:spcAft>
                <a:spcPts val="0"/>
              </a:spcAft>
            </a:pPr>
            <a:r>
              <a:rPr lang="en-US" sz="2000" dirty="0" smtClean="0">
                <a:latin typeface="Calibri" panose="020F0502020204030204" pitchFamily="34" charset="0"/>
              </a:rPr>
              <a:t>Improved management of neighborhood access, egress and traffic during construction.</a:t>
            </a:r>
          </a:p>
          <a:p>
            <a:pPr lvl="1">
              <a:spcBef>
                <a:spcPts val="900"/>
              </a:spcBef>
              <a:spcAft>
                <a:spcPts val="0"/>
              </a:spcAft>
            </a:pPr>
            <a:r>
              <a:rPr lang="en-US" sz="2000" dirty="0" smtClean="0">
                <a:latin typeface="Calibri" panose="020F0502020204030204" pitchFamily="34" charset="0"/>
              </a:rPr>
              <a:t>Improved management of complex off-site work in the public roadways.</a:t>
            </a:r>
          </a:p>
          <a:p>
            <a:pPr marL="0" indent="0">
              <a:spcBef>
                <a:spcPts val="900"/>
              </a:spcBef>
              <a:spcAft>
                <a:spcPts val="0"/>
              </a:spcAft>
              <a:buNone/>
            </a:pPr>
            <a:endParaRPr lang="en-US" dirty="0">
              <a:latin typeface="Calibri" panose="020F0502020204030204" pitchFamily="34" charset="0"/>
            </a:endParaRPr>
          </a:p>
        </p:txBody>
      </p:sp>
    </p:spTree>
    <p:extLst>
      <p:ext uri="{BB962C8B-B14F-4D97-AF65-F5344CB8AC3E}">
        <p14:creationId xmlns:p14="http://schemas.microsoft.com/office/powerpoint/2010/main" val="595573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448" y="434340"/>
            <a:ext cx="7269480" cy="624840"/>
          </a:xfrm>
        </p:spPr>
        <p:txBody>
          <a:bodyPr>
            <a:normAutofit/>
          </a:bodyPr>
          <a:lstStyle/>
          <a:p>
            <a:r>
              <a:rPr lang="en-US" sz="3200" b="1" u="sng" dirty="0" smtClean="0">
                <a:latin typeface="Calibri" panose="020F0502020204030204" pitchFamily="34" charset="0"/>
              </a:rPr>
              <a:t>4 Projects – One GC/CM</a:t>
            </a:r>
            <a:endParaRPr lang="en-US" sz="3200" b="1" u="sng" dirty="0">
              <a:latin typeface="Calibri" panose="020F0502020204030204" pitchFamily="34" charset="0"/>
            </a:endParaRPr>
          </a:p>
        </p:txBody>
      </p:sp>
      <p:sp>
        <p:nvSpPr>
          <p:cNvPr id="3" name="Content Placeholder 2"/>
          <p:cNvSpPr>
            <a:spLocks noGrp="1"/>
          </p:cNvSpPr>
          <p:nvPr>
            <p:ph idx="1"/>
          </p:nvPr>
        </p:nvSpPr>
        <p:spPr>
          <a:xfrm>
            <a:off x="917448" y="1264920"/>
            <a:ext cx="6513576" cy="5227319"/>
          </a:xfrm>
        </p:spPr>
        <p:txBody>
          <a:bodyPr>
            <a:normAutofit lnSpcReduction="10000"/>
          </a:bodyPr>
          <a:lstStyle/>
          <a:p>
            <a:pPr marL="0" indent="0">
              <a:spcBef>
                <a:spcPts val="0"/>
              </a:spcBef>
              <a:spcAft>
                <a:spcPts val="600"/>
              </a:spcAft>
              <a:buNone/>
            </a:pPr>
            <a:r>
              <a:rPr lang="en-US" sz="2200" dirty="0" smtClean="0">
                <a:latin typeface="Calibri" panose="020F0502020204030204" pitchFamily="34" charset="0"/>
              </a:rPr>
              <a:t>Utilization of the GC/CM process for this 4 school replacement program provides a unique opportunity to execute 4 similar and sequential projects with a common team of highly qualified individuals.  This provides the opportunity for:</a:t>
            </a:r>
          </a:p>
          <a:p>
            <a:pPr lvl="1">
              <a:spcBef>
                <a:spcPts val="0"/>
              </a:spcBef>
              <a:spcAft>
                <a:spcPts val="600"/>
              </a:spcAft>
            </a:pPr>
            <a:r>
              <a:rPr lang="en-US" sz="2000" dirty="0" smtClean="0">
                <a:latin typeface="Calibri" panose="020F0502020204030204" pitchFamily="34" charset="0"/>
              </a:rPr>
              <a:t>Continuity </a:t>
            </a:r>
            <a:r>
              <a:rPr lang="en-US" sz="2000" dirty="0">
                <a:latin typeface="Calibri" panose="020F0502020204030204" pitchFamily="34" charset="0"/>
              </a:rPr>
              <a:t>of project </a:t>
            </a:r>
            <a:r>
              <a:rPr lang="en-US" sz="2000" dirty="0" smtClean="0">
                <a:latin typeface="Calibri" panose="020F0502020204030204" pitchFamily="34" charset="0"/>
              </a:rPr>
              <a:t>leadership for all 4 projects.</a:t>
            </a:r>
          </a:p>
          <a:p>
            <a:pPr lvl="1">
              <a:spcBef>
                <a:spcPts val="0"/>
              </a:spcBef>
              <a:spcAft>
                <a:spcPts val="600"/>
              </a:spcAft>
            </a:pPr>
            <a:r>
              <a:rPr lang="en-US" sz="2000" dirty="0" smtClean="0">
                <a:latin typeface="Calibri" panose="020F0502020204030204" pitchFamily="34" charset="0"/>
              </a:rPr>
              <a:t>Cost savings by having same design team on all 4 projects.</a:t>
            </a:r>
          </a:p>
          <a:p>
            <a:pPr lvl="1">
              <a:spcBef>
                <a:spcPts val="0"/>
              </a:spcBef>
              <a:spcAft>
                <a:spcPts val="600"/>
              </a:spcAft>
            </a:pPr>
            <a:r>
              <a:rPr lang="en-US" sz="2000" dirty="0" smtClean="0">
                <a:latin typeface="Calibri" panose="020F0502020204030204" pitchFamily="34" charset="0"/>
              </a:rPr>
              <a:t>Potential for cost </a:t>
            </a:r>
            <a:r>
              <a:rPr lang="en-US" sz="2000" dirty="0">
                <a:latin typeface="Calibri" panose="020F0502020204030204" pitchFamily="34" charset="0"/>
              </a:rPr>
              <a:t>savings </a:t>
            </a:r>
            <a:r>
              <a:rPr lang="en-US" sz="2000" dirty="0" smtClean="0">
                <a:latin typeface="Calibri" panose="020F0502020204030204" pitchFamily="34" charset="0"/>
              </a:rPr>
              <a:t>by GC/CM </a:t>
            </a:r>
            <a:r>
              <a:rPr lang="en-US" sz="2000" dirty="0">
                <a:latin typeface="Calibri" panose="020F0502020204030204" pitchFamily="34" charset="0"/>
              </a:rPr>
              <a:t>overhead reduction with 4</a:t>
            </a:r>
            <a:r>
              <a:rPr lang="en-US" sz="2000" dirty="0" smtClean="0">
                <a:latin typeface="Calibri" panose="020F0502020204030204" pitchFamily="34" charset="0"/>
              </a:rPr>
              <a:t> </a:t>
            </a:r>
            <a:r>
              <a:rPr lang="en-US" sz="2000" dirty="0">
                <a:latin typeface="Calibri" panose="020F0502020204030204" pitchFamily="34" charset="0"/>
              </a:rPr>
              <a:t>projects and one GC/CM</a:t>
            </a:r>
            <a:r>
              <a:rPr lang="en-US" sz="2000" dirty="0" smtClean="0">
                <a:latin typeface="Calibri" panose="020F0502020204030204" pitchFamily="34" charset="0"/>
              </a:rPr>
              <a:t>.</a:t>
            </a:r>
          </a:p>
          <a:p>
            <a:pPr lvl="1">
              <a:spcBef>
                <a:spcPts val="0"/>
              </a:spcBef>
              <a:spcAft>
                <a:spcPts val="600"/>
              </a:spcAft>
            </a:pPr>
            <a:r>
              <a:rPr lang="en-US" sz="2000" dirty="0" smtClean="0">
                <a:latin typeface="Calibri" panose="020F0502020204030204" pitchFamily="34" charset="0"/>
              </a:rPr>
              <a:t>Planning and design efficiencies.</a:t>
            </a:r>
          </a:p>
          <a:p>
            <a:pPr lvl="1">
              <a:spcBef>
                <a:spcPts val="0"/>
              </a:spcBef>
              <a:spcAft>
                <a:spcPts val="600"/>
              </a:spcAft>
            </a:pPr>
            <a:r>
              <a:rPr lang="en-US" sz="2000" dirty="0" smtClean="0">
                <a:latin typeface="Calibri" panose="020F0502020204030204" pitchFamily="34" charset="0"/>
              </a:rPr>
              <a:t>Reduced learning curve.</a:t>
            </a:r>
          </a:p>
          <a:p>
            <a:pPr lvl="1">
              <a:spcBef>
                <a:spcPts val="0"/>
              </a:spcBef>
              <a:spcAft>
                <a:spcPts val="600"/>
              </a:spcAft>
            </a:pPr>
            <a:r>
              <a:rPr lang="en-US" sz="2000" dirty="0" smtClean="0">
                <a:latin typeface="Calibri" panose="020F0502020204030204" pitchFamily="34" charset="0"/>
              </a:rPr>
              <a:t>On-going lessons learned.</a:t>
            </a:r>
          </a:p>
          <a:p>
            <a:pPr lvl="1">
              <a:spcBef>
                <a:spcPts val="0"/>
              </a:spcBef>
              <a:spcAft>
                <a:spcPts val="600"/>
              </a:spcAft>
            </a:pPr>
            <a:r>
              <a:rPr lang="en-US" sz="2000" dirty="0" smtClean="0">
                <a:latin typeface="Calibri" panose="020F0502020204030204" pitchFamily="34" charset="0"/>
              </a:rPr>
              <a:t>Opportunity to establish a long-range plan for sequential 4 projects with input from and involvement with the same design team and GC/CM.</a:t>
            </a:r>
          </a:p>
          <a:p>
            <a:pPr lvl="1">
              <a:spcBef>
                <a:spcPts val="0"/>
              </a:spcBef>
              <a:spcAft>
                <a:spcPts val="600"/>
              </a:spcAft>
            </a:pPr>
            <a:endParaRPr lang="en-US" sz="2000" dirty="0" smtClean="0">
              <a:latin typeface="Calibri" panose="020F0502020204030204" pitchFamily="34" charset="0"/>
            </a:endParaRPr>
          </a:p>
          <a:p>
            <a:pPr>
              <a:spcBef>
                <a:spcPts val="0"/>
              </a:spcBef>
            </a:pPr>
            <a:endParaRPr lang="en-US" sz="2000" dirty="0" smtClean="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52781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u="sng" dirty="0" smtClean="0">
                <a:latin typeface="Calibri" panose="020F0502020204030204" pitchFamily="34" charset="0"/>
              </a:rPr>
              <a:t>Summary</a:t>
            </a:r>
            <a:endParaRPr lang="en-US" sz="4200" b="1" u="sng"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P</a:t>
            </a:r>
            <a:r>
              <a:rPr lang="en-US" dirty="0" smtClean="0">
                <a:latin typeface="Calibri" panose="020F0502020204030204" pitchFamily="34" charset="0"/>
              </a:rPr>
              <a:t>rogram is funded with the appropriate budget.</a:t>
            </a:r>
          </a:p>
          <a:p>
            <a:r>
              <a:rPr lang="en-US" dirty="0" smtClean="0">
                <a:latin typeface="Calibri" panose="020F0502020204030204" pitchFamily="34" charset="0"/>
              </a:rPr>
              <a:t>Program meets criteria of RCW 39.10.</a:t>
            </a:r>
          </a:p>
          <a:p>
            <a:r>
              <a:rPr lang="en-US" dirty="0" smtClean="0">
                <a:latin typeface="Calibri" panose="020F0502020204030204" pitchFamily="34" charset="0"/>
              </a:rPr>
              <a:t>Team has the necessary experience and will provide continuity for the 4 projects.</a:t>
            </a:r>
          </a:p>
          <a:p>
            <a:r>
              <a:rPr lang="en-US" dirty="0">
                <a:latin typeface="Calibri" panose="020F0502020204030204" pitchFamily="34" charset="0"/>
              </a:rPr>
              <a:t>T</a:t>
            </a:r>
            <a:r>
              <a:rPr lang="en-US" dirty="0" smtClean="0">
                <a:latin typeface="Calibri" panose="020F0502020204030204" pitchFamily="34" charset="0"/>
              </a:rPr>
              <a:t>eam has the capacity for the 4 project program.</a:t>
            </a:r>
          </a:p>
          <a:p>
            <a:r>
              <a:rPr lang="en-US" dirty="0">
                <a:latin typeface="Calibri" panose="020F0502020204030204" pitchFamily="34" charset="0"/>
              </a:rPr>
              <a:t>T</a:t>
            </a:r>
            <a:r>
              <a:rPr lang="en-US" dirty="0" smtClean="0">
                <a:latin typeface="Calibri" panose="020F0502020204030204" pitchFamily="34" charset="0"/>
              </a:rPr>
              <a:t>eam is prepared and ready to proceed.</a:t>
            </a:r>
          </a:p>
          <a:p>
            <a:r>
              <a:rPr lang="en-US" dirty="0" smtClean="0">
                <a:latin typeface="Calibri" panose="020F0502020204030204" pitchFamily="34" charset="0"/>
              </a:rPr>
              <a:t>Utilization of the GC/CM delivery method will provide multiple benefits for the school district and its citizen, and help ensure the success of this 4 school replacement program.</a:t>
            </a:r>
          </a:p>
        </p:txBody>
      </p:sp>
    </p:spTree>
    <p:extLst>
      <p:ext uri="{BB962C8B-B14F-4D97-AF65-F5344CB8AC3E}">
        <p14:creationId xmlns:p14="http://schemas.microsoft.com/office/powerpoint/2010/main" val="2461316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35278" y="3200400"/>
            <a:ext cx="7543800" cy="1031875"/>
          </a:xfrm>
        </p:spPr>
        <p:txBody>
          <a:bodyPr>
            <a:normAutofit/>
          </a:bodyPr>
          <a:lstStyle/>
          <a:p>
            <a:pPr algn="ctr"/>
            <a:r>
              <a:rPr lang="en-US" sz="4800" b="1" dirty="0" smtClean="0">
                <a:latin typeface="Calibri" panose="020F0502020204030204" pitchFamily="34" charset="0"/>
              </a:rPr>
              <a:t>Thank you!</a:t>
            </a:r>
            <a:endParaRPr lang="en-US" sz="4800" b="1"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997" y="1607820"/>
            <a:ext cx="4024363" cy="1271587"/>
          </a:xfrm>
          <a:prstGeom prst="rect">
            <a:avLst/>
          </a:prstGeom>
        </p:spPr>
      </p:pic>
    </p:spTree>
    <p:extLst>
      <p:ext uri="{BB962C8B-B14F-4D97-AF65-F5344CB8AC3E}">
        <p14:creationId xmlns:p14="http://schemas.microsoft.com/office/powerpoint/2010/main" val="3315692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830580"/>
            <a:ext cx="7269480" cy="777240"/>
          </a:xfrm>
        </p:spPr>
        <p:txBody>
          <a:bodyPr/>
          <a:lstStyle/>
          <a:p>
            <a:r>
              <a:rPr lang="en-US" b="1" u="sng" dirty="0" smtClean="0">
                <a:latin typeface="Calibri" panose="020F0502020204030204" pitchFamily="34" charset="0"/>
              </a:rPr>
              <a:t>Agenda</a:t>
            </a:r>
            <a:endParaRPr lang="en-US" b="1" u="sng" dirty="0">
              <a:latin typeface="Calibri" panose="020F0502020204030204" pitchFamily="34" charset="0"/>
            </a:endParaRPr>
          </a:p>
        </p:txBody>
      </p:sp>
      <p:sp>
        <p:nvSpPr>
          <p:cNvPr id="3" name="Content Placeholder 2"/>
          <p:cNvSpPr>
            <a:spLocks noGrp="1"/>
          </p:cNvSpPr>
          <p:nvPr>
            <p:ph idx="1"/>
          </p:nvPr>
        </p:nvSpPr>
        <p:spPr>
          <a:xfrm>
            <a:off x="946404" y="1828801"/>
            <a:ext cx="6446520" cy="3916679"/>
          </a:xfrm>
        </p:spPr>
        <p:txBody>
          <a:bodyPr>
            <a:normAutofit fontScale="92500" lnSpcReduction="10000"/>
          </a:bodyPr>
          <a:lstStyle/>
          <a:p>
            <a:r>
              <a:rPr lang="en-US" sz="2400" dirty="0" smtClean="0">
                <a:latin typeface="Calibri" panose="020F0502020204030204" pitchFamily="34" charset="0"/>
              </a:rPr>
              <a:t>The District</a:t>
            </a:r>
          </a:p>
          <a:p>
            <a:r>
              <a:rPr lang="en-US" sz="2400" dirty="0" smtClean="0">
                <a:latin typeface="Calibri" panose="020F0502020204030204" pitchFamily="34" charset="0"/>
              </a:rPr>
              <a:t>The Program</a:t>
            </a:r>
          </a:p>
          <a:p>
            <a:r>
              <a:rPr lang="en-US" sz="2400" dirty="0">
                <a:latin typeface="Calibri" panose="020F0502020204030204" pitchFamily="34" charset="0"/>
              </a:rPr>
              <a:t>Auburn School District </a:t>
            </a:r>
            <a:r>
              <a:rPr lang="en-US" sz="2400" dirty="0" smtClean="0">
                <a:latin typeface="Calibri" panose="020F0502020204030204" pitchFamily="34" charset="0"/>
              </a:rPr>
              <a:t>Qualifications</a:t>
            </a:r>
          </a:p>
          <a:p>
            <a:r>
              <a:rPr lang="en-US" sz="2400" dirty="0" smtClean="0">
                <a:latin typeface="Calibri" panose="020F0502020204030204" pitchFamily="34" charset="0"/>
              </a:rPr>
              <a:t>Organization</a:t>
            </a:r>
          </a:p>
          <a:p>
            <a:r>
              <a:rPr lang="en-US" sz="2400" dirty="0" smtClean="0">
                <a:latin typeface="Calibri" panose="020F0502020204030204" pitchFamily="34" charset="0"/>
              </a:rPr>
              <a:t>Project Budgets</a:t>
            </a:r>
          </a:p>
          <a:p>
            <a:r>
              <a:rPr lang="en-US" sz="2400" dirty="0" smtClean="0">
                <a:latin typeface="Calibri" panose="020F0502020204030204" pitchFamily="34" charset="0"/>
              </a:rPr>
              <a:t>Project Schedules</a:t>
            </a:r>
          </a:p>
          <a:p>
            <a:r>
              <a:rPr lang="en-US" sz="2400" dirty="0" smtClean="0">
                <a:latin typeface="Calibri" panose="020F0502020204030204" pitchFamily="34" charset="0"/>
              </a:rPr>
              <a:t>Why GC/CM</a:t>
            </a:r>
          </a:p>
          <a:p>
            <a:r>
              <a:rPr lang="en-US" sz="2400" dirty="0" smtClean="0">
                <a:latin typeface="Calibri" panose="020F0502020204030204" pitchFamily="34" charset="0"/>
              </a:rPr>
              <a:t>Summary</a:t>
            </a:r>
            <a:endParaRPr lang="en-US" sz="2400" dirty="0">
              <a:latin typeface="Calibri" panose="020F0502020204030204" pitchFamily="34" charset="0"/>
            </a:endParaRPr>
          </a:p>
        </p:txBody>
      </p:sp>
    </p:spTree>
    <p:extLst>
      <p:ext uri="{BB962C8B-B14F-4D97-AF65-F5344CB8AC3E}">
        <p14:creationId xmlns:p14="http://schemas.microsoft.com/office/powerpoint/2010/main" val="1063704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3" y="3200400"/>
            <a:ext cx="7620000" cy="1143000"/>
          </a:xfrm>
        </p:spPr>
        <p:txBody>
          <a:bodyPr/>
          <a:lstStyle/>
          <a:p>
            <a:pPr algn="ctr"/>
            <a:r>
              <a:rPr lang="en-US" sz="4400" b="1" dirty="0" smtClean="0">
                <a:latin typeface="Calibri" panose="020F0502020204030204" pitchFamily="34" charset="0"/>
              </a:rPr>
              <a:t>The District</a:t>
            </a:r>
            <a:endParaRPr lang="en-US" sz="4400" b="1"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1" y="1828800"/>
            <a:ext cx="4024363" cy="1271587"/>
          </a:xfrm>
          <a:prstGeom prst="rect">
            <a:avLst/>
          </a:prstGeom>
        </p:spPr>
      </p:pic>
    </p:spTree>
    <p:extLst>
      <p:ext uri="{BB962C8B-B14F-4D97-AF65-F5344CB8AC3E}">
        <p14:creationId xmlns:p14="http://schemas.microsoft.com/office/powerpoint/2010/main" val="361951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alibri" panose="020F0502020204030204" pitchFamily="34" charset="0"/>
              </a:rPr>
              <a:t>District Statistics</a:t>
            </a:r>
            <a:endParaRPr lang="en-US" b="1" u="sng" dirty="0">
              <a:latin typeface="Calibri" panose="020F0502020204030204" pitchFamily="34" charset="0"/>
            </a:endParaRPr>
          </a:p>
        </p:txBody>
      </p:sp>
      <p:sp>
        <p:nvSpPr>
          <p:cNvPr id="3" name="Content Placeholder 2"/>
          <p:cNvSpPr>
            <a:spLocks noGrp="1"/>
          </p:cNvSpPr>
          <p:nvPr>
            <p:ph idx="1"/>
          </p:nvPr>
        </p:nvSpPr>
        <p:spPr/>
        <p:txBody>
          <a:bodyPr>
            <a:noAutofit/>
          </a:bodyPr>
          <a:lstStyle/>
          <a:p>
            <a:r>
              <a:rPr lang="en-US" sz="2000" dirty="0" smtClean="0">
                <a:latin typeface="Calibri" panose="020F0502020204030204" pitchFamily="34" charset="0"/>
              </a:rPr>
              <a:t>62 square mile </a:t>
            </a:r>
            <a:r>
              <a:rPr lang="en-US" sz="2000" dirty="0">
                <a:latin typeface="Calibri" panose="020F0502020204030204" pitchFamily="34" charset="0"/>
              </a:rPr>
              <a:t>area bridging King and Pierce </a:t>
            </a:r>
            <a:r>
              <a:rPr lang="en-US" sz="2000" dirty="0" smtClean="0">
                <a:latin typeface="Calibri" panose="020F0502020204030204" pitchFamily="34" charset="0"/>
              </a:rPr>
              <a:t>counties</a:t>
            </a:r>
          </a:p>
          <a:p>
            <a:r>
              <a:rPr lang="en-US" sz="2000" dirty="0" smtClean="0">
                <a:latin typeface="Calibri" panose="020F0502020204030204" pitchFamily="34" charset="0"/>
              </a:rPr>
              <a:t>Serves residents </a:t>
            </a:r>
            <a:r>
              <a:rPr lang="en-US" sz="2000" dirty="0">
                <a:latin typeface="Calibri" panose="020F0502020204030204" pitchFamily="34" charset="0"/>
              </a:rPr>
              <a:t>in Auburn, Algona, Pacific, Lake </a:t>
            </a:r>
            <a:r>
              <a:rPr lang="en-US" sz="2000" dirty="0" err="1">
                <a:latin typeface="Calibri" panose="020F0502020204030204" pitchFamily="34" charset="0"/>
              </a:rPr>
              <a:t>Tapps</a:t>
            </a:r>
            <a:r>
              <a:rPr lang="en-US" sz="2000" dirty="0">
                <a:latin typeface="Calibri" panose="020F0502020204030204" pitchFamily="34" charset="0"/>
              </a:rPr>
              <a:t> and unincorporated areas of King </a:t>
            </a:r>
            <a:r>
              <a:rPr lang="en-US" sz="2000" dirty="0" smtClean="0">
                <a:latin typeface="Calibri" panose="020F0502020204030204" pitchFamily="34" charset="0"/>
              </a:rPr>
              <a:t>County</a:t>
            </a:r>
          </a:p>
          <a:p>
            <a:r>
              <a:rPr lang="en-US" sz="2000" dirty="0" smtClean="0">
                <a:latin typeface="Calibri" panose="020F0502020204030204" pitchFamily="34" charset="0"/>
              </a:rPr>
              <a:t>Began serving students in 1896</a:t>
            </a:r>
          </a:p>
          <a:p>
            <a:r>
              <a:rPr lang="en-US" sz="2000" dirty="0" smtClean="0">
                <a:latin typeface="Calibri" panose="020F0502020204030204" pitchFamily="34" charset="0"/>
              </a:rPr>
              <a:t>Current enrollment: 16,000 students</a:t>
            </a:r>
          </a:p>
          <a:p>
            <a:r>
              <a:rPr lang="en-US" sz="2000" dirty="0" smtClean="0">
                <a:latin typeface="Calibri" panose="020F0502020204030204" pitchFamily="34" charset="0"/>
              </a:rPr>
              <a:t>Twenty-two schools comprised of:</a:t>
            </a:r>
          </a:p>
          <a:p>
            <a:pPr lvl="1"/>
            <a:r>
              <a:rPr lang="en-US" sz="2000" dirty="0" smtClean="0">
                <a:latin typeface="Calibri" panose="020F0502020204030204" pitchFamily="34" charset="0"/>
              </a:rPr>
              <a:t>14 Elementary Schools</a:t>
            </a:r>
          </a:p>
          <a:p>
            <a:pPr lvl="1"/>
            <a:r>
              <a:rPr lang="en-US" sz="2000" dirty="0" smtClean="0">
                <a:latin typeface="Calibri" panose="020F0502020204030204" pitchFamily="34" charset="0"/>
              </a:rPr>
              <a:t>4 Middle School</a:t>
            </a:r>
          </a:p>
          <a:p>
            <a:pPr lvl="1"/>
            <a:r>
              <a:rPr lang="en-US" sz="2000" dirty="0" smtClean="0">
                <a:latin typeface="Calibri" panose="020F0502020204030204" pitchFamily="34" charset="0"/>
              </a:rPr>
              <a:t>4 High Schools</a:t>
            </a:r>
          </a:p>
          <a:p>
            <a:r>
              <a:rPr lang="en-US" sz="2000" dirty="0" smtClean="0">
                <a:latin typeface="Calibri" panose="020F0502020204030204" pitchFamily="34" charset="0"/>
              </a:rPr>
              <a:t>Over 1,000 certified staff members and over 900 classified staff members </a:t>
            </a:r>
          </a:p>
        </p:txBody>
      </p:sp>
    </p:spTree>
    <p:extLst>
      <p:ext uri="{BB962C8B-B14F-4D97-AF65-F5344CB8AC3E}">
        <p14:creationId xmlns:p14="http://schemas.microsoft.com/office/powerpoint/2010/main" val="885271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830" y="365760"/>
            <a:ext cx="7357110" cy="868680"/>
          </a:xfrm>
        </p:spPr>
        <p:txBody>
          <a:bodyPr>
            <a:normAutofit/>
          </a:bodyPr>
          <a:lstStyle/>
          <a:p>
            <a:r>
              <a:rPr lang="en-US" sz="3600" b="1" u="sng" dirty="0" smtClean="0">
                <a:latin typeface="Calibri" panose="020F0502020204030204" pitchFamily="34" charset="0"/>
              </a:rPr>
              <a:t>District – 2016 Bond Program</a:t>
            </a:r>
            <a:endParaRPr lang="en-US" sz="3600" b="1" u="sng" dirty="0">
              <a:latin typeface="Calibri" panose="020F0502020204030204" pitchFamily="34" charset="0"/>
            </a:endParaRPr>
          </a:p>
        </p:txBody>
      </p:sp>
      <p:sp>
        <p:nvSpPr>
          <p:cNvPr id="3" name="Content Placeholder 2"/>
          <p:cNvSpPr>
            <a:spLocks noGrp="1"/>
          </p:cNvSpPr>
          <p:nvPr>
            <p:ph idx="1"/>
          </p:nvPr>
        </p:nvSpPr>
        <p:spPr>
          <a:xfrm>
            <a:off x="544830" y="1554480"/>
            <a:ext cx="7444740" cy="4754880"/>
          </a:xfrm>
        </p:spPr>
        <p:txBody>
          <a:bodyPr>
            <a:normAutofit fontScale="92500" lnSpcReduction="10000"/>
          </a:bodyPr>
          <a:lstStyle/>
          <a:p>
            <a:pPr marL="0" indent="0">
              <a:buNone/>
            </a:pPr>
            <a:r>
              <a:rPr lang="en-US" sz="2000" dirty="0" smtClean="0">
                <a:latin typeface="Calibri" panose="020F0502020204030204" pitchFamily="34" charset="0"/>
              </a:rPr>
              <a:t>Capital bond passed in 2016 - $456 M</a:t>
            </a:r>
          </a:p>
          <a:p>
            <a:pPr marL="0" indent="0">
              <a:buNone/>
            </a:pPr>
            <a:r>
              <a:rPr lang="en-US" sz="2000" dirty="0" smtClean="0">
                <a:latin typeface="Calibri" panose="020F0502020204030204" pitchFamily="34" charset="0"/>
              </a:rPr>
              <a:t>2016 bond program includes:</a:t>
            </a:r>
          </a:p>
          <a:p>
            <a:pPr lvl="1"/>
            <a:r>
              <a:rPr lang="en-US" sz="2000" dirty="0" smtClean="0">
                <a:latin typeface="Calibri" panose="020F0502020204030204" pitchFamily="34" charset="0"/>
              </a:rPr>
              <a:t>Replace Olympic Middle School (current GC/CM project)</a:t>
            </a:r>
          </a:p>
          <a:p>
            <a:pPr lvl="1"/>
            <a:r>
              <a:rPr lang="en-US" sz="2000" dirty="0" smtClean="0">
                <a:latin typeface="Calibri" panose="020F0502020204030204" pitchFamily="34" charset="0"/>
              </a:rPr>
              <a:t>Replace 5 elementary schools (Chinook, Dick Scobee, Lea Hill, Pioneer and Terminal Park)</a:t>
            </a:r>
          </a:p>
          <a:p>
            <a:pPr lvl="1"/>
            <a:r>
              <a:rPr lang="en-US" sz="2000" dirty="0" smtClean="0">
                <a:latin typeface="Calibri" panose="020F0502020204030204" pitchFamily="34" charset="0"/>
              </a:rPr>
              <a:t>Build 2 new </a:t>
            </a:r>
            <a:r>
              <a:rPr lang="en-US" sz="2000" dirty="0">
                <a:latin typeface="Calibri" panose="020F0502020204030204" pitchFamily="34" charset="0"/>
              </a:rPr>
              <a:t>elementary </a:t>
            </a:r>
            <a:r>
              <a:rPr lang="en-US" sz="2000" dirty="0" smtClean="0">
                <a:latin typeface="Calibri" panose="020F0502020204030204" pitchFamily="34" charset="0"/>
              </a:rPr>
              <a:t>schools (Elementary School No. 15 and 16)</a:t>
            </a:r>
          </a:p>
          <a:p>
            <a:pPr marL="0" indent="0">
              <a:buNone/>
            </a:pPr>
            <a:r>
              <a:rPr lang="en-US" sz="2000" dirty="0" smtClean="0">
                <a:latin typeface="Calibri" panose="020F0502020204030204" pitchFamily="34" charset="0"/>
              </a:rPr>
              <a:t>Bond Program - Phase 1: Replace Olympic MS. Currently in Design Development Phase.  After the </a:t>
            </a:r>
            <a:r>
              <a:rPr lang="en-US" sz="2000" dirty="0">
                <a:latin typeface="Calibri" panose="020F0502020204030204" pitchFamily="34" charset="0"/>
              </a:rPr>
              <a:t>new Olympic MS is </a:t>
            </a:r>
            <a:r>
              <a:rPr lang="en-US" sz="2000" dirty="0" smtClean="0">
                <a:latin typeface="Calibri" panose="020F0502020204030204" pitchFamily="34" charset="0"/>
              </a:rPr>
              <a:t>constructed, </a:t>
            </a:r>
            <a:r>
              <a:rPr lang="en-US" sz="2000" dirty="0">
                <a:latin typeface="Calibri" panose="020F0502020204030204" pitchFamily="34" charset="0"/>
              </a:rPr>
              <a:t>the existing </a:t>
            </a:r>
            <a:r>
              <a:rPr lang="en-US" sz="2000" dirty="0" smtClean="0">
                <a:latin typeface="Calibri" panose="020F0502020204030204" pitchFamily="34" charset="0"/>
              </a:rPr>
              <a:t>building will </a:t>
            </a:r>
            <a:r>
              <a:rPr lang="en-US" sz="2000" dirty="0">
                <a:latin typeface="Calibri" panose="020F0502020204030204" pitchFamily="34" charset="0"/>
              </a:rPr>
              <a:t>be used as an interim school for the replacement school projects. </a:t>
            </a:r>
            <a:endParaRPr lang="en-US" sz="2000" dirty="0" smtClean="0">
              <a:latin typeface="Calibri" panose="020F0502020204030204" pitchFamily="34" charset="0"/>
            </a:endParaRPr>
          </a:p>
          <a:p>
            <a:pPr marL="0" indent="0">
              <a:buNone/>
            </a:pPr>
            <a:r>
              <a:rPr lang="en-US" sz="2000" dirty="0" smtClean="0">
                <a:latin typeface="Calibri" panose="020F0502020204030204" pitchFamily="34" charset="0"/>
              </a:rPr>
              <a:t>Bond Program – Phase 2:  Replace 4 elementary schools (Dick Scobee, Pioneer, Chinook, Terminal Park).</a:t>
            </a:r>
          </a:p>
          <a:p>
            <a:pPr marL="0" indent="0">
              <a:buNone/>
            </a:pPr>
            <a:r>
              <a:rPr lang="en-US" sz="2000" dirty="0" smtClean="0">
                <a:latin typeface="Calibri" panose="020F0502020204030204" pitchFamily="34" charset="0"/>
              </a:rPr>
              <a:t>Bond Program – Phase 3:  Build 2 new elementary schools and replace one elementary school ( Lea Hill Elementary).</a:t>
            </a:r>
            <a:endParaRPr lang="en-US" sz="2000" dirty="0">
              <a:latin typeface="Calibri" panose="020F0502020204030204" pitchFamily="34" charset="0"/>
            </a:endParaRPr>
          </a:p>
          <a:p>
            <a:endParaRPr lang="en-US" sz="2000" dirty="0" smtClean="0">
              <a:latin typeface="Calibri" panose="020F0502020204030204" pitchFamily="34" charset="0"/>
            </a:endParaRPr>
          </a:p>
          <a:p>
            <a:pPr lvl="1"/>
            <a:endParaRPr lang="en-US" dirty="0" smtClean="0"/>
          </a:p>
          <a:p>
            <a:endParaRPr lang="en-US" dirty="0"/>
          </a:p>
        </p:txBody>
      </p:sp>
    </p:spTree>
    <p:extLst>
      <p:ext uri="{BB962C8B-B14F-4D97-AF65-F5344CB8AC3E}">
        <p14:creationId xmlns:p14="http://schemas.microsoft.com/office/powerpoint/2010/main" val="596010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653540"/>
          </a:xfrm>
        </p:spPr>
        <p:txBody>
          <a:bodyPr>
            <a:normAutofit/>
          </a:bodyPr>
          <a:lstStyle/>
          <a:p>
            <a:pPr algn="ctr"/>
            <a:r>
              <a:rPr lang="en-US" sz="4400" b="1" dirty="0" smtClean="0">
                <a:latin typeface="Calibri" panose="020F0502020204030204" pitchFamily="34" charset="0"/>
              </a:rPr>
              <a:t>Auburn School District Qualifications</a:t>
            </a:r>
            <a:endParaRPr lang="en-US" sz="4400" b="1"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828800"/>
            <a:ext cx="4024363" cy="1271587"/>
          </a:xfrm>
          <a:prstGeom prst="rect">
            <a:avLst/>
          </a:prstGeom>
        </p:spPr>
      </p:pic>
    </p:spTree>
    <p:extLst>
      <p:ext uri="{BB962C8B-B14F-4D97-AF65-F5344CB8AC3E}">
        <p14:creationId xmlns:p14="http://schemas.microsoft.com/office/powerpoint/2010/main" val="3465710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7269480" cy="746760"/>
          </a:xfrm>
        </p:spPr>
        <p:txBody>
          <a:bodyPr/>
          <a:lstStyle/>
          <a:p>
            <a:r>
              <a:rPr lang="en-US" sz="4400" b="1" u="sng" dirty="0" smtClean="0">
                <a:latin typeface="Calibri" panose="020F0502020204030204" pitchFamily="34" charset="0"/>
              </a:rPr>
              <a:t>Leadership Team</a:t>
            </a:r>
            <a:endParaRPr lang="en-US" sz="4400" b="1" u="sng" dirty="0">
              <a:latin typeface="Calibri" panose="020F0502020204030204" pitchFamily="34" charset="0"/>
            </a:endParaRPr>
          </a:p>
        </p:txBody>
      </p:sp>
      <p:sp>
        <p:nvSpPr>
          <p:cNvPr id="5" name="Title 1"/>
          <p:cNvSpPr txBox="1">
            <a:spLocks/>
          </p:cNvSpPr>
          <p:nvPr/>
        </p:nvSpPr>
        <p:spPr>
          <a:xfrm>
            <a:off x="457200" y="1417638"/>
            <a:ext cx="7086600" cy="513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
        <p:nvSpPr>
          <p:cNvPr id="6" name="Content Placeholder 2"/>
          <p:cNvSpPr>
            <a:spLocks noGrp="1"/>
          </p:cNvSpPr>
          <p:nvPr>
            <p:ph idx="1"/>
          </p:nvPr>
        </p:nvSpPr>
        <p:spPr>
          <a:xfrm>
            <a:off x="457200" y="1219200"/>
            <a:ext cx="7848600" cy="5263661"/>
          </a:xfrm>
        </p:spPr>
        <p:txBody>
          <a:bodyPr>
            <a:normAutofit fontScale="77500" lnSpcReduction="20000"/>
          </a:bodyPr>
          <a:lstStyle/>
          <a:p>
            <a:r>
              <a:rPr lang="en-US" sz="1900" dirty="0" smtClean="0">
                <a:latin typeface="Calibri" panose="020F0502020204030204" pitchFamily="34" charset="0"/>
              </a:rPr>
              <a:t>ASD has extensive, successful, K-12 capital projects experience including projects of similar scope and complexity.</a:t>
            </a:r>
          </a:p>
          <a:p>
            <a:pPr lvl="1"/>
            <a:r>
              <a:rPr lang="en-US" sz="1700" dirty="0" smtClean="0">
                <a:latin typeface="Calibri" panose="020F0502020204030204" pitchFamily="34" charset="0"/>
              </a:rPr>
              <a:t>All of which have been delivered using Design-Bid-Build.</a:t>
            </a:r>
          </a:p>
          <a:p>
            <a:pPr lvl="1"/>
            <a:r>
              <a:rPr lang="en-US" sz="1700" dirty="0" smtClean="0">
                <a:latin typeface="Calibri" panose="020F0502020204030204" pitchFamily="34" charset="0"/>
              </a:rPr>
              <a:t>Long track record of building projects on-time and within budget.</a:t>
            </a:r>
          </a:p>
          <a:p>
            <a:r>
              <a:rPr lang="en-US" sz="1900" dirty="0" smtClean="0">
                <a:latin typeface="Calibri" panose="020F0502020204030204" pitchFamily="34" charset="0"/>
              </a:rPr>
              <a:t>This program will ASD’s second opportunity to use GC/CM method of project delivery.</a:t>
            </a:r>
          </a:p>
          <a:p>
            <a:r>
              <a:rPr lang="en-US" sz="1900" dirty="0" smtClean="0">
                <a:latin typeface="Calibri" panose="020F0502020204030204" pitchFamily="34" charset="0"/>
              </a:rPr>
              <a:t>Assigned ASD PM: Executive Director of Capital Projects, Jeffrey Grose</a:t>
            </a:r>
          </a:p>
          <a:p>
            <a:pPr lvl="1"/>
            <a:r>
              <a:rPr lang="en-US" sz="1700" dirty="0" smtClean="0">
                <a:latin typeface="Calibri" panose="020F0502020204030204" pitchFamily="34" charset="0"/>
              </a:rPr>
              <a:t>37 years heading the Capital Projects program at ASD. </a:t>
            </a:r>
          </a:p>
          <a:p>
            <a:pPr lvl="1"/>
            <a:r>
              <a:rPr lang="en-US" sz="1700" dirty="0" smtClean="0">
                <a:latin typeface="Calibri" panose="020F0502020204030204" pitchFamily="34" charset="0"/>
              </a:rPr>
              <a:t>Degrees in architecture and building construction.</a:t>
            </a:r>
          </a:p>
          <a:p>
            <a:pPr lvl="1"/>
            <a:r>
              <a:rPr lang="en-US" sz="1700" dirty="0" smtClean="0">
                <a:latin typeface="Calibri" panose="020F0502020204030204" pitchFamily="34" charset="0"/>
              </a:rPr>
              <a:t>Work experience with architectural firms, contractor and Owner.</a:t>
            </a:r>
          </a:p>
          <a:p>
            <a:pPr lvl="1"/>
            <a:r>
              <a:rPr lang="en-US" sz="1700" dirty="0" smtClean="0">
                <a:latin typeface="Calibri" panose="020F0502020204030204" pitchFamily="34" charset="0"/>
              </a:rPr>
              <a:t>Certified Value Engineer.</a:t>
            </a:r>
          </a:p>
          <a:p>
            <a:pPr lvl="1"/>
            <a:r>
              <a:rPr lang="en-US" sz="1700" dirty="0" smtClean="0">
                <a:latin typeface="Calibri" panose="020F0502020204030204" pitchFamily="34" charset="0"/>
              </a:rPr>
              <a:t>Arbitrator for AAA and member of Dispute Resolution Board Foundation.</a:t>
            </a:r>
          </a:p>
          <a:p>
            <a:pPr lvl="1"/>
            <a:r>
              <a:rPr lang="en-US" sz="1700" dirty="0" smtClean="0">
                <a:latin typeface="Calibri" panose="020F0502020204030204" pitchFamily="34" charset="0"/>
              </a:rPr>
              <a:t>Completed AGC </a:t>
            </a:r>
            <a:r>
              <a:rPr lang="en-US" sz="1700" dirty="0">
                <a:latin typeface="Calibri" panose="020F0502020204030204" pitchFamily="34" charset="0"/>
              </a:rPr>
              <a:t>GC/CM Training </a:t>
            </a:r>
            <a:r>
              <a:rPr lang="en-US" sz="1700" dirty="0" smtClean="0">
                <a:latin typeface="Calibri" panose="020F0502020204030204" pitchFamily="34" charset="0"/>
              </a:rPr>
              <a:t>Workshop in January 2017.</a:t>
            </a:r>
          </a:p>
          <a:p>
            <a:pPr lvl="1"/>
            <a:r>
              <a:rPr lang="en-US" sz="1700" dirty="0" smtClean="0">
                <a:latin typeface="Calibri" panose="020F0502020204030204" pitchFamily="34" charset="0"/>
              </a:rPr>
              <a:t>Currently Owner’s PM for Olympic Middle School GC/CM project.</a:t>
            </a:r>
          </a:p>
          <a:p>
            <a:r>
              <a:rPr lang="en-US" sz="1900" dirty="0" smtClean="0">
                <a:latin typeface="Calibri" panose="020F0502020204030204" pitchFamily="34" charset="0"/>
              </a:rPr>
              <a:t>ASD hired Parametrix for GC/CM Procurement and Advisory services.</a:t>
            </a:r>
          </a:p>
          <a:p>
            <a:r>
              <a:rPr lang="en-US" sz="1900" dirty="0" smtClean="0">
                <a:latin typeface="Calibri" panose="020F0502020204030204" pitchFamily="34" charset="0"/>
              </a:rPr>
              <a:t>ASD retained Graehm Wallace as legal counsel with depth of GC/CM experience.</a:t>
            </a:r>
          </a:p>
          <a:p>
            <a:r>
              <a:rPr lang="en-US" sz="1900" dirty="0" smtClean="0">
                <a:latin typeface="Calibri" panose="020F0502020204030204" pitchFamily="34" charset="0"/>
              </a:rPr>
              <a:t>ASD hired NAC Architecture as the Architect.  While NAC team does not have extensive GC/CM experience, the firm has considerable GC/CM extensive and the team for this program has proven, successful experience in design and construction of K-12 capital projects of this size and larger.</a:t>
            </a:r>
          </a:p>
          <a:p>
            <a:pPr marL="114300" indent="0">
              <a:buNone/>
            </a:pPr>
            <a:r>
              <a:rPr lang="en-US" sz="1900" b="1" dirty="0" smtClean="0">
                <a:latin typeface="Calibri" panose="020F0502020204030204" pitchFamily="34" charset="0"/>
              </a:rPr>
              <a:t>ASD satisfies the public body qualifications by staff augmentation with consultants.</a:t>
            </a:r>
          </a:p>
          <a:p>
            <a:endParaRPr lang="en-US" sz="2000" dirty="0" smtClean="0"/>
          </a:p>
          <a:p>
            <a:endParaRPr lang="en-US" sz="2400" dirty="0"/>
          </a:p>
        </p:txBody>
      </p:sp>
    </p:spTree>
    <p:extLst>
      <p:ext uri="{BB962C8B-B14F-4D97-AF65-F5344CB8AC3E}">
        <p14:creationId xmlns:p14="http://schemas.microsoft.com/office/powerpoint/2010/main" val="3737130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2275</TotalTime>
  <Words>4704</Words>
  <Application>Microsoft Office PowerPoint</Application>
  <PresentationFormat>On-screen Show (4:3)</PresentationFormat>
  <Paragraphs>581</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Schoolbook</vt:lpstr>
      <vt:lpstr>Times New Roman</vt:lpstr>
      <vt:lpstr>Wingdings 2</vt:lpstr>
      <vt:lpstr>View</vt:lpstr>
      <vt:lpstr>FOUR ELEMENTARY SCHOOL REPLACEMENT PROGRAM   Dick Scobee, Pioneer, Chinook and Terminal Park</vt:lpstr>
      <vt:lpstr>Introductions</vt:lpstr>
      <vt:lpstr>Project Team</vt:lpstr>
      <vt:lpstr>Agenda</vt:lpstr>
      <vt:lpstr>The District</vt:lpstr>
      <vt:lpstr>District Statistics</vt:lpstr>
      <vt:lpstr>District – 2016 Bond Program</vt:lpstr>
      <vt:lpstr>Auburn School District Qualifications</vt:lpstr>
      <vt:lpstr>Leadership Team</vt:lpstr>
      <vt:lpstr>PowerPoint Presentation</vt:lpstr>
      <vt:lpstr>Organization</vt:lpstr>
      <vt:lpstr> Project Organization Chart</vt:lpstr>
      <vt:lpstr>The Program Replacement of 4 Elementary Schools</vt:lpstr>
      <vt:lpstr>Dick Scobee Elementary School</vt:lpstr>
      <vt:lpstr>Pioneer Elementary School</vt:lpstr>
      <vt:lpstr>Chinook Elementary School</vt:lpstr>
      <vt:lpstr>Terminal Park Elementary School</vt:lpstr>
      <vt:lpstr>Project Budgets</vt:lpstr>
      <vt:lpstr>Dick Scobee Elementary School  Project Budget</vt:lpstr>
      <vt:lpstr>Pioneer Elementary School Project Budget</vt:lpstr>
      <vt:lpstr>Chinook Elementary School Project Budget</vt:lpstr>
      <vt:lpstr>Terminal Park Elementary School  Project Budget</vt:lpstr>
      <vt:lpstr>Project Schedules</vt:lpstr>
      <vt:lpstr>GC/CM PROCUREMENT SCHEDULE</vt:lpstr>
      <vt:lpstr>Project Schedule</vt:lpstr>
      <vt:lpstr>Project Schedule (cont’d.)</vt:lpstr>
      <vt:lpstr>Why GC/CM Delivery Method? </vt:lpstr>
      <vt:lpstr>GC/CM Statutory Criteria</vt:lpstr>
      <vt:lpstr>GC/CM Project Criteria Four Elementary School Replacement Program</vt:lpstr>
      <vt:lpstr>Critical Phasing</vt:lpstr>
      <vt:lpstr>Complex Scheduling</vt:lpstr>
      <vt:lpstr>Involvement of GC/CM during Design Phase</vt:lpstr>
      <vt:lpstr>Other GC/CM Factors for Success</vt:lpstr>
      <vt:lpstr>4 Projects – One GC/CM</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Dick Scobee Elementary, Pioneer Elementary, Chinook Elementary, and Terminal Park Elementary Schools</dc:title>
  <dc:creator>Ben Warner</dc:creator>
  <cp:lastModifiedBy>Grose, Jeff</cp:lastModifiedBy>
  <cp:revision>155</cp:revision>
  <cp:lastPrinted>2017-07-25T17:48:10Z</cp:lastPrinted>
  <dcterms:created xsi:type="dcterms:W3CDTF">2017-06-09T15:49:27Z</dcterms:created>
  <dcterms:modified xsi:type="dcterms:W3CDTF">2017-07-26T23:43:10Z</dcterms:modified>
</cp:coreProperties>
</file>