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31"/>
  </p:notesMasterIdLst>
  <p:handoutMasterIdLst>
    <p:handoutMasterId r:id="rId32"/>
  </p:handoutMasterIdLst>
  <p:sldIdLst>
    <p:sldId id="297" r:id="rId2"/>
    <p:sldId id="257" r:id="rId3"/>
    <p:sldId id="298" r:id="rId4"/>
    <p:sldId id="259" r:id="rId5"/>
    <p:sldId id="339" r:id="rId6"/>
    <p:sldId id="346" r:id="rId7"/>
    <p:sldId id="347" r:id="rId8"/>
    <p:sldId id="340" r:id="rId9"/>
    <p:sldId id="341" r:id="rId10"/>
    <p:sldId id="342" r:id="rId11"/>
    <p:sldId id="343" r:id="rId12"/>
    <p:sldId id="344" r:id="rId13"/>
    <p:sldId id="345" r:id="rId14"/>
    <p:sldId id="348" r:id="rId15"/>
    <p:sldId id="349" r:id="rId16"/>
    <p:sldId id="350" r:id="rId17"/>
    <p:sldId id="353" r:id="rId18"/>
    <p:sldId id="354" r:id="rId19"/>
    <p:sldId id="355" r:id="rId20"/>
    <p:sldId id="356" r:id="rId21"/>
    <p:sldId id="357" r:id="rId22"/>
    <p:sldId id="358" r:id="rId23"/>
    <p:sldId id="315" r:id="rId24"/>
    <p:sldId id="316" r:id="rId25"/>
    <p:sldId id="327" r:id="rId26"/>
    <p:sldId id="318" r:id="rId27"/>
    <p:sldId id="288" r:id="rId28"/>
    <p:sldId id="286" r:id="rId29"/>
    <p:sldId id="319"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83898A-AD71-4924-909A-A66329934B5B}">
          <p14:sldIdLst>
            <p14:sldId id="297"/>
            <p14:sldId id="257"/>
            <p14:sldId id="298"/>
            <p14:sldId id="259"/>
            <p14:sldId id="339"/>
            <p14:sldId id="346"/>
            <p14:sldId id="347"/>
            <p14:sldId id="340"/>
            <p14:sldId id="341"/>
            <p14:sldId id="342"/>
            <p14:sldId id="343"/>
            <p14:sldId id="344"/>
            <p14:sldId id="345"/>
            <p14:sldId id="348"/>
            <p14:sldId id="349"/>
            <p14:sldId id="350"/>
            <p14:sldId id="353"/>
            <p14:sldId id="354"/>
            <p14:sldId id="355"/>
            <p14:sldId id="356"/>
            <p14:sldId id="357"/>
            <p14:sldId id="358"/>
            <p14:sldId id="315"/>
            <p14:sldId id="316"/>
            <p14:sldId id="327"/>
            <p14:sldId id="318"/>
            <p14:sldId id="288"/>
          </p14:sldIdLst>
        </p14:section>
        <p14:section name="Untitled Section" id="{DBA5ED3B-4B01-425E-AD57-C8F96DE0FC78}">
          <p14:sldIdLst>
            <p14:sldId id="286"/>
            <p14:sldId id="31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rner" initials="BW" lastIdx="0" clrIdx="0">
    <p:extLst>
      <p:ext uri="{19B8F6BF-5375-455C-9EA6-DF929625EA0E}">
        <p15:presenceInfo xmlns:p15="http://schemas.microsoft.com/office/powerpoint/2012/main" userId="S-1-5-21-1110004096-1093950551-5522801-5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0C7"/>
    <a:srgbClr val="0D4A6E"/>
    <a:srgbClr val="0A5387"/>
    <a:srgbClr val="0A537E"/>
    <a:srgbClr val="0C4F78"/>
    <a:srgbClr val="064974"/>
    <a:srgbClr val="074875"/>
    <a:srgbClr val="074975"/>
    <a:srgbClr val="0B4F78"/>
    <a:srgbClr val="315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4" d="100"/>
          <a:sy n="84" d="100"/>
        </p:scale>
        <p:origin x="84" y="3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183"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31D767-DC60-4139-9EFC-77462BCB1A60}" type="datetimeFigureOut">
              <a:rPr lang="en-US" smtClean="0"/>
              <a:t>7/26/2018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9D0A73-6153-4DE3-8478-69E8C576ED5F}" type="slidenum">
              <a:rPr lang="en-US" smtClean="0"/>
              <a:t>‹#›</a:t>
            </a:fld>
            <a:endParaRPr lang="en-US"/>
          </a:p>
        </p:txBody>
      </p:sp>
    </p:spTree>
    <p:extLst>
      <p:ext uri="{BB962C8B-B14F-4D97-AF65-F5344CB8AC3E}">
        <p14:creationId xmlns:p14="http://schemas.microsoft.com/office/powerpoint/2010/main" val="1049849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B97EE2-AD38-4ACD-B4B6-213806E3EE22}" type="datetimeFigureOut">
              <a:rPr lang="en-US" smtClean="0"/>
              <a:t>7/26/2018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4DFC31-B96D-4E1F-A531-36410DDDE22E}" type="slidenum">
              <a:rPr lang="en-US" smtClean="0"/>
              <a:t>‹#›</a:t>
            </a:fld>
            <a:endParaRPr lang="en-US"/>
          </a:p>
        </p:txBody>
      </p:sp>
    </p:spTree>
    <p:extLst>
      <p:ext uri="{BB962C8B-B14F-4D97-AF65-F5344CB8AC3E}">
        <p14:creationId xmlns:p14="http://schemas.microsoft.com/office/powerpoint/2010/main" val="63755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Good day: I’m Jim Dugan, Master</a:t>
            </a:r>
            <a:r>
              <a:rPr lang="en-US" baseline="0" dirty="0" smtClean="0"/>
              <a:t> of </a:t>
            </a:r>
            <a:r>
              <a:rPr lang="en-US" baseline="0" smtClean="0"/>
              <a:t>the Universe </a:t>
            </a:r>
            <a:r>
              <a:rPr lang="en-US" baseline="0" dirty="0" smtClean="0"/>
              <a:t>and today’s facilitator for Bainbridge Island’s Scho</a:t>
            </a:r>
            <a:r>
              <a:rPr lang="en-US" dirty="0" smtClean="0"/>
              <a:t>ol District’s Capital Projects Department</a:t>
            </a:r>
          </a:p>
          <a:p>
            <a:pPr marL="228600" indent="-228600">
              <a:spcAft>
                <a:spcPts val="600"/>
              </a:spcAft>
              <a:buAutoNum type="arabicPeriod"/>
            </a:pPr>
            <a:r>
              <a:rPr lang="en-US" dirty="0" smtClean="0"/>
              <a:t>Thank you for opportunity to present our application for approval GC/CM delivery for our Bainbridge High School Bldg. 100 Replacement Project.</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a:t>
            </a:fld>
            <a:endParaRPr lang="en-US"/>
          </a:p>
        </p:txBody>
      </p:sp>
    </p:spTree>
    <p:extLst>
      <p:ext uri="{BB962C8B-B14F-4D97-AF65-F5344CB8AC3E}">
        <p14:creationId xmlns:p14="http://schemas.microsoft.com/office/powerpoint/2010/main" val="3057325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drawing shows construction areas as identified by the design team, and associated square footage with each portion of the project.</a:t>
            </a:r>
          </a:p>
          <a:p>
            <a:endParaRPr lang="en-US" dirty="0"/>
          </a:p>
          <a:p>
            <a:pPr marL="171450" indent="-171450">
              <a:buFont typeface="Arial" panose="020B0604020202020204" pitchFamily="34" charset="0"/>
              <a:buChar char="•"/>
            </a:pPr>
            <a:r>
              <a:rPr lang="en-US" dirty="0" smtClean="0"/>
              <a:t>As you can tell, the footprint of Bldg. 100 is to be reduced; with the current building being abated/ demolished- including the existing theater seen in the satellite image of Bldg. 100. </a:t>
            </a:r>
          </a:p>
          <a:p>
            <a:endParaRPr lang="en-US" dirty="0"/>
          </a:p>
          <a:p>
            <a:pPr marL="171450" indent="-171450">
              <a:buFont typeface="Arial" panose="020B0604020202020204" pitchFamily="34" charset="0"/>
              <a:buChar char="•"/>
            </a:pPr>
            <a:r>
              <a:rPr lang="en-US" dirty="0" smtClean="0"/>
              <a:t>The </a:t>
            </a:r>
            <a:r>
              <a:rPr lang="en-US" dirty="0"/>
              <a:t>y</a:t>
            </a:r>
            <a:r>
              <a:rPr lang="en-US" dirty="0" smtClean="0"/>
              <a:t>et-to-be-constructed School’s theater is set to be constructed in existing commons space as a phased-in tenant improvement at the end of this project.</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10</a:t>
            </a:fld>
            <a:endParaRPr lang="en-US"/>
          </a:p>
        </p:txBody>
      </p:sp>
    </p:spTree>
    <p:extLst>
      <p:ext uri="{BB962C8B-B14F-4D97-AF65-F5344CB8AC3E}">
        <p14:creationId xmlns:p14="http://schemas.microsoft.com/office/powerpoint/2010/main" val="2383776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To begin with, we will need to have the selected GC/CM immediately start renovating Special Education spaces in the existing Bldg. 300 at the area shown by the arrows on your slide. </a:t>
            </a:r>
          </a:p>
          <a:p>
            <a:pPr>
              <a:spcAft>
                <a:spcPts val="600"/>
              </a:spcAft>
            </a:pPr>
            <a:r>
              <a:rPr lang="en-US" dirty="0" smtClean="0"/>
              <a:t>These spaces MUST be completed prior to demolition of Bldg. 100, as the staff and students using it are currently housed in Bldg. 100 and need to move in prior to demolition.</a:t>
            </a:r>
          </a:p>
          <a:p>
            <a:pPr>
              <a:spcAft>
                <a:spcPts val="600"/>
              </a:spcAft>
            </a:pPr>
            <a:endParaRPr lang="en-US" dirty="0"/>
          </a:p>
          <a:p>
            <a:pPr>
              <a:spcAft>
                <a:spcPts val="600"/>
              </a:spcAft>
            </a:pPr>
            <a:r>
              <a:rPr lang="en-US" dirty="0" smtClean="0"/>
              <a:t>Current (tentative) construction schedule dates are listed; subject to adjustment by GC/CM once design is complete.</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11</a:t>
            </a:fld>
            <a:endParaRPr lang="en-US"/>
          </a:p>
        </p:txBody>
      </p:sp>
    </p:spTree>
    <p:extLst>
      <p:ext uri="{BB962C8B-B14F-4D97-AF65-F5344CB8AC3E}">
        <p14:creationId xmlns:p14="http://schemas.microsoft.com/office/powerpoint/2010/main" val="156115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Our primary goal is to demolish our existing Building 100, and construct a new building in its place to be ready for the second half of the 2021 school year</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12</a:t>
            </a:fld>
            <a:endParaRPr lang="en-US"/>
          </a:p>
        </p:txBody>
      </p:sp>
    </p:spTree>
    <p:extLst>
      <p:ext uri="{BB962C8B-B14F-4D97-AF65-F5344CB8AC3E}">
        <p14:creationId xmlns:p14="http://schemas.microsoft.com/office/powerpoint/2010/main" val="272108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Included in our design plans is the renovation of current commons space in Building 200 on campus, to construct a new theater in the commons space due to the demolition of the existing School Theater at Building 100. </a:t>
            </a:r>
          </a:p>
          <a:p>
            <a:pPr>
              <a:spcAft>
                <a:spcPts val="600"/>
              </a:spcAft>
            </a:pPr>
            <a:endParaRPr lang="en-US" dirty="0"/>
          </a:p>
          <a:p>
            <a:pPr>
              <a:spcAft>
                <a:spcPts val="600"/>
              </a:spcAft>
            </a:pPr>
            <a:r>
              <a:rPr lang="en-US" dirty="0" smtClean="0"/>
              <a:t>Funding is still being procured to be sure the theater can move from Design to Construction by primary construction start of Bldg. 100, or before it’s completed. Design of the theater space was approved by our Board using funding from the previous bond measure.</a:t>
            </a:r>
          </a:p>
          <a:p>
            <a:pPr>
              <a:spcAft>
                <a:spcPts val="600"/>
              </a:spcAft>
            </a:pPr>
            <a:r>
              <a:rPr lang="en-US" dirty="0" smtClean="0"/>
              <a:t>Multiple methods of fund raising are being considered for use on </a:t>
            </a:r>
            <a:r>
              <a:rPr lang="en-US" dirty="0" err="1" smtClean="0"/>
              <a:t>thr</a:t>
            </a:r>
            <a:r>
              <a:rPr lang="en-US" dirty="0" smtClean="0"/>
              <a:t> theater portion of this project; from allowances of savings on other phase work via Value Engineering on Bldg. 100, naming rights, to donations, future bond measures, etc.</a:t>
            </a:r>
          </a:p>
          <a:p>
            <a:pPr>
              <a:spcAft>
                <a:spcPts val="600"/>
              </a:spcAft>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13</a:t>
            </a:fld>
            <a:endParaRPr lang="en-US"/>
          </a:p>
        </p:txBody>
      </p:sp>
    </p:spTree>
    <p:extLst>
      <p:ext uri="{BB962C8B-B14F-4D97-AF65-F5344CB8AC3E}">
        <p14:creationId xmlns:p14="http://schemas.microsoft.com/office/powerpoint/2010/main" val="159941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smtClean="0"/>
              <a:t>Here’s a snapshot of our project budget, including significant contingency to allow for market escalation, etc.</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14</a:t>
            </a:fld>
            <a:endParaRPr lang="en-US"/>
          </a:p>
        </p:txBody>
      </p:sp>
    </p:spTree>
    <p:extLst>
      <p:ext uri="{BB962C8B-B14F-4D97-AF65-F5344CB8AC3E}">
        <p14:creationId xmlns:p14="http://schemas.microsoft.com/office/powerpoint/2010/main" val="137904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Our GCCM procurement schedule is set up to move expeditiously through the GCCM selection process so that the GCCM will be on board prior to the start the design phase for the </a:t>
            </a:r>
            <a:r>
              <a:rPr lang="en-US" dirty="0" smtClean="0"/>
              <a:t>project. </a:t>
            </a:r>
          </a:p>
          <a:p>
            <a:pPr marL="228600" indent="-228600">
              <a:spcAft>
                <a:spcPts val="600"/>
              </a:spcAft>
              <a:buAutoNum type="arabicPeriod"/>
            </a:pPr>
            <a:r>
              <a:rPr lang="en-US" dirty="0" smtClean="0"/>
              <a:t>Bid schedules are tight due to rapid-paced market conditions and the need to match Board approval schedules, begin construction with enough time for substantial completion prior to the new School Year.</a:t>
            </a:r>
          </a:p>
          <a:p>
            <a:pPr marL="228600" indent="-228600">
              <a:spcAft>
                <a:spcPts val="600"/>
              </a:spcAft>
              <a:buAutoNum type="arabicPeriod"/>
            </a:pPr>
            <a:r>
              <a:rPr lang="en-US" dirty="0" smtClean="0"/>
              <a:t>The Schedule shown here includes phasing placeholders for expected starts/completion of phase work; to be validated and adjusted through design completion and contract awarding.</a:t>
            </a:r>
          </a:p>
          <a:p>
            <a:pPr marL="228600" indent="-228600">
              <a:spcAft>
                <a:spcPts val="600"/>
              </a:spcAft>
              <a:buAutoNum type="arabicPeriod"/>
            </a:pPr>
            <a:r>
              <a:rPr lang="en-US" dirty="0" smtClean="0"/>
              <a:t>Under this schedule, the GCCM’s Preconstruction Manager (if applicable) will provide pre-con services including Bldg. 300 renovation, Bldg. 100 Abatement, and possibly pre-con work at Bldg. 200.</a:t>
            </a:r>
            <a:endParaRPr lang="en-US" dirty="0"/>
          </a:p>
          <a:p>
            <a:pPr>
              <a:spcAft>
                <a:spcPts val="600"/>
              </a:spcAft>
            </a:pPr>
            <a:endParaRPr lang="en-US" dirty="0"/>
          </a:p>
          <a:p>
            <a:pPr marL="228600" indent="-228600">
              <a:buFont typeface="+mj-lt"/>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15</a:t>
            </a:fld>
            <a:endParaRPr lang="en-US"/>
          </a:p>
        </p:txBody>
      </p:sp>
    </p:spTree>
    <p:extLst>
      <p:ext uri="{BB962C8B-B14F-4D97-AF65-F5344CB8AC3E}">
        <p14:creationId xmlns:p14="http://schemas.microsoft.com/office/powerpoint/2010/main" val="282666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298450"/>
            <a:ext cx="4181475" cy="3136900"/>
          </a:xfrm>
        </p:spPr>
      </p:sp>
      <p:sp>
        <p:nvSpPr>
          <p:cNvPr id="3" name="Notes Placeholder 2"/>
          <p:cNvSpPr>
            <a:spLocks noGrp="1"/>
          </p:cNvSpPr>
          <p:nvPr>
            <p:ph type="body" idx="1"/>
          </p:nvPr>
        </p:nvSpPr>
        <p:spPr>
          <a:xfrm>
            <a:off x="701675" y="3647440"/>
            <a:ext cx="5607050" cy="5435600"/>
          </a:xfrm>
        </p:spPr>
        <p:txBody>
          <a:bodyPr/>
          <a:lstStyle/>
          <a:p>
            <a:pPr marL="228600" indent="-228600">
              <a:spcAft>
                <a:spcPts val="600"/>
              </a:spcAft>
              <a:buAutoNum type="arabicPeriod"/>
            </a:pPr>
            <a:r>
              <a:rPr lang="en-US" dirty="0"/>
              <a:t>The next </a:t>
            </a:r>
            <a:r>
              <a:rPr lang="en-US" dirty="0" smtClean="0"/>
              <a:t>few </a:t>
            </a:r>
            <a:r>
              <a:rPr lang="en-US" dirty="0"/>
              <a:t>slides show the schedule for </a:t>
            </a:r>
            <a:r>
              <a:rPr lang="en-US" dirty="0" smtClean="0"/>
              <a:t>each phase</a:t>
            </a:r>
          </a:p>
          <a:p>
            <a:pPr marL="228600" indent="-228600">
              <a:spcAft>
                <a:spcPts val="600"/>
              </a:spcAft>
              <a:buFontTx/>
              <a:buAutoNum type="arabicPeriod"/>
            </a:pPr>
            <a:r>
              <a:rPr lang="en-US" dirty="0"/>
              <a:t>Each component of our project follows the same construction schedule with regard to Design/Development. </a:t>
            </a:r>
          </a:p>
          <a:p>
            <a:pPr marL="228600" indent="-228600">
              <a:spcAft>
                <a:spcPts val="600"/>
              </a:spcAft>
              <a:buAutoNum type="arabicPeriod"/>
            </a:pPr>
            <a:r>
              <a:rPr lang="en-US" dirty="0" smtClean="0"/>
              <a:t>These schedules </a:t>
            </a:r>
            <a:r>
              <a:rPr lang="en-US" dirty="0"/>
              <a:t>updated </a:t>
            </a:r>
            <a:r>
              <a:rPr lang="en-US" dirty="0" smtClean="0"/>
              <a:t>construction durations </a:t>
            </a:r>
            <a:r>
              <a:rPr lang="en-US" dirty="0"/>
              <a:t>to show </a:t>
            </a:r>
            <a:r>
              <a:rPr lang="en-US" dirty="0" smtClean="0"/>
              <a:t>approximately when </a:t>
            </a:r>
            <a:r>
              <a:rPr lang="en-US" dirty="0"/>
              <a:t>the work will start </a:t>
            </a:r>
            <a:r>
              <a:rPr lang="en-US" dirty="0" smtClean="0"/>
              <a:t>on-site, </a:t>
            </a:r>
            <a:r>
              <a:rPr lang="en-US" dirty="0"/>
              <a:t>and be substantially complete. </a:t>
            </a:r>
          </a:p>
          <a:p>
            <a:pPr marL="685800" lvl="1" indent="-228600">
              <a:spcAft>
                <a:spcPts val="600"/>
              </a:spcAft>
              <a:buFont typeface="+mj-lt"/>
              <a:buAutoNum type="alphaLcPeriod"/>
            </a:pPr>
            <a:r>
              <a:rPr lang="en-US" dirty="0" smtClean="0"/>
              <a:t>For the first portion of our work this </a:t>
            </a:r>
            <a:r>
              <a:rPr lang="en-US" dirty="0"/>
              <a:t>time period is from </a:t>
            </a:r>
            <a:r>
              <a:rPr lang="en-US" dirty="0" smtClean="0"/>
              <a:t>Jun to Sept 2019.</a:t>
            </a:r>
            <a:endParaRPr lang="en-US" dirty="0"/>
          </a:p>
          <a:p>
            <a:pPr marL="228600" indent="-228600">
              <a:spcAft>
                <a:spcPts val="600"/>
              </a:spcAft>
              <a:buAutoNum type="arabicPeriod"/>
            </a:pPr>
            <a:r>
              <a:rPr lang="en-US" dirty="0" smtClean="0"/>
              <a:t>Our project begins with a renovation at Bldg. 300, to renovate space for SPED classrooms which will allow students and staff to relocate from Bldg. 100 prior to its demolition.</a:t>
            </a:r>
            <a:endParaRPr lang="en-US" dirty="0"/>
          </a:p>
          <a:p>
            <a:pPr marL="685800" lvl="1" indent="-228600">
              <a:spcAft>
                <a:spcPts val="600"/>
              </a:spcAft>
              <a:buFont typeface="+mj-lt"/>
              <a:buAutoNum type="alphaLcPeriod"/>
            </a:pPr>
            <a:r>
              <a:rPr lang="en-US" dirty="0"/>
              <a:t>School gets out for summer </a:t>
            </a:r>
            <a:r>
              <a:rPr lang="en-US" dirty="0" smtClean="0"/>
              <a:t>break in mid-June.</a:t>
            </a:r>
            <a:endParaRPr lang="en-US" dirty="0"/>
          </a:p>
          <a:p>
            <a:pPr marL="685800" lvl="1" indent="-228600">
              <a:spcAft>
                <a:spcPts val="600"/>
              </a:spcAft>
              <a:buFont typeface="+mj-lt"/>
              <a:buAutoNum type="alphaLcPeriod"/>
            </a:pPr>
            <a:r>
              <a:rPr lang="en-US" dirty="0" smtClean="0"/>
              <a:t>GCCM </a:t>
            </a:r>
            <a:r>
              <a:rPr lang="en-US" dirty="0"/>
              <a:t>begins abatement of hazardous </a:t>
            </a:r>
            <a:r>
              <a:rPr lang="en-US" dirty="0" smtClean="0"/>
              <a:t>material (if any) </a:t>
            </a:r>
            <a:r>
              <a:rPr lang="en-US" dirty="0"/>
              <a:t>from existing </a:t>
            </a:r>
            <a:r>
              <a:rPr lang="en-US" dirty="0" smtClean="0"/>
              <a:t>buildings starting upon the end of the school year.  </a:t>
            </a:r>
            <a:endParaRPr lang="en-US" dirty="0"/>
          </a:p>
          <a:p>
            <a:pPr marL="685800" lvl="1" indent="-228600">
              <a:spcAft>
                <a:spcPts val="600"/>
              </a:spcAft>
              <a:buFont typeface="+mj-lt"/>
              <a:buAutoNum type="alphaLcPeriod"/>
            </a:pPr>
            <a:r>
              <a:rPr lang="en-US" dirty="0" smtClean="0"/>
              <a:t>Renovation </a:t>
            </a:r>
            <a:r>
              <a:rPr lang="en-US" dirty="0"/>
              <a:t>of building can start </a:t>
            </a:r>
            <a:r>
              <a:rPr lang="en-US" dirty="0" smtClean="0"/>
              <a:t>following any abatement and/or demo being done</a:t>
            </a:r>
            <a:r>
              <a:rPr lang="en-US" dirty="0"/>
              <a:t>.</a:t>
            </a:r>
          </a:p>
          <a:p>
            <a:pPr marL="685800" lvl="1" indent="-228600">
              <a:spcAft>
                <a:spcPts val="600"/>
              </a:spcAft>
              <a:buFont typeface="+mj-lt"/>
              <a:buAutoNum type="alphaLcPeriod"/>
            </a:pPr>
            <a:r>
              <a:rPr lang="en-US" dirty="0"/>
              <a:t>Construction of entire facility must be </a:t>
            </a:r>
            <a:r>
              <a:rPr lang="en-US" dirty="0" smtClean="0"/>
              <a:t>substantially complete before demolition of Bldg. 100 to allow for Owner move-in to new spaces.</a:t>
            </a:r>
            <a:endParaRPr lang="en-US" dirty="0"/>
          </a:p>
          <a:p>
            <a:pPr marL="228600" indent="-228600">
              <a:spcAft>
                <a:spcPts val="600"/>
              </a:spcAft>
              <a:buFont typeface="+mj-lt"/>
              <a:buAutoNum type="arabicPeriod"/>
            </a:pPr>
            <a:r>
              <a:rPr lang="en-US" dirty="0"/>
              <a:t>There will be </a:t>
            </a:r>
            <a:r>
              <a:rPr lang="en-US" dirty="0" smtClean="0"/>
              <a:t>on-site </a:t>
            </a:r>
            <a:r>
              <a:rPr lang="en-US" dirty="0"/>
              <a:t>construction overlap in the month of </a:t>
            </a:r>
            <a:r>
              <a:rPr lang="en-US" dirty="0" smtClean="0"/>
              <a:t>June-September </a:t>
            </a:r>
            <a:r>
              <a:rPr lang="en-US" dirty="0"/>
              <a:t>between </a:t>
            </a:r>
            <a:r>
              <a:rPr lang="en-US" dirty="0" smtClean="0"/>
              <a:t>phases. The </a:t>
            </a:r>
            <a:r>
              <a:rPr lang="en-US" dirty="0"/>
              <a:t>GCCM will be wrapping work for building occupancy on one project while doing abatement work and site prep on another project.</a:t>
            </a:r>
          </a:p>
          <a:p>
            <a:pPr marL="685800" lvl="1" indent="-228600">
              <a:spcAft>
                <a:spcPts val="600"/>
              </a:spcAft>
              <a:buFont typeface="+mj-lt"/>
              <a:buAutoNum type="alphaLcPeriod"/>
            </a:pPr>
            <a:r>
              <a:rPr lang="en-US" dirty="0"/>
              <a:t>We </a:t>
            </a:r>
            <a:r>
              <a:rPr lang="en-US" dirty="0" smtClean="0"/>
              <a:t>have plans to review </a:t>
            </a:r>
            <a:r>
              <a:rPr lang="en-US" dirty="0"/>
              <a:t>this situation with GCCM contractors and </a:t>
            </a:r>
            <a:r>
              <a:rPr lang="en-US" dirty="0" smtClean="0"/>
              <a:t>confirm through the procurement process which </a:t>
            </a:r>
            <a:r>
              <a:rPr lang="en-US" dirty="0"/>
              <a:t>can </a:t>
            </a:r>
            <a:r>
              <a:rPr lang="en-US" dirty="0" smtClean="0"/>
              <a:t>most effectively </a:t>
            </a:r>
            <a:r>
              <a:rPr lang="en-US" dirty="0"/>
              <a:t>handle </a:t>
            </a:r>
            <a:r>
              <a:rPr lang="en-US" dirty="0" smtClean="0"/>
              <a:t>the overlapping activity. </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16</a:t>
            </a:fld>
            <a:endParaRPr lang="en-US"/>
          </a:p>
        </p:txBody>
      </p:sp>
    </p:spTree>
    <p:extLst>
      <p:ext uri="{BB962C8B-B14F-4D97-AF65-F5344CB8AC3E}">
        <p14:creationId xmlns:p14="http://schemas.microsoft.com/office/powerpoint/2010/main" val="11220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We propose do use the GCCM delivery method for this </a:t>
            </a:r>
            <a:r>
              <a:rPr lang="en-US" dirty="0" smtClean="0"/>
              <a:t>program </a:t>
            </a:r>
            <a:r>
              <a:rPr lang="en-US" dirty="0"/>
              <a:t>because:</a:t>
            </a:r>
          </a:p>
          <a:p>
            <a:pPr lvl="1">
              <a:spcAft>
                <a:spcPts val="600"/>
              </a:spcAft>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17</a:t>
            </a:fld>
            <a:endParaRPr lang="en-US"/>
          </a:p>
        </p:txBody>
      </p:sp>
    </p:spTree>
    <p:extLst>
      <p:ext uri="{BB962C8B-B14F-4D97-AF65-F5344CB8AC3E}">
        <p14:creationId xmlns:p14="http://schemas.microsoft.com/office/powerpoint/2010/main" val="107591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FontTx/>
              <a:buAutoNum type="arabicPeriod"/>
            </a:pPr>
            <a:r>
              <a:rPr lang="en-US" dirty="0"/>
              <a:t>This </a:t>
            </a:r>
            <a:r>
              <a:rPr lang="en-US" dirty="0" smtClean="0"/>
              <a:t>shows </a:t>
            </a:r>
            <a:r>
              <a:rPr lang="en-US" dirty="0"/>
              <a:t>the criteria that our </a:t>
            </a:r>
            <a:r>
              <a:rPr lang="en-US" dirty="0" smtClean="0"/>
              <a:t>school </a:t>
            </a:r>
            <a:r>
              <a:rPr lang="en-US" dirty="0"/>
              <a:t>replacement </a:t>
            </a:r>
            <a:r>
              <a:rPr lang="en-US" dirty="0" smtClean="0"/>
              <a:t>project meets RCW </a:t>
            </a:r>
            <a:r>
              <a:rPr lang="en-US" dirty="0"/>
              <a:t>39.10.340  for use of GCCM </a:t>
            </a:r>
            <a:r>
              <a:rPr lang="en-US" dirty="0" smtClean="0"/>
              <a:t>procedures:</a:t>
            </a:r>
            <a:endParaRPr lang="en-US" dirty="0"/>
          </a:p>
          <a:p>
            <a:pPr marL="228600" indent="-228600">
              <a:spcAft>
                <a:spcPts val="600"/>
              </a:spcAft>
              <a:buAutoNum type="arabicPeriod"/>
            </a:pPr>
            <a:endParaRPr lang="en-US" dirty="0"/>
          </a:p>
          <a:p>
            <a:pPr marL="228600" indent="-228600">
              <a:spcAft>
                <a:spcPts val="600"/>
              </a:spcAft>
              <a:buAutoNum type="arabicPeriod"/>
            </a:pPr>
            <a:r>
              <a:rPr lang="en-US" dirty="0"/>
              <a:t>In short, we meet the criteria of:</a:t>
            </a:r>
          </a:p>
          <a:p>
            <a:pPr marL="685800" lvl="1" indent="-228600">
              <a:spcAft>
                <a:spcPts val="600"/>
              </a:spcAft>
              <a:buFont typeface="+mj-lt"/>
              <a:buAutoNum type="alphaLcPeriod"/>
            </a:pPr>
            <a:r>
              <a:rPr lang="en-US" dirty="0"/>
              <a:t>Complex </a:t>
            </a:r>
            <a:r>
              <a:rPr lang="en-US" dirty="0" smtClean="0"/>
              <a:t>Scheduling </a:t>
            </a:r>
            <a:r>
              <a:rPr lang="en-US" dirty="0"/>
              <a:t>and </a:t>
            </a:r>
            <a:r>
              <a:rPr lang="en-US" dirty="0" smtClean="0"/>
              <a:t>Phasing.</a:t>
            </a:r>
          </a:p>
          <a:p>
            <a:pPr lvl="1">
              <a:spcAft>
                <a:spcPts val="600"/>
              </a:spcAft>
            </a:pPr>
            <a:r>
              <a:rPr lang="en-US" dirty="0" smtClean="0"/>
              <a:t>b.   Construction at an Occupied Facility</a:t>
            </a:r>
            <a:endParaRPr lang="en-US" dirty="0"/>
          </a:p>
          <a:p>
            <a:pPr marL="685800" lvl="1" indent="-228600">
              <a:spcAft>
                <a:spcPts val="600"/>
              </a:spcAft>
              <a:buAutoNum type="alphaLcPeriod" startAt="3"/>
            </a:pPr>
            <a:r>
              <a:rPr lang="en-US" dirty="0" smtClean="0"/>
              <a:t>Involvement </a:t>
            </a:r>
            <a:r>
              <a:rPr lang="en-US" dirty="0"/>
              <a:t>of the GCCM during design for success of the project</a:t>
            </a:r>
            <a:r>
              <a:rPr lang="en-US" dirty="0" smtClean="0"/>
              <a:t>.</a:t>
            </a:r>
          </a:p>
          <a:p>
            <a:pPr marL="685800" lvl="1" indent="-228600">
              <a:spcAft>
                <a:spcPts val="600"/>
              </a:spcAft>
              <a:buAutoNum type="alphaLcPeriod" startAt="4"/>
            </a:pPr>
            <a:r>
              <a:rPr lang="en-US" dirty="0" smtClean="0"/>
              <a:t>Complex Work Environment with multiple businesses, owners, and public agency</a:t>
            </a:r>
          </a:p>
          <a:p>
            <a:pPr marL="685800" lvl="1" indent="-228600">
              <a:spcAft>
                <a:spcPts val="600"/>
              </a:spcAft>
              <a:buAutoNum type="alphaLcPeriod" startAt="4"/>
            </a:pPr>
            <a:endParaRPr lang="en-US" dirty="0"/>
          </a:p>
          <a:p>
            <a:pPr lvl="1">
              <a:spcAft>
                <a:spcPts val="600"/>
              </a:spcAft>
            </a:pPr>
            <a:r>
              <a:rPr lang="en-US" dirty="0" smtClean="0"/>
              <a:t>We believe GCCM best provides the </a:t>
            </a:r>
            <a:r>
              <a:rPr lang="en-US" dirty="0"/>
              <a:t>potential for success of the project work and </a:t>
            </a:r>
            <a:r>
              <a:rPr lang="en-US" dirty="0" smtClean="0"/>
              <a:t>will bring </a:t>
            </a:r>
            <a:r>
              <a:rPr lang="en-US" dirty="0"/>
              <a:t>the best value to the Bainbridge Island </a:t>
            </a:r>
            <a:r>
              <a:rPr lang="en-US" dirty="0" smtClean="0"/>
              <a:t>School District and Public </a:t>
            </a:r>
            <a:r>
              <a:rPr lang="en-US" dirty="0"/>
              <a:t>Community.</a:t>
            </a:r>
          </a:p>
          <a:p>
            <a:pPr marL="685800" lvl="1" indent="-228600">
              <a:spcAft>
                <a:spcPts val="600"/>
              </a:spcAft>
              <a:buAutoNum type="alphaLcPeriod" startAt="4"/>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18</a:t>
            </a:fld>
            <a:endParaRPr lang="en-US"/>
          </a:p>
        </p:txBody>
      </p:sp>
    </p:spTree>
    <p:extLst>
      <p:ext uri="{BB962C8B-B14F-4D97-AF65-F5344CB8AC3E}">
        <p14:creationId xmlns:p14="http://schemas.microsoft.com/office/powerpoint/2010/main" val="917910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The next few slides show more phase specific information about why we believe GC/CM is most appropriate for this project.</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19</a:t>
            </a:fld>
            <a:endParaRPr lang="en-US"/>
          </a:p>
        </p:txBody>
      </p:sp>
    </p:spTree>
    <p:extLst>
      <p:ext uri="{BB962C8B-B14F-4D97-AF65-F5344CB8AC3E}">
        <p14:creationId xmlns:p14="http://schemas.microsoft.com/office/powerpoint/2010/main" val="392836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Today’s agenda is </a:t>
            </a:r>
            <a:r>
              <a:rPr lang="en-US" dirty="0"/>
              <a:t>to:</a:t>
            </a:r>
          </a:p>
          <a:p>
            <a:pPr marL="685800" lvl="1" indent="-228600">
              <a:spcAft>
                <a:spcPts val="600"/>
              </a:spcAft>
              <a:buFont typeface="+mj-lt"/>
              <a:buAutoNum type="alphaLcPeriod"/>
            </a:pPr>
            <a:r>
              <a:rPr lang="en-US" dirty="0"/>
              <a:t>Provide information about </a:t>
            </a:r>
            <a:r>
              <a:rPr lang="en-US" dirty="0" smtClean="0"/>
              <a:t>Bainbridge Island SD </a:t>
            </a:r>
            <a:r>
              <a:rPr lang="en-US" dirty="0"/>
              <a:t>and our project team.</a:t>
            </a:r>
          </a:p>
          <a:p>
            <a:pPr marL="685800" lvl="1" indent="-228600">
              <a:spcAft>
                <a:spcPts val="600"/>
              </a:spcAft>
              <a:buFont typeface="+mj-lt"/>
              <a:buAutoNum type="alphaLcPeriod"/>
            </a:pPr>
            <a:r>
              <a:rPr lang="en-US" dirty="0"/>
              <a:t>Tell you about our </a:t>
            </a:r>
            <a:r>
              <a:rPr lang="en-US" dirty="0" smtClean="0"/>
              <a:t>planned High School </a:t>
            </a:r>
            <a:r>
              <a:rPr lang="en-US" dirty="0"/>
              <a:t>replacement program.</a:t>
            </a:r>
          </a:p>
          <a:p>
            <a:pPr marL="685800" lvl="1" indent="-228600">
              <a:spcAft>
                <a:spcPts val="600"/>
              </a:spcAft>
              <a:buFont typeface="+mj-lt"/>
              <a:buAutoNum type="alphaLcPeriod"/>
            </a:pPr>
            <a:r>
              <a:rPr lang="en-US" dirty="0" smtClean="0"/>
              <a:t>Demonstrate </a:t>
            </a:r>
            <a:r>
              <a:rPr lang="en-US" dirty="0"/>
              <a:t>why this program is eligible for and worthy of being approved for use of GCCM</a:t>
            </a:r>
            <a:r>
              <a:rPr lang="en-US" dirty="0" smtClean="0"/>
              <a:t>.</a:t>
            </a:r>
          </a:p>
          <a:p>
            <a:pPr marL="685800" lvl="1" indent="-228600">
              <a:spcAft>
                <a:spcPts val="600"/>
              </a:spcAft>
              <a:buFont typeface="+mj-lt"/>
              <a:buAutoNum type="alphaLcPeriod"/>
            </a:pPr>
            <a:r>
              <a:rPr lang="en-US" dirty="0"/>
              <a:t>Show you we have the, personnel, resources, and skills needed to successfully execute GCCM for this program.</a:t>
            </a:r>
          </a:p>
          <a:p>
            <a:pPr marL="685800" lvl="1" indent="-228600">
              <a:spcAft>
                <a:spcPts val="600"/>
              </a:spcAft>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a:t>
            </a:fld>
            <a:endParaRPr lang="en-US"/>
          </a:p>
        </p:txBody>
      </p:sp>
    </p:spTree>
    <p:extLst>
      <p:ext uri="{BB962C8B-B14F-4D97-AF65-F5344CB8AC3E}">
        <p14:creationId xmlns:p14="http://schemas.microsoft.com/office/powerpoint/2010/main" val="183882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20</a:t>
            </a:fld>
            <a:endParaRPr lang="en-US"/>
          </a:p>
        </p:txBody>
      </p:sp>
    </p:spTree>
    <p:extLst>
      <p:ext uri="{BB962C8B-B14F-4D97-AF65-F5344CB8AC3E}">
        <p14:creationId xmlns:p14="http://schemas.microsoft.com/office/powerpoint/2010/main" val="143492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Renovation of Commons into Theater space, and renovation of existing Kitchen into Drama Classrooms, other support spaces for Theater.</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21</a:t>
            </a:fld>
            <a:endParaRPr lang="en-US"/>
          </a:p>
        </p:txBody>
      </p:sp>
    </p:spTree>
    <p:extLst>
      <p:ext uri="{BB962C8B-B14F-4D97-AF65-F5344CB8AC3E}">
        <p14:creationId xmlns:p14="http://schemas.microsoft.com/office/powerpoint/2010/main" val="166604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900"/>
              </a:spcBef>
              <a:buAutoNum type="arabicPeriod"/>
            </a:pPr>
            <a:r>
              <a:rPr lang="en-US" dirty="0" smtClean="0">
                <a:latin typeface="Calibri" panose="020F0502020204030204" pitchFamily="34" charset="0"/>
              </a:rPr>
              <a:t>We believe GC/CM ultimately gives Bainbridge Island School District the best opportunity for success on their project using GC/CM by way of (but not limited to) these other qualifying factors:</a:t>
            </a:r>
            <a:br>
              <a:rPr lang="en-US" dirty="0" smtClean="0">
                <a:latin typeface="Calibri" panose="020F0502020204030204" pitchFamily="34" charset="0"/>
              </a:rPr>
            </a:br>
            <a:endParaRPr lang="en-US" dirty="0" smtClean="0">
              <a:latin typeface="Calibri" panose="020F0502020204030204" pitchFamily="34" charset="0"/>
            </a:endParaRPr>
          </a:p>
          <a:p>
            <a:pPr marL="685800" lvl="1" indent="-228600">
              <a:spcBef>
                <a:spcPts val="900"/>
              </a:spcBef>
              <a:buFont typeface="+mj-lt"/>
              <a:buAutoNum type="alphaLcPeriod"/>
            </a:pPr>
            <a:r>
              <a:rPr lang="en-US" dirty="0" smtClean="0">
                <a:latin typeface="Calibri" panose="020F0502020204030204" pitchFamily="34" charset="0"/>
              </a:rPr>
              <a:t>Potential </a:t>
            </a:r>
            <a:r>
              <a:rPr lang="en-US" dirty="0">
                <a:latin typeface="Calibri" panose="020F0502020204030204" pitchFamily="34" charset="0"/>
              </a:rPr>
              <a:t>for early bid packages.</a:t>
            </a:r>
          </a:p>
          <a:p>
            <a:pPr marL="685800" lvl="1" indent="-228600">
              <a:spcBef>
                <a:spcPts val="900"/>
              </a:spcBef>
              <a:buFont typeface="+mj-lt"/>
              <a:buAutoNum type="alphaLcPeriod"/>
            </a:pPr>
            <a:r>
              <a:rPr lang="en-US" dirty="0">
                <a:latin typeface="Calibri" panose="020F0502020204030204" pitchFamily="34" charset="0"/>
              </a:rPr>
              <a:t>Potential for early procurement of long-lead items.</a:t>
            </a:r>
          </a:p>
          <a:p>
            <a:pPr marL="685800" lvl="1" indent="-228600">
              <a:spcBef>
                <a:spcPts val="900"/>
              </a:spcBef>
              <a:buFont typeface="+mj-lt"/>
              <a:buAutoNum type="alphaLcPeriod"/>
            </a:pPr>
            <a:r>
              <a:rPr lang="en-US" dirty="0">
                <a:latin typeface="Calibri" panose="020F0502020204030204" pitchFamily="34" charset="0"/>
              </a:rPr>
              <a:t>Improved management of neighborhood access, egress and traffic during construction.</a:t>
            </a:r>
          </a:p>
          <a:p>
            <a:pPr marL="685800" lvl="1" indent="-228600">
              <a:spcBef>
                <a:spcPts val="900"/>
              </a:spcBef>
              <a:buFont typeface="+mj-lt"/>
              <a:buAutoNum type="alphaLcPeriod"/>
            </a:pPr>
            <a:r>
              <a:rPr lang="en-US" dirty="0">
                <a:latin typeface="Calibri" panose="020F0502020204030204" pitchFamily="34" charset="0"/>
              </a:rPr>
              <a:t>Improved management of complex off-site work in the public roadways.</a:t>
            </a:r>
          </a:p>
          <a:p>
            <a:pPr marL="228600" indent="-228600">
              <a:spcBef>
                <a:spcPts val="900"/>
              </a:spcBef>
              <a:buFont typeface="+mj-lt"/>
              <a:buAutoNum type="arabicPeriod"/>
            </a:pPr>
            <a:r>
              <a:rPr lang="en-US" dirty="0">
                <a:latin typeface="Calibri" panose="020F0502020204030204" pitchFamily="34" charset="0"/>
              </a:rPr>
              <a:t>Again, these are benefits that are not available or often missing on design/bid/build projects. </a:t>
            </a:r>
          </a:p>
          <a:p>
            <a:r>
              <a:rPr lang="en-US" dirty="0"/>
              <a:t>  </a:t>
            </a:r>
          </a:p>
        </p:txBody>
      </p:sp>
      <p:sp>
        <p:nvSpPr>
          <p:cNvPr id="4" name="Slide Number Placeholder 3"/>
          <p:cNvSpPr>
            <a:spLocks noGrp="1"/>
          </p:cNvSpPr>
          <p:nvPr>
            <p:ph type="sldNum" sz="quarter" idx="10"/>
          </p:nvPr>
        </p:nvSpPr>
        <p:spPr/>
        <p:txBody>
          <a:bodyPr/>
          <a:lstStyle/>
          <a:p>
            <a:fld id="{E84DFC31-B96D-4E1F-A531-36410DDDE22E}" type="slidenum">
              <a:rPr lang="en-US" smtClean="0"/>
              <a:t>22</a:t>
            </a:fld>
            <a:endParaRPr lang="en-US"/>
          </a:p>
        </p:txBody>
      </p:sp>
    </p:spTree>
    <p:extLst>
      <p:ext uri="{BB962C8B-B14F-4D97-AF65-F5344CB8AC3E}">
        <p14:creationId xmlns:p14="http://schemas.microsoft.com/office/powerpoint/2010/main" val="143132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Next I would like to tell you </a:t>
            </a:r>
            <a:r>
              <a:rPr lang="en-US" dirty="0" smtClean="0"/>
              <a:t>about the </a:t>
            </a:r>
            <a:r>
              <a:rPr lang="en-US" dirty="0"/>
              <a:t>leadership team for this </a:t>
            </a:r>
            <a:r>
              <a:rPr lang="en-US" dirty="0" smtClean="0"/>
              <a:t>project, </a:t>
            </a:r>
            <a:r>
              <a:rPr lang="en-US" dirty="0"/>
              <a:t>and </a:t>
            </a:r>
            <a:r>
              <a:rPr lang="en-US" dirty="0" smtClean="0"/>
              <a:t>a bit about our </a:t>
            </a:r>
            <a:r>
              <a:rPr lang="en-US" dirty="0"/>
              <a:t>GCCM experience. </a:t>
            </a:r>
          </a:p>
        </p:txBody>
      </p:sp>
      <p:sp>
        <p:nvSpPr>
          <p:cNvPr id="4" name="Slide Number Placeholder 3"/>
          <p:cNvSpPr>
            <a:spLocks noGrp="1"/>
          </p:cNvSpPr>
          <p:nvPr>
            <p:ph type="sldNum" sz="quarter" idx="10"/>
          </p:nvPr>
        </p:nvSpPr>
        <p:spPr/>
        <p:txBody>
          <a:bodyPr/>
          <a:lstStyle/>
          <a:p>
            <a:fld id="{E84DFC31-B96D-4E1F-A531-36410DDDE22E}" type="slidenum">
              <a:rPr lang="en-US" smtClean="0"/>
              <a:t>23</a:t>
            </a:fld>
            <a:endParaRPr lang="en-US"/>
          </a:p>
        </p:txBody>
      </p:sp>
    </p:spTree>
    <p:extLst>
      <p:ext uri="{BB962C8B-B14F-4D97-AF65-F5344CB8AC3E}">
        <p14:creationId xmlns:p14="http://schemas.microsoft.com/office/powerpoint/2010/main" val="194615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573088"/>
            <a:ext cx="4181475" cy="3136900"/>
          </a:xfrm>
        </p:spPr>
      </p:sp>
      <p:sp>
        <p:nvSpPr>
          <p:cNvPr id="3" name="Notes Placeholder 2"/>
          <p:cNvSpPr>
            <a:spLocks noGrp="1"/>
          </p:cNvSpPr>
          <p:nvPr>
            <p:ph type="body" idx="1"/>
          </p:nvPr>
        </p:nvSpPr>
        <p:spPr>
          <a:xfrm>
            <a:off x="721995" y="4067175"/>
            <a:ext cx="5607050" cy="4762500"/>
          </a:xfrm>
        </p:spPr>
        <p:txBody>
          <a:bodyPr/>
          <a:lstStyle/>
          <a:p>
            <a:pPr marL="228600" indent="-228600">
              <a:spcAft>
                <a:spcPts val="600"/>
              </a:spcAft>
              <a:buAutoNum type="arabicPeriod"/>
            </a:pPr>
            <a:r>
              <a:rPr lang="en-US" dirty="0" smtClean="0">
                <a:latin typeface="Calibri" panose="020F0502020204030204" pitchFamily="34" charset="0"/>
              </a:rPr>
              <a:t>BISD </a:t>
            </a:r>
            <a:r>
              <a:rPr lang="en-US" dirty="0">
                <a:latin typeface="Calibri" panose="020F0502020204030204" pitchFamily="34" charset="0"/>
              </a:rPr>
              <a:t>has extensive construction experience including projects of larger scope and greater complexity.</a:t>
            </a:r>
          </a:p>
          <a:p>
            <a:pPr marL="228600" indent="-228600">
              <a:spcAft>
                <a:spcPts val="600"/>
              </a:spcAft>
              <a:buAutoNum type="arabicPeriod"/>
            </a:pPr>
            <a:r>
              <a:rPr lang="en-US" dirty="0">
                <a:latin typeface="Calibri" panose="020F0502020204030204" pitchFamily="34" charset="0"/>
              </a:rPr>
              <a:t>We are proud of a long track record of completing our  projects on-time and within budget.</a:t>
            </a:r>
          </a:p>
          <a:p>
            <a:pPr marL="228600" indent="-228600">
              <a:spcAft>
                <a:spcPts val="600"/>
              </a:spcAft>
              <a:buFont typeface="+mj-lt"/>
              <a:buAutoNum type="arabicPeriod"/>
            </a:pPr>
            <a:r>
              <a:rPr lang="en-US" dirty="0"/>
              <a:t> </a:t>
            </a:r>
            <a:r>
              <a:rPr lang="en-US" dirty="0" smtClean="0"/>
              <a:t>__________ </a:t>
            </a:r>
            <a:r>
              <a:rPr lang="en-US" dirty="0"/>
              <a:t>will manage the project for the school district during the pre-construction phase and will have </a:t>
            </a:r>
            <a:r>
              <a:rPr lang="en-US" dirty="0" smtClean="0"/>
              <a:t>_________ </a:t>
            </a:r>
            <a:r>
              <a:rPr lang="en-US" dirty="0"/>
              <a:t>supporting </a:t>
            </a:r>
            <a:r>
              <a:rPr lang="en-US" dirty="0" smtClean="0"/>
              <a:t>___.  </a:t>
            </a:r>
            <a:endParaRPr lang="en-US" dirty="0"/>
          </a:p>
          <a:p>
            <a:pPr marL="685800" lvl="1" indent="-228600">
              <a:spcAft>
                <a:spcPts val="600"/>
              </a:spcAft>
              <a:buFont typeface="+mj-lt"/>
              <a:buAutoNum type="alphaLcPeriod"/>
            </a:pPr>
            <a:r>
              <a:rPr lang="en-US" dirty="0" smtClean="0">
                <a:latin typeface="Calibri" panose="020F0502020204030204" pitchFamily="34" charset="0"/>
              </a:rPr>
              <a:t>One </a:t>
            </a:r>
            <a:r>
              <a:rPr lang="en-US" dirty="0">
                <a:latin typeface="Calibri" panose="020F0502020204030204" pitchFamily="34" charset="0"/>
              </a:rPr>
              <a:t>item to note is that I have completed AGC GC/CM Training Workshop.</a:t>
            </a:r>
          </a:p>
          <a:p>
            <a:pPr marL="228600" indent="-228600">
              <a:spcAft>
                <a:spcPts val="600"/>
              </a:spcAft>
              <a:buFont typeface="+mj-lt"/>
              <a:buAutoNum type="arabicPeriod"/>
            </a:pPr>
            <a:r>
              <a:rPr lang="en-US" dirty="0" smtClean="0">
                <a:latin typeface="Calibri" panose="020F0502020204030204" pitchFamily="34" charset="0"/>
              </a:rPr>
              <a:t>BISD has </a:t>
            </a:r>
            <a:r>
              <a:rPr lang="en-US" dirty="0">
                <a:latin typeface="Calibri" panose="020F0502020204030204" pitchFamily="34" charset="0"/>
              </a:rPr>
              <a:t>hired Parametrix as GCCM consultant and advisor.</a:t>
            </a:r>
          </a:p>
          <a:p>
            <a:pPr marL="228600" indent="-228600">
              <a:spcAft>
                <a:spcPts val="600"/>
              </a:spcAft>
              <a:buFont typeface="+mj-lt"/>
              <a:buAutoNum type="arabicPeriod"/>
            </a:pPr>
            <a:r>
              <a:rPr lang="en-US" dirty="0" smtClean="0">
                <a:latin typeface="Calibri" panose="020F0502020204030204" pitchFamily="34" charset="0"/>
              </a:rPr>
              <a:t>BISD has retained </a:t>
            </a:r>
            <a:r>
              <a:rPr lang="en-US" dirty="0">
                <a:latin typeface="Calibri" panose="020F0502020204030204" pitchFamily="34" charset="0"/>
              </a:rPr>
              <a:t>Graehm Wallace as GCCM legal counsel.</a:t>
            </a:r>
          </a:p>
          <a:p>
            <a:pPr marL="228600" indent="-228600">
              <a:spcAft>
                <a:spcPts val="600"/>
              </a:spcAft>
              <a:buFont typeface="+mj-lt"/>
              <a:buAutoNum type="arabicPeriod"/>
            </a:pPr>
            <a:r>
              <a:rPr lang="en-US" dirty="0" smtClean="0">
                <a:latin typeface="Calibri" panose="020F0502020204030204" pitchFamily="34" charset="0"/>
              </a:rPr>
              <a:t>BISD has </a:t>
            </a:r>
            <a:r>
              <a:rPr lang="en-US" dirty="0">
                <a:latin typeface="Calibri" panose="020F0502020204030204" pitchFamily="34" charset="0"/>
              </a:rPr>
              <a:t>hired </a:t>
            </a:r>
            <a:r>
              <a:rPr lang="en-US" dirty="0" smtClean="0">
                <a:latin typeface="Calibri" panose="020F0502020204030204" pitchFamily="34" charset="0"/>
              </a:rPr>
              <a:t>Mahlum </a:t>
            </a:r>
            <a:r>
              <a:rPr lang="en-US" dirty="0">
                <a:latin typeface="Calibri" panose="020F0502020204030204" pitchFamily="34" charset="0"/>
              </a:rPr>
              <a:t>Architecture as the project architect. </a:t>
            </a:r>
          </a:p>
          <a:p>
            <a:pPr marL="685800" lvl="1" indent="-228600">
              <a:spcAft>
                <a:spcPts val="600"/>
              </a:spcAft>
              <a:buFont typeface="+mj-lt"/>
              <a:buAutoNum type="alphaLcPeriod"/>
            </a:pPr>
            <a:r>
              <a:rPr lang="en-US" dirty="0">
                <a:latin typeface="Calibri" panose="020F0502020204030204" pitchFamily="34" charset="0"/>
              </a:rPr>
              <a:t>The firm has completed a number of GC/CM projects.</a:t>
            </a:r>
          </a:p>
          <a:p>
            <a:pPr marL="685800" lvl="1" indent="-228600">
              <a:spcAft>
                <a:spcPts val="600"/>
              </a:spcAft>
              <a:buFont typeface="+mj-lt"/>
              <a:buAutoNum type="alphaLcPeriod"/>
            </a:pPr>
            <a:r>
              <a:rPr lang="en-US" dirty="0" err="1" smtClean="0">
                <a:latin typeface="Calibri" panose="020F0502020204030204" pitchFamily="34" charset="0"/>
              </a:rPr>
              <a:t>Mahlum’s</a:t>
            </a:r>
            <a:r>
              <a:rPr lang="en-US" dirty="0" smtClean="0">
                <a:latin typeface="Calibri" panose="020F0502020204030204" pitchFamily="34" charset="0"/>
              </a:rPr>
              <a:t> </a:t>
            </a:r>
            <a:r>
              <a:rPr lang="en-US" dirty="0">
                <a:latin typeface="Calibri" panose="020F0502020204030204" pitchFamily="34" charset="0"/>
              </a:rPr>
              <a:t>team has a reputation and history of working collaboratively with Owners and contractors on their </a:t>
            </a:r>
            <a:r>
              <a:rPr lang="en-US" dirty="0" smtClean="0">
                <a:latin typeface="Calibri" panose="020F0502020204030204" pitchFamily="34" charset="0"/>
              </a:rPr>
              <a:t>GC/CM &amp; design/bid/build </a:t>
            </a:r>
            <a:r>
              <a:rPr lang="en-US" dirty="0">
                <a:latin typeface="Calibri" panose="020F0502020204030204" pitchFamily="34" charset="0"/>
              </a:rPr>
              <a:t>projects. </a:t>
            </a:r>
            <a:r>
              <a:rPr lang="en-US" dirty="0" smtClean="0">
                <a:latin typeface="Calibri" panose="020F0502020204030204" pitchFamily="34" charset="0"/>
              </a:rPr>
              <a:t>We believe this team’s approach </a:t>
            </a:r>
            <a:r>
              <a:rPr lang="en-US" dirty="0">
                <a:latin typeface="Calibri" panose="020F0502020204030204" pitchFamily="34" charset="0"/>
              </a:rPr>
              <a:t>is a natural fit for a GCCM program.</a:t>
            </a:r>
          </a:p>
          <a:p>
            <a:pPr marL="228600" indent="-228600">
              <a:spcAft>
                <a:spcPts val="600"/>
              </a:spcAft>
              <a:buFont typeface="+mj-lt"/>
              <a:buAutoNum type="arabicPeriod"/>
            </a:pPr>
            <a:r>
              <a:rPr lang="en-US" dirty="0">
                <a:latin typeface="Calibri" panose="020F0502020204030204" pitchFamily="34" charset="0"/>
              </a:rPr>
              <a:t>This team satisfies the public body qualification </a:t>
            </a:r>
            <a:r>
              <a:rPr lang="en-US" dirty="0" smtClean="0">
                <a:latin typeface="Calibri" panose="020F0502020204030204" pitchFamily="34" charset="0"/>
              </a:rPr>
              <a:t>under RCW 39.10 for </a:t>
            </a:r>
            <a:r>
              <a:rPr lang="en-US" dirty="0">
                <a:latin typeface="Calibri" panose="020F0502020204030204" pitchFamily="34" charset="0"/>
              </a:rPr>
              <a:t>staff augmentation with consultants.</a:t>
            </a:r>
          </a:p>
          <a:p>
            <a:pPr marL="228600" indent="-228600">
              <a:spcAft>
                <a:spcPts val="600"/>
              </a:spcAft>
              <a:buAutoNum type="arabicPeriod"/>
            </a:pPr>
            <a:endParaRPr lang="en-US" dirty="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24</a:t>
            </a:fld>
            <a:endParaRPr lang="en-US" dirty="0"/>
          </a:p>
        </p:txBody>
      </p:sp>
    </p:spTree>
    <p:extLst>
      <p:ext uri="{BB962C8B-B14F-4D97-AF65-F5344CB8AC3E}">
        <p14:creationId xmlns:p14="http://schemas.microsoft.com/office/powerpoint/2010/main" val="245615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573088"/>
            <a:ext cx="4181475" cy="3136900"/>
          </a:xfrm>
        </p:spPr>
      </p:sp>
      <p:sp>
        <p:nvSpPr>
          <p:cNvPr id="3" name="Notes Placeholder 2"/>
          <p:cNvSpPr>
            <a:spLocks noGrp="1"/>
          </p:cNvSpPr>
          <p:nvPr>
            <p:ph type="body" idx="1"/>
          </p:nvPr>
        </p:nvSpPr>
        <p:spPr>
          <a:xfrm>
            <a:off x="722312" y="4067175"/>
            <a:ext cx="5607050" cy="4762500"/>
          </a:xfrm>
        </p:spPr>
        <p:txBody>
          <a:bodyPr/>
          <a:lstStyle/>
          <a:p>
            <a:pPr marL="228600" indent="-228600">
              <a:spcAft>
                <a:spcPts val="600"/>
              </a:spcAft>
              <a:buAutoNum type="arabicPeriod"/>
            </a:pPr>
            <a:endParaRPr lang="en-US" dirty="0"/>
          </a:p>
          <a:p>
            <a:pPr marL="228600" indent="-228600">
              <a:spcAft>
                <a:spcPts val="600"/>
              </a:spcAf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25</a:t>
            </a:fld>
            <a:endParaRPr lang="en-US" dirty="0"/>
          </a:p>
        </p:txBody>
      </p:sp>
      <p:sp>
        <p:nvSpPr>
          <p:cNvPr id="5" name="Rectangle 4"/>
          <p:cNvSpPr/>
          <p:nvPr/>
        </p:nvSpPr>
        <p:spPr>
          <a:xfrm>
            <a:off x="1124071" y="4325033"/>
            <a:ext cx="5205291" cy="261610"/>
          </a:xfrm>
          <a:prstGeom prst="rect">
            <a:avLst/>
          </a:prstGeom>
        </p:spPr>
        <p:txBody>
          <a:bodyPr wrap="square">
            <a:spAutoFit/>
          </a:bodyPr>
          <a:lstStyle/>
          <a:p>
            <a:pPr lvl="1">
              <a:spcAft>
                <a:spcPts val="600"/>
              </a:spcAft>
            </a:pPr>
            <a:r>
              <a:rPr lang="en-US" sz="1100" dirty="0" smtClean="0"/>
              <a:t>More info regarding our Project Team:</a:t>
            </a:r>
            <a:endParaRPr lang="en-US" sz="1100" dirty="0"/>
          </a:p>
        </p:txBody>
      </p:sp>
    </p:spTree>
    <p:extLst>
      <p:ext uri="{BB962C8B-B14F-4D97-AF65-F5344CB8AC3E}">
        <p14:creationId xmlns:p14="http://schemas.microsoft.com/office/powerpoint/2010/main" val="301646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This chart shows the level of project management and GCCM experience for key team members.</a:t>
            </a:r>
          </a:p>
          <a:p>
            <a:pPr marL="228600" indent="-228600">
              <a:spcAft>
                <a:spcPts val="600"/>
              </a:spcAft>
              <a:buAutoNum type="arabicPeriod"/>
            </a:pPr>
            <a:r>
              <a:rPr lang="en-US" dirty="0"/>
              <a:t>Every individual has extensive design, </a:t>
            </a:r>
            <a:r>
              <a:rPr lang="en-US" dirty="0" smtClean="0"/>
              <a:t>construction, and/or </a:t>
            </a:r>
            <a:r>
              <a:rPr lang="en-US" dirty="0"/>
              <a:t>project management </a:t>
            </a:r>
            <a:r>
              <a:rPr lang="en-US" dirty="0" smtClean="0"/>
              <a:t>experience, including multiple GC/CM deliveries.</a:t>
            </a:r>
            <a:endParaRPr lang="en-US" dirty="0"/>
          </a:p>
          <a:p>
            <a:pPr marL="228600" indent="-228600">
              <a:spcAft>
                <a:spcPts val="600"/>
              </a:spcAft>
              <a:buAutoNum type="arabicPeriod"/>
            </a:pPr>
            <a:r>
              <a:rPr lang="en-US" dirty="0"/>
              <a:t>A quick look shows each key team members has at least </a:t>
            </a:r>
            <a:r>
              <a:rPr lang="en-US" dirty="0" smtClean="0"/>
              <a:t>2 </a:t>
            </a:r>
            <a:r>
              <a:rPr lang="en-US" dirty="0"/>
              <a:t>decades of experience.</a:t>
            </a:r>
          </a:p>
          <a:p>
            <a:pPr lvl="1">
              <a:spcAft>
                <a:spcPts val="600"/>
              </a:spcAft>
            </a:pPr>
            <a:r>
              <a:rPr lang="en-US" dirty="0" smtClean="0"/>
              <a:t>Conclusion: This </a:t>
            </a:r>
            <a:r>
              <a:rPr lang="en-US" dirty="0"/>
              <a:t>is a seasoned group.</a:t>
            </a:r>
          </a:p>
        </p:txBody>
      </p:sp>
      <p:sp>
        <p:nvSpPr>
          <p:cNvPr id="4" name="Slide Number Placeholder 3"/>
          <p:cNvSpPr>
            <a:spLocks noGrp="1"/>
          </p:cNvSpPr>
          <p:nvPr>
            <p:ph type="sldNum" sz="quarter" idx="10"/>
          </p:nvPr>
        </p:nvSpPr>
        <p:spPr/>
        <p:txBody>
          <a:bodyPr/>
          <a:lstStyle/>
          <a:p>
            <a:fld id="{E84DFC31-B96D-4E1F-A531-36410DDDE22E}" type="slidenum">
              <a:rPr lang="en-US" smtClean="0"/>
              <a:t>26</a:t>
            </a:fld>
            <a:endParaRPr lang="en-US"/>
          </a:p>
        </p:txBody>
      </p:sp>
    </p:spTree>
    <p:extLst>
      <p:ext uri="{BB962C8B-B14F-4D97-AF65-F5344CB8AC3E}">
        <p14:creationId xmlns:p14="http://schemas.microsoft.com/office/powerpoint/2010/main" val="156829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Because </a:t>
            </a:r>
            <a:r>
              <a:rPr lang="en-US" dirty="0" smtClean="0"/>
              <a:t>BISD </a:t>
            </a:r>
            <a:r>
              <a:rPr lang="en-US" dirty="0"/>
              <a:t>has initial experience on a GCCM project, we have been able to evaluate the amount of time needed by school district staff to manage the preconstruction phase of a GCCM project and </a:t>
            </a:r>
            <a:r>
              <a:rPr lang="en-US" dirty="0" smtClean="0"/>
              <a:t>have used </a:t>
            </a:r>
            <a:r>
              <a:rPr lang="en-US" dirty="0"/>
              <a:t>this wisdom in allocating time for this program.</a:t>
            </a:r>
          </a:p>
          <a:p>
            <a:pPr marL="228600" indent="-228600">
              <a:spcAft>
                <a:spcPts val="600"/>
              </a:spcAft>
              <a:buFont typeface="+mj-lt"/>
              <a:buAutoNum type="arabicPeriod"/>
            </a:pPr>
            <a:r>
              <a:rPr lang="en-US" dirty="0"/>
              <a:t>However, I will add that </a:t>
            </a:r>
            <a:r>
              <a:rPr lang="en-US" dirty="0" smtClean="0"/>
              <a:t>BISD </a:t>
            </a:r>
            <a:r>
              <a:rPr lang="en-US" dirty="0"/>
              <a:t>has the funds, resources, flexibility and administrative support to adjust or supplement staffing during the project if found to be necessary to ensure success of the program.</a:t>
            </a:r>
          </a:p>
          <a:p>
            <a:pPr marL="228600" indent="-228600">
              <a:spcAft>
                <a:spcPts val="600"/>
              </a:spcAft>
              <a:buFont typeface="+mj-lt"/>
              <a:buAutoNum type="arabicPeriod"/>
            </a:pPr>
            <a:r>
              <a:rPr lang="en-US" dirty="0"/>
              <a:t>Bottom line – is that we will make sure we do whatever is necessary to successfully complete these projects.</a:t>
            </a:r>
          </a:p>
        </p:txBody>
      </p:sp>
      <p:sp>
        <p:nvSpPr>
          <p:cNvPr id="4" name="Slide Number Placeholder 3"/>
          <p:cNvSpPr>
            <a:spLocks noGrp="1"/>
          </p:cNvSpPr>
          <p:nvPr>
            <p:ph type="sldNum" sz="quarter" idx="10"/>
          </p:nvPr>
        </p:nvSpPr>
        <p:spPr/>
        <p:txBody>
          <a:bodyPr/>
          <a:lstStyle/>
          <a:p>
            <a:fld id="{E84DFC31-B96D-4E1F-A531-36410DDDE22E}" type="slidenum">
              <a:rPr lang="en-US" smtClean="0"/>
              <a:t>27</a:t>
            </a:fld>
            <a:endParaRPr lang="en-US"/>
          </a:p>
        </p:txBody>
      </p:sp>
    </p:spTree>
    <p:extLst>
      <p:ext uri="{BB962C8B-B14F-4D97-AF65-F5344CB8AC3E}">
        <p14:creationId xmlns:p14="http://schemas.microsoft.com/office/powerpoint/2010/main" val="507121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501650"/>
            <a:ext cx="4181475" cy="3136900"/>
          </a:xfrm>
        </p:spPr>
      </p:sp>
      <p:sp>
        <p:nvSpPr>
          <p:cNvPr id="3" name="Notes Placeholder 2"/>
          <p:cNvSpPr>
            <a:spLocks noGrp="1"/>
          </p:cNvSpPr>
          <p:nvPr>
            <p:ph type="body" idx="1"/>
          </p:nvPr>
        </p:nvSpPr>
        <p:spPr>
          <a:xfrm>
            <a:off x="854075" y="4145281"/>
            <a:ext cx="5607050" cy="4684394"/>
          </a:xfrm>
        </p:spPr>
        <p:txBody>
          <a:bodyPr/>
          <a:lstStyle/>
          <a:p>
            <a:pPr marL="228600" indent="-228600">
              <a:spcAft>
                <a:spcPts val="600"/>
              </a:spcAft>
              <a:buAutoNum type="arabicPeriod"/>
            </a:pPr>
            <a:r>
              <a:rPr lang="en-US" dirty="0"/>
              <a:t>In summary:</a:t>
            </a:r>
          </a:p>
          <a:p>
            <a:pPr marL="685800" lvl="1" indent="-228600">
              <a:spcAft>
                <a:spcPts val="600"/>
              </a:spcAft>
              <a:buFont typeface="+mj-lt"/>
              <a:buAutoNum type="alphaLcPeriod"/>
            </a:pPr>
            <a:r>
              <a:rPr lang="en-US" dirty="0">
                <a:latin typeface="Calibri" panose="020F0502020204030204" pitchFamily="34" charset="0"/>
              </a:rPr>
              <a:t>Program is funded and has an appropriate budget.</a:t>
            </a:r>
          </a:p>
          <a:p>
            <a:pPr marL="685800" lvl="1" indent="-228600">
              <a:spcAft>
                <a:spcPts val="600"/>
              </a:spcAft>
              <a:buFont typeface="+mj-lt"/>
              <a:buAutoNum type="alphaLcPeriod"/>
            </a:pPr>
            <a:r>
              <a:rPr lang="en-US" dirty="0">
                <a:latin typeface="Calibri" panose="020F0502020204030204" pitchFamily="34" charset="0"/>
              </a:rPr>
              <a:t>Program meets criteria of RCW 39.10.</a:t>
            </a:r>
          </a:p>
          <a:p>
            <a:pPr marL="685800" lvl="1" indent="-228600">
              <a:spcAft>
                <a:spcPts val="600"/>
              </a:spcAft>
              <a:buFont typeface="+mj-lt"/>
              <a:buAutoNum type="alphaLcPeriod"/>
            </a:pPr>
            <a:r>
              <a:rPr lang="en-US" dirty="0">
                <a:latin typeface="Calibri" panose="020F0502020204030204" pitchFamily="34" charset="0"/>
              </a:rPr>
              <a:t>Team has the necessary experience and will provide continuity for the </a:t>
            </a:r>
            <a:r>
              <a:rPr lang="en-US" dirty="0" smtClean="0">
                <a:latin typeface="Calibri" panose="020F0502020204030204" pitchFamily="34" charset="0"/>
              </a:rPr>
              <a:t> </a:t>
            </a:r>
            <a:r>
              <a:rPr lang="en-US" dirty="0">
                <a:latin typeface="Calibri" panose="020F0502020204030204" pitchFamily="34" charset="0"/>
              </a:rPr>
              <a:t>projects.</a:t>
            </a:r>
          </a:p>
          <a:p>
            <a:pPr marL="685800" lvl="1" indent="-228600">
              <a:spcAft>
                <a:spcPts val="600"/>
              </a:spcAft>
              <a:buFont typeface="+mj-lt"/>
              <a:buAutoNum type="alphaLcPeriod"/>
            </a:pPr>
            <a:r>
              <a:rPr lang="en-US" dirty="0">
                <a:latin typeface="Calibri" panose="020F0502020204030204" pitchFamily="34" charset="0"/>
              </a:rPr>
              <a:t>Team has the capacity for the </a:t>
            </a:r>
            <a:r>
              <a:rPr lang="en-US" dirty="0" smtClean="0">
                <a:latin typeface="Calibri" panose="020F0502020204030204" pitchFamily="34" charset="0"/>
              </a:rPr>
              <a:t>entire program</a:t>
            </a:r>
            <a:r>
              <a:rPr lang="en-US" dirty="0">
                <a:latin typeface="Calibri" panose="020F0502020204030204" pitchFamily="34" charset="0"/>
              </a:rPr>
              <a:t>.</a:t>
            </a:r>
          </a:p>
          <a:p>
            <a:pPr marL="685800" lvl="1" indent="-228600">
              <a:spcAft>
                <a:spcPts val="600"/>
              </a:spcAft>
              <a:buFont typeface="+mj-lt"/>
              <a:buAutoNum type="alphaLcPeriod"/>
            </a:pPr>
            <a:r>
              <a:rPr lang="en-US" dirty="0">
                <a:latin typeface="Calibri" panose="020F0502020204030204" pitchFamily="34" charset="0"/>
              </a:rPr>
              <a:t>Team is prepared and ready to proceed.</a:t>
            </a:r>
          </a:p>
          <a:p>
            <a:pPr marL="685800" lvl="1" indent="-228600">
              <a:spcAft>
                <a:spcPts val="600"/>
              </a:spcAft>
              <a:buFont typeface="+mj-lt"/>
              <a:buAutoNum type="alphaLcPeriod"/>
            </a:pPr>
            <a:r>
              <a:rPr lang="en-US" dirty="0">
                <a:latin typeface="Calibri" panose="020F0502020204030204" pitchFamily="34" charset="0"/>
              </a:rPr>
              <a:t>Utilization of the GC/CM delivery method will provide multiple benefits for the school district and its citizens, and help ensure the success of this 4 school replacement program.</a:t>
            </a:r>
          </a:p>
          <a:p>
            <a:pPr marL="228600" indent="-228600">
              <a:spcAft>
                <a:spcPts val="600"/>
              </a:spcAft>
              <a:buFont typeface="+mj-lt"/>
              <a:buAutoNum type="arabicPeriod"/>
            </a:pPr>
            <a:r>
              <a:rPr lang="en-US" dirty="0">
                <a:latin typeface="Calibri" panose="020F0502020204030204" pitchFamily="34" charset="0"/>
              </a:rPr>
              <a:t>In closing:</a:t>
            </a:r>
          </a:p>
          <a:p>
            <a:pPr marL="685800" lvl="1" indent="-228600">
              <a:spcAft>
                <a:spcPts val="600"/>
              </a:spcAft>
              <a:buFont typeface="+mj-lt"/>
              <a:buAutoNum type="alphaLcPeriod"/>
            </a:pPr>
            <a:r>
              <a:rPr lang="en-US" dirty="0" smtClean="0">
                <a:latin typeface="Calibri" panose="020F0502020204030204" pitchFamily="34" charset="0"/>
              </a:rPr>
              <a:t>BISD </a:t>
            </a:r>
            <a:r>
              <a:rPr lang="en-US" dirty="0">
                <a:latin typeface="Calibri" panose="020F0502020204030204" pitchFamily="34" charset="0"/>
              </a:rPr>
              <a:t>is proud of our history of successfully completing </a:t>
            </a:r>
            <a:r>
              <a:rPr lang="en-US" dirty="0" smtClean="0">
                <a:latin typeface="Calibri" panose="020F0502020204030204" pitchFamily="34" charset="0"/>
              </a:rPr>
              <a:t>projects and expect to continue that tradition with this project.</a:t>
            </a:r>
            <a:endParaRPr lang="en-US" dirty="0">
              <a:latin typeface="Calibri" panose="020F0502020204030204" pitchFamily="34" charset="0"/>
            </a:endParaRPr>
          </a:p>
          <a:p>
            <a:pPr marL="685800" lvl="1" indent="-228600">
              <a:spcAft>
                <a:spcPts val="600"/>
              </a:spcAft>
              <a:buFont typeface="+mj-lt"/>
              <a:buAutoNum type="alphaLcPeriod"/>
            </a:pPr>
            <a:r>
              <a:rPr lang="en-US" dirty="0">
                <a:latin typeface="Calibri" panose="020F0502020204030204" pitchFamily="34" charset="0"/>
              </a:rPr>
              <a:t>We measure this success by building our projects as promised to the community, finishing on time and within budget, and completing projects in a manner that is safe and minimizes disruptions of education and school district operations.</a:t>
            </a:r>
          </a:p>
          <a:p>
            <a:pPr marL="685800" lvl="1" indent="-228600">
              <a:spcAft>
                <a:spcPts val="600"/>
              </a:spcAft>
              <a:buFont typeface="+mj-lt"/>
              <a:buAutoNum type="alphaLcPeriod"/>
            </a:pPr>
            <a:r>
              <a:rPr lang="en-US" dirty="0">
                <a:latin typeface="Calibri" panose="020F0502020204030204" pitchFamily="34" charset="0"/>
              </a:rPr>
              <a:t>We believe the GCCM delivery method will held ensure success of this program.  We also want this to be a model to show how use of GCCM can have added benefits when used on a </a:t>
            </a:r>
            <a:r>
              <a:rPr lang="en-US" dirty="0" smtClean="0">
                <a:latin typeface="Calibri" panose="020F0502020204030204" pitchFamily="34" charset="0"/>
              </a:rPr>
              <a:t>multi-phase program at an occupied and very busy site</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28</a:t>
            </a:fld>
            <a:endParaRPr lang="en-US" dirty="0"/>
          </a:p>
        </p:txBody>
      </p:sp>
    </p:spTree>
    <p:extLst>
      <p:ext uri="{BB962C8B-B14F-4D97-AF65-F5344CB8AC3E}">
        <p14:creationId xmlns:p14="http://schemas.microsoft.com/office/powerpoint/2010/main" val="131235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50000"/>
              </a:lnSpc>
              <a:buAutoNum type="arabicPeriod"/>
            </a:pPr>
            <a:r>
              <a:rPr lang="en-US" dirty="0"/>
              <a:t>Thank you for your time.</a:t>
            </a:r>
          </a:p>
          <a:p>
            <a:pPr marL="228600" indent="-228600">
              <a:lnSpc>
                <a:spcPct val="150000"/>
              </a:lnSpc>
              <a:buAutoNum type="arabicPeriod"/>
            </a:pPr>
            <a:r>
              <a:rPr lang="en-US" dirty="0"/>
              <a:t>We look forward to your questions and deliberations.</a:t>
            </a:r>
          </a:p>
        </p:txBody>
      </p:sp>
      <p:sp>
        <p:nvSpPr>
          <p:cNvPr id="4" name="Slide Number Placeholder 3"/>
          <p:cNvSpPr>
            <a:spLocks noGrp="1"/>
          </p:cNvSpPr>
          <p:nvPr>
            <p:ph type="sldNum" sz="quarter" idx="10"/>
          </p:nvPr>
        </p:nvSpPr>
        <p:spPr/>
        <p:txBody>
          <a:bodyPr/>
          <a:lstStyle/>
          <a:p>
            <a:fld id="{E84DFC31-B96D-4E1F-A531-36410DDDE22E}" type="slidenum">
              <a:rPr lang="en-US" smtClean="0"/>
              <a:t>29</a:t>
            </a:fld>
            <a:endParaRPr lang="en-US"/>
          </a:p>
        </p:txBody>
      </p:sp>
    </p:spTree>
    <p:extLst>
      <p:ext uri="{BB962C8B-B14F-4D97-AF65-F5344CB8AC3E}">
        <p14:creationId xmlns:p14="http://schemas.microsoft.com/office/powerpoint/2010/main" val="125174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will begin by introducing our </a:t>
            </a:r>
            <a:r>
              <a:rPr lang="en-US" dirty="0" smtClean="0"/>
              <a:t>team...</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3</a:t>
            </a:fld>
            <a:endParaRPr lang="en-US"/>
          </a:p>
        </p:txBody>
      </p:sp>
    </p:spTree>
    <p:extLst>
      <p:ext uri="{BB962C8B-B14F-4D97-AF65-F5344CB8AC3E}">
        <p14:creationId xmlns:p14="http://schemas.microsoft.com/office/powerpoint/2010/main" val="18146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Team members with me today are:</a:t>
            </a:r>
          </a:p>
          <a:p>
            <a:pPr marL="742950" lvl="1" indent="-285750">
              <a:spcAft>
                <a:spcPts val="600"/>
              </a:spcAft>
              <a:buFont typeface="+mj-lt"/>
              <a:buAutoNum type="alphaLcPeriod"/>
            </a:pPr>
            <a:r>
              <a:rPr lang="en-US" b="1" dirty="0" smtClean="0">
                <a:latin typeface="Calibri" panose="020F0502020204030204" pitchFamily="34" charset="0"/>
              </a:rPr>
              <a:t>Myself; Tamela VanWinkle</a:t>
            </a:r>
            <a:r>
              <a:rPr lang="en-US" dirty="0" smtClean="0">
                <a:latin typeface="Calibri" panose="020F0502020204030204" pitchFamily="34" charset="0"/>
              </a:rPr>
              <a:t>, </a:t>
            </a:r>
            <a:r>
              <a:rPr lang="en-US" dirty="0">
                <a:latin typeface="Calibri" panose="020F0502020204030204" pitchFamily="34" charset="0"/>
              </a:rPr>
              <a:t>Executive Director of Capital Projects, </a:t>
            </a:r>
            <a:r>
              <a:rPr lang="en-US" dirty="0" smtClean="0">
                <a:latin typeface="Calibri" panose="020F0502020204030204" pitchFamily="34" charset="0"/>
              </a:rPr>
              <a:t>Bainbridge Island </a:t>
            </a:r>
            <a:r>
              <a:rPr lang="en-US" dirty="0">
                <a:latin typeface="Calibri" panose="020F0502020204030204" pitchFamily="34" charset="0"/>
              </a:rPr>
              <a:t>School District</a:t>
            </a:r>
          </a:p>
          <a:p>
            <a:pPr marL="742950" lvl="1" indent="-285750">
              <a:spcAft>
                <a:spcPts val="600"/>
              </a:spcAft>
              <a:buFont typeface="+mj-lt"/>
              <a:buAutoNum type="alphaLcPeriod"/>
            </a:pPr>
            <a:r>
              <a:rPr lang="en-US" b="1" dirty="0" smtClean="0">
                <a:latin typeface="Calibri" panose="020F0502020204030204" pitchFamily="34" charset="0"/>
              </a:rPr>
              <a:t>Christy Barrie</a:t>
            </a:r>
            <a:r>
              <a:rPr lang="en-US" dirty="0" smtClean="0">
                <a:latin typeface="Calibri" panose="020F0502020204030204" pitchFamily="34" charset="0"/>
              </a:rPr>
              <a:t>, Project Manager and Manager of Capital Projects, BISD</a:t>
            </a:r>
          </a:p>
          <a:p>
            <a:pPr marL="742950" lvl="1" indent="-285750">
              <a:spcAft>
                <a:spcPts val="600"/>
              </a:spcAft>
              <a:buFont typeface="+mj-lt"/>
              <a:buAutoNum type="alphaLcPeriod"/>
            </a:pPr>
            <a:r>
              <a:rPr lang="en-US" b="1" dirty="0" smtClean="0">
                <a:latin typeface="Calibri" panose="020F0502020204030204" pitchFamily="34" charset="0"/>
              </a:rPr>
              <a:t>JoAnn Wilcox</a:t>
            </a:r>
            <a:r>
              <a:rPr lang="en-US" dirty="0" smtClean="0">
                <a:latin typeface="Calibri" panose="020F0502020204030204" pitchFamily="34" charset="0"/>
              </a:rPr>
              <a:t>, AIA, LEED AP; Design Principal with Mahlum Architects</a:t>
            </a:r>
            <a:endParaRPr lang="en-US" dirty="0">
              <a:latin typeface="Calibri" panose="020F0502020204030204" pitchFamily="34" charset="0"/>
            </a:endParaRPr>
          </a:p>
          <a:p>
            <a:pPr marL="285750" indent="-285750">
              <a:spcAft>
                <a:spcPts val="600"/>
              </a:spcAft>
              <a:buFont typeface="+mj-lt"/>
              <a:buAutoNum type="arabicPeriod"/>
            </a:pPr>
            <a:r>
              <a:rPr lang="en-US" dirty="0" smtClean="0">
                <a:latin typeface="Calibri" panose="020F0502020204030204" pitchFamily="34" charset="0"/>
              </a:rPr>
              <a:t>Other </a:t>
            </a:r>
            <a:r>
              <a:rPr lang="en-US" dirty="0">
                <a:latin typeface="Calibri" panose="020F0502020204030204" pitchFamily="34" charset="0"/>
              </a:rPr>
              <a:t>important team members </a:t>
            </a:r>
            <a:r>
              <a:rPr lang="en-US" dirty="0" smtClean="0">
                <a:latin typeface="Calibri" panose="020F0502020204030204" pitchFamily="34" charset="0"/>
              </a:rPr>
              <a:t>are our Design Team and Consultants;</a:t>
            </a:r>
            <a:endParaRPr lang="en-US" dirty="0">
              <a:latin typeface="Calibri" panose="020F0502020204030204" pitchFamily="34" charset="0"/>
            </a:endParaRPr>
          </a:p>
          <a:p>
            <a:pPr marL="742950" lvl="1" indent="-285750">
              <a:spcAft>
                <a:spcPts val="600"/>
              </a:spcAft>
              <a:buFont typeface="+mj-lt"/>
              <a:buAutoNum type="alphaLcPeriod"/>
            </a:pPr>
            <a:r>
              <a:rPr lang="en-US" b="1" dirty="0" smtClean="0">
                <a:latin typeface="Calibri" panose="020F0502020204030204" pitchFamily="34" charset="0"/>
              </a:rPr>
              <a:t>Jim </a:t>
            </a:r>
            <a:r>
              <a:rPr lang="en-US" b="1" dirty="0">
                <a:latin typeface="Calibri" panose="020F0502020204030204" pitchFamily="34" charset="0"/>
              </a:rPr>
              <a:t>Dugan, </a:t>
            </a:r>
            <a:r>
              <a:rPr lang="en-US" dirty="0">
                <a:latin typeface="Calibri" panose="020F0502020204030204" pitchFamily="34" charset="0"/>
              </a:rPr>
              <a:t>Parametrix; providing GC/CM Advisory services and Program Management</a:t>
            </a:r>
            <a:endParaRPr lang="en-US" b="1" dirty="0">
              <a:latin typeface="Calibri" panose="020F0502020204030204" pitchFamily="34" charset="0"/>
            </a:endParaRPr>
          </a:p>
          <a:p>
            <a:pPr marL="742950" lvl="1" indent="-285750">
              <a:spcAft>
                <a:spcPts val="600"/>
              </a:spcAft>
              <a:buFont typeface="+mj-lt"/>
              <a:buAutoNum type="alphaLcPeriod"/>
            </a:pPr>
            <a:r>
              <a:rPr lang="en-US" b="1" dirty="0" smtClean="0">
                <a:latin typeface="Calibri" panose="020F0502020204030204" pitchFamily="34" charset="0"/>
              </a:rPr>
              <a:t>Ilva Wilson, </a:t>
            </a:r>
            <a:r>
              <a:rPr lang="en-US" dirty="0" smtClean="0">
                <a:latin typeface="Calibri" panose="020F0502020204030204" pitchFamily="34" charset="0"/>
              </a:rPr>
              <a:t>Mahlum Architects; Project Architect</a:t>
            </a:r>
          </a:p>
          <a:p>
            <a:pPr lvl="1">
              <a:spcAft>
                <a:spcPts val="600"/>
              </a:spcAft>
            </a:pPr>
            <a:r>
              <a:rPr lang="en-US" b="1" dirty="0" smtClean="0">
                <a:latin typeface="Calibri" panose="020F0502020204030204" pitchFamily="34" charset="0"/>
              </a:rPr>
              <a:t>c.     Chester Weir</a:t>
            </a:r>
            <a:r>
              <a:rPr lang="en-US" dirty="0" smtClean="0">
                <a:latin typeface="Calibri" panose="020F0502020204030204" pitchFamily="34" charset="0"/>
              </a:rPr>
              <a:t>, Mahlum Architects, Project Manager on the architect side, who will manage the project with Christy.</a:t>
            </a:r>
          </a:p>
        </p:txBody>
      </p:sp>
      <p:sp>
        <p:nvSpPr>
          <p:cNvPr id="4" name="Slide Number Placeholder 3"/>
          <p:cNvSpPr>
            <a:spLocks noGrp="1"/>
          </p:cNvSpPr>
          <p:nvPr>
            <p:ph type="sldNum" sz="quarter" idx="10"/>
          </p:nvPr>
        </p:nvSpPr>
        <p:spPr/>
        <p:txBody>
          <a:bodyPr/>
          <a:lstStyle/>
          <a:p>
            <a:fld id="{E84DFC31-B96D-4E1F-A531-36410DDDE22E}" type="slidenum">
              <a:rPr lang="en-US" smtClean="0"/>
              <a:t>4</a:t>
            </a:fld>
            <a:endParaRPr lang="en-US"/>
          </a:p>
        </p:txBody>
      </p:sp>
    </p:spTree>
    <p:extLst>
      <p:ext uri="{BB962C8B-B14F-4D97-AF65-F5344CB8AC3E}">
        <p14:creationId xmlns:p14="http://schemas.microsoft.com/office/powerpoint/2010/main" val="26476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t>Team members </a:t>
            </a:r>
            <a:r>
              <a:rPr lang="en-US" dirty="0" smtClean="0"/>
              <a:t>not presenting with us </a:t>
            </a:r>
            <a:r>
              <a:rPr lang="en-US" dirty="0"/>
              <a:t>today are:</a:t>
            </a:r>
          </a:p>
          <a:p>
            <a:pPr marL="742950" lvl="1" indent="-285750">
              <a:spcAft>
                <a:spcPts val="600"/>
              </a:spcAft>
              <a:buFont typeface="+mj-lt"/>
              <a:buAutoNum type="alphaLcPeriod"/>
            </a:pPr>
            <a:r>
              <a:rPr lang="en-US" b="1" dirty="0" smtClean="0">
                <a:latin typeface="Calibri" panose="020F0502020204030204" pitchFamily="34" charset="0"/>
              </a:rPr>
              <a:t>Dwayne Epp, </a:t>
            </a:r>
            <a:r>
              <a:rPr lang="en-US" dirty="0" smtClean="0">
                <a:latin typeface="Calibri" panose="020F0502020204030204" pitchFamily="34" charset="0"/>
              </a:rPr>
              <a:t>Project Coordinator/ Quality control with Mahlum Architects</a:t>
            </a:r>
          </a:p>
          <a:p>
            <a:pPr marL="742950" lvl="1" indent="-285750">
              <a:spcAft>
                <a:spcPts val="600"/>
              </a:spcAft>
              <a:buFont typeface="+mj-lt"/>
              <a:buAutoNum type="alphaLcPeriod"/>
            </a:pPr>
            <a:r>
              <a:rPr lang="en-US" b="1" dirty="0" smtClean="0">
                <a:latin typeface="Calibri" panose="020F0502020204030204" pitchFamily="34" charset="0"/>
              </a:rPr>
              <a:t>Chester Weir, </a:t>
            </a:r>
            <a:r>
              <a:rPr lang="en-US" dirty="0" smtClean="0">
                <a:latin typeface="Calibri" panose="020F0502020204030204" pitchFamily="34" charset="0"/>
              </a:rPr>
              <a:t>Project Manager with Mahlum Architects</a:t>
            </a:r>
            <a:r>
              <a:rPr lang="en-US" b="1" dirty="0" smtClean="0">
                <a:latin typeface="Calibri" panose="020F0502020204030204" pitchFamily="34" charset="0"/>
              </a:rPr>
              <a:t>.</a:t>
            </a:r>
          </a:p>
          <a:p>
            <a:pPr marL="742950" lvl="1" indent="-285750">
              <a:spcAft>
                <a:spcPts val="600"/>
              </a:spcAft>
              <a:buFont typeface="+mj-lt"/>
              <a:buAutoNum type="alphaLcPeriod"/>
            </a:pPr>
            <a:r>
              <a:rPr lang="en-US" b="1" dirty="0" smtClean="0">
                <a:latin typeface="Calibri" panose="020F0502020204030204" pitchFamily="34" charset="0"/>
              </a:rPr>
              <a:t>Jesse Noga, </a:t>
            </a:r>
            <a:r>
              <a:rPr lang="en-US" dirty="0" smtClean="0">
                <a:latin typeface="Calibri" panose="020F0502020204030204" pitchFamily="34" charset="0"/>
              </a:rPr>
              <a:t>Parametrix, Project Manager; GC/CM Procurement</a:t>
            </a:r>
          </a:p>
          <a:p>
            <a:pPr marL="742950" lvl="1" indent="-285750">
              <a:spcAft>
                <a:spcPts val="600"/>
              </a:spcAft>
              <a:buFont typeface="+mj-lt"/>
              <a:buAutoNum type="alphaLcPeriod"/>
            </a:pPr>
            <a:r>
              <a:rPr lang="en-US" b="1" dirty="0" smtClean="0">
                <a:latin typeface="Calibri" panose="020F0502020204030204" pitchFamily="34" charset="0"/>
              </a:rPr>
              <a:t>Maggie Anderson</a:t>
            </a:r>
            <a:r>
              <a:rPr lang="en-US" dirty="0" smtClean="0">
                <a:latin typeface="Calibri" panose="020F0502020204030204" pitchFamily="34" charset="0"/>
              </a:rPr>
              <a:t>, Parametrix, Project Controls</a:t>
            </a:r>
          </a:p>
          <a:p>
            <a:pPr marL="742950" lvl="1" indent="-285750">
              <a:spcAft>
                <a:spcPts val="600"/>
              </a:spcAft>
              <a:buFont typeface="+mj-lt"/>
              <a:buAutoNum type="alphaLcPeriod"/>
            </a:pPr>
            <a:r>
              <a:rPr lang="en-US" b="1" dirty="0" smtClean="0">
                <a:latin typeface="Calibri" panose="020F0502020204030204" pitchFamily="34" charset="0"/>
              </a:rPr>
              <a:t>Graehm Wallace, </a:t>
            </a:r>
            <a:r>
              <a:rPr lang="en-US" dirty="0" smtClean="0">
                <a:latin typeface="Calibri" panose="020F0502020204030204" pitchFamily="34" charset="0"/>
              </a:rPr>
              <a:t>Legal counsel, Perkins Coie</a:t>
            </a:r>
            <a:br>
              <a:rPr lang="en-US" dirty="0" smtClean="0">
                <a:latin typeface="Calibri" panose="020F0502020204030204" pitchFamily="34" charset="0"/>
              </a:rPr>
            </a:br>
            <a:endParaRPr lang="en-US" dirty="0">
              <a:latin typeface="Calibri" panose="020F0502020204030204" pitchFamily="34" charset="0"/>
            </a:endParaRPr>
          </a:p>
          <a:p>
            <a:pPr marL="742950" lvl="1" indent="-285750">
              <a:spcAft>
                <a:spcPts val="600"/>
              </a:spcAft>
              <a:buFont typeface="+mj-lt"/>
              <a:buAutoNum type="alphaLcPeriod"/>
            </a:pPr>
            <a:endParaRPr lang="en-US" dirty="0" smtClean="0">
              <a:latin typeface="Calibri" panose="020F0502020204030204" pitchFamily="34" charset="0"/>
            </a:endParaRPr>
          </a:p>
          <a:p>
            <a:pPr lvl="1">
              <a:spcAft>
                <a:spcPts val="600"/>
              </a:spcAft>
            </a:pPr>
            <a:r>
              <a:rPr lang="en-US" dirty="0" smtClean="0">
                <a:latin typeface="Calibri" panose="020F0502020204030204" pitchFamily="34" charset="0"/>
              </a:rPr>
              <a:t>Our </a:t>
            </a:r>
            <a:r>
              <a:rPr lang="en-US" dirty="0">
                <a:latin typeface="Calibri" panose="020F0502020204030204" pitchFamily="34" charset="0"/>
              </a:rPr>
              <a:t>Consultants and sub consultants share our vision about the project; all of these individuals are highly skilled, have many years of experience with GC/CM and other delivery methods, and are a pleasure to work with. </a:t>
            </a:r>
          </a:p>
          <a:p>
            <a:pPr marL="742950" lvl="1" indent="-285750">
              <a:spcAft>
                <a:spcPts val="600"/>
              </a:spcAft>
              <a:buFont typeface="+mj-lt"/>
              <a:buAutoNum type="alphaLcPeriod"/>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84DFC31-B96D-4E1F-A531-36410DDDE22E}" type="slidenum">
              <a:rPr lang="en-US" smtClean="0"/>
              <a:t>5</a:t>
            </a:fld>
            <a:endParaRPr lang="en-US"/>
          </a:p>
        </p:txBody>
      </p:sp>
    </p:spTree>
    <p:extLst>
      <p:ext uri="{BB962C8B-B14F-4D97-AF65-F5344CB8AC3E}">
        <p14:creationId xmlns:p14="http://schemas.microsoft.com/office/powerpoint/2010/main" val="273477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Next I would like to tell you a little </a:t>
            </a:r>
            <a:r>
              <a:rPr lang="en-US" dirty="0" smtClean="0"/>
              <a:t>bit </a:t>
            </a:r>
            <a:r>
              <a:rPr lang="en-US" dirty="0"/>
              <a:t>about </a:t>
            </a:r>
            <a:r>
              <a:rPr lang="en-US" dirty="0" smtClean="0"/>
              <a:t>Bainbridge Island School District.</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6</a:t>
            </a:fld>
            <a:endParaRPr lang="en-US"/>
          </a:p>
        </p:txBody>
      </p:sp>
    </p:spTree>
    <p:extLst>
      <p:ext uri="{BB962C8B-B14F-4D97-AF65-F5344CB8AC3E}">
        <p14:creationId xmlns:p14="http://schemas.microsoft.com/office/powerpoint/2010/main" val="419781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smtClean="0"/>
              <a:t>Bainbridge Island School District </a:t>
            </a:r>
            <a:r>
              <a:rPr lang="en-US" dirty="0"/>
              <a:t>is located in </a:t>
            </a:r>
            <a:r>
              <a:rPr lang="en-US" dirty="0" smtClean="0"/>
              <a:t>Kitsap </a:t>
            </a:r>
            <a:r>
              <a:rPr lang="en-US" dirty="0"/>
              <a:t>County.</a:t>
            </a:r>
          </a:p>
          <a:p>
            <a:pPr marL="228600" indent="-228600">
              <a:spcAft>
                <a:spcPts val="600"/>
              </a:spcAft>
              <a:buAutoNum type="arabicPeriod"/>
            </a:pPr>
            <a:r>
              <a:rPr lang="en-US" dirty="0"/>
              <a:t>We are a </a:t>
            </a:r>
            <a:r>
              <a:rPr lang="en-US" dirty="0" smtClean="0"/>
              <a:t>small-sized </a:t>
            </a:r>
            <a:r>
              <a:rPr lang="en-US" dirty="0"/>
              <a:t>school district with </a:t>
            </a:r>
            <a:r>
              <a:rPr lang="en-US" dirty="0" smtClean="0"/>
              <a:t>7 </a:t>
            </a:r>
            <a:r>
              <a:rPr lang="en-US" dirty="0"/>
              <a:t>schools, </a:t>
            </a:r>
            <a:r>
              <a:rPr lang="en-US" dirty="0" smtClean="0"/>
              <a:t> less than 4000 students </a:t>
            </a:r>
            <a:r>
              <a:rPr lang="en-US" dirty="0"/>
              <a:t>and </a:t>
            </a:r>
            <a:r>
              <a:rPr lang="en-US" dirty="0" smtClean="0"/>
              <a:t>just over 500 </a:t>
            </a:r>
            <a:r>
              <a:rPr lang="en-US" dirty="0"/>
              <a:t>staff members.</a:t>
            </a:r>
          </a:p>
          <a:p>
            <a:pPr marL="228600" indent="-228600">
              <a:spcAft>
                <a:spcPts val="600"/>
              </a:spcAft>
              <a:buAutoNum type="arabicPeriod"/>
            </a:pPr>
            <a:r>
              <a:rPr lang="en-US" dirty="0"/>
              <a:t>We have been around a long time.  Our first school house was </a:t>
            </a:r>
            <a:r>
              <a:rPr lang="en-US" dirty="0" smtClean="0"/>
              <a:t>built </a:t>
            </a:r>
            <a:r>
              <a:rPr lang="en-US" dirty="0"/>
              <a:t>in </a:t>
            </a:r>
            <a:r>
              <a:rPr lang="en-US" dirty="0" smtClean="0"/>
              <a:t>1861 </a:t>
            </a:r>
            <a:r>
              <a:rPr lang="en-US" dirty="0"/>
              <a:t>by the families living in the area</a:t>
            </a:r>
            <a:r>
              <a:rPr lang="en-US" dirty="0" smtClean="0"/>
              <a:t>. We have a storied history of community support and involvement around education.</a:t>
            </a:r>
          </a:p>
          <a:p>
            <a:pPr marL="228600" indent="-228600">
              <a:spcAft>
                <a:spcPts val="600"/>
              </a:spcAft>
              <a:buAutoNum type="arabicPeriod"/>
            </a:pPr>
            <a:r>
              <a:rPr lang="en-US" dirty="0" smtClean="0"/>
              <a:t>Bainbridge Island HS is one of the top ranked schools in the nation, as rated by both Newsweek and US News &amp; World Report</a:t>
            </a:r>
            <a:br>
              <a:rPr lang="en-US" dirty="0" smtClean="0"/>
            </a:br>
            <a:endParaRPr lang="en-US" dirty="0" smtClean="0"/>
          </a:p>
          <a:p>
            <a:pPr marL="228600" indent="-228600">
              <a:spcAft>
                <a:spcPts val="600"/>
              </a:spcAft>
              <a:buAutoNum type="arabicPeriod"/>
            </a:pPr>
            <a:r>
              <a:rPr lang="en-US" dirty="0" smtClean="0"/>
              <a:t>BISD had a capital bond passed in 2016 for $81.2 Million, which covered Blakely Elementary School (GC/CM currently under construction), Bainbridge high School, and Misc. Capital Projects. This project will use funding from that Bond.</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7</a:t>
            </a:fld>
            <a:endParaRPr lang="en-US"/>
          </a:p>
        </p:txBody>
      </p:sp>
    </p:spTree>
    <p:extLst>
      <p:ext uri="{BB962C8B-B14F-4D97-AF65-F5344CB8AC3E}">
        <p14:creationId xmlns:p14="http://schemas.microsoft.com/office/powerpoint/2010/main" val="295340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For our High School Project, we have elected to use the GC/CM Delivery Method</a:t>
            </a:r>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8</a:t>
            </a:fld>
            <a:endParaRPr lang="en-US"/>
          </a:p>
        </p:txBody>
      </p:sp>
    </p:spTree>
    <p:extLst>
      <p:ext uri="{BB962C8B-B14F-4D97-AF65-F5344CB8AC3E}">
        <p14:creationId xmlns:p14="http://schemas.microsoft.com/office/powerpoint/2010/main" val="66042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our campus as it exists today. As you can see, there are tight areas with minimal space to use as laydown area, as well as areas which will need to remain accessible to the public while construction is underway. </a:t>
            </a:r>
          </a:p>
          <a:p>
            <a:endParaRPr lang="en-US" dirty="0"/>
          </a:p>
          <a:p>
            <a:pPr marL="171450" indent="-171450">
              <a:buFont typeface="Arial" panose="020B0604020202020204" pitchFamily="34" charset="0"/>
              <a:buChar char="•"/>
            </a:pPr>
            <a:r>
              <a:rPr lang="en-US" dirty="0" smtClean="0"/>
              <a:t>Multiple areas on the site are meant to remain occupied wherever practical to do so, until completion.</a:t>
            </a:r>
          </a:p>
          <a:p>
            <a:endParaRPr lang="en-US" dirty="0" smtClean="0"/>
          </a:p>
          <a:p>
            <a:pPr marL="171450" indent="-171450">
              <a:buFont typeface="Arial" panose="020B0604020202020204" pitchFamily="34" charset="0"/>
              <a:buChar char="•"/>
            </a:pPr>
            <a:r>
              <a:rPr lang="en-US" dirty="0"/>
              <a:t>We have combined </a:t>
            </a:r>
            <a:r>
              <a:rPr lang="en-US" dirty="0" smtClean="0"/>
              <a:t>these multiple project pieces within a design strategy and plan to enter into </a:t>
            </a:r>
            <a:r>
              <a:rPr lang="en-US" dirty="0"/>
              <a:t>a phased program to capitalize on the benefits of a having one design firm and one GCCM contractor to design and build the necessary spaces in sequence without negative impact to the community.</a:t>
            </a:r>
          </a:p>
          <a:p>
            <a:endParaRPr lang="en-US" dirty="0"/>
          </a:p>
        </p:txBody>
      </p:sp>
      <p:sp>
        <p:nvSpPr>
          <p:cNvPr id="4" name="Slide Number Placeholder 3"/>
          <p:cNvSpPr>
            <a:spLocks noGrp="1"/>
          </p:cNvSpPr>
          <p:nvPr>
            <p:ph type="sldNum" sz="quarter" idx="10"/>
          </p:nvPr>
        </p:nvSpPr>
        <p:spPr/>
        <p:txBody>
          <a:bodyPr/>
          <a:lstStyle/>
          <a:p>
            <a:fld id="{E84DFC31-B96D-4E1F-A531-36410DDDE22E}" type="slidenum">
              <a:rPr lang="en-US" smtClean="0"/>
              <a:t>9</a:t>
            </a:fld>
            <a:endParaRPr lang="en-US"/>
          </a:p>
        </p:txBody>
      </p:sp>
    </p:spTree>
    <p:extLst>
      <p:ext uri="{BB962C8B-B14F-4D97-AF65-F5344CB8AC3E}">
        <p14:creationId xmlns:p14="http://schemas.microsoft.com/office/powerpoint/2010/main" val="1360731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60771902-09A7-4342-BBB0-00B20C205E38}" type="datetimeFigureOut">
              <a:rPr lang="en-US" smtClean="0"/>
              <a:t>7/26/2018</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32224451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42683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771902-09A7-4342-BBB0-00B20C205E38}"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696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771902-09A7-4342-BBB0-00B20C205E38}"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114137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60771902-09A7-4342-BBB0-00B20C205E38}" type="datetimeFigureOut">
              <a:rPr lang="en-US" smtClean="0"/>
              <a:t>7/26/2018</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42459570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771902-09A7-4342-BBB0-00B20C205E38}"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33267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771902-09A7-4342-BBB0-00B20C205E38}"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176842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771902-09A7-4342-BBB0-00B20C205E38}"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89679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71902-09A7-4342-BBB0-00B20C205E38}"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225057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60771902-09A7-4342-BBB0-00B20C205E38}"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46008" y="6302326"/>
            <a:ext cx="1097280" cy="274320"/>
          </a:xfrm>
        </p:spPr>
        <p:txBody>
          <a:bodyPr/>
          <a:lstStyle/>
          <a:p>
            <a:fld id="{6510373E-4959-451D-BE95-0B53CA6506E1}" type="slidenum">
              <a:rPr lang="en-US" smtClean="0"/>
              <a:t>‹#›</a:t>
            </a:fld>
            <a:endParaRPr lang="en-US"/>
          </a:p>
        </p:txBody>
      </p:sp>
    </p:spTree>
    <p:extLst>
      <p:ext uri="{BB962C8B-B14F-4D97-AF65-F5344CB8AC3E}">
        <p14:creationId xmlns:p14="http://schemas.microsoft.com/office/powerpoint/2010/main" val="302948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0771902-09A7-4342-BBB0-00B20C205E38}" type="datetimeFigureOut">
              <a:rPr lang="en-US" smtClean="0"/>
              <a:t>7/26/2018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153849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0771902-09A7-4342-BBB0-00B20C205E38}" type="datetimeFigureOut">
              <a:rPr lang="en-US" smtClean="0"/>
              <a:t>7/26/2018</a:t>
            </a:fld>
            <a:endParaRPr lang="en-US"/>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510373E-4959-451D-BE95-0B53CA6506E1}" type="slidenum">
              <a:rPr lang="en-US" smtClean="0"/>
              <a:t>‹#›</a:t>
            </a:fld>
            <a:endParaRPr lang="en-US"/>
          </a:p>
        </p:txBody>
      </p:sp>
    </p:spTree>
    <p:extLst>
      <p:ext uri="{BB962C8B-B14F-4D97-AF65-F5344CB8AC3E}">
        <p14:creationId xmlns:p14="http://schemas.microsoft.com/office/powerpoint/2010/main" val="342176343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636" y="4013199"/>
            <a:ext cx="7939088" cy="283794"/>
          </a:xfrm>
        </p:spPr>
        <p:txBody>
          <a:bodyPr>
            <a:noAutofit/>
          </a:bodyPr>
          <a:lstStyle/>
          <a:p>
            <a:pPr algn="ctr"/>
            <a:r>
              <a:rPr lang="en-US" sz="3200" b="1" dirty="0" smtClean="0">
                <a:solidFill>
                  <a:srgbClr val="064974"/>
                </a:solidFill>
                <a:latin typeface="Calibri" panose="020F0502020204030204" pitchFamily="34" charset="0"/>
              </a:rPr>
              <a:t>Bainbridge High School:</a:t>
            </a:r>
            <a:br>
              <a:rPr lang="en-US" sz="3200" b="1" dirty="0" smtClean="0">
                <a:solidFill>
                  <a:srgbClr val="064974"/>
                </a:solidFill>
                <a:latin typeface="Calibri" panose="020F0502020204030204" pitchFamily="34" charset="0"/>
              </a:rPr>
            </a:br>
            <a:r>
              <a:rPr lang="en-US" sz="3200" b="1" dirty="0" smtClean="0">
                <a:solidFill>
                  <a:srgbClr val="064974"/>
                </a:solidFill>
                <a:latin typeface="Calibri" panose="020F0502020204030204" pitchFamily="34" charset="0"/>
              </a:rPr>
              <a:t>Building 100 Replacement &amp; Modernizations</a:t>
            </a:r>
            <a:br>
              <a:rPr lang="en-US" sz="3200" b="1" dirty="0" smtClean="0">
                <a:solidFill>
                  <a:srgbClr val="064974"/>
                </a:solidFill>
                <a:latin typeface="Calibri" panose="020F0502020204030204" pitchFamily="34" charset="0"/>
              </a:rPr>
            </a:br>
            <a:r>
              <a:rPr lang="en-US" sz="3200" b="1" dirty="0">
                <a:solidFill>
                  <a:srgbClr val="064974"/>
                </a:solidFill>
                <a:latin typeface="Calibri" panose="020F0502020204030204" pitchFamily="34" charset="0"/>
              </a:rPr>
              <a:t/>
            </a:r>
            <a:br>
              <a:rPr lang="en-US" sz="3200" b="1" dirty="0">
                <a:solidFill>
                  <a:srgbClr val="064974"/>
                </a:solidFill>
                <a:latin typeface="Calibri" panose="020F0502020204030204" pitchFamily="34" charset="0"/>
              </a:rPr>
            </a:br>
            <a:endParaRPr lang="en-US" sz="2800" dirty="0">
              <a:solidFill>
                <a:srgbClr val="064974"/>
              </a:solidFill>
              <a:latin typeface="Calibri" panose="020F0502020204030204" pitchFamily="34" charset="0"/>
            </a:endParaRPr>
          </a:p>
        </p:txBody>
      </p:sp>
      <p:sp>
        <p:nvSpPr>
          <p:cNvPr id="3" name="Subtitle 2"/>
          <p:cNvSpPr>
            <a:spLocks noGrp="1"/>
          </p:cNvSpPr>
          <p:nvPr>
            <p:ph type="body" idx="4294967295"/>
          </p:nvPr>
        </p:nvSpPr>
        <p:spPr>
          <a:xfrm>
            <a:off x="910901" y="4369988"/>
            <a:ext cx="7062788" cy="974725"/>
          </a:xfrm>
        </p:spPr>
        <p:txBody>
          <a:bodyPr>
            <a:normAutofit/>
          </a:bodyPr>
          <a:lstStyle/>
          <a:p>
            <a:pPr marL="0" indent="0" algn="ctr">
              <a:buNone/>
            </a:pPr>
            <a:r>
              <a:rPr lang="en-US" dirty="0">
                <a:solidFill>
                  <a:srgbClr val="064974"/>
                </a:solidFill>
                <a:latin typeface="Calibri" panose="020F0502020204030204" pitchFamily="34" charset="0"/>
              </a:rPr>
              <a:t>Application to use the GC/CM Project Delivery Method </a:t>
            </a:r>
          </a:p>
          <a:p>
            <a:pPr marL="0" indent="0" algn="ctr">
              <a:buNone/>
            </a:pPr>
            <a:r>
              <a:rPr lang="en-US" dirty="0" smtClean="0">
                <a:solidFill>
                  <a:srgbClr val="064974"/>
                </a:solidFill>
                <a:latin typeface="Calibri" panose="020F0502020204030204" pitchFamily="34" charset="0"/>
              </a:rPr>
              <a:t>July 26, </a:t>
            </a:r>
            <a:r>
              <a:rPr lang="en-US" dirty="0">
                <a:solidFill>
                  <a:srgbClr val="064974"/>
                </a:solidFill>
                <a:latin typeface="Calibri" panose="020F0502020204030204" pitchFamily="34" charset="0"/>
              </a:rPr>
              <a:t>2018</a:t>
            </a:r>
            <a:endParaRPr lang="en-US" sz="2000" dirty="0">
              <a:solidFill>
                <a:srgbClr val="064974"/>
              </a:solidFill>
              <a:latin typeface="Calibri" panose="020F0502020204030204" pitchFamily="34" charset="0"/>
            </a:endParaRPr>
          </a:p>
        </p:txBody>
      </p:sp>
      <p:sp>
        <p:nvSpPr>
          <p:cNvPr id="8" name="Subtitle 2"/>
          <p:cNvSpPr txBox="1">
            <a:spLocks/>
          </p:cNvSpPr>
          <p:nvPr/>
        </p:nvSpPr>
        <p:spPr>
          <a:xfrm>
            <a:off x="807647" y="5649936"/>
            <a:ext cx="7322823"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b="1" dirty="0">
                <a:solidFill>
                  <a:srgbClr val="064974"/>
                </a:solidFill>
                <a:latin typeface="Arial Rounded MT Bold" panose="020F0704030504030204" pitchFamily="34" charset="0"/>
              </a:rPr>
              <a:t>Our Mission: “</a:t>
            </a:r>
            <a:r>
              <a:rPr lang="en-US" sz="1600" b="1" i="1" dirty="0">
                <a:solidFill>
                  <a:srgbClr val="064974"/>
                </a:solidFill>
                <a:latin typeface="Arial Rounded MT Bold" panose="020F0704030504030204" pitchFamily="34" charset="0"/>
              </a:rPr>
              <a:t>strong</a:t>
            </a:r>
            <a:r>
              <a:rPr lang="en-US" sz="1600" b="1" dirty="0">
                <a:solidFill>
                  <a:srgbClr val="064974"/>
                </a:solidFill>
                <a:latin typeface="Arial Rounded MT Bold" panose="020F0704030504030204" pitchFamily="34" charset="0"/>
              </a:rPr>
              <a:t> MINDS, </a:t>
            </a:r>
            <a:r>
              <a:rPr lang="en-US" sz="1600" b="1" i="1" dirty="0">
                <a:solidFill>
                  <a:srgbClr val="064974"/>
                </a:solidFill>
                <a:latin typeface="Arial Rounded MT Bold" panose="020F0704030504030204" pitchFamily="34" charset="0"/>
              </a:rPr>
              <a:t>strong</a:t>
            </a:r>
            <a:r>
              <a:rPr lang="en-US" sz="1600" b="1" dirty="0">
                <a:solidFill>
                  <a:srgbClr val="064974"/>
                </a:solidFill>
                <a:latin typeface="Arial Rounded MT Bold" panose="020F0704030504030204" pitchFamily="34" charset="0"/>
              </a:rPr>
              <a:t> HEARTS, </a:t>
            </a:r>
            <a:r>
              <a:rPr lang="en-US" sz="1600" b="1" i="1" dirty="0">
                <a:solidFill>
                  <a:srgbClr val="064974"/>
                </a:solidFill>
                <a:latin typeface="Arial Rounded MT Bold" panose="020F0704030504030204" pitchFamily="34" charset="0"/>
              </a:rPr>
              <a:t>strong</a:t>
            </a:r>
            <a:r>
              <a:rPr lang="en-US" sz="1600" b="1" dirty="0">
                <a:solidFill>
                  <a:srgbClr val="064974"/>
                </a:solidFill>
                <a:latin typeface="Arial Rounded MT Bold" panose="020F0704030504030204" pitchFamily="34" charset="0"/>
              </a:rPr>
              <a:t> </a:t>
            </a:r>
            <a:r>
              <a:rPr lang="en-US" sz="1800" b="1" dirty="0">
                <a:solidFill>
                  <a:srgbClr val="064974"/>
                </a:solidFill>
                <a:latin typeface="Arial Rounded MT Bold" panose="020F0704030504030204" pitchFamily="34" charset="0"/>
              </a:rPr>
              <a:t>COMMUNITY</a:t>
            </a:r>
            <a:r>
              <a:rPr lang="en-US" sz="1600" b="1" dirty="0">
                <a:solidFill>
                  <a:srgbClr val="064974"/>
                </a:solidFill>
                <a:latin typeface="Arial Rounded MT Bold" panose="020F0704030504030204" pitchFamily="34" charset="0"/>
              </a:rPr>
              <a:t>”</a:t>
            </a:r>
          </a:p>
          <a:p>
            <a:pPr algn="ctr"/>
            <a:r>
              <a:rPr lang="en-US" sz="1600" b="1" dirty="0">
                <a:solidFill>
                  <a:srgbClr val="064974"/>
                </a:solidFill>
                <a:latin typeface="Arial Rounded MT Bold" panose="020F0704030504030204" pitchFamily="34" charset="0"/>
              </a:rPr>
              <a:t>Ensure every student is future ready!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757" y="461841"/>
            <a:ext cx="2260959" cy="2541732"/>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1078334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692" y="221680"/>
            <a:ext cx="7680960" cy="823349"/>
          </a:xfrm>
        </p:spPr>
        <p:txBody>
          <a:bodyPr>
            <a:normAutofit fontScale="90000"/>
          </a:bodyPr>
          <a:lstStyle/>
          <a:p>
            <a:r>
              <a:rPr lang="en-US" b="1" u="sng" dirty="0" smtClean="0">
                <a:solidFill>
                  <a:srgbClr val="074975"/>
                </a:solidFill>
                <a:latin typeface="Calibri" panose="020F0502020204030204" pitchFamily="34" charset="0"/>
                <a:cs typeface="Calibri" panose="020F0502020204030204" pitchFamily="34" charset="0"/>
              </a:rPr>
              <a:t>Overall Site Plan: Architectural Plans</a:t>
            </a:r>
            <a:endParaRPr lang="en-US" b="1" u="sng" dirty="0">
              <a:solidFill>
                <a:srgbClr val="074975"/>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56" y="1011037"/>
            <a:ext cx="8191353" cy="5510419"/>
          </a:xfrm>
          <a:prstGeom prst="rect">
            <a:avLst/>
          </a:prstGeom>
        </p:spPr>
      </p:pic>
      <p:sp>
        <p:nvSpPr>
          <p:cNvPr id="4" name="Right Arrow 3"/>
          <p:cNvSpPr/>
          <p:nvPr/>
        </p:nvSpPr>
        <p:spPr>
          <a:xfrm rot="2677171">
            <a:off x="2230734" y="2954214"/>
            <a:ext cx="884255" cy="27361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249988">
            <a:off x="1287861" y="4473190"/>
            <a:ext cx="884255" cy="27361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906829">
            <a:off x="7177803" y="4062919"/>
            <a:ext cx="662900" cy="27361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4111" y="3955560"/>
            <a:ext cx="1217038" cy="400110"/>
          </a:xfrm>
          <a:prstGeom prst="rect">
            <a:avLst/>
          </a:prstGeom>
          <a:noFill/>
        </p:spPr>
        <p:txBody>
          <a:bodyPr wrap="square" rtlCol="0">
            <a:spAutoFit/>
          </a:bodyPr>
          <a:lstStyle/>
          <a:p>
            <a:r>
              <a:rPr lang="en-US" sz="2000" b="1" dirty="0" smtClean="0">
                <a:solidFill>
                  <a:srgbClr val="FF0000"/>
                </a:solidFill>
                <a:latin typeface="Calibri" panose="020F0502020204030204" pitchFamily="34" charset="0"/>
                <a:cs typeface="Calibri" panose="020F0502020204030204" pitchFamily="34" charset="0"/>
              </a:rPr>
              <a:t>Bldg. 200</a:t>
            </a:r>
            <a:endParaRPr lang="en-US" sz="2000" b="1" dirty="0">
              <a:solidFill>
                <a:srgbClr val="FF0000"/>
              </a:solidFill>
              <a:latin typeface="Calibri" panose="020F0502020204030204" pitchFamily="34" charset="0"/>
              <a:cs typeface="Calibri" panose="020F0502020204030204" pitchFamily="34" charset="0"/>
            </a:endParaRPr>
          </a:p>
        </p:txBody>
      </p:sp>
      <p:sp>
        <p:nvSpPr>
          <p:cNvPr id="8" name="TextBox 7"/>
          <p:cNvSpPr txBox="1"/>
          <p:nvPr/>
        </p:nvSpPr>
        <p:spPr>
          <a:xfrm>
            <a:off x="1127925" y="2500294"/>
            <a:ext cx="1204126" cy="400110"/>
          </a:xfrm>
          <a:prstGeom prst="rect">
            <a:avLst/>
          </a:prstGeom>
          <a:noFill/>
        </p:spPr>
        <p:txBody>
          <a:bodyPr wrap="square" rtlCol="0">
            <a:spAutoFit/>
          </a:bodyPr>
          <a:lstStyle/>
          <a:p>
            <a:r>
              <a:rPr lang="en-US" sz="2000" b="1" dirty="0" smtClean="0">
                <a:solidFill>
                  <a:srgbClr val="FF0000"/>
                </a:solidFill>
                <a:latin typeface="Calibri" panose="020F0502020204030204" pitchFamily="34" charset="0"/>
                <a:cs typeface="Calibri" panose="020F0502020204030204" pitchFamily="34" charset="0"/>
              </a:rPr>
              <a:t>Bldg. 100</a:t>
            </a:r>
            <a:endParaRPr lang="en-US" sz="2000" b="1"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7770725" y="3871965"/>
            <a:ext cx="1217038" cy="400110"/>
          </a:xfrm>
          <a:prstGeom prst="rect">
            <a:avLst/>
          </a:prstGeom>
          <a:noFill/>
        </p:spPr>
        <p:txBody>
          <a:bodyPr wrap="square" rtlCol="0">
            <a:spAutoFit/>
          </a:bodyPr>
          <a:lstStyle/>
          <a:p>
            <a:r>
              <a:rPr lang="en-US" sz="2000" b="1" dirty="0" smtClean="0">
                <a:solidFill>
                  <a:srgbClr val="FF0000"/>
                </a:solidFill>
                <a:latin typeface="Calibri" panose="020F0502020204030204" pitchFamily="34" charset="0"/>
                <a:cs typeface="Calibri" panose="020F0502020204030204" pitchFamily="34" charset="0"/>
              </a:rPr>
              <a:t>Bldg. 300</a:t>
            </a:r>
            <a:endParaRPr lang="en-US"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7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678180"/>
          </a:xfrm>
        </p:spPr>
        <p:txBody>
          <a:bodyPr>
            <a:normAutofit/>
          </a:bodyPr>
          <a:lstStyle/>
          <a:p>
            <a:r>
              <a:rPr lang="en-US" sz="3200" b="1" u="sng" dirty="0" smtClean="0">
                <a:solidFill>
                  <a:srgbClr val="0A5387"/>
                </a:solidFill>
                <a:latin typeface="Calibri" panose="020F0502020204030204" pitchFamily="34" charset="0"/>
              </a:rPr>
              <a:t>Phase 1: Building 300 SPED Renovations</a:t>
            </a:r>
            <a:endParaRPr lang="en-US" sz="3200" b="1" u="sng" dirty="0">
              <a:solidFill>
                <a:srgbClr val="0A5387"/>
              </a:solidFill>
              <a:latin typeface="Calibri" panose="020F0502020204030204" pitchFamily="34" charset="0"/>
            </a:endParaRPr>
          </a:p>
        </p:txBody>
      </p:sp>
      <p:sp>
        <p:nvSpPr>
          <p:cNvPr id="3" name="Content Placeholder 2"/>
          <p:cNvSpPr>
            <a:spLocks noGrp="1"/>
          </p:cNvSpPr>
          <p:nvPr>
            <p:ph idx="1"/>
          </p:nvPr>
        </p:nvSpPr>
        <p:spPr>
          <a:xfrm>
            <a:off x="327634" y="1260851"/>
            <a:ext cx="6446520" cy="5433059"/>
          </a:xfrm>
        </p:spPr>
        <p:txBody>
          <a:bodyPr>
            <a:noAutofit/>
          </a:bodyPr>
          <a:lstStyle/>
          <a:p>
            <a:pPr marL="0" indent="0">
              <a:spcBef>
                <a:spcPts val="0"/>
              </a:spcBef>
              <a:buNone/>
            </a:pPr>
            <a:r>
              <a:rPr lang="en-US" sz="2000" b="1" dirty="0" smtClean="0">
                <a:solidFill>
                  <a:srgbClr val="0C4F78"/>
                </a:solidFill>
                <a:latin typeface="Calibri" panose="020F0502020204030204" pitchFamily="34" charset="0"/>
              </a:rPr>
              <a:t>Scope:</a:t>
            </a:r>
            <a:endParaRPr lang="en-US" sz="2000" b="1" dirty="0">
              <a:solidFill>
                <a:srgbClr val="0C4F78"/>
              </a:solidFill>
              <a:latin typeface="Calibri" panose="020F0502020204030204" pitchFamily="34" charset="0"/>
            </a:endParaRPr>
          </a:p>
          <a:p>
            <a:pPr lvl="1">
              <a:spcBef>
                <a:spcPts val="0"/>
              </a:spcBef>
            </a:pPr>
            <a:r>
              <a:rPr lang="en-US" sz="1800" dirty="0" smtClean="0">
                <a:solidFill>
                  <a:srgbClr val="0C4F78"/>
                </a:solidFill>
                <a:latin typeface="Calibri" panose="020F0502020204030204" pitchFamily="34" charset="0"/>
              </a:rPr>
              <a:t>Existing Building Interior Modifications to </a:t>
            </a:r>
            <a:br>
              <a:rPr lang="en-US" sz="1800" dirty="0" smtClean="0">
                <a:solidFill>
                  <a:srgbClr val="0C4F78"/>
                </a:solidFill>
                <a:latin typeface="Calibri" panose="020F0502020204030204" pitchFamily="34" charset="0"/>
              </a:rPr>
            </a:br>
            <a:r>
              <a:rPr lang="en-US" sz="1800" dirty="0" smtClean="0">
                <a:solidFill>
                  <a:srgbClr val="0C4F78"/>
                </a:solidFill>
                <a:latin typeface="Calibri" panose="020F0502020204030204" pitchFamily="34" charset="0"/>
              </a:rPr>
              <a:t>accommodate new Special Education Space</a:t>
            </a:r>
            <a:br>
              <a:rPr lang="en-US" sz="1800" dirty="0" smtClean="0">
                <a:solidFill>
                  <a:srgbClr val="0C4F78"/>
                </a:solidFill>
                <a:latin typeface="Calibri" panose="020F0502020204030204" pitchFamily="34" charset="0"/>
              </a:rPr>
            </a:br>
            <a:r>
              <a:rPr lang="en-US" sz="1800" dirty="0" smtClean="0">
                <a:solidFill>
                  <a:srgbClr val="0C4F78"/>
                </a:solidFill>
                <a:latin typeface="Calibri" panose="020F0502020204030204" pitchFamily="34" charset="0"/>
              </a:rPr>
              <a:t/>
            </a:r>
            <a:br>
              <a:rPr lang="en-US" sz="1800" dirty="0" smtClean="0">
                <a:solidFill>
                  <a:srgbClr val="0C4F78"/>
                </a:solidFill>
                <a:latin typeface="Calibri" panose="020F0502020204030204" pitchFamily="34" charset="0"/>
              </a:rPr>
            </a:br>
            <a:r>
              <a:rPr lang="en-US" sz="1800" dirty="0" smtClean="0">
                <a:solidFill>
                  <a:srgbClr val="0C4F78"/>
                </a:solidFill>
                <a:latin typeface="Calibri" panose="020F0502020204030204" pitchFamily="34" charset="0"/>
              </a:rPr>
              <a:t/>
            </a:r>
            <a:br>
              <a:rPr lang="en-US" sz="1800" dirty="0" smtClean="0">
                <a:solidFill>
                  <a:srgbClr val="0C4F78"/>
                </a:solidFill>
                <a:latin typeface="Calibri" panose="020F0502020204030204" pitchFamily="34" charset="0"/>
              </a:rPr>
            </a:br>
            <a:endParaRPr lang="en-US" sz="1800" dirty="0">
              <a:solidFill>
                <a:srgbClr val="0C4F78"/>
              </a:solidFill>
              <a:latin typeface="Calibri" panose="020F0502020204030204" pitchFamily="34" charset="0"/>
            </a:endParaRPr>
          </a:p>
          <a:p>
            <a:pPr marL="0" indent="0">
              <a:spcBef>
                <a:spcPts val="0"/>
              </a:spcBef>
              <a:buNone/>
            </a:pPr>
            <a:r>
              <a:rPr lang="en-US" sz="2000" b="1" dirty="0" smtClean="0">
                <a:solidFill>
                  <a:srgbClr val="0A537E"/>
                </a:solidFill>
                <a:latin typeface="Calibri" panose="020F0502020204030204" pitchFamily="34" charset="0"/>
              </a:rPr>
              <a:t>Schedule</a:t>
            </a:r>
            <a:endParaRPr lang="en-US" sz="2000" b="1" dirty="0">
              <a:solidFill>
                <a:srgbClr val="0A537E"/>
              </a:solidFill>
              <a:latin typeface="Calibri" panose="020F0502020204030204" pitchFamily="34" charset="0"/>
            </a:endParaRPr>
          </a:p>
          <a:p>
            <a:pPr lvl="1">
              <a:spcBef>
                <a:spcPts val="0"/>
              </a:spcBef>
            </a:pPr>
            <a:r>
              <a:rPr lang="en-US" sz="1800" dirty="0" smtClean="0">
                <a:solidFill>
                  <a:srgbClr val="0A537E"/>
                </a:solidFill>
                <a:latin typeface="Calibri" panose="020F0502020204030204" pitchFamily="34" charset="0"/>
              </a:rPr>
              <a:t>Began Construction Design January 2018</a:t>
            </a:r>
            <a:endParaRPr lang="en-US" sz="1800" dirty="0">
              <a:solidFill>
                <a:srgbClr val="0A537E"/>
              </a:solidFill>
              <a:latin typeface="Calibri" panose="020F0502020204030204" pitchFamily="34" charset="0"/>
            </a:endParaRPr>
          </a:p>
          <a:p>
            <a:pPr lvl="1">
              <a:spcBef>
                <a:spcPts val="0"/>
              </a:spcBef>
            </a:pPr>
            <a:r>
              <a:rPr lang="en-US" sz="1800" dirty="0">
                <a:solidFill>
                  <a:srgbClr val="0A537E"/>
                </a:solidFill>
                <a:latin typeface="Calibri" panose="020F0502020204030204" pitchFamily="34" charset="0"/>
              </a:rPr>
              <a:t>Begin </a:t>
            </a:r>
            <a:r>
              <a:rPr lang="en-US" sz="1800" dirty="0" smtClean="0">
                <a:solidFill>
                  <a:srgbClr val="0A537E"/>
                </a:solidFill>
                <a:latin typeface="Calibri" panose="020F0502020204030204" pitchFamily="34" charset="0"/>
              </a:rPr>
              <a:t>Construction June 2019</a:t>
            </a:r>
            <a:endParaRPr lang="en-US" sz="1800" dirty="0">
              <a:solidFill>
                <a:srgbClr val="0A537E"/>
              </a:solidFill>
              <a:latin typeface="Calibri" panose="020F0502020204030204" pitchFamily="34" charset="0"/>
            </a:endParaRPr>
          </a:p>
          <a:p>
            <a:pPr lvl="1">
              <a:spcBef>
                <a:spcPts val="0"/>
              </a:spcBef>
            </a:pPr>
            <a:r>
              <a:rPr lang="en-US" sz="1800" dirty="0" smtClean="0">
                <a:solidFill>
                  <a:srgbClr val="0A537E"/>
                </a:solidFill>
                <a:latin typeface="Calibri" panose="020F0502020204030204" pitchFamily="34" charset="0"/>
              </a:rPr>
              <a:t>Construction Completion September 2019</a:t>
            </a:r>
            <a:endParaRPr lang="en-US" sz="2000" dirty="0">
              <a:solidFill>
                <a:srgbClr val="0A537E"/>
              </a:solidFill>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5389634" y="1328831"/>
            <a:ext cx="2994391" cy="2103203"/>
          </a:xfrm>
          <a:prstGeom prst="rect">
            <a:avLst/>
          </a:prstGeom>
        </p:spPr>
      </p:pic>
      <p:pic>
        <p:nvPicPr>
          <p:cNvPr id="7" name="Picture 6"/>
          <p:cNvPicPr>
            <a:picLocks noChangeAspect="1"/>
          </p:cNvPicPr>
          <p:nvPr/>
        </p:nvPicPr>
        <p:blipFill>
          <a:blip r:embed="rId4"/>
          <a:stretch>
            <a:fillRect/>
          </a:stretch>
        </p:blipFill>
        <p:spPr>
          <a:xfrm>
            <a:off x="5396618" y="3716925"/>
            <a:ext cx="2987407" cy="2296677"/>
          </a:xfrm>
          <a:prstGeom prst="rect">
            <a:avLst/>
          </a:prstGeom>
        </p:spPr>
      </p:pic>
      <p:sp>
        <p:nvSpPr>
          <p:cNvPr id="5" name="Right Arrow 4"/>
          <p:cNvSpPr/>
          <p:nvPr/>
        </p:nvSpPr>
        <p:spPr>
          <a:xfrm rot="1422200">
            <a:off x="6203900" y="1724489"/>
            <a:ext cx="644187" cy="3279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422200">
            <a:off x="6343300" y="4093029"/>
            <a:ext cx="644187" cy="3279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92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233" y="210639"/>
            <a:ext cx="7269480" cy="678180"/>
          </a:xfrm>
        </p:spPr>
        <p:txBody>
          <a:bodyPr>
            <a:normAutofit fontScale="90000"/>
          </a:bodyPr>
          <a:lstStyle/>
          <a:p>
            <a:r>
              <a:rPr lang="en-US" sz="3200" b="1" u="sng" dirty="0" smtClean="0">
                <a:solidFill>
                  <a:srgbClr val="0D4A6E"/>
                </a:solidFill>
                <a:latin typeface="Calibri" panose="020F0502020204030204" pitchFamily="34" charset="0"/>
              </a:rPr>
              <a:t>Phase </a:t>
            </a:r>
            <a:r>
              <a:rPr lang="en-US" sz="3200" b="1" u="sng" dirty="0">
                <a:solidFill>
                  <a:srgbClr val="0D4A6E"/>
                </a:solidFill>
                <a:latin typeface="Calibri" panose="020F0502020204030204" pitchFamily="34" charset="0"/>
              </a:rPr>
              <a:t>2</a:t>
            </a:r>
            <a:r>
              <a:rPr lang="en-US" sz="3200" b="1" u="sng" dirty="0" smtClean="0">
                <a:solidFill>
                  <a:srgbClr val="0D4A6E"/>
                </a:solidFill>
                <a:latin typeface="Calibri" panose="020F0502020204030204" pitchFamily="34" charset="0"/>
              </a:rPr>
              <a:t>: Building 100 Demo &amp; Replacement</a:t>
            </a:r>
            <a:endParaRPr lang="en-US" sz="3200" b="1" u="sng" dirty="0">
              <a:solidFill>
                <a:srgbClr val="0D4A6E"/>
              </a:solidFill>
              <a:latin typeface="Calibri" panose="020F0502020204030204" pitchFamily="34" charset="0"/>
            </a:endParaRPr>
          </a:p>
        </p:txBody>
      </p:sp>
      <p:sp>
        <p:nvSpPr>
          <p:cNvPr id="3" name="Content Placeholder 2"/>
          <p:cNvSpPr>
            <a:spLocks noGrp="1"/>
          </p:cNvSpPr>
          <p:nvPr>
            <p:ph idx="1"/>
          </p:nvPr>
        </p:nvSpPr>
        <p:spPr>
          <a:xfrm>
            <a:off x="368240" y="1362915"/>
            <a:ext cx="6446520" cy="5021898"/>
          </a:xfrm>
        </p:spPr>
        <p:txBody>
          <a:bodyPr>
            <a:noAutofit/>
          </a:bodyPr>
          <a:lstStyle/>
          <a:p>
            <a:pPr marL="0" indent="0">
              <a:spcBef>
                <a:spcPts val="0"/>
              </a:spcBef>
              <a:spcAft>
                <a:spcPts val="300"/>
              </a:spcAft>
              <a:buNone/>
            </a:pPr>
            <a:r>
              <a:rPr lang="en-US" sz="2000" b="1" dirty="0">
                <a:solidFill>
                  <a:srgbClr val="064974"/>
                </a:solidFill>
                <a:latin typeface="Calibri" panose="020F0502020204030204" pitchFamily="34" charset="0"/>
              </a:rPr>
              <a:t>Size and Capacity</a:t>
            </a:r>
          </a:p>
          <a:p>
            <a:pPr lvl="1">
              <a:spcBef>
                <a:spcPts val="0"/>
              </a:spcBef>
            </a:pPr>
            <a:r>
              <a:rPr lang="en-US" sz="1800" dirty="0" smtClean="0">
                <a:solidFill>
                  <a:srgbClr val="064974"/>
                </a:solidFill>
                <a:latin typeface="Calibri" panose="020F0502020204030204" pitchFamily="34" charset="0"/>
              </a:rPr>
              <a:t>35,000 </a:t>
            </a:r>
            <a:r>
              <a:rPr lang="en-US" sz="1800" dirty="0">
                <a:solidFill>
                  <a:srgbClr val="064974"/>
                </a:solidFill>
                <a:latin typeface="Calibri" panose="020F0502020204030204" pitchFamily="34" charset="0"/>
              </a:rPr>
              <a:t>SF</a:t>
            </a:r>
          </a:p>
          <a:p>
            <a:pPr lvl="1">
              <a:spcBef>
                <a:spcPts val="0"/>
              </a:spcBef>
            </a:pPr>
            <a:r>
              <a:rPr lang="en-US" sz="1800" dirty="0" smtClean="0">
                <a:solidFill>
                  <a:srgbClr val="0A537E"/>
                </a:solidFill>
                <a:latin typeface="Calibri" panose="020F0502020204030204" pitchFamily="34" charset="0"/>
              </a:rPr>
              <a:t>3900</a:t>
            </a:r>
            <a:r>
              <a:rPr lang="en-US" sz="1800" dirty="0" smtClean="0">
                <a:solidFill>
                  <a:srgbClr val="064974"/>
                </a:solidFill>
                <a:latin typeface="Calibri" panose="020F0502020204030204" pitchFamily="34" charset="0"/>
              </a:rPr>
              <a:t> </a:t>
            </a:r>
            <a:r>
              <a:rPr lang="en-US" sz="1800" dirty="0">
                <a:solidFill>
                  <a:srgbClr val="064974"/>
                </a:solidFill>
                <a:latin typeface="Calibri" panose="020F0502020204030204" pitchFamily="34" charset="0"/>
              </a:rPr>
              <a:t>students</a:t>
            </a:r>
          </a:p>
          <a:p>
            <a:pPr lvl="1">
              <a:spcBef>
                <a:spcPts val="0"/>
              </a:spcBef>
            </a:pPr>
            <a:r>
              <a:rPr lang="en-US" sz="1800" dirty="0" smtClean="0">
                <a:solidFill>
                  <a:srgbClr val="064974"/>
                </a:solidFill>
                <a:latin typeface="Calibri" panose="020F0502020204030204" pitchFamily="34" charset="0"/>
              </a:rPr>
              <a:t>Serves 9</a:t>
            </a:r>
            <a:r>
              <a:rPr lang="en-US" sz="1800" baseline="30000" dirty="0" smtClean="0">
                <a:solidFill>
                  <a:srgbClr val="064974"/>
                </a:solidFill>
                <a:latin typeface="Calibri" panose="020F0502020204030204" pitchFamily="34" charset="0"/>
              </a:rPr>
              <a:t>th</a:t>
            </a:r>
            <a:r>
              <a:rPr lang="en-US" sz="1800" dirty="0" smtClean="0">
                <a:solidFill>
                  <a:srgbClr val="064974"/>
                </a:solidFill>
                <a:latin typeface="Calibri" panose="020F0502020204030204" pitchFamily="34" charset="0"/>
              </a:rPr>
              <a:t>-12</a:t>
            </a:r>
            <a:r>
              <a:rPr lang="en-US" sz="1800" baseline="30000" dirty="0" smtClean="0">
                <a:solidFill>
                  <a:srgbClr val="064974"/>
                </a:solidFill>
                <a:latin typeface="Calibri" panose="020F0502020204030204" pitchFamily="34" charset="0"/>
              </a:rPr>
              <a:t>th</a:t>
            </a:r>
            <a:r>
              <a:rPr lang="en-US" sz="1800" dirty="0" smtClean="0">
                <a:solidFill>
                  <a:srgbClr val="064974"/>
                </a:solidFill>
                <a:latin typeface="Calibri" panose="020F0502020204030204" pitchFamily="34" charset="0"/>
              </a:rPr>
              <a:t> Grade</a:t>
            </a:r>
            <a:br>
              <a:rPr lang="en-US" sz="1800" dirty="0" smtClean="0">
                <a:solidFill>
                  <a:srgbClr val="064974"/>
                </a:solidFill>
                <a:latin typeface="Calibri" panose="020F0502020204030204" pitchFamily="34" charset="0"/>
              </a:rPr>
            </a:br>
            <a:endParaRPr lang="en-US" sz="1800" dirty="0">
              <a:solidFill>
                <a:srgbClr val="064974"/>
              </a:solidFill>
              <a:latin typeface="Calibri" panose="020F0502020204030204" pitchFamily="34" charset="0"/>
            </a:endParaRPr>
          </a:p>
          <a:p>
            <a:pPr marL="0" indent="0">
              <a:spcBef>
                <a:spcPts val="0"/>
              </a:spcBef>
              <a:buNone/>
            </a:pPr>
            <a:r>
              <a:rPr lang="en-US" sz="2000" b="1" dirty="0">
                <a:solidFill>
                  <a:srgbClr val="064974"/>
                </a:solidFill>
                <a:latin typeface="Calibri" panose="020F0502020204030204" pitchFamily="34" charset="0"/>
              </a:rPr>
              <a:t>Site</a:t>
            </a:r>
          </a:p>
          <a:p>
            <a:pPr lvl="1">
              <a:spcBef>
                <a:spcPts val="0"/>
              </a:spcBef>
            </a:pPr>
            <a:r>
              <a:rPr lang="en-US" sz="1800" dirty="0" smtClean="0">
                <a:solidFill>
                  <a:srgbClr val="064974"/>
                </a:solidFill>
                <a:latin typeface="Calibri" panose="020F0502020204030204" pitchFamily="34" charset="0"/>
              </a:rPr>
              <a:t>Bldg. 100 site is approx. 2.5 acre</a:t>
            </a:r>
            <a:endParaRPr lang="en-US" sz="1800" dirty="0">
              <a:solidFill>
                <a:srgbClr val="064974"/>
              </a:solidFill>
              <a:latin typeface="Calibri" panose="020F0502020204030204" pitchFamily="34" charset="0"/>
            </a:endParaRPr>
          </a:p>
          <a:p>
            <a:pPr lvl="1">
              <a:spcBef>
                <a:spcPts val="0"/>
              </a:spcBef>
            </a:pPr>
            <a:r>
              <a:rPr lang="en-US" sz="1800" dirty="0" smtClean="0">
                <a:solidFill>
                  <a:srgbClr val="064974"/>
                </a:solidFill>
                <a:latin typeface="Calibri" panose="020F0502020204030204" pitchFamily="34" charset="0"/>
              </a:rPr>
              <a:t>Lightly wooded with adjacent </a:t>
            </a:r>
            <a:r>
              <a:rPr lang="en-US" sz="1800" dirty="0">
                <a:solidFill>
                  <a:srgbClr val="064974"/>
                </a:solidFill>
                <a:latin typeface="Calibri" panose="020F0502020204030204" pitchFamily="34" charset="0"/>
              </a:rPr>
              <a:t>residences</a:t>
            </a:r>
          </a:p>
          <a:p>
            <a:pPr lvl="1">
              <a:spcBef>
                <a:spcPts val="0"/>
              </a:spcBef>
            </a:pPr>
            <a:r>
              <a:rPr lang="en-US" sz="1800" dirty="0" smtClean="0">
                <a:solidFill>
                  <a:srgbClr val="064974"/>
                </a:solidFill>
                <a:latin typeface="Calibri" panose="020F0502020204030204" pitchFamily="34" charset="0"/>
              </a:rPr>
              <a:t>Developed terrain with light civil work</a:t>
            </a:r>
            <a:br>
              <a:rPr lang="en-US" sz="1800" dirty="0" smtClean="0">
                <a:solidFill>
                  <a:srgbClr val="064974"/>
                </a:solidFill>
                <a:latin typeface="Calibri" panose="020F0502020204030204" pitchFamily="34" charset="0"/>
              </a:rPr>
            </a:br>
            <a:r>
              <a:rPr lang="en-US" sz="1800" dirty="0" smtClean="0">
                <a:solidFill>
                  <a:srgbClr val="064974"/>
                </a:solidFill>
                <a:latin typeface="Calibri" panose="020F0502020204030204" pitchFamily="34" charset="0"/>
              </a:rPr>
              <a:t/>
            </a:r>
            <a:br>
              <a:rPr lang="en-US" sz="1800" dirty="0" smtClean="0">
                <a:solidFill>
                  <a:srgbClr val="064974"/>
                </a:solidFill>
                <a:latin typeface="Calibri" panose="020F0502020204030204" pitchFamily="34" charset="0"/>
              </a:rPr>
            </a:br>
            <a:endParaRPr lang="en-US" sz="1800" dirty="0" smtClean="0">
              <a:solidFill>
                <a:srgbClr val="064974"/>
              </a:solidFill>
              <a:latin typeface="Calibri" panose="020F0502020204030204" pitchFamily="34" charset="0"/>
            </a:endParaRPr>
          </a:p>
          <a:p>
            <a:pPr marL="0" indent="0">
              <a:spcBef>
                <a:spcPts val="0"/>
              </a:spcBef>
              <a:buNone/>
            </a:pPr>
            <a:r>
              <a:rPr lang="en-US" sz="2000" b="1" dirty="0" smtClean="0">
                <a:solidFill>
                  <a:srgbClr val="064974"/>
                </a:solidFill>
                <a:latin typeface="Calibri" panose="020F0502020204030204" pitchFamily="34" charset="0"/>
              </a:rPr>
              <a:t>Schedule</a:t>
            </a:r>
            <a:endParaRPr lang="en-US" sz="2000" b="1" dirty="0">
              <a:solidFill>
                <a:srgbClr val="064974"/>
              </a:solidFill>
              <a:latin typeface="Calibri" panose="020F0502020204030204" pitchFamily="34" charset="0"/>
            </a:endParaRPr>
          </a:p>
          <a:p>
            <a:pPr lvl="1">
              <a:spcBef>
                <a:spcPts val="0"/>
              </a:spcBef>
            </a:pPr>
            <a:r>
              <a:rPr lang="en-US" sz="1800" dirty="0">
                <a:solidFill>
                  <a:srgbClr val="0A537E"/>
                </a:solidFill>
                <a:latin typeface="Calibri" panose="020F0502020204030204" pitchFamily="34" charset="0"/>
              </a:rPr>
              <a:t>Began </a:t>
            </a:r>
            <a:r>
              <a:rPr lang="en-US" sz="1800" dirty="0" smtClean="0">
                <a:solidFill>
                  <a:srgbClr val="0A537E"/>
                </a:solidFill>
                <a:latin typeface="Calibri" panose="020F0502020204030204" pitchFamily="34" charset="0"/>
              </a:rPr>
              <a:t>Design January 2018</a:t>
            </a:r>
            <a:endParaRPr lang="en-US" sz="1800" dirty="0">
              <a:solidFill>
                <a:srgbClr val="0A537E"/>
              </a:solidFill>
              <a:latin typeface="Calibri" panose="020F0502020204030204" pitchFamily="34" charset="0"/>
            </a:endParaRPr>
          </a:p>
          <a:p>
            <a:pPr lvl="1">
              <a:spcBef>
                <a:spcPts val="0"/>
              </a:spcBef>
            </a:pPr>
            <a:r>
              <a:rPr lang="en-US" sz="1800" dirty="0">
                <a:solidFill>
                  <a:srgbClr val="0A537E"/>
                </a:solidFill>
                <a:latin typeface="Calibri" panose="020F0502020204030204" pitchFamily="34" charset="0"/>
              </a:rPr>
              <a:t>Begin </a:t>
            </a:r>
            <a:r>
              <a:rPr lang="en-US" sz="1800" dirty="0" smtClean="0">
                <a:solidFill>
                  <a:srgbClr val="0A537E"/>
                </a:solidFill>
                <a:latin typeface="Calibri" panose="020F0502020204030204" pitchFamily="34" charset="0"/>
              </a:rPr>
              <a:t>Construction September </a:t>
            </a:r>
            <a:r>
              <a:rPr lang="en-US" sz="1800" dirty="0">
                <a:solidFill>
                  <a:srgbClr val="0A537E"/>
                </a:solidFill>
                <a:latin typeface="Calibri" panose="020F0502020204030204" pitchFamily="34" charset="0"/>
              </a:rPr>
              <a:t>2019</a:t>
            </a:r>
          </a:p>
          <a:p>
            <a:pPr lvl="1">
              <a:spcBef>
                <a:spcPts val="0"/>
              </a:spcBef>
            </a:pPr>
            <a:r>
              <a:rPr lang="en-US" sz="1800" dirty="0" smtClean="0">
                <a:solidFill>
                  <a:srgbClr val="0A537E"/>
                </a:solidFill>
                <a:latin typeface="Calibri" panose="020F0502020204030204" pitchFamily="34" charset="0"/>
              </a:rPr>
              <a:t>Construction Completion/Occupy January 2021</a:t>
            </a:r>
            <a:endParaRPr lang="en-US" sz="2000" dirty="0">
              <a:solidFill>
                <a:srgbClr val="0A537E"/>
              </a:solidFill>
              <a:latin typeface="Calibri" panose="020F0502020204030204" pitchFamily="34" charset="0"/>
            </a:endParaRPr>
          </a:p>
          <a:p>
            <a:pPr>
              <a:lnSpc>
                <a:spcPct val="100000"/>
              </a:lnSpc>
              <a:spcBef>
                <a:spcPts val="0"/>
              </a:spcBef>
              <a:spcAft>
                <a:spcPts val="300"/>
              </a:spcAft>
            </a:pPr>
            <a:endParaRPr lang="en-US" sz="2000" dirty="0">
              <a:latin typeface="Calibri" panose="020F0502020204030204"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13053" y="3484254"/>
            <a:ext cx="3125179" cy="1784431"/>
          </a:xfrm>
          <a:prstGeom prst="rect">
            <a:avLst/>
          </a:prstGeom>
        </p:spPr>
      </p:pic>
      <p:pic>
        <p:nvPicPr>
          <p:cNvPr id="7" name="Picture 6"/>
          <p:cNvPicPr>
            <a:picLocks noChangeAspect="1"/>
          </p:cNvPicPr>
          <p:nvPr/>
        </p:nvPicPr>
        <p:blipFill>
          <a:blip r:embed="rId4"/>
          <a:stretch>
            <a:fillRect/>
          </a:stretch>
        </p:blipFill>
        <p:spPr>
          <a:xfrm>
            <a:off x="5313053" y="1280592"/>
            <a:ext cx="3125180" cy="1858943"/>
          </a:xfrm>
          <a:prstGeom prst="rect">
            <a:avLst/>
          </a:prstGeom>
        </p:spPr>
      </p:pic>
    </p:spTree>
    <p:extLst>
      <p:ext uri="{BB962C8B-B14F-4D97-AF65-F5344CB8AC3E}">
        <p14:creationId xmlns:p14="http://schemas.microsoft.com/office/powerpoint/2010/main" val="12657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689" y="365760"/>
            <a:ext cx="8527716" cy="678180"/>
          </a:xfrm>
        </p:spPr>
        <p:txBody>
          <a:bodyPr>
            <a:normAutofit/>
          </a:bodyPr>
          <a:lstStyle/>
          <a:p>
            <a:r>
              <a:rPr lang="en-US" sz="3600" b="1" u="sng" dirty="0" smtClean="0">
                <a:solidFill>
                  <a:srgbClr val="0A537E"/>
                </a:solidFill>
                <a:latin typeface="Calibri" panose="020F0502020204030204" pitchFamily="34" charset="0"/>
              </a:rPr>
              <a:t>Phase 3: Bldg. 200 Renovations</a:t>
            </a:r>
            <a:endParaRPr lang="en-US" sz="3600" b="1" u="sng" dirty="0">
              <a:solidFill>
                <a:srgbClr val="0A537E"/>
              </a:solidFill>
              <a:latin typeface="Calibri" panose="020F0502020204030204" pitchFamily="34" charset="0"/>
            </a:endParaRPr>
          </a:p>
        </p:txBody>
      </p:sp>
      <p:sp>
        <p:nvSpPr>
          <p:cNvPr id="3" name="Content Placeholder 2"/>
          <p:cNvSpPr>
            <a:spLocks noGrp="1"/>
          </p:cNvSpPr>
          <p:nvPr>
            <p:ph idx="1"/>
          </p:nvPr>
        </p:nvSpPr>
        <p:spPr>
          <a:xfrm>
            <a:off x="380259" y="1043940"/>
            <a:ext cx="7637393" cy="6321653"/>
          </a:xfrm>
        </p:spPr>
        <p:txBody>
          <a:bodyPr>
            <a:noAutofit/>
          </a:bodyPr>
          <a:lstStyle/>
          <a:p>
            <a:pPr marL="0" indent="0">
              <a:spcBef>
                <a:spcPts val="0"/>
              </a:spcBef>
              <a:spcAft>
                <a:spcPts val="300"/>
              </a:spcAft>
              <a:buNone/>
            </a:pPr>
            <a:r>
              <a:rPr lang="en-US" sz="2000" b="1" dirty="0" smtClean="0">
                <a:solidFill>
                  <a:srgbClr val="0B4F78"/>
                </a:solidFill>
                <a:latin typeface="Calibri" panose="020F0502020204030204" pitchFamily="34" charset="0"/>
              </a:rPr>
              <a:t>Scope</a:t>
            </a:r>
          </a:p>
          <a:p>
            <a:pPr lvl="1">
              <a:spcBef>
                <a:spcPts val="0"/>
              </a:spcBef>
              <a:spcAft>
                <a:spcPts val="300"/>
              </a:spcAft>
            </a:pPr>
            <a:r>
              <a:rPr lang="en-US" sz="1800" dirty="0" smtClean="0">
                <a:solidFill>
                  <a:srgbClr val="0B4F78"/>
                </a:solidFill>
                <a:latin typeface="Calibri" panose="020F0502020204030204" pitchFamily="34" charset="0"/>
              </a:rPr>
              <a:t>Misc. Renovations to area formerly occupied</a:t>
            </a:r>
            <a:br>
              <a:rPr lang="en-US" sz="1800" dirty="0" smtClean="0">
                <a:solidFill>
                  <a:srgbClr val="0B4F78"/>
                </a:solidFill>
                <a:latin typeface="Calibri" panose="020F0502020204030204" pitchFamily="34" charset="0"/>
              </a:rPr>
            </a:br>
            <a:r>
              <a:rPr lang="en-US" sz="1800" dirty="0" smtClean="0">
                <a:solidFill>
                  <a:srgbClr val="0B4F78"/>
                </a:solidFill>
                <a:latin typeface="Calibri" panose="020F0502020204030204" pitchFamily="34" charset="0"/>
              </a:rPr>
              <a:t> by Kitchen. Kitchen being moved to new </a:t>
            </a:r>
            <a:br>
              <a:rPr lang="en-US" sz="1800" dirty="0" smtClean="0">
                <a:solidFill>
                  <a:srgbClr val="0B4F78"/>
                </a:solidFill>
                <a:latin typeface="Calibri" panose="020F0502020204030204" pitchFamily="34" charset="0"/>
              </a:rPr>
            </a:br>
            <a:r>
              <a:rPr lang="en-US" sz="1800" dirty="0" smtClean="0">
                <a:solidFill>
                  <a:srgbClr val="0B4F78"/>
                </a:solidFill>
                <a:latin typeface="Calibri" panose="020F0502020204030204" pitchFamily="34" charset="0"/>
              </a:rPr>
              <a:t>Bldg. 100</a:t>
            </a:r>
          </a:p>
          <a:p>
            <a:pPr lvl="1">
              <a:spcBef>
                <a:spcPts val="0"/>
              </a:spcBef>
              <a:spcAft>
                <a:spcPts val="300"/>
              </a:spcAft>
            </a:pPr>
            <a:r>
              <a:rPr lang="en-US" sz="1800" dirty="0" smtClean="0">
                <a:solidFill>
                  <a:srgbClr val="0B4F78"/>
                </a:solidFill>
                <a:latin typeface="Calibri" panose="020F0502020204030204" pitchFamily="34" charset="0"/>
              </a:rPr>
              <a:t>Future Theater Renovation</a:t>
            </a:r>
          </a:p>
          <a:p>
            <a:pPr marL="0" indent="0">
              <a:spcBef>
                <a:spcPts val="0"/>
              </a:spcBef>
              <a:buNone/>
            </a:pPr>
            <a:endParaRPr lang="en-US" sz="2000" b="1" dirty="0" smtClean="0">
              <a:solidFill>
                <a:srgbClr val="0B4F78"/>
              </a:solidFill>
              <a:latin typeface="Calibri" panose="020F0502020204030204" pitchFamily="34" charset="0"/>
            </a:endParaRPr>
          </a:p>
          <a:p>
            <a:pPr marL="0" indent="0">
              <a:spcBef>
                <a:spcPts val="0"/>
              </a:spcBef>
              <a:buNone/>
            </a:pPr>
            <a:r>
              <a:rPr lang="en-US" sz="2000" b="1" dirty="0" smtClean="0">
                <a:solidFill>
                  <a:srgbClr val="0B4F78"/>
                </a:solidFill>
                <a:latin typeface="Calibri" panose="020F0502020204030204" pitchFamily="34" charset="0"/>
              </a:rPr>
              <a:t>Schedule</a:t>
            </a:r>
            <a:endParaRPr lang="en-US" sz="2000" b="1" dirty="0">
              <a:solidFill>
                <a:srgbClr val="0B4F78"/>
              </a:solidFill>
              <a:latin typeface="Calibri" panose="020F0502020204030204" pitchFamily="34" charset="0"/>
            </a:endParaRPr>
          </a:p>
          <a:p>
            <a:pPr lvl="1">
              <a:spcBef>
                <a:spcPts val="0"/>
              </a:spcBef>
            </a:pPr>
            <a:r>
              <a:rPr lang="en-US" sz="1800" dirty="0">
                <a:solidFill>
                  <a:srgbClr val="0A537E"/>
                </a:solidFill>
                <a:latin typeface="Calibri" panose="020F0502020204030204" pitchFamily="34" charset="0"/>
              </a:rPr>
              <a:t>Begin </a:t>
            </a:r>
            <a:r>
              <a:rPr lang="en-US" sz="1800" dirty="0" smtClean="0">
                <a:solidFill>
                  <a:srgbClr val="0A537E"/>
                </a:solidFill>
                <a:latin typeface="Calibri" panose="020F0502020204030204" pitchFamily="34" charset="0"/>
              </a:rPr>
              <a:t>Design </a:t>
            </a:r>
            <a:r>
              <a:rPr lang="en-US" sz="1800" dirty="0">
                <a:solidFill>
                  <a:srgbClr val="0A537E"/>
                </a:solidFill>
                <a:latin typeface="Calibri" panose="020F0502020204030204" pitchFamily="34" charset="0"/>
              </a:rPr>
              <a:t>January </a:t>
            </a:r>
            <a:r>
              <a:rPr lang="en-US" sz="1800" dirty="0" smtClean="0">
                <a:solidFill>
                  <a:srgbClr val="0A537E"/>
                </a:solidFill>
                <a:latin typeface="Calibri" panose="020F0502020204030204" pitchFamily="34" charset="0"/>
              </a:rPr>
              <a:t>2018</a:t>
            </a:r>
            <a:endParaRPr lang="en-US" sz="1800" dirty="0">
              <a:solidFill>
                <a:srgbClr val="0A537E"/>
              </a:solidFill>
              <a:latin typeface="Calibri" panose="020F0502020204030204" pitchFamily="34" charset="0"/>
            </a:endParaRPr>
          </a:p>
          <a:p>
            <a:pPr lvl="1">
              <a:spcBef>
                <a:spcPts val="0"/>
              </a:spcBef>
            </a:pPr>
            <a:r>
              <a:rPr lang="en-US" sz="1800" dirty="0">
                <a:solidFill>
                  <a:srgbClr val="0A537E"/>
                </a:solidFill>
                <a:latin typeface="Calibri" panose="020F0502020204030204" pitchFamily="34" charset="0"/>
              </a:rPr>
              <a:t>Begin </a:t>
            </a:r>
            <a:r>
              <a:rPr lang="en-US" sz="1800" dirty="0" smtClean="0">
                <a:solidFill>
                  <a:srgbClr val="0A537E"/>
                </a:solidFill>
                <a:latin typeface="Calibri" panose="020F0502020204030204" pitchFamily="34" charset="0"/>
              </a:rPr>
              <a:t>Construction January 2021</a:t>
            </a:r>
            <a:endParaRPr lang="en-US" sz="1800" dirty="0">
              <a:solidFill>
                <a:srgbClr val="0A537E"/>
              </a:solidFill>
              <a:latin typeface="Calibri" panose="020F0502020204030204" pitchFamily="34" charset="0"/>
            </a:endParaRPr>
          </a:p>
          <a:p>
            <a:pPr lvl="1">
              <a:spcBef>
                <a:spcPts val="0"/>
              </a:spcBef>
            </a:pPr>
            <a:r>
              <a:rPr lang="en-US" sz="1800" dirty="0" smtClean="0">
                <a:solidFill>
                  <a:srgbClr val="0A537E"/>
                </a:solidFill>
                <a:latin typeface="Calibri" panose="020F0502020204030204" pitchFamily="34" charset="0"/>
              </a:rPr>
              <a:t>Complete Construction June 2021</a:t>
            </a:r>
          </a:p>
          <a:p>
            <a:pPr lvl="1">
              <a:spcBef>
                <a:spcPts val="0"/>
              </a:spcBef>
            </a:pPr>
            <a:r>
              <a:rPr lang="en-US" sz="1800" dirty="0" smtClean="0">
                <a:solidFill>
                  <a:srgbClr val="0A537E"/>
                </a:solidFill>
                <a:latin typeface="Calibri" panose="020F0502020204030204" pitchFamily="34" charset="0"/>
              </a:rPr>
              <a:t>Occupy June 2021</a:t>
            </a:r>
            <a:r>
              <a:rPr lang="en-US" sz="1800" dirty="0" smtClean="0">
                <a:solidFill>
                  <a:srgbClr val="FF0000"/>
                </a:solidFill>
                <a:latin typeface="Calibri" panose="020F0502020204030204" pitchFamily="34" charset="0"/>
              </a:rPr>
              <a:t/>
            </a:r>
            <a:br>
              <a:rPr lang="en-US" sz="1800" dirty="0" smtClean="0">
                <a:solidFill>
                  <a:srgbClr val="FF0000"/>
                </a:solidFill>
                <a:latin typeface="Calibri" panose="020F0502020204030204" pitchFamily="34" charset="0"/>
              </a:rPr>
            </a:br>
            <a:endParaRPr lang="en-US" sz="1800" dirty="0">
              <a:solidFill>
                <a:srgbClr val="FF0000"/>
              </a:solidFill>
              <a:latin typeface="Calibri" panose="020F0502020204030204" pitchFamily="34" charset="0"/>
            </a:endParaRPr>
          </a:p>
          <a:p>
            <a:pPr lvl="1">
              <a:spcBef>
                <a:spcPts val="0"/>
              </a:spcBef>
            </a:pPr>
            <a:endParaRPr lang="en-US" sz="1800" dirty="0" smtClean="0">
              <a:solidFill>
                <a:srgbClr val="FF0000"/>
              </a:solidFill>
              <a:latin typeface="Calibri" panose="020F0502020204030204" pitchFamily="34" charset="0"/>
            </a:endParaRPr>
          </a:p>
          <a:p>
            <a:pPr lvl="1">
              <a:spcBef>
                <a:spcPts val="0"/>
              </a:spcBef>
            </a:pPr>
            <a:endParaRPr lang="en-US" sz="1800" dirty="0">
              <a:solidFill>
                <a:srgbClr val="FF0000"/>
              </a:solidFill>
              <a:latin typeface="Calibri" panose="020F0502020204030204" pitchFamily="34" charset="0"/>
            </a:endParaRPr>
          </a:p>
          <a:p>
            <a:pPr marL="274320" lvl="1" indent="0">
              <a:spcBef>
                <a:spcPts val="0"/>
              </a:spcBef>
              <a:buNone/>
            </a:pPr>
            <a:endParaRPr lang="en-US" sz="1800" dirty="0" smtClean="0">
              <a:solidFill>
                <a:srgbClr val="FF0000"/>
              </a:solidFill>
              <a:latin typeface="Calibri" panose="020F0502020204030204" pitchFamily="34" charset="0"/>
            </a:endParaRPr>
          </a:p>
          <a:p>
            <a:pPr marL="274320" lvl="1" indent="0">
              <a:spcBef>
                <a:spcPts val="0"/>
              </a:spcBef>
              <a:buNone/>
            </a:pPr>
            <a:endParaRPr lang="en-US" sz="1800" dirty="0" smtClean="0">
              <a:solidFill>
                <a:srgbClr val="FF0000"/>
              </a:solidFill>
              <a:latin typeface="Calibri" panose="020F0502020204030204" pitchFamily="34" charset="0"/>
            </a:endParaRPr>
          </a:p>
          <a:p>
            <a:pPr marL="274320" lvl="1" indent="0">
              <a:spcBef>
                <a:spcPts val="0"/>
              </a:spcBef>
              <a:buNone/>
            </a:pPr>
            <a:r>
              <a:rPr lang="en-US" sz="1800" dirty="0" smtClean="0">
                <a:solidFill>
                  <a:srgbClr val="0A537E"/>
                </a:solidFill>
                <a:latin typeface="Calibri" panose="020F0502020204030204" pitchFamily="34" charset="0"/>
              </a:rPr>
              <a:t>Note: Total funding still being procured for Bldg. 200 </a:t>
            </a:r>
            <a:r>
              <a:rPr lang="en-US" sz="1800" dirty="0">
                <a:solidFill>
                  <a:srgbClr val="0A537E"/>
                </a:solidFill>
                <a:latin typeface="Calibri" panose="020F0502020204030204" pitchFamily="34" charset="0"/>
              </a:rPr>
              <a:t/>
            </a:r>
            <a:br>
              <a:rPr lang="en-US" sz="1800" dirty="0">
                <a:solidFill>
                  <a:srgbClr val="0A537E"/>
                </a:solidFill>
                <a:latin typeface="Calibri" panose="020F0502020204030204" pitchFamily="34" charset="0"/>
              </a:rPr>
            </a:br>
            <a:r>
              <a:rPr lang="en-US" sz="1800" dirty="0" smtClean="0">
                <a:solidFill>
                  <a:srgbClr val="0A537E"/>
                </a:solidFill>
                <a:latin typeface="Calibri" panose="020F0502020204030204" pitchFamily="34" charset="0"/>
              </a:rPr>
              <a:t>Theater Renovation, although design phase is funded and underway; new      Levy planned for Feb 2019 to cover any additional costs over current </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170527" y="1099798"/>
            <a:ext cx="3075198" cy="1983022"/>
          </a:xfrm>
          <a:prstGeom prst="rect">
            <a:avLst/>
          </a:prstGeom>
        </p:spPr>
      </p:pic>
      <p:pic>
        <p:nvPicPr>
          <p:cNvPr id="4" name="Picture 3"/>
          <p:cNvPicPr>
            <a:picLocks noChangeAspect="1"/>
          </p:cNvPicPr>
          <p:nvPr/>
        </p:nvPicPr>
        <p:blipFill>
          <a:blip r:embed="rId4"/>
          <a:stretch>
            <a:fillRect/>
          </a:stretch>
        </p:blipFill>
        <p:spPr>
          <a:xfrm>
            <a:off x="5170528" y="3271905"/>
            <a:ext cx="3075198" cy="1773600"/>
          </a:xfrm>
          <a:prstGeom prst="rect">
            <a:avLst/>
          </a:prstGeom>
        </p:spPr>
      </p:pic>
      <p:sp>
        <p:nvSpPr>
          <p:cNvPr id="7" name="Right Arrow 6"/>
          <p:cNvSpPr/>
          <p:nvPr/>
        </p:nvSpPr>
        <p:spPr>
          <a:xfrm rot="1268297">
            <a:off x="4808157" y="4207634"/>
            <a:ext cx="724739" cy="20582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332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1930" y="-81192"/>
            <a:ext cx="7269480" cy="1325562"/>
          </a:xfrm>
        </p:spPr>
        <p:txBody>
          <a:bodyPr>
            <a:normAutofit/>
          </a:bodyPr>
          <a:lstStyle/>
          <a:p>
            <a:pPr algn="ctr"/>
            <a:r>
              <a:rPr lang="en-US" sz="3200" b="1" u="sng" dirty="0" smtClean="0">
                <a:solidFill>
                  <a:srgbClr val="064974"/>
                </a:solidFill>
                <a:latin typeface="Calibri" panose="020F0502020204030204" pitchFamily="34" charset="0"/>
              </a:rPr>
              <a:t>Project </a:t>
            </a:r>
            <a:r>
              <a:rPr lang="en-US" sz="3200" b="1" u="sng" dirty="0">
                <a:solidFill>
                  <a:srgbClr val="064974"/>
                </a:solidFill>
                <a:latin typeface="Calibri" panose="020F0502020204030204" pitchFamily="34" charset="0"/>
              </a:rPr>
              <a:t>Budget</a:t>
            </a:r>
          </a:p>
        </p:txBody>
      </p:sp>
      <p:sp>
        <p:nvSpPr>
          <p:cNvPr id="3" name="Rectangle 2"/>
          <p:cNvSpPr>
            <a:spLocks noChangeArrowheads="1"/>
          </p:cNvSpPr>
          <p:nvPr/>
        </p:nvSpPr>
        <p:spPr bwMode="auto">
          <a:xfrm>
            <a:off x="116586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40179671"/>
              </p:ext>
            </p:extLst>
          </p:nvPr>
        </p:nvGraphicFramePr>
        <p:xfrm>
          <a:off x="464458" y="957943"/>
          <a:ext cx="8142515" cy="4276574"/>
        </p:xfrm>
        <a:graphic>
          <a:graphicData uri="http://schemas.openxmlformats.org/drawingml/2006/table">
            <a:tbl>
              <a:tblPr firstRow="1" firstCol="1" bandRow="1">
                <a:tableStyleId>{6E25E649-3F16-4E02-A733-19D2CDBF48F0}</a:tableStyleId>
              </a:tblPr>
              <a:tblGrid>
                <a:gridCol w="6871976">
                  <a:extLst>
                    <a:ext uri="{9D8B030D-6E8A-4147-A177-3AD203B41FA5}">
                      <a16:colId xmlns:a16="http://schemas.microsoft.com/office/drawing/2014/main" xmlns="" val="2087253376"/>
                    </a:ext>
                  </a:extLst>
                </a:gridCol>
                <a:gridCol w="1270539">
                  <a:extLst>
                    <a:ext uri="{9D8B030D-6E8A-4147-A177-3AD203B41FA5}">
                      <a16:colId xmlns:a16="http://schemas.microsoft.com/office/drawing/2014/main" xmlns="" val="982555863"/>
                    </a:ext>
                  </a:extLst>
                </a:gridCol>
              </a:tblGrid>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a:t>
                      </a:r>
                      <a:r>
                        <a:rPr lang="en-US" sz="1400" b="1" i="0" dirty="0" smtClean="0">
                          <a:solidFill>
                            <a:srgbClr val="074875"/>
                          </a:solidFill>
                          <a:effectLst/>
                          <a:latin typeface="Calibri" panose="020F0502020204030204" pitchFamily="34" charset="0"/>
                          <a:cs typeface="Calibri" panose="020F0502020204030204" pitchFamily="34" charset="0"/>
                        </a:rPr>
                        <a:t>Budget</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23,136,059</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4054787626"/>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Risk Contingency (3%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694,081</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469218626"/>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a:t>
                      </a:r>
                      <a:r>
                        <a:rPr lang="en-US" sz="1400" b="1" i="0" dirty="0" smtClean="0">
                          <a:solidFill>
                            <a:srgbClr val="074875"/>
                          </a:solidFill>
                          <a:effectLst/>
                          <a:latin typeface="Calibri" panose="020F0502020204030204" pitchFamily="34" charset="0"/>
                          <a:cs typeface="Calibri" panose="020F0502020204030204" pitchFamily="34" charset="0"/>
                        </a:rPr>
                        <a:t>GC/CM</a:t>
                      </a:r>
                      <a:r>
                        <a:rPr lang="en-US" sz="1400" b="1" i="0" baseline="0" dirty="0" smtClean="0">
                          <a:solidFill>
                            <a:srgbClr val="074875"/>
                          </a:solidFill>
                          <a:effectLst/>
                          <a:latin typeface="Calibri" panose="020F0502020204030204" pitchFamily="34" charset="0"/>
                          <a:cs typeface="Calibri" panose="020F0502020204030204" pitchFamily="34" charset="0"/>
                        </a:rPr>
                        <a:t> </a:t>
                      </a:r>
                      <a:r>
                        <a:rPr lang="en-US" sz="1400" b="1" i="0" dirty="0" smtClean="0">
                          <a:solidFill>
                            <a:srgbClr val="074875"/>
                          </a:solidFill>
                          <a:effectLst/>
                          <a:latin typeface="Calibri" panose="020F0502020204030204" pitchFamily="34" charset="0"/>
                          <a:cs typeface="Calibri" panose="020F0502020204030204" pitchFamily="34" charset="0"/>
                        </a:rPr>
                        <a:t>MACC </a:t>
                      </a: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Including </a:t>
                      </a:r>
                      <a:r>
                        <a:rPr lang="en-US" sz="1400" b="1" i="0" dirty="0">
                          <a:solidFill>
                            <a:srgbClr val="074875"/>
                          </a:solidFill>
                          <a:effectLst/>
                          <a:latin typeface="Calibri" panose="020F0502020204030204" pitchFamily="34" charset="0"/>
                          <a:cs typeface="Calibri" panose="020F0502020204030204" pitchFamily="34" charset="0"/>
                        </a:rPr>
                        <a:t>GC/CM Risk Contingency @ 3%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23,830,140</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304709264"/>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GC/CM Fee, SGC's &amp; NSS Allowance (11%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4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2,544,966</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4000"/>
                      </a:schemeClr>
                    </a:solidFill>
                  </a:tcPr>
                </a:tc>
                <a:extLst>
                  <a:ext uri="{0D108BD9-81ED-4DB2-BD59-A6C34878D82A}">
                    <a16:rowId xmlns:a16="http://schemas.microsoft.com/office/drawing/2014/main" xmlns="" val="262709034"/>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Subtotal </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27,069,187</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992723677"/>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Owner's Construction Contingency (5%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1,156,803</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2440529337"/>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Furniture, Fixtures, Equip. &amp; Data Allowance (6%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1,388,164</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4282122253"/>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Professional Services Allowance (Architects &amp; Engineers) (10%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2,313,606</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3131674407"/>
                  </a:ext>
                </a:extLst>
              </a:tr>
              <a:tr h="363048">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Owner's Consultants (Survey, Geo-Tech, HazMat, Test &amp; Inspect) (1%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231,361</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2699378688"/>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Contract Administration Costs (PM/CM, etc.) (5%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1,156,803</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407675761"/>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Other Related Project Costs (Permits, Fees, etc.) (4% of MACC)</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925,442</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516216722"/>
                  </a:ext>
                </a:extLst>
              </a:tr>
              <a:tr h="422720">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WA State Sales Tax </a:t>
                      </a:r>
                      <a:r>
                        <a:rPr lang="en-US" sz="1400" b="1" i="0" dirty="0" smtClean="0">
                          <a:solidFill>
                            <a:srgbClr val="074875"/>
                          </a:solidFill>
                          <a:effectLst/>
                          <a:latin typeface="Calibri" panose="020F0502020204030204" pitchFamily="34" charset="0"/>
                          <a:cs typeface="Calibri" panose="020F0502020204030204" pitchFamily="34" charset="0"/>
                        </a:rPr>
                        <a:t/>
                      </a:r>
                      <a:br>
                        <a:rPr lang="en-US" sz="1400" b="1" i="0" dirty="0" smtClean="0">
                          <a:solidFill>
                            <a:srgbClr val="074875"/>
                          </a:solidFill>
                          <a:effectLst/>
                          <a:latin typeface="Calibri" panose="020F0502020204030204" pitchFamily="34" charset="0"/>
                          <a:cs typeface="Calibri" panose="020F0502020204030204" pitchFamily="34" charset="0"/>
                        </a:rPr>
                      </a:br>
                      <a:r>
                        <a:rPr lang="en-US" sz="1100" b="1" i="0" dirty="0" smtClean="0">
                          <a:solidFill>
                            <a:srgbClr val="074875"/>
                          </a:solidFill>
                          <a:effectLst/>
                          <a:latin typeface="Calibri" panose="020F0502020204030204" pitchFamily="34" charset="0"/>
                          <a:cs typeface="Calibri" panose="020F0502020204030204" pitchFamily="34" charset="0"/>
                        </a:rPr>
                        <a:t>(Calculated @ 10</a:t>
                      </a:r>
                      <a:r>
                        <a:rPr lang="en-US" sz="1100" b="1" i="0" dirty="0">
                          <a:solidFill>
                            <a:srgbClr val="074875"/>
                          </a:solidFill>
                          <a:effectLst/>
                          <a:latin typeface="Calibri" panose="020F0502020204030204" pitchFamily="34" charset="0"/>
                          <a:cs typeface="Calibri" panose="020F0502020204030204" pitchFamily="34" charset="0"/>
                        </a:rPr>
                        <a:t>% of MACC- </a:t>
                      </a:r>
                      <a:r>
                        <a:rPr lang="en-US" sz="1100" b="1" i="0" dirty="0" smtClean="0">
                          <a:solidFill>
                            <a:srgbClr val="074875"/>
                          </a:solidFill>
                          <a:effectLst/>
                          <a:latin typeface="Calibri" panose="020F0502020204030204" pitchFamily="34" charset="0"/>
                          <a:cs typeface="Calibri" panose="020F0502020204030204" pitchFamily="34" charset="0"/>
                        </a:rPr>
                        <a:t>Current </a:t>
                      </a:r>
                      <a:r>
                        <a:rPr lang="en-US" sz="1100" b="1" i="0" dirty="0">
                          <a:solidFill>
                            <a:srgbClr val="074875"/>
                          </a:solidFill>
                          <a:effectLst/>
                          <a:latin typeface="Calibri" panose="020F0502020204030204" pitchFamily="34" charset="0"/>
                          <a:cs typeface="Calibri" panose="020F0502020204030204" pitchFamily="34" charset="0"/>
                        </a:rPr>
                        <a:t>WSST @9%; </a:t>
                      </a:r>
                      <a:r>
                        <a:rPr lang="en-US" sz="1100" b="1" i="0" baseline="0" dirty="0" smtClean="0">
                          <a:solidFill>
                            <a:srgbClr val="074875"/>
                          </a:solidFill>
                          <a:effectLst/>
                          <a:latin typeface="Calibri" panose="020F0502020204030204" pitchFamily="34" charset="0"/>
                          <a:cs typeface="Calibri" panose="020F0502020204030204" pitchFamily="34" charset="0"/>
                        </a:rPr>
                        <a:t> </a:t>
                      </a:r>
                      <a:r>
                        <a:rPr lang="en-US" sz="1100" b="1" i="0" dirty="0" smtClean="0">
                          <a:solidFill>
                            <a:srgbClr val="074875"/>
                          </a:solidFill>
                          <a:effectLst/>
                          <a:latin typeface="Calibri" panose="020F0502020204030204" pitchFamily="34" charset="0"/>
                          <a:cs typeface="Calibri" panose="020F0502020204030204" pitchFamily="34" charset="0"/>
                        </a:rPr>
                        <a:t>however</a:t>
                      </a:r>
                      <a:r>
                        <a:rPr lang="en-US" sz="1100" b="1" i="0" dirty="0">
                          <a:solidFill>
                            <a:srgbClr val="074875"/>
                          </a:solidFill>
                          <a:effectLst/>
                          <a:latin typeface="Calibri" panose="020F0502020204030204" pitchFamily="34" charset="0"/>
                          <a:cs typeface="Calibri" panose="020F0502020204030204" pitchFamily="34" charset="0"/>
                        </a:rPr>
                        <a:t>, project extends </a:t>
                      </a:r>
                      <a:r>
                        <a:rPr lang="en-US" sz="1100" b="1" i="0" dirty="0" smtClean="0">
                          <a:solidFill>
                            <a:srgbClr val="074875"/>
                          </a:solidFill>
                          <a:effectLst/>
                          <a:latin typeface="Calibri" panose="020F0502020204030204" pitchFamily="34" charset="0"/>
                          <a:cs typeface="Calibri" panose="020F0502020204030204" pitchFamily="34" charset="0"/>
                        </a:rPr>
                        <a:t>to </a:t>
                      </a:r>
                      <a:r>
                        <a:rPr lang="en-US" sz="1100" b="1" i="0" dirty="0">
                          <a:solidFill>
                            <a:srgbClr val="074875"/>
                          </a:solidFill>
                          <a:effectLst/>
                          <a:latin typeface="Calibri" panose="020F0502020204030204" pitchFamily="34" charset="0"/>
                          <a:cs typeface="Calibri" panose="020F0502020204030204" pitchFamily="34" charset="0"/>
                        </a:rPr>
                        <a:t>2021 and could see tax increases)</a:t>
                      </a:r>
                      <a:endParaRPr lang="en-US" sz="11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2,313,606</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2933068228"/>
                  </a:ext>
                </a:extLst>
              </a:tr>
              <a:tr h="317346">
                <a:tc>
                  <a:txBody>
                    <a:bodyPr/>
                    <a:lstStyle/>
                    <a:p>
                      <a:pPr marL="0" marR="0">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 Total Project Budget</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tc>
                  <a:txBody>
                    <a:bodyPr/>
                    <a:lstStyle/>
                    <a:p>
                      <a:pPr marL="0" marR="0" algn="r">
                        <a:spcBef>
                          <a:spcPts val="0"/>
                        </a:spcBef>
                        <a:spcAft>
                          <a:spcPts val="0"/>
                        </a:spcAft>
                      </a:pPr>
                      <a:r>
                        <a:rPr lang="en-US" sz="1400" b="1" i="0" dirty="0">
                          <a:solidFill>
                            <a:srgbClr val="074875"/>
                          </a:solidFill>
                          <a:effectLst/>
                          <a:latin typeface="Calibri" panose="020F0502020204030204" pitchFamily="34" charset="0"/>
                          <a:cs typeface="Calibri" panose="020F0502020204030204" pitchFamily="34" charset="0"/>
                        </a:rPr>
                        <a:t>$</a:t>
                      </a:r>
                      <a:r>
                        <a:rPr lang="en-US" sz="1400" b="1" i="0" dirty="0" smtClean="0">
                          <a:solidFill>
                            <a:srgbClr val="074875"/>
                          </a:solidFill>
                          <a:effectLst/>
                          <a:latin typeface="Calibri" panose="020F0502020204030204" pitchFamily="34" charset="0"/>
                          <a:cs typeface="Calibri" panose="020F0502020204030204" pitchFamily="34" charset="0"/>
                        </a:rPr>
                        <a:t>36,554,972</a:t>
                      </a:r>
                      <a:endParaRPr lang="en-US" sz="1400" b="1" i="0" dirty="0">
                        <a:solidFill>
                          <a:srgbClr val="074875"/>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858546748"/>
                  </a:ext>
                </a:extLst>
              </a:tr>
            </a:tbl>
          </a:graphicData>
        </a:graphic>
      </p:graphicFrame>
    </p:spTree>
    <p:extLst>
      <p:ext uri="{BB962C8B-B14F-4D97-AF65-F5344CB8AC3E}">
        <p14:creationId xmlns:p14="http://schemas.microsoft.com/office/powerpoint/2010/main" val="3441078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775" y="235131"/>
            <a:ext cx="7269480" cy="556260"/>
          </a:xfrm>
        </p:spPr>
        <p:txBody>
          <a:bodyPr>
            <a:normAutofit/>
          </a:bodyPr>
          <a:lstStyle/>
          <a:p>
            <a:r>
              <a:rPr lang="en-US" sz="2400" b="1" u="sng" dirty="0">
                <a:solidFill>
                  <a:srgbClr val="064974"/>
                </a:solidFill>
                <a:latin typeface="Calibri" panose="020F0502020204030204" pitchFamily="34" charset="0"/>
                <a:cs typeface="Calibri" panose="020F0502020204030204" pitchFamily="34" charset="0"/>
              </a:rPr>
              <a:t>GC/CM PROCUREMENT SCHEDULE</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80772028"/>
              </p:ext>
            </p:extLst>
          </p:nvPr>
        </p:nvGraphicFramePr>
        <p:xfrm>
          <a:off x="815070" y="791391"/>
          <a:ext cx="7466534" cy="5765062"/>
        </p:xfrm>
        <a:graphic>
          <a:graphicData uri="http://schemas.openxmlformats.org/drawingml/2006/table">
            <a:tbl>
              <a:tblPr/>
              <a:tblGrid>
                <a:gridCol w="6430458">
                  <a:extLst>
                    <a:ext uri="{9D8B030D-6E8A-4147-A177-3AD203B41FA5}">
                      <a16:colId xmlns:a16="http://schemas.microsoft.com/office/drawing/2014/main" xmlns="" val="889977936"/>
                    </a:ext>
                  </a:extLst>
                </a:gridCol>
                <a:gridCol w="1036076">
                  <a:extLst>
                    <a:ext uri="{9D8B030D-6E8A-4147-A177-3AD203B41FA5}">
                      <a16:colId xmlns:a16="http://schemas.microsoft.com/office/drawing/2014/main" xmlns="" val="1718974851"/>
                    </a:ext>
                  </a:extLst>
                </a:gridCol>
              </a:tblGrid>
              <a:tr h="265060">
                <a:tc>
                  <a:txBody>
                    <a:bodyPr/>
                    <a:lstStyle/>
                    <a:p>
                      <a:pPr algn="l" fontAlgn="ctr"/>
                      <a:r>
                        <a:rPr lang="en-US" sz="1600" b="1" i="0" u="none" strike="noStrike" dirty="0" smtClean="0">
                          <a:solidFill>
                            <a:srgbClr val="074875"/>
                          </a:solidFill>
                          <a:effectLst/>
                          <a:latin typeface="Calibri" panose="020F0502020204030204" pitchFamily="34" charset="0"/>
                        </a:rPr>
                        <a:t> PRC </a:t>
                      </a:r>
                      <a:r>
                        <a:rPr lang="en-US" sz="1600" b="1" i="0" u="none" strike="noStrike" dirty="0">
                          <a:solidFill>
                            <a:srgbClr val="074875"/>
                          </a:solidFill>
                          <a:effectLst/>
                          <a:latin typeface="Calibri" panose="020F0502020204030204" pitchFamily="34" charset="0"/>
                        </a:rPr>
                        <a:t>Application</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6/20/2018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1548098265"/>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PRC </a:t>
                      </a:r>
                      <a:r>
                        <a:rPr lang="en-US" sz="1600" b="1" i="0" u="none" strike="noStrike" dirty="0">
                          <a:solidFill>
                            <a:srgbClr val="074875"/>
                          </a:solidFill>
                          <a:effectLst/>
                          <a:latin typeface="Calibri" panose="020F0502020204030204" pitchFamily="34" charset="0"/>
                        </a:rPr>
                        <a:t>Presentation</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7/26/2018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3847156727"/>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First </a:t>
                      </a:r>
                      <a:r>
                        <a:rPr lang="en-US" sz="1600" b="1" i="0" u="none" strike="noStrike" dirty="0">
                          <a:solidFill>
                            <a:srgbClr val="074875"/>
                          </a:solidFill>
                          <a:effectLst/>
                          <a:latin typeface="Calibri" panose="020F0502020204030204" pitchFamily="34" charset="0"/>
                        </a:rPr>
                        <a:t>publication of RFP for GC/CM Services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7/30/2018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2668509743"/>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Second </a:t>
                      </a:r>
                      <a:r>
                        <a:rPr lang="en-US" sz="1600" b="1" i="0" u="none" strike="noStrike" dirty="0">
                          <a:solidFill>
                            <a:srgbClr val="074875"/>
                          </a:solidFill>
                          <a:effectLst/>
                          <a:latin typeface="Calibri" panose="020F0502020204030204" pitchFamily="34" charset="0"/>
                        </a:rPr>
                        <a:t>publication of RFP for GC/CM Services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8/6/2018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3508575692"/>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Project </a:t>
                      </a:r>
                      <a:r>
                        <a:rPr lang="en-US" sz="1600" b="1" i="0" u="none" strike="noStrike" dirty="0">
                          <a:solidFill>
                            <a:srgbClr val="074875"/>
                          </a:solidFill>
                          <a:effectLst/>
                          <a:latin typeface="Calibri" panose="020F0502020204030204" pitchFamily="34" charset="0"/>
                        </a:rPr>
                        <a:t>Information Meeting (Date subject to change.)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8/9/2018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57337851"/>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Last </a:t>
                      </a:r>
                      <a:r>
                        <a:rPr lang="en-US" sz="1600" b="1" i="0" u="none" strike="noStrike" dirty="0">
                          <a:solidFill>
                            <a:srgbClr val="074875"/>
                          </a:solidFill>
                          <a:effectLst/>
                          <a:latin typeface="Calibri" panose="020F0502020204030204" pitchFamily="34" charset="0"/>
                        </a:rPr>
                        <a:t>Day for questions to be submitted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8/10/2018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3760226327"/>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Addendum </a:t>
                      </a:r>
                      <a:r>
                        <a:rPr lang="en-US" sz="1600" b="1" i="0" u="none" strike="noStrike" dirty="0">
                          <a:solidFill>
                            <a:srgbClr val="074875"/>
                          </a:solidFill>
                          <a:effectLst/>
                          <a:latin typeface="Calibri" panose="020F0502020204030204" pitchFamily="34" charset="0"/>
                        </a:rPr>
                        <a:t>to RFP issued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8/13/2018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535397889"/>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RFP </a:t>
                      </a:r>
                      <a:r>
                        <a:rPr lang="en-US" sz="1600" b="1" i="0" u="none" strike="noStrike" dirty="0">
                          <a:solidFill>
                            <a:srgbClr val="074875"/>
                          </a:solidFill>
                          <a:effectLst/>
                          <a:latin typeface="Calibri" panose="020F0502020204030204" pitchFamily="34" charset="0"/>
                        </a:rPr>
                        <a:t>Submittal Deadline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8/15/2018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591621841"/>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Review </a:t>
                      </a:r>
                      <a:r>
                        <a:rPr lang="en-US" sz="1600" b="1" i="0" u="none" strike="noStrike" dirty="0">
                          <a:solidFill>
                            <a:srgbClr val="074875"/>
                          </a:solidFill>
                          <a:effectLst/>
                          <a:latin typeface="Calibri" panose="020F0502020204030204" pitchFamily="34" charset="0"/>
                        </a:rPr>
                        <a:t>&amp; Score Submittals Received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8/16/2018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4106676570"/>
                  </a:ext>
                </a:extLst>
              </a:tr>
              <a:tr h="496991">
                <a:tc>
                  <a:txBody>
                    <a:bodyPr/>
                    <a:lstStyle/>
                    <a:p>
                      <a:pPr algn="l" fontAlgn="ctr"/>
                      <a:r>
                        <a:rPr lang="en-US" sz="1600" b="1" i="0" u="none" strike="noStrike" dirty="0" smtClean="0">
                          <a:solidFill>
                            <a:srgbClr val="074875"/>
                          </a:solidFill>
                          <a:effectLst/>
                          <a:latin typeface="Calibri" panose="020F0502020204030204" pitchFamily="34" charset="0"/>
                        </a:rPr>
                        <a:t> Notify </a:t>
                      </a:r>
                      <a:r>
                        <a:rPr lang="en-US" sz="1600" b="1" i="0" u="none" strike="noStrike" dirty="0">
                          <a:solidFill>
                            <a:srgbClr val="074875"/>
                          </a:solidFill>
                          <a:effectLst/>
                          <a:latin typeface="Calibri" panose="020F0502020204030204" pitchFamily="34" charset="0"/>
                        </a:rPr>
                        <a:t>Submitters of Most Highly Qualified </a:t>
                      </a:r>
                      <a:r>
                        <a:rPr lang="en-US" sz="1600" b="1" i="0" u="none" strike="noStrike" dirty="0" smtClean="0">
                          <a:solidFill>
                            <a:srgbClr val="074875"/>
                          </a:solidFill>
                          <a:effectLst/>
                          <a:latin typeface="Calibri" panose="020F0502020204030204" pitchFamily="34" charset="0"/>
                        </a:rPr>
                        <a:t>Submitters </a:t>
                      </a:r>
                      <a:r>
                        <a:rPr lang="en-US" sz="1600" b="1" i="0" u="none" strike="noStrike" dirty="0">
                          <a:solidFill>
                            <a:srgbClr val="074875"/>
                          </a:solidFill>
                          <a:effectLst/>
                          <a:latin typeface="Calibri" panose="020F0502020204030204" pitchFamily="34" charset="0"/>
                        </a:rPr>
                        <a:t>Invite </a:t>
                      </a:r>
                      <a:r>
                        <a:rPr lang="en-US" sz="1600" b="1" i="0" u="none" strike="noStrike" dirty="0" smtClean="0">
                          <a:solidFill>
                            <a:srgbClr val="074875"/>
                          </a:solidFill>
                          <a:effectLst/>
                          <a:latin typeface="Calibri" panose="020F0502020204030204" pitchFamily="34" charset="0"/>
                        </a:rPr>
                        <a:t>to</a:t>
                      </a:r>
                    </a:p>
                    <a:p>
                      <a:pPr algn="l" fontAlgn="ctr"/>
                      <a:r>
                        <a:rPr lang="en-US" sz="1600" b="1" i="0" u="none" strike="noStrike" dirty="0" smtClean="0">
                          <a:solidFill>
                            <a:srgbClr val="074875"/>
                          </a:solidFill>
                          <a:effectLst/>
                          <a:latin typeface="Calibri" panose="020F0502020204030204" pitchFamily="34" charset="0"/>
                        </a:rPr>
                        <a:t> Interview</a:t>
                      </a:r>
                      <a:endParaRPr lang="en-US" sz="1600" b="1" i="0" u="none" strike="noStrike" dirty="0">
                        <a:solidFill>
                          <a:srgbClr val="074875"/>
                        </a:solidFill>
                        <a:effectLst/>
                        <a:latin typeface="Calibri" panose="020F0502020204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8/16/2018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442749948"/>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Interviews </a:t>
                      </a:r>
                      <a:r>
                        <a:rPr lang="en-US" sz="1600" b="1" i="0" u="none" strike="noStrike" dirty="0">
                          <a:solidFill>
                            <a:srgbClr val="074875"/>
                          </a:solidFill>
                          <a:effectLst/>
                          <a:latin typeface="Calibri" panose="020F0502020204030204" pitchFamily="34" charset="0"/>
                        </a:rPr>
                        <a:t>with Short‐Listed Firms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8/23/2018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155376444"/>
                  </a:ext>
                </a:extLst>
              </a:tr>
              <a:tr h="496991">
                <a:tc>
                  <a:txBody>
                    <a:bodyPr/>
                    <a:lstStyle/>
                    <a:p>
                      <a:pPr algn="l" fontAlgn="ctr"/>
                      <a:r>
                        <a:rPr lang="en-US" sz="1600" b="1" i="0" u="none" strike="noStrike" dirty="0" smtClean="0">
                          <a:solidFill>
                            <a:srgbClr val="074875"/>
                          </a:solidFill>
                          <a:effectLst/>
                          <a:latin typeface="Calibri" panose="020F0502020204030204" pitchFamily="34" charset="0"/>
                        </a:rPr>
                        <a:t> Notify </a:t>
                      </a:r>
                      <a:r>
                        <a:rPr lang="en-US" sz="1600" b="1" i="0" u="none" strike="noStrike" dirty="0">
                          <a:solidFill>
                            <a:srgbClr val="074875"/>
                          </a:solidFill>
                          <a:effectLst/>
                          <a:latin typeface="Calibri" panose="020F0502020204030204" pitchFamily="34" charset="0"/>
                        </a:rPr>
                        <a:t>Submitters of Most Highly Qualified Firms &amp; Invited to Submit </a:t>
                      </a:r>
                      <a:r>
                        <a:rPr lang="en-US" sz="1600" b="1" i="0" u="none" strike="noStrike" dirty="0" smtClean="0">
                          <a:solidFill>
                            <a:srgbClr val="074875"/>
                          </a:solidFill>
                          <a:effectLst/>
                          <a:latin typeface="Calibri" panose="020F0502020204030204" pitchFamily="34" charset="0"/>
                        </a:rPr>
                        <a:t>  </a:t>
                      </a:r>
                    </a:p>
                    <a:p>
                      <a:pPr algn="l" fontAlgn="ctr"/>
                      <a:r>
                        <a:rPr lang="en-US" sz="1600" b="1" i="0" u="none" strike="noStrike" dirty="0" smtClean="0">
                          <a:solidFill>
                            <a:srgbClr val="074875"/>
                          </a:solidFill>
                          <a:effectLst/>
                          <a:latin typeface="Calibri" panose="020F0502020204030204" pitchFamily="34" charset="0"/>
                        </a:rPr>
                        <a:t> RFFP</a:t>
                      </a:r>
                      <a:endParaRPr lang="en-US" sz="1600" b="1" i="0" u="none" strike="noStrike" dirty="0">
                        <a:solidFill>
                          <a:srgbClr val="074875"/>
                        </a:solidFill>
                        <a:effectLst/>
                        <a:latin typeface="Calibri" panose="020F0502020204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8/24/2018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3238923801"/>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Last </a:t>
                      </a:r>
                      <a:r>
                        <a:rPr lang="en-US" sz="1600" b="1" i="0" u="none" strike="noStrike" dirty="0">
                          <a:solidFill>
                            <a:srgbClr val="074875"/>
                          </a:solidFill>
                          <a:effectLst/>
                          <a:latin typeface="Calibri" panose="020F0502020204030204" pitchFamily="34" charset="0"/>
                        </a:rPr>
                        <a:t>day for questions to be submitted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8/29/2018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813766392"/>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Addendum </a:t>
                      </a:r>
                      <a:r>
                        <a:rPr lang="en-US" sz="1600" b="1" i="0" u="none" strike="noStrike" dirty="0">
                          <a:solidFill>
                            <a:srgbClr val="074875"/>
                          </a:solidFill>
                          <a:effectLst/>
                          <a:latin typeface="Calibri" panose="020F0502020204030204" pitchFamily="34" charset="0"/>
                        </a:rPr>
                        <a:t>to RFFP issued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8/31/2018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102901607"/>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RFFP </a:t>
                      </a:r>
                      <a:r>
                        <a:rPr lang="en-US" sz="1600" b="1" i="0" u="none" strike="noStrike" dirty="0">
                          <a:solidFill>
                            <a:srgbClr val="074875"/>
                          </a:solidFill>
                          <a:effectLst/>
                          <a:latin typeface="Calibri" panose="020F0502020204030204" pitchFamily="34" charset="0"/>
                        </a:rPr>
                        <a:t>Submittal Deadline &amp; Opening</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9/7/2018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409979911"/>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Notify </a:t>
                      </a:r>
                      <a:r>
                        <a:rPr lang="en-US" sz="1600" b="1" i="0" u="none" strike="noStrike" dirty="0">
                          <a:solidFill>
                            <a:srgbClr val="074875"/>
                          </a:solidFill>
                          <a:effectLst/>
                          <a:latin typeface="Calibri" panose="020F0502020204030204" pitchFamily="34" charset="0"/>
                        </a:rPr>
                        <a:t>Submitters of Scoring and Most Qualified GC/CM</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9/7/2018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2038354165"/>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Early </a:t>
                      </a:r>
                      <a:r>
                        <a:rPr lang="en-US" sz="1600" b="1" i="0" u="none" strike="noStrike" dirty="0">
                          <a:solidFill>
                            <a:srgbClr val="074875"/>
                          </a:solidFill>
                          <a:effectLst/>
                          <a:latin typeface="Calibri" panose="020F0502020204030204" pitchFamily="34" charset="0"/>
                        </a:rPr>
                        <a:t>Services Contract </a:t>
                      </a:r>
                      <a:r>
                        <a:rPr lang="en-US" sz="1600" b="1" i="0" u="none" strike="noStrike" dirty="0" smtClean="0">
                          <a:solidFill>
                            <a:srgbClr val="074875"/>
                          </a:solidFill>
                          <a:effectLst/>
                          <a:latin typeface="Calibri" panose="020F0502020204030204" pitchFamily="34" charset="0"/>
                        </a:rPr>
                        <a:t>with GC/CM</a:t>
                      </a:r>
                      <a:endParaRPr lang="en-US" sz="1600" b="1" i="0" u="none" strike="noStrike" dirty="0">
                        <a:solidFill>
                          <a:srgbClr val="074875"/>
                        </a:solidFill>
                        <a:effectLst/>
                        <a:latin typeface="Calibri" panose="020F0502020204030204" pitchFamily="34" charset="0"/>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9/10/2018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2967118555"/>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Pre‐Con </a:t>
                      </a:r>
                      <a:r>
                        <a:rPr lang="en-US" sz="1600" b="1" i="0" u="none" strike="noStrike" dirty="0">
                          <a:solidFill>
                            <a:srgbClr val="074875"/>
                          </a:solidFill>
                          <a:effectLst/>
                          <a:latin typeface="Calibri" panose="020F0502020204030204" pitchFamily="34" charset="0"/>
                        </a:rPr>
                        <a:t>Work Plan Due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9/21/2018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687898182"/>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School </a:t>
                      </a:r>
                      <a:r>
                        <a:rPr lang="en-US" sz="1600" b="1" i="0" u="none" strike="noStrike" dirty="0">
                          <a:solidFill>
                            <a:srgbClr val="074875"/>
                          </a:solidFill>
                          <a:effectLst/>
                          <a:latin typeface="Calibri" panose="020F0502020204030204" pitchFamily="34" charset="0"/>
                        </a:rPr>
                        <a:t>Board Approval of GC/CM Selection</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9/13/2018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2799998686"/>
                  </a:ext>
                </a:extLst>
              </a:tr>
              <a:tr h="265060">
                <a:tc>
                  <a:txBody>
                    <a:bodyPr/>
                    <a:lstStyle/>
                    <a:p>
                      <a:pPr algn="l" fontAlgn="ctr"/>
                      <a:r>
                        <a:rPr lang="en-US" sz="1600" b="1" i="0" u="none" strike="noStrike" dirty="0" smtClean="0">
                          <a:solidFill>
                            <a:srgbClr val="074875"/>
                          </a:solidFill>
                          <a:effectLst/>
                          <a:latin typeface="Calibri" panose="020F0502020204030204" pitchFamily="34" charset="0"/>
                        </a:rPr>
                        <a:t> GC/CM </a:t>
                      </a:r>
                      <a:r>
                        <a:rPr lang="en-US" sz="1600" b="1" i="0" u="none" strike="noStrike" dirty="0">
                          <a:solidFill>
                            <a:srgbClr val="074875"/>
                          </a:solidFill>
                          <a:effectLst/>
                          <a:latin typeface="Calibri" panose="020F0502020204030204" pitchFamily="34" charset="0"/>
                        </a:rPr>
                        <a:t>Agreement w/ Pre‐Con Services Executed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ctr"/>
                      <a:r>
                        <a:rPr lang="en-US" sz="1600" b="1" i="0" u="none" strike="noStrike" dirty="0">
                          <a:solidFill>
                            <a:srgbClr val="074875"/>
                          </a:solidFill>
                          <a:effectLst/>
                          <a:latin typeface="Calibri" panose="020F0502020204030204" pitchFamily="34" charset="0"/>
                        </a:rPr>
                        <a:t>9/21/2018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3763900062"/>
                  </a:ext>
                </a:extLst>
              </a:tr>
            </a:tbl>
          </a:graphicData>
        </a:graphic>
      </p:graphicFrame>
    </p:spTree>
    <p:extLst>
      <p:ext uri="{BB962C8B-B14F-4D97-AF65-F5344CB8AC3E}">
        <p14:creationId xmlns:p14="http://schemas.microsoft.com/office/powerpoint/2010/main" val="162469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457" y="365760"/>
            <a:ext cx="7997371" cy="739140"/>
          </a:xfrm>
        </p:spPr>
        <p:txBody>
          <a:bodyPr>
            <a:normAutofit fontScale="90000"/>
          </a:bodyPr>
          <a:lstStyle/>
          <a:p>
            <a:r>
              <a:rPr lang="en-US" sz="3200" b="1" u="sng" dirty="0" smtClean="0">
                <a:solidFill>
                  <a:srgbClr val="054977"/>
                </a:solidFill>
                <a:latin typeface="Calibri" panose="020F0502020204030204" pitchFamily="34" charset="0"/>
              </a:rPr>
              <a:t>Phase 1 Project Schedule: Bldg. 300 Renovations</a:t>
            </a:r>
            <a:endParaRPr lang="en-US" sz="3200" b="1" u="sng" dirty="0">
              <a:solidFill>
                <a:srgbClr val="054977"/>
              </a:solidFill>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1421266"/>
              </p:ext>
            </p:extLst>
          </p:nvPr>
        </p:nvGraphicFramePr>
        <p:xfrm>
          <a:off x="341644" y="1165608"/>
          <a:ext cx="8410470" cy="4344072"/>
        </p:xfrm>
        <a:graphic>
          <a:graphicData uri="http://schemas.openxmlformats.org/drawingml/2006/table">
            <a:tbl>
              <a:tblPr/>
              <a:tblGrid>
                <a:gridCol w="4692580">
                  <a:extLst>
                    <a:ext uri="{9D8B030D-6E8A-4147-A177-3AD203B41FA5}">
                      <a16:colId xmlns:a16="http://schemas.microsoft.com/office/drawing/2014/main" xmlns="" val="924724864"/>
                    </a:ext>
                  </a:extLst>
                </a:gridCol>
                <a:gridCol w="1939332">
                  <a:extLst>
                    <a:ext uri="{9D8B030D-6E8A-4147-A177-3AD203B41FA5}">
                      <a16:colId xmlns:a16="http://schemas.microsoft.com/office/drawing/2014/main" xmlns="" val="1876805460"/>
                    </a:ext>
                  </a:extLst>
                </a:gridCol>
                <a:gridCol w="1778558">
                  <a:extLst>
                    <a:ext uri="{9D8B030D-6E8A-4147-A177-3AD203B41FA5}">
                      <a16:colId xmlns:a16="http://schemas.microsoft.com/office/drawing/2014/main" xmlns="" val="1141584754"/>
                    </a:ext>
                  </a:extLst>
                </a:gridCol>
              </a:tblGrid>
              <a:tr h="481234">
                <a:tc>
                  <a:txBody>
                    <a:bodyPr/>
                    <a:lstStyle/>
                    <a:p>
                      <a:pPr algn="ctr" fontAlgn="b"/>
                      <a:r>
                        <a:rPr lang="en-US" sz="2000" b="1" i="0" u="none" strike="noStrike" dirty="0">
                          <a:solidFill>
                            <a:srgbClr val="FFFFFF"/>
                          </a:solidFill>
                          <a:effectLst/>
                          <a:latin typeface="Calibri" panose="020F0502020204030204" pitchFamily="34" charset="0"/>
                        </a:rPr>
                        <a:t>Schedule Item</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F6A"/>
                    </a:solidFill>
                  </a:tcPr>
                </a:tc>
                <a:tc>
                  <a:txBody>
                    <a:bodyPr/>
                    <a:lstStyle/>
                    <a:p>
                      <a:pPr algn="ctr" fontAlgn="b"/>
                      <a:r>
                        <a:rPr lang="en-US" sz="2000" b="1" i="0" u="none" strike="noStrike" dirty="0">
                          <a:solidFill>
                            <a:srgbClr val="FFFFFF"/>
                          </a:solidFill>
                          <a:effectLst/>
                          <a:latin typeface="Calibri" panose="020F0502020204030204" pitchFamily="34" charset="0"/>
                        </a:rPr>
                        <a:t>Start</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F6A"/>
                    </a:solidFill>
                  </a:tcPr>
                </a:tc>
                <a:tc>
                  <a:txBody>
                    <a:bodyPr/>
                    <a:lstStyle/>
                    <a:p>
                      <a:pPr algn="ctr" fontAlgn="b"/>
                      <a:r>
                        <a:rPr lang="en-US" sz="2000" b="1" i="0" u="none" strike="noStrike" dirty="0">
                          <a:solidFill>
                            <a:srgbClr val="FFFFFF"/>
                          </a:solidFill>
                          <a:effectLst/>
                          <a:latin typeface="Calibri" panose="020F0502020204030204" pitchFamily="34" charset="0"/>
                        </a:rPr>
                        <a:t>Finish</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5F6A"/>
                    </a:solidFill>
                  </a:tcPr>
                </a:tc>
                <a:extLst>
                  <a:ext uri="{0D108BD9-81ED-4DB2-BD59-A6C34878D82A}">
                    <a16:rowId xmlns:a16="http://schemas.microsoft.com/office/drawing/2014/main" xmlns="" val="1086629623"/>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Programming </a:t>
                      </a:r>
                      <a:r>
                        <a:rPr lang="en-US" sz="1600" b="1" i="0" u="none" strike="noStrike" dirty="0">
                          <a:solidFill>
                            <a:srgbClr val="074875"/>
                          </a:solidFill>
                          <a:effectLst/>
                          <a:latin typeface="Calibri" panose="020F0502020204030204" pitchFamily="34" charset="0"/>
                        </a:rPr>
                        <a:t>(Ed Specs)</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January 2018</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 2018</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653725324"/>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Schematic </a:t>
                      </a:r>
                      <a:r>
                        <a:rPr lang="en-US" sz="1600" b="1" i="0" u="none" strike="noStrike" dirty="0">
                          <a:solidFill>
                            <a:srgbClr val="074875"/>
                          </a:solidFill>
                          <a:effectLst/>
                          <a:latin typeface="Calibri" panose="020F0502020204030204" pitchFamily="34" charset="0"/>
                        </a:rPr>
                        <a:t>Design</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 2018</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September 2018</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607991259"/>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Design </a:t>
                      </a:r>
                      <a:r>
                        <a:rPr lang="en-US" sz="1600" b="1" i="0" u="none" strike="noStrike" dirty="0">
                          <a:solidFill>
                            <a:srgbClr val="074875"/>
                          </a:solidFill>
                          <a:effectLst/>
                          <a:latin typeface="Calibri" panose="020F0502020204030204" pitchFamily="34" charset="0"/>
                        </a:rPr>
                        <a:t>Development</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October 2018</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January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3900524569"/>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Construction </a:t>
                      </a:r>
                      <a:r>
                        <a:rPr lang="en-US" sz="1600" b="1" i="0" u="none" strike="noStrike" dirty="0">
                          <a:solidFill>
                            <a:srgbClr val="074875"/>
                          </a:solidFill>
                          <a:effectLst/>
                          <a:latin typeface="Calibri" panose="020F0502020204030204" pitchFamily="34" charset="0"/>
                        </a:rPr>
                        <a:t>Documents</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February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August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176163254"/>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Site </a:t>
                      </a:r>
                      <a:r>
                        <a:rPr lang="en-US" sz="1600" b="1" i="0" u="none" strike="noStrike" dirty="0">
                          <a:solidFill>
                            <a:srgbClr val="074875"/>
                          </a:solidFill>
                          <a:effectLst/>
                          <a:latin typeface="Calibri" panose="020F0502020204030204" pitchFamily="34" charset="0"/>
                        </a:rPr>
                        <a:t>Development Review</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May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August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923038666"/>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Building </a:t>
                      </a:r>
                      <a:r>
                        <a:rPr lang="en-US" sz="1600" b="1" i="0" u="none" strike="noStrike" dirty="0">
                          <a:solidFill>
                            <a:srgbClr val="074875"/>
                          </a:solidFill>
                          <a:effectLst/>
                          <a:latin typeface="Calibri" panose="020F0502020204030204" pitchFamily="34" charset="0"/>
                        </a:rPr>
                        <a:t>Department Review/Permitting</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May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August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009189882"/>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Negotiate </a:t>
                      </a:r>
                      <a:r>
                        <a:rPr lang="en-US" sz="1600" b="1" i="0" u="none" strike="noStrike" dirty="0">
                          <a:solidFill>
                            <a:srgbClr val="074875"/>
                          </a:solidFill>
                          <a:effectLst/>
                          <a:latin typeface="Calibri" panose="020F0502020204030204" pitchFamily="34" charset="0"/>
                        </a:rPr>
                        <a:t>GMP (90% CDs)</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250868191"/>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Early </a:t>
                      </a:r>
                      <a:r>
                        <a:rPr lang="en-US" sz="1600" b="1" i="0" u="none" strike="noStrike" dirty="0">
                          <a:solidFill>
                            <a:srgbClr val="074875"/>
                          </a:solidFill>
                          <a:effectLst/>
                          <a:latin typeface="Calibri" panose="020F0502020204030204" pitchFamily="34" charset="0"/>
                        </a:rPr>
                        <a:t>Bid Packages</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905189127"/>
                  </a:ext>
                </a:extLst>
              </a:tr>
              <a:tr h="319849">
                <a:tc>
                  <a:txBody>
                    <a:bodyPr/>
                    <a:lstStyle/>
                    <a:p>
                      <a:pPr algn="l" fontAlgn="b"/>
                      <a:r>
                        <a:rPr lang="en-US" sz="1600" b="1" i="0" u="none" strike="noStrike" dirty="0" smtClean="0">
                          <a:solidFill>
                            <a:srgbClr val="074875"/>
                          </a:solidFill>
                          <a:effectLst/>
                          <a:latin typeface="Calibri" panose="020F0502020204030204" pitchFamily="34" charset="0"/>
                        </a:rPr>
                        <a:t> Subcontract </a:t>
                      </a:r>
                      <a:r>
                        <a:rPr lang="en-US" sz="1600" b="1" i="0" u="none" strike="noStrike" dirty="0">
                          <a:solidFill>
                            <a:srgbClr val="074875"/>
                          </a:solidFill>
                          <a:effectLst/>
                          <a:latin typeface="Calibri" panose="020F0502020204030204" pitchFamily="34" charset="0"/>
                        </a:rPr>
                        <a:t>Bidding</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July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August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4087731775"/>
                  </a:ext>
                </a:extLst>
              </a:tr>
              <a:tr h="337919">
                <a:tc>
                  <a:txBody>
                    <a:bodyPr/>
                    <a:lstStyle/>
                    <a:p>
                      <a:pPr algn="l" fontAlgn="b"/>
                      <a:r>
                        <a:rPr lang="en-US" sz="1600" b="1" i="0" u="none" strike="noStrike" dirty="0" smtClean="0">
                          <a:solidFill>
                            <a:srgbClr val="074875"/>
                          </a:solidFill>
                          <a:effectLst/>
                          <a:latin typeface="Calibri" panose="020F0502020204030204" pitchFamily="34" charset="0"/>
                        </a:rPr>
                        <a:t> Building </a:t>
                      </a:r>
                      <a:r>
                        <a:rPr lang="en-US" sz="1600" b="1" i="0" u="none" strike="noStrike" dirty="0">
                          <a:solidFill>
                            <a:srgbClr val="074875"/>
                          </a:solidFill>
                          <a:effectLst/>
                          <a:latin typeface="Calibri" panose="020F0502020204030204" pitchFamily="34" charset="0"/>
                        </a:rPr>
                        <a:t>3</a:t>
                      </a:r>
                      <a:r>
                        <a:rPr lang="en-US" sz="1600" b="1" i="0" u="none" strike="noStrike" dirty="0" smtClean="0">
                          <a:solidFill>
                            <a:srgbClr val="074875"/>
                          </a:solidFill>
                          <a:effectLst/>
                          <a:latin typeface="Calibri" panose="020F0502020204030204" pitchFamily="34" charset="0"/>
                        </a:rPr>
                        <a:t>00 </a:t>
                      </a:r>
                      <a:r>
                        <a:rPr lang="en-US" sz="1600" b="1" i="0" u="none" strike="noStrike" dirty="0">
                          <a:solidFill>
                            <a:srgbClr val="074875"/>
                          </a:solidFill>
                          <a:effectLst/>
                          <a:latin typeface="Calibri" panose="020F0502020204030204" pitchFamily="34" charset="0"/>
                        </a:rPr>
                        <a:t>Construction</a:t>
                      </a: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June</a:t>
                      </a:r>
                      <a:r>
                        <a:rPr lang="en-US" sz="1600" b="1" i="0" u="none" strike="noStrike" baseline="0" dirty="0" smtClean="0">
                          <a:solidFill>
                            <a:srgbClr val="074875"/>
                          </a:solidFill>
                          <a:effectLst/>
                          <a:latin typeface="Calibri" panose="020F0502020204030204" pitchFamily="34" charset="0"/>
                        </a:rPr>
                        <a:t> 20</a:t>
                      </a:r>
                      <a:r>
                        <a:rPr lang="en-US" sz="1600" b="1" i="0" u="none" strike="noStrike" dirty="0" smtClean="0">
                          <a:solidFill>
                            <a:srgbClr val="074875"/>
                          </a:solidFill>
                          <a:effectLst/>
                          <a:latin typeface="Calibri" panose="020F0502020204030204" pitchFamily="34" charset="0"/>
                        </a:rPr>
                        <a:t>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September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754278239"/>
                  </a:ext>
                </a:extLst>
              </a:tr>
              <a:tr h="324731">
                <a:tc>
                  <a:txBody>
                    <a:bodyPr/>
                    <a:lstStyle/>
                    <a:p>
                      <a:pPr algn="l" fontAlgn="b"/>
                      <a:r>
                        <a:rPr lang="en-US" sz="1600" b="1" i="0" u="none" strike="noStrike" dirty="0" smtClean="0">
                          <a:solidFill>
                            <a:srgbClr val="074875"/>
                          </a:solidFill>
                          <a:effectLst/>
                          <a:latin typeface="Calibri" panose="020F0502020204030204" pitchFamily="34" charset="0"/>
                        </a:rPr>
                        <a:t> Owner </a:t>
                      </a:r>
                      <a:r>
                        <a:rPr lang="en-US" sz="1600" b="1" i="0" u="none" strike="noStrike" dirty="0">
                          <a:solidFill>
                            <a:srgbClr val="074875"/>
                          </a:solidFill>
                          <a:effectLst/>
                          <a:latin typeface="Calibri" panose="020F0502020204030204" pitchFamily="34" charset="0"/>
                        </a:rPr>
                        <a:t>Building </a:t>
                      </a:r>
                      <a:r>
                        <a:rPr lang="en-US" sz="1600" b="1" i="0" u="none" strike="noStrike" dirty="0" smtClean="0">
                          <a:solidFill>
                            <a:srgbClr val="074875"/>
                          </a:solidFill>
                          <a:effectLst/>
                          <a:latin typeface="Calibri" panose="020F0502020204030204" pitchFamily="34" charset="0"/>
                        </a:rPr>
                        <a:t>300 Move‐in</a:t>
                      </a:r>
                      <a:endParaRPr lang="en-US" sz="1600" b="1" i="0" u="none" strike="noStrike" dirty="0">
                        <a:solidFill>
                          <a:srgbClr val="074875"/>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September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October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alpha val="67000"/>
                      </a:schemeClr>
                    </a:solidFill>
                  </a:tcPr>
                </a:tc>
                <a:extLst>
                  <a:ext uri="{0D108BD9-81ED-4DB2-BD59-A6C34878D82A}">
                    <a16:rowId xmlns:a16="http://schemas.microsoft.com/office/drawing/2014/main" xmlns="" val="1096587621"/>
                  </a:ext>
                </a:extLst>
              </a:tr>
              <a:tr h="321547">
                <a:tc>
                  <a:txBody>
                    <a:bodyPr/>
                    <a:lstStyle/>
                    <a:p>
                      <a:pPr algn="l" fontAlgn="b"/>
                      <a:r>
                        <a:rPr lang="en-US" sz="1600" b="1" i="0" u="none" strike="noStrike" dirty="0" smtClean="0">
                          <a:solidFill>
                            <a:srgbClr val="074875"/>
                          </a:solidFill>
                          <a:effectLst/>
                          <a:latin typeface="Calibri" panose="020F0502020204030204" pitchFamily="34" charset="0"/>
                        </a:rPr>
                        <a:t> Warranty</a:t>
                      </a:r>
                      <a:endParaRPr lang="en-US" sz="1600" b="1" i="0" u="none" strike="noStrike" dirty="0">
                        <a:solidFill>
                          <a:srgbClr val="074875"/>
                        </a:solidFill>
                        <a:effectLst/>
                        <a:latin typeface="Calibri" panose="020F0502020204030204" pitchFamily="34" charset="0"/>
                      </a:endParaRPr>
                    </a:p>
                  </a:txBody>
                  <a:tcPr marL="4763" marR="4763" marT="476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September 2019</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tc>
                  <a:txBody>
                    <a:bodyPr/>
                    <a:lstStyle/>
                    <a:p>
                      <a:pPr algn="ctr" fontAlgn="b"/>
                      <a:r>
                        <a:rPr lang="en-US" sz="1600" b="1" i="0" u="none" strike="noStrike" dirty="0" smtClean="0">
                          <a:solidFill>
                            <a:srgbClr val="074875"/>
                          </a:solidFill>
                          <a:effectLst/>
                          <a:latin typeface="Calibri" panose="020F0502020204030204" pitchFamily="34" charset="0"/>
                        </a:rPr>
                        <a:t>August 2020</a:t>
                      </a:r>
                      <a:endParaRPr lang="en-US" sz="1600" b="1" i="0" u="none" strike="noStrike" dirty="0">
                        <a:solidFill>
                          <a:srgbClr val="074875"/>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7000"/>
                      </a:schemeClr>
                    </a:solidFill>
                  </a:tcPr>
                </a:tc>
                <a:extLst>
                  <a:ext uri="{0D108BD9-81ED-4DB2-BD59-A6C34878D82A}">
                    <a16:rowId xmlns:a16="http://schemas.microsoft.com/office/drawing/2014/main" xmlns="" val="1106662540"/>
                  </a:ext>
                </a:extLst>
              </a:tr>
            </a:tbl>
          </a:graphicData>
        </a:graphic>
      </p:graphicFrame>
    </p:spTree>
    <p:extLst>
      <p:ext uri="{BB962C8B-B14F-4D97-AF65-F5344CB8AC3E}">
        <p14:creationId xmlns:p14="http://schemas.microsoft.com/office/powerpoint/2010/main" val="1705370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539" y="3477753"/>
            <a:ext cx="7620000" cy="1143000"/>
          </a:xfrm>
        </p:spPr>
        <p:txBody>
          <a:bodyPr>
            <a:normAutofit/>
          </a:bodyPr>
          <a:lstStyle/>
          <a:p>
            <a:pPr algn="ctr"/>
            <a:r>
              <a:rPr lang="en-US" b="1" dirty="0">
                <a:solidFill>
                  <a:srgbClr val="064974"/>
                </a:solidFill>
                <a:latin typeface="Calibri" panose="020F0502020204030204" pitchFamily="34" charset="0"/>
              </a:rPr>
              <a:t>Why GC/CM Delivery </a:t>
            </a:r>
            <a:r>
              <a:rPr lang="en-US" b="1" dirty="0" smtClean="0">
                <a:solidFill>
                  <a:srgbClr val="064974"/>
                </a:solidFill>
                <a:latin typeface="Calibri" panose="020F0502020204030204" pitchFamily="34" charset="0"/>
              </a:rPr>
              <a:t>Method</a:t>
            </a:r>
            <a:endParaRPr lang="en-US" b="1" dirty="0">
              <a:solidFill>
                <a:srgbClr val="064974"/>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935" y="905018"/>
            <a:ext cx="2288538" cy="2572735"/>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1392210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822960"/>
          </a:xfrm>
        </p:spPr>
        <p:txBody>
          <a:bodyPr>
            <a:normAutofit/>
          </a:bodyPr>
          <a:lstStyle/>
          <a:p>
            <a:r>
              <a:rPr lang="en-US" sz="3200" b="1" u="sng" dirty="0">
                <a:solidFill>
                  <a:srgbClr val="064974"/>
                </a:solidFill>
                <a:latin typeface="Calibri" panose="020F0502020204030204" pitchFamily="34" charset="0"/>
              </a:rPr>
              <a:t>GC/CM Project </a:t>
            </a:r>
            <a:r>
              <a:rPr lang="en-US" sz="3200" b="1" u="sng" dirty="0" smtClean="0">
                <a:solidFill>
                  <a:srgbClr val="064974"/>
                </a:solidFill>
                <a:latin typeface="Calibri" panose="020F0502020204030204" pitchFamily="34" charset="0"/>
              </a:rPr>
              <a:t>RCW Criteria:</a:t>
            </a:r>
            <a:endParaRPr lang="en-US" sz="3200" b="1" u="sng" dirty="0">
              <a:solidFill>
                <a:srgbClr val="064974"/>
              </a:solidFill>
              <a:latin typeface="Calibri" panose="020F0502020204030204" pitchFamily="34" charset="0"/>
            </a:endParaRPr>
          </a:p>
        </p:txBody>
      </p:sp>
      <p:sp>
        <p:nvSpPr>
          <p:cNvPr id="3" name="Content Placeholder 2"/>
          <p:cNvSpPr>
            <a:spLocks noGrp="1"/>
          </p:cNvSpPr>
          <p:nvPr>
            <p:ph idx="1"/>
          </p:nvPr>
        </p:nvSpPr>
        <p:spPr>
          <a:xfrm>
            <a:off x="420130" y="1501141"/>
            <a:ext cx="8273170" cy="4678998"/>
          </a:xfrm>
        </p:spPr>
        <p:txBody>
          <a:bodyPr>
            <a:normAutofit fontScale="92500"/>
          </a:bodyPr>
          <a:lstStyle/>
          <a:p>
            <a:pPr marL="0" indent="0">
              <a:buNone/>
            </a:pPr>
            <a:r>
              <a:rPr lang="en-US" sz="2000" b="1" dirty="0" smtClean="0">
                <a:solidFill>
                  <a:srgbClr val="20526A"/>
                </a:solidFill>
                <a:latin typeface="Calibri" panose="020F0502020204030204" pitchFamily="34" charset="0"/>
              </a:rPr>
              <a:t>* This Project </a:t>
            </a:r>
            <a:r>
              <a:rPr lang="en-US" sz="2000" b="1" dirty="0">
                <a:solidFill>
                  <a:srgbClr val="20526A"/>
                </a:solidFill>
                <a:latin typeface="Calibri" panose="020F0502020204030204" pitchFamily="34" charset="0"/>
              </a:rPr>
              <a:t>meets 3</a:t>
            </a:r>
            <a:r>
              <a:rPr lang="en-US" sz="2000" b="1" dirty="0" smtClean="0">
                <a:solidFill>
                  <a:srgbClr val="20526A"/>
                </a:solidFill>
                <a:latin typeface="Calibri" panose="020F0502020204030204" pitchFamily="34" charset="0"/>
              </a:rPr>
              <a:t> items of 6 criteria for GC/CM Delivery </a:t>
            </a:r>
            <a:r>
              <a:rPr lang="en-US" sz="2100" b="1" dirty="0" smtClean="0">
                <a:solidFill>
                  <a:srgbClr val="20526A"/>
                </a:solidFill>
                <a:latin typeface="Calibri" panose="020F0502020204030204" pitchFamily="34" charset="0"/>
              </a:rPr>
              <a:t>per RCW 39.10.340</a:t>
            </a:r>
            <a:r>
              <a:rPr lang="en-US" sz="1700" b="1" dirty="0" smtClean="0">
                <a:solidFill>
                  <a:srgbClr val="20526A"/>
                </a:solidFill>
                <a:latin typeface="Calibri" panose="020F0502020204030204" pitchFamily="34" charset="0"/>
              </a:rPr>
              <a:t>:</a:t>
            </a:r>
            <a:br>
              <a:rPr lang="en-US" sz="1700" b="1" dirty="0" smtClean="0">
                <a:solidFill>
                  <a:srgbClr val="20526A"/>
                </a:solidFill>
                <a:latin typeface="Calibri" panose="020F0502020204030204" pitchFamily="34" charset="0"/>
              </a:rPr>
            </a:br>
            <a:r>
              <a:rPr lang="en-US" sz="1700" b="1" dirty="0" smtClean="0">
                <a:solidFill>
                  <a:srgbClr val="20526A"/>
                </a:solidFill>
                <a:latin typeface="Calibri" panose="020F0502020204030204" pitchFamily="34" charset="0"/>
              </a:rPr>
              <a:t/>
            </a:r>
            <a:br>
              <a:rPr lang="en-US" sz="1700" b="1" dirty="0" smtClean="0">
                <a:solidFill>
                  <a:srgbClr val="20526A"/>
                </a:solidFill>
                <a:latin typeface="Calibri" panose="020F0502020204030204" pitchFamily="34" charset="0"/>
              </a:rPr>
            </a:br>
            <a:endParaRPr lang="en-US" sz="1700" b="1" i="1" dirty="0">
              <a:solidFill>
                <a:srgbClr val="20526A"/>
              </a:solidFill>
              <a:latin typeface="Calibri" panose="020F0502020204030204" pitchFamily="34" charset="0"/>
            </a:endParaRPr>
          </a:p>
          <a:p>
            <a:pPr marL="342900" indent="-342900">
              <a:buAutoNum type="arabicParenBoth"/>
            </a:pPr>
            <a:r>
              <a:rPr lang="en-US" sz="2000" b="1" dirty="0">
                <a:solidFill>
                  <a:srgbClr val="20526A"/>
                </a:solidFill>
                <a:latin typeface="Calibri" panose="020F0502020204030204" pitchFamily="34" charset="0"/>
              </a:rPr>
              <a:t>Implementation of the project involves complex scheduling, phasing, or coordination.</a:t>
            </a:r>
          </a:p>
          <a:p>
            <a:pPr marL="342900" indent="-342900">
              <a:buAutoNum type="arabicParenBoth"/>
            </a:pPr>
            <a:r>
              <a:rPr lang="en-US" sz="2000" b="1" dirty="0">
                <a:solidFill>
                  <a:srgbClr val="20526A"/>
                </a:solidFill>
                <a:latin typeface="Calibri" panose="020F0502020204030204" pitchFamily="34" charset="0"/>
              </a:rPr>
              <a:t>The project involves construction at an occupied facility which must continue to operate during construction.</a:t>
            </a:r>
          </a:p>
          <a:p>
            <a:pPr marL="342900" indent="-342900">
              <a:buAutoNum type="arabicParenBoth"/>
            </a:pPr>
            <a:r>
              <a:rPr lang="en-US" sz="2000" b="1" dirty="0">
                <a:solidFill>
                  <a:srgbClr val="20526A"/>
                </a:solidFill>
                <a:latin typeface="Calibri" panose="020F0502020204030204" pitchFamily="34" charset="0"/>
              </a:rPr>
              <a:t>The involvement of the General Contractor/Construction Manager during the design stage is critical to the success of the project</a:t>
            </a:r>
            <a:r>
              <a:rPr lang="en-US" sz="2000" b="1" dirty="0" smtClean="0">
                <a:solidFill>
                  <a:srgbClr val="20526A"/>
                </a:solidFill>
                <a:latin typeface="Calibri" panose="020F0502020204030204" pitchFamily="34" charset="0"/>
              </a:rPr>
              <a:t>.</a:t>
            </a:r>
            <a:br>
              <a:rPr lang="en-US" sz="2000" b="1" dirty="0" smtClean="0">
                <a:solidFill>
                  <a:srgbClr val="20526A"/>
                </a:solidFill>
                <a:latin typeface="Calibri" panose="020F0502020204030204" pitchFamily="34" charset="0"/>
              </a:rPr>
            </a:br>
            <a:endParaRPr lang="en-US" sz="2000" b="1" dirty="0">
              <a:solidFill>
                <a:srgbClr val="20526A"/>
              </a:solidFill>
              <a:latin typeface="Calibri" panose="020F0502020204030204" pitchFamily="34" charset="0"/>
            </a:endParaRPr>
          </a:p>
          <a:p>
            <a:pPr marL="342900" indent="-342900">
              <a:buFont typeface="Arial" pitchFamily="34" charset="0"/>
              <a:buAutoNum type="arabicParenBoth"/>
            </a:pPr>
            <a:r>
              <a:rPr lang="en-US" sz="1900" i="1" strike="sngStrike" dirty="0">
                <a:solidFill>
                  <a:srgbClr val="20526A"/>
                </a:solidFill>
                <a:latin typeface="Calibri" panose="020F0502020204030204" pitchFamily="34" charset="0"/>
              </a:rPr>
              <a:t>The project encompasses a complex or technical work </a:t>
            </a:r>
            <a:r>
              <a:rPr lang="en-US" sz="1900" i="1" strike="sngStrike" dirty="0" smtClean="0">
                <a:solidFill>
                  <a:srgbClr val="20526A"/>
                </a:solidFill>
                <a:latin typeface="Calibri" panose="020F0502020204030204" pitchFamily="34" charset="0"/>
              </a:rPr>
              <a:t>environment</a:t>
            </a:r>
            <a:endParaRPr lang="en-US" sz="1900" b="1" strike="sngStrike" dirty="0">
              <a:solidFill>
                <a:srgbClr val="20526A"/>
              </a:solidFill>
              <a:latin typeface="Calibri" panose="020F0502020204030204" pitchFamily="34" charset="0"/>
            </a:endParaRPr>
          </a:p>
          <a:p>
            <a:pPr marL="342900" indent="-342900">
              <a:buAutoNum type="arabicParenBoth"/>
            </a:pPr>
            <a:r>
              <a:rPr lang="en-US" i="1" strike="sngStrike" dirty="0">
                <a:solidFill>
                  <a:srgbClr val="20526A"/>
                </a:solidFill>
                <a:latin typeface="Calibri" panose="020F0502020204030204" pitchFamily="34" charset="0"/>
              </a:rPr>
              <a:t>The project requires specialized work on a building that has historic significance.</a:t>
            </a:r>
          </a:p>
          <a:p>
            <a:pPr marL="342900" indent="-342900">
              <a:buAutoNum type="arabicParenBoth"/>
            </a:pPr>
            <a:r>
              <a:rPr lang="en-US" i="1" strike="sngStrike" dirty="0">
                <a:solidFill>
                  <a:srgbClr val="20526A"/>
                </a:solidFill>
                <a:latin typeface="Calibri" panose="020F0502020204030204" pitchFamily="34" charset="0"/>
              </a:rPr>
              <a:t>The project is, and the public body elects to procure the project as a heavy civil construction project.</a:t>
            </a:r>
          </a:p>
        </p:txBody>
      </p:sp>
    </p:spTree>
    <p:extLst>
      <p:ext uri="{BB962C8B-B14F-4D97-AF65-F5344CB8AC3E}">
        <p14:creationId xmlns:p14="http://schemas.microsoft.com/office/powerpoint/2010/main" val="3704155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792" y="334962"/>
            <a:ext cx="7961148" cy="943464"/>
          </a:xfrm>
        </p:spPr>
        <p:txBody>
          <a:bodyPr>
            <a:normAutofit fontScale="90000"/>
          </a:bodyPr>
          <a:lstStyle/>
          <a:p>
            <a:r>
              <a:rPr lang="en-US" sz="3200" b="1" u="sng" dirty="0" smtClean="0">
                <a:solidFill>
                  <a:srgbClr val="064974"/>
                </a:solidFill>
                <a:latin typeface="Calibri" panose="020F0502020204030204" pitchFamily="34" charset="0"/>
              </a:rPr>
              <a:t>Phase 1: </a:t>
            </a:r>
            <a:br>
              <a:rPr lang="en-US" sz="3200" b="1" u="sng" dirty="0" smtClean="0">
                <a:solidFill>
                  <a:srgbClr val="064974"/>
                </a:solidFill>
                <a:latin typeface="Calibri" panose="020F0502020204030204" pitchFamily="34" charset="0"/>
              </a:rPr>
            </a:br>
            <a:r>
              <a:rPr lang="en-US" sz="900" b="1" u="sng" dirty="0" smtClean="0">
                <a:solidFill>
                  <a:srgbClr val="064974"/>
                </a:solidFill>
                <a:latin typeface="Calibri" panose="020F0502020204030204" pitchFamily="34" charset="0"/>
              </a:rPr>
              <a:t/>
            </a:r>
            <a:br>
              <a:rPr lang="en-US" sz="900" b="1" u="sng" dirty="0" smtClean="0">
                <a:solidFill>
                  <a:srgbClr val="064974"/>
                </a:solidFill>
                <a:latin typeface="Calibri" panose="020F0502020204030204" pitchFamily="34" charset="0"/>
              </a:rPr>
            </a:br>
            <a:r>
              <a:rPr lang="en-US" sz="3200" b="1" u="sng" dirty="0" smtClean="0">
                <a:solidFill>
                  <a:srgbClr val="064974"/>
                </a:solidFill>
                <a:latin typeface="Calibri" panose="020F0502020204030204" pitchFamily="34" charset="0"/>
              </a:rPr>
              <a:t>Special Education Classroom Remodel: Bldg. 300</a:t>
            </a:r>
            <a:endParaRPr lang="en-US" sz="3200" b="1" u="sng" dirty="0">
              <a:solidFill>
                <a:srgbClr val="064974"/>
              </a:solidFill>
              <a:latin typeface="Calibri" panose="020F0502020204030204" pitchFamily="34" charset="0"/>
            </a:endParaRPr>
          </a:p>
        </p:txBody>
      </p:sp>
      <p:sp>
        <p:nvSpPr>
          <p:cNvPr id="3" name="Content Placeholder 2"/>
          <p:cNvSpPr>
            <a:spLocks noGrp="1"/>
          </p:cNvSpPr>
          <p:nvPr>
            <p:ph idx="1"/>
          </p:nvPr>
        </p:nvSpPr>
        <p:spPr>
          <a:xfrm>
            <a:off x="446132" y="1444694"/>
            <a:ext cx="7648832" cy="5303520"/>
          </a:xfrm>
        </p:spPr>
        <p:txBody>
          <a:bodyPr>
            <a:normAutofit/>
          </a:bodyPr>
          <a:lstStyle/>
          <a:p>
            <a:pPr lvl="0"/>
            <a:r>
              <a:rPr lang="en-US" dirty="0" smtClean="0">
                <a:solidFill>
                  <a:srgbClr val="064974"/>
                </a:solidFill>
                <a:latin typeface="Calibri" panose="020F0502020204030204" pitchFamily="34" charset="0"/>
                <a:cs typeface="Calibri" panose="020F0502020204030204" pitchFamily="34" charset="0"/>
              </a:rPr>
              <a:t>Project </a:t>
            </a:r>
            <a:r>
              <a:rPr lang="en-US" dirty="0">
                <a:solidFill>
                  <a:srgbClr val="064974"/>
                </a:solidFill>
                <a:latin typeface="Calibri" panose="020F0502020204030204" pitchFamily="34" charset="0"/>
                <a:cs typeface="Calibri" panose="020F0502020204030204" pitchFamily="34" charset="0"/>
              </a:rPr>
              <a:t>requires an aggressive 3</a:t>
            </a:r>
            <a:r>
              <a:rPr lang="en-US" dirty="0" smtClean="0">
                <a:solidFill>
                  <a:srgbClr val="064974"/>
                </a:solidFill>
                <a:latin typeface="Calibri" panose="020F0502020204030204" pitchFamily="34" charset="0"/>
                <a:cs typeface="Calibri" panose="020F0502020204030204" pitchFamily="34" charset="0"/>
              </a:rPr>
              <a:t> </a:t>
            </a:r>
            <a:r>
              <a:rPr lang="en-US" dirty="0">
                <a:solidFill>
                  <a:srgbClr val="064974"/>
                </a:solidFill>
                <a:latin typeface="Calibri" panose="020F0502020204030204" pitchFamily="34" charset="0"/>
                <a:cs typeface="Calibri" panose="020F0502020204030204" pitchFamily="34" charset="0"/>
              </a:rPr>
              <a:t>month construction schedule. </a:t>
            </a:r>
            <a:endParaRPr lang="en-US" dirty="0" smtClean="0">
              <a:solidFill>
                <a:srgbClr val="064974"/>
              </a:solidFill>
              <a:latin typeface="Calibri" panose="020F0502020204030204" pitchFamily="34" charset="0"/>
              <a:cs typeface="Calibri" panose="020F0502020204030204" pitchFamily="34" charset="0"/>
            </a:endParaRPr>
          </a:p>
          <a:p>
            <a:pPr lvl="0"/>
            <a:endParaRPr lang="en-US" sz="800" dirty="0" smtClean="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Project includes work in an existing building with active summer programming; mobilization could occur while the school is still occupied for start of project/demolition as permitted; possibly while the school remains in operation. </a:t>
            </a:r>
          </a:p>
          <a:p>
            <a:pPr lvl="0">
              <a:spcBef>
                <a:spcPts val="600"/>
              </a:spcBef>
            </a:pPr>
            <a:endParaRPr lang="en-US" sz="800" dirty="0" smtClean="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Failure to complete work on time will have a significant negative impact on Building 100 work; Tenant Improvements need to be complete, with occupancy given for students to be relocated to </a:t>
            </a:r>
            <a:r>
              <a:rPr lang="en-US" dirty="0" err="1" smtClean="0">
                <a:solidFill>
                  <a:srgbClr val="064974"/>
                </a:solidFill>
                <a:latin typeface="Calibri" panose="020F0502020204030204" pitchFamily="34" charset="0"/>
                <a:cs typeface="Calibri" panose="020F0502020204030204" pitchFamily="34" charset="0"/>
              </a:rPr>
              <a:t>Bldg</a:t>
            </a:r>
            <a:r>
              <a:rPr lang="en-US" dirty="0" smtClean="0">
                <a:solidFill>
                  <a:srgbClr val="064974"/>
                </a:solidFill>
                <a:latin typeface="Calibri" panose="020F0502020204030204" pitchFamily="34" charset="0"/>
                <a:cs typeface="Calibri" panose="020F0502020204030204" pitchFamily="34" charset="0"/>
              </a:rPr>
              <a:t> 300 from 100 prior to its demolition.</a:t>
            </a:r>
          </a:p>
          <a:p>
            <a:pPr lvl="0">
              <a:spcBef>
                <a:spcPts val="600"/>
              </a:spcBef>
            </a:pPr>
            <a:endParaRPr lang="en-US" sz="800" dirty="0" smtClean="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Completion </a:t>
            </a:r>
            <a:r>
              <a:rPr lang="en-US" dirty="0">
                <a:solidFill>
                  <a:srgbClr val="064974"/>
                </a:solidFill>
                <a:latin typeface="Calibri" panose="020F0502020204030204" pitchFamily="34" charset="0"/>
                <a:cs typeface="Calibri" panose="020F0502020204030204" pitchFamily="34" charset="0"/>
              </a:rPr>
              <a:t>of </a:t>
            </a:r>
            <a:r>
              <a:rPr lang="en-US" dirty="0" smtClean="0">
                <a:solidFill>
                  <a:srgbClr val="064974"/>
                </a:solidFill>
                <a:latin typeface="Calibri" panose="020F0502020204030204" pitchFamily="34" charset="0"/>
                <a:cs typeface="Calibri" panose="020F0502020204030204" pitchFamily="34" charset="0"/>
              </a:rPr>
              <a:t>Bainbridge High School Bldg. 100 by </a:t>
            </a:r>
            <a:r>
              <a:rPr lang="en-US" dirty="0">
                <a:solidFill>
                  <a:srgbClr val="064974"/>
                </a:solidFill>
                <a:latin typeface="Calibri" panose="020F0502020204030204" pitchFamily="34" charset="0"/>
                <a:cs typeface="Calibri" panose="020F0502020204030204" pitchFamily="34" charset="0"/>
              </a:rPr>
              <a:t>the </a:t>
            </a:r>
            <a:r>
              <a:rPr lang="en-US" dirty="0" smtClean="0">
                <a:solidFill>
                  <a:srgbClr val="064974"/>
                </a:solidFill>
                <a:latin typeface="Calibri" panose="020F0502020204030204" pitchFamily="34" charset="0"/>
                <a:cs typeface="Calibri" panose="020F0502020204030204" pitchFamily="34" charset="0"/>
              </a:rPr>
              <a:t>end of 2020 </a:t>
            </a:r>
            <a:r>
              <a:rPr lang="en-US" dirty="0">
                <a:solidFill>
                  <a:srgbClr val="064974"/>
                </a:solidFill>
                <a:latin typeface="Calibri" panose="020F0502020204030204" pitchFamily="34" charset="0"/>
                <a:cs typeface="Calibri" panose="020F0502020204030204" pitchFamily="34" charset="0"/>
              </a:rPr>
              <a:t>is </a:t>
            </a:r>
            <a:r>
              <a:rPr lang="en-US" dirty="0" smtClean="0">
                <a:solidFill>
                  <a:srgbClr val="064974"/>
                </a:solidFill>
                <a:latin typeface="Calibri" panose="020F0502020204030204" pitchFamily="34" charset="0"/>
                <a:cs typeface="Calibri" panose="020F0502020204030204" pitchFamily="34" charset="0"/>
              </a:rPr>
              <a:t>essential.  </a:t>
            </a:r>
          </a:p>
          <a:p>
            <a:pPr lvl="0">
              <a:spcBef>
                <a:spcPts val="600"/>
              </a:spcBef>
            </a:pPr>
            <a:endParaRPr lang="en-US" sz="800" dirty="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A short </a:t>
            </a:r>
            <a:r>
              <a:rPr lang="en-US" dirty="0">
                <a:solidFill>
                  <a:srgbClr val="064974"/>
                </a:solidFill>
                <a:latin typeface="Calibri" panose="020F0502020204030204" pitchFamily="34" charset="0"/>
                <a:cs typeface="Calibri" panose="020F0502020204030204" pitchFamily="34" charset="0"/>
              </a:rPr>
              <a:t>building construction time </a:t>
            </a:r>
            <a:r>
              <a:rPr lang="en-US" dirty="0" smtClean="0">
                <a:solidFill>
                  <a:srgbClr val="064974"/>
                </a:solidFill>
                <a:latin typeface="Calibri" panose="020F0502020204030204" pitchFamily="34" charset="0"/>
                <a:cs typeface="Calibri" panose="020F0502020204030204" pitchFamily="34" charset="0"/>
              </a:rPr>
              <a:t>period, </a:t>
            </a:r>
            <a:r>
              <a:rPr lang="en-US" dirty="0">
                <a:solidFill>
                  <a:srgbClr val="064974"/>
                </a:solidFill>
                <a:latin typeface="Calibri" panose="020F0502020204030204" pitchFamily="34" charset="0"/>
                <a:cs typeface="Calibri" panose="020F0502020204030204" pitchFamily="34" charset="0"/>
              </a:rPr>
              <a:t>combined with extensive </a:t>
            </a:r>
            <a:r>
              <a:rPr lang="en-US" dirty="0" smtClean="0">
                <a:solidFill>
                  <a:srgbClr val="064974"/>
                </a:solidFill>
                <a:latin typeface="Calibri" panose="020F0502020204030204" pitchFamily="34" charset="0"/>
                <a:cs typeface="Calibri" panose="020F0502020204030204" pitchFamily="34" charset="0"/>
              </a:rPr>
              <a:t>on-site </a:t>
            </a:r>
            <a:r>
              <a:rPr lang="en-US" dirty="0">
                <a:solidFill>
                  <a:srgbClr val="064974"/>
                </a:solidFill>
                <a:latin typeface="Calibri" panose="020F0502020204030204" pitchFamily="34" charset="0"/>
                <a:cs typeface="Calibri" panose="020F0502020204030204" pitchFamily="34" charset="0"/>
              </a:rPr>
              <a:t>work creates complex and technical scheduling, coordination and work environment </a:t>
            </a:r>
            <a:r>
              <a:rPr lang="en-US" dirty="0" smtClean="0">
                <a:solidFill>
                  <a:srgbClr val="064974"/>
                </a:solidFill>
                <a:latin typeface="Calibri" panose="020F0502020204030204" pitchFamily="34" charset="0"/>
                <a:cs typeface="Calibri" panose="020F0502020204030204" pitchFamily="34" charset="0"/>
              </a:rPr>
              <a:t>challenges. The GC/CM will be responsible.</a:t>
            </a:r>
            <a:endParaRPr lang="en-US" dirty="0">
              <a:solidFill>
                <a:srgbClr val="064974"/>
              </a:solidFill>
              <a:latin typeface="Calibri" panose="020F0502020204030204" pitchFamily="34" charset="0"/>
              <a:cs typeface="Calibri" panose="020F0502020204030204" pitchFamily="34" charset="0"/>
            </a:endParaRPr>
          </a:p>
          <a:p>
            <a:pPr lvl="0"/>
            <a:endParaRPr lang="en-US" dirty="0">
              <a:latin typeface="Calibri" panose="020F0502020204030204" pitchFamily="34" charset="0"/>
              <a:cs typeface="Calibri" panose="020F0502020204030204" pitchFamily="34" charset="0"/>
            </a:endParaRPr>
          </a:p>
          <a:p>
            <a:pPr marL="0" indent="0">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328774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596" y="256653"/>
            <a:ext cx="7269480" cy="777240"/>
          </a:xfrm>
        </p:spPr>
        <p:txBody>
          <a:bodyPr>
            <a:normAutofit/>
          </a:bodyPr>
          <a:lstStyle/>
          <a:p>
            <a:r>
              <a:rPr lang="en-US" sz="3200" b="1" u="sng" dirty="0" smtClean="0">
                <a:solidFill>
                  <a:srgbClr val="0C4F78"/>
                </a:solidFill>
                <a:latin typeface="Calibri" panose="020F0502020204030204" pitchFamily="34" charset="0"/>
              </a:rPr>
              <a:t>Agenda:</a:t>
            </a:r>
            <a:endParaRPr lang="en-US" sz="3200" b="1" u="sng" dirty="0">
              <a:solidFill>
                <a:srgbClr val="0C4F78"/>
              </a:solidFill>
              <a:latin typeface="Calibri" panose="020F0502020204030204" pitchFamily="34" charset="0"/>
            </a:endParaRPr>
          </a:p>
        </p:txBody>
      </p:sp>
      <p:sp>
        <p:nvSpPr>
          <p:cNvPr id="3" name="Content Placeholder 2"/>
          <p:cNvSpPr>
            <a:spLocks noGrp="1"/>
          </p:cNvSpPr>
          <p:nvPr>
            <p:ph idx="1"/>
          </p:nvPr>
        </p:nvSpPr>
        <p:spPr>
          <a:xfrm>
            <a:off x="412596" y="1033893"/>
            <a:ext cx="8274204" cy="5865542"/>
          </a:xfrm>
        </p:spPr>
        <p:txBody>
          <a:bodyPr>
            <a:normAutofit/>
          </a:bodyPr>
          <a:lstStyle/>
          <a:p>
            <a:endParaRPr lang="en-US" sz="2400" b="1" dirty="0" smtClean="0">
              <a:solidFill>
                <a:srgbClr val="0C4F78"/>
              </a:solidFill>
              <a:latin typeface="Calibri" panose="020F0502020204030204" pitchFamily="34" charset="0"/>
            </a:endParaRPr>
          </a:p>
          <a:p>
            <a:r>
              <a:rPr lang="en-US" sz="2400" b="1" dirty="0" smtClean="0">
                <a:solidFill>
                  <a:srgbClr val="0C4F78"/>
                </a:solidFill>
                <a:latin typeface="Calibri" panose="020F0502020204030204" pitchFamily="34" charset="0"/>
              </a:rPr>
              <a:t>Introductions</a:t>
            </a:r>
          </a:p>
          <a:p>
            <a:r>
              <a:rPr lang="en-US" sz="2400" b="1" dirty="0" smtClean="0">
                <a:solidFill>
                  <a:srgbClr val="0C4F78"/>
                </a:solidFill>
                <a:latin typeface="Calibri" panose="020F0502020204030204" pitchFamily="34" charset="0"/>
              </a:rPr>
              <a:t>District Statistics </a:t>
            </a:r>
          </a:p>
          <a:p>
            <a:r>
              <a:rPr lang="en-US" sz="2400" b="1" dirty="0" smtClean="0">
                <a:solidFill>
                  <a:srgbClr val="0C4F78"/>
                </a:solidFill>
                <a:latin typeface="Calibri" panose="020F0502020204030204" pitchFamily="34" charset="0"/>
              </a:rPr>
              <a:t>The Project</a:t>
            </a:r>
          </a:p>
          <a:p>
            <a:r>
              <a:rPr lang="en-US" sz="2400" b="1" dirty="0" smtClean="0">
                <a:solidFill>
                  <a:srgbClr val="0C4F78"/>
                </a:solidFill>
                <a:latin typeface="Calibri" panose="020F0502020204030204" pitchFamily="34" charset="0"/>
              </a:rPr>
              <a:t>Project Budget</a:t>
            </a:r>
          </a:p>
          <a:p>
            <a:r>
              <a:rPr lang="en-US" sz="2400" b="1" dirty="0" smtClean="0">
                <a:solidFill>
                  <a:srgbClr val="0C4F78"/>
                </a:solidFill>
                <a:latin typeface="Calibri" panose="020F0502020204030204" pitchFamily="34" charset="0"/>
              </a:rPr>
              <a:t>Project Schedule</a:t>
            </a:r>
          </a:p>
          <a:p>
            <a:r>
              <a:rPr lang="en-US" sz="2400" b="1" dirty="0" smtClean="0">
                <a:solidFill>
                  <a:srgbClr val="0C4F78"/>
                </a:solidFill>
                <a:latin typeface="Calibri" panose="020F0502020204030204" pitchFamily="34" charset="0"/>
              </a:rPr>
              <a:t>Why GC/CM</a:t>
            </a:r>
          </a:p>
          <a:p>
            <a:r>
              <a:rPr lang="en-US" sz="2400" b="1" dirty="0" smtClean="0">
                <a:solidFill>
                  <a:srgbClr val="0C4F78"/>
                </a:solidFill>
                <a:latin typeface="Calibri" panose="020F0502020204030204" pitchFamily="34" charset="0"/>
              </a:rPr>
              <a:t>Qualifications-Public Body</a:t>
            </a:r>
          </a:p>
          <a:p>
            <a:r>
              <a:rPr lang="en-US" sz="2400" b="1" dirty="0" smtClean="0">
                <a:solidFill>
                  <a:srgbClr val="0C4F78"/>
                </a:solidFill>
                <a:latin typeface="Calibri" panose="020F0502020204030204" pitchFamily="34" charset="0"/>
              </a:rPr>
              <a:t>Organization- Project Team</a:t>
            </a:r>
          </a:p>
          <a:p>
            <a:r>
              <a:rPr lang="en-US" sz="2400" b="1" dirty="0" smtClean="0">
                <a:solidFill>
                  <a:srgbClr val="0C4F78"/>
                </a:solidFill>
                <a:latin typeface="Calibri" panose="020F0502020204030204" pitchFamily="34" charset="0"/>
              </a:rPr>
              <a:t>Summary</a:t>
            </a:r>
          </a:p>
        </p:txBody>
      </p:sp>
    </p:spTree>
    <p:extLst>
      <p:ext uri="{BB962C8B-B14F-4D97-AF65-F5344CB8AC3E}">
        <p14:creationId xmlns:p14="http://schemas.microsoft.com/office/powerpoint/2010/main" val="1063704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144" y="387428"/>
            <a:ext cx="7795754" cy="655320"/>
          </a:xfrm>
        </p:spPr>
        <p:txBody>
          <a:bodyPr>
            <a:normAutofit fontScale="90000"/>
          </a:bodyPr>
          <a:lstStyle/>
          <a:p>
            <a:pPr algn="ctr"/>
            <a:r>
              <a:rPr lang="en-US" sz="3200" b="1" u="sng" dirty="0" smtClean="0">
                <a:solidFill>
                  <a:srgbClr val="2B5D7C"/>
                </a:solidFill>
                <a:latin typeface="Calibri" panose="020F0502020204030204" pitchFamily="34" charset="0"/>
              </a:rPr>
              <a:t>Bainbridge High School Bldg. 100 </a:t>
            </a:r>
            <a:r>
              <a:rPr lang="en-US" sz="3200" b="1" u="sng" dirty="0">
                <a:solidFill>
                  <a:srgbClr val="2B5D7C"/>
                </a:solidFill>
                <a:latin typeface="Calibri" panose="020F0502020204030204" pitchFamily="34" charset="0"/>
              </a:rPr>
              <a:t>Replacement</a:t>
            </a:r>
          </a:p>
        </p:txBody>
      </p:sp>
      <p:sp>
        <p:nvSpPr>
          <p:cNvPr id="3" name="Content Placeholder 2"/>
          <p:cNvSpPr>
            <a:spLocks noGrp="1"/>
          </p:cNvSpPr>
          <p:nvPr>
            <p:ph idx="1"/>
          </p:nvPr>
        </p:nvSpPr>
        <p:spPr>
          <a:xfrm>
            <a:off x="541472" y="1345020"/>
            <a:ext cx="7648832" cy="5303520"/>
          </a:xfrm>
        </p:spPr>
        <p:txBody>
          <a:bodyPr>
            <a:normAutofit/>
          </a:bodyPr>
          <a:lstStyle/>
          <a:p>
            <a:pPr lvl="0">
              <a:spcBef>
                <a:spcPts val="600"/>
              </a:spcBef>
            </a:pPr>
            <a:r>
              <a:rPr lang="en-US" dirty="0">
                <a:solidFill>
                  <a:srgbClr val="064974"/>
                </a:solidFill>
                <a:latin typeface="Calibri" panose="020F0502020204030204" pitchFamily="34" charset="0"/>
                <a:cs typeface="Calibri" panose="020F0502020204030204" pitchFamily="34" charset="0"/>
              </a:rPr>
              <a:t>Project includes </a:t>
            </a:r>
            <a:r>
              <a:rPr lang="en-US" dirty="0" smtClean="0">
                <a:solidFill>
                  <a:srgbClr val="0D4A6E"/>
                </a:solidFill>
                <a:latin typeface="Calibri" panose="020F0502020204030204" pitchFamily="34" charset="0"/>
                <a:cs typeface="Calibri" panose="020F0502020204030204" pitchFamily="34" charset="0"/>
              </a:rPr>
              <a:t>Stormwater treatment, Utility connections, Service lanes, Accessibility, Lighting, and Landscaping within confines of existing campus.</a:t>
            </a:r>
            <a:r>
              <a:rPr lang="en-US" dirty="0" smtClean="0">
                <a:solidFill>
                  <a:srgbClr val="064974"/>
                </a:solidFill>
                <a:latin typeface="Calibri" panose="020F0502020204030204" pitchFamily="34" charset="0"/>
                <a:cs typeface="Calibri" panose="020F0502020204030204" pitchFamily="34" charset="0"/>
              </a:rPr>
              <a:t/>
            </a:r>
            <a:br>
              <a:rPr lang="en-US" dirty="0" smtClean="0">
                <a:solidFill>
                  <a:srgbClr val="064974"/>
                </a:solidFill>
                <a:latin typeface="Calibri" panose="020F0502020204030204" pitchFamily="34" charset="0"/>
                <a:cs typeface="Calibri" panose="020F0502020204030204" pitchFamily="34" charset="0"/>
              </a:rPr>
            </a:br>
            <a:endParaRPr lang="en-US" dirty="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Project to include </a:t>
            </a:r>
            <a:r>
              <a:rPr lang="en-US" dirty="0">
                <a:solidFill>
                  <a:srgbClr val="064974"/>
                </a:solidFill>
                <a:latin typeface="Calibri" panose="020F0502020204030204" pitchFamily="34" charset="0"/>
                <a:cs typeface="Calibri" panose="020F0502020204030204" pitchFamily="34" charset="0"/>
              </a:rPr>
              <a:t>abatement </a:t>
            </a:r>
            <a:r>
              <a:rPr lang="en-US" dirty="0" smtClean="0">
                <a:solidFill>
                  <a:srgbClr val="064974"/>
                </a:solidFill>
                <a:latin typeface="Calibri" panose="020F0502020204030204" pitchFamily="34" charset="0"/>
                <a:cs typeface="Calibri" panose="020F0502020204030204" pitchFamily="34" charset="0"/>
              </a:rPr>
              <a:t>period of </a:t>
            </a:r>
            <a:r>
              <a:rPr lang="en-US" dirty="0">
                <a:solidFill>
                  <a:srgbClr val="064974"/>
                </a:solidFill>
                <a:latin typeface="Calibri" panose="020F0502020204030204" pitchFamily="34" charset="0"/>
                <a:cs typeface="Calibri" panose="020F0502020204030204" pitchFamily="34" charset="0"/>
              </a:rPr>
              <a:t>hazardous </a:t>
            </a:r>
            <a:r>
              <a:rPr lang="en-US" dirty="0" smtClean="0">
                <a:solidFill>
                  <a:srgbClr val="064974"/>
                </a:solidFill>
                <a:latin typeface="Calibri" panose="020F0502020204030204" pitchFamily="34" charset="0"/>
                <a:cs typeface="Calibri" panose="020F0502020204030204" pitchFamily="34" charset="0"/>
              </a:rPr>
              <a:t>materials, </a:t>
            </a:r>
            <a:r>
              <a:rPr lang="en-US" dirty="0">
                <a:solidFill>
                  <a:srgbClr val="064974"/>
                </a:solidFill>
                <a:latin typeface="Calibri" panose="020F0502020204030204" pitchFamily="34" charset="0"/>
                <a:cs typeface="Calibri" panose="020F0502020204030204" pitchFamily="34" charset="0"/>
              </a:rPr>
              <a:t>and demolition of existing school buildings before </a:t>
            </a:r>
            <a:r>
              <a:rPr lang="en-US" dirty="0" smtClean="0">
                <a:solidFill>
                  <a:srgbClr val="064974"/>
                </a:solidFill>
                <a:latin typeface="Calibri" panose="020F0502020204030204" pitchFamily="34" charset="0"/>
                <a:cs typeface="Calibri" panose="020F0502020204030204" pitchFamily="34" charset="0"/>
              </a:rPr>
              <a:t>major construction </a:t>
            </a:r>
            <a:r>
              <a:rPr lang="en-US" dirty="0">
                <a:solidFill>
                  <a:srgbClr val="064974"/>
                </a:solidFill>
                <a:latin typeface="Calibri" panose="020F0502020204030204" pitchFamily="34" charset="0"/>
                <a:cs typeface="Calibri" panose="020F0502020204030204" pitchFamily="34" charset="0"/>
              </a:rPr>
              <a:t>on the new school building can </a:t>
            </a:r>
            <a:r>
              <a:rPr lang="en-US" dirty="0" smtClean="0">
                <a:solidFill>
                  <a:srgbClr val="064974"/>
                </a:solidFill>
                <a:latin typeface="Calibri" panose="020F0502020204030204" pitchFamily="34" charset="0"/>
                <a:cs typeface="Calibri" panose="020F0502020204030204" pitchFamily="34" charset="0"/>
              </a:rPr>
              <a:t>begin</a:t>
            </a:r>
            <a:r>
              <a:rPr lang="en-US" dirty="0">
                <a:solidFill>
                  <a:srgbClr val="064974"/>
                </a:solidFill>
                <a:latin typeface="Calibri" panose="020F0502020204030204" pitchFamily="34" charset="0"/>
                <a:cs typeface="Calibri" panose="020F0502020204030204" pitchFamily="34" charset="0"/>
              </a:rPr>
              <a:t>.</a:t>
            </a:r>
            <a:endParaRPr lang="en-US" sz="1200" i="1" dirty="0" smtClean="0">
              <a:solidFill>
                <a:srgbClr val="064974"/>
              </a:solidFill>
              <a:latin typeface="Calibri" panose="020F0502020204030204" pitchFamily="34" charset="0"/>
              <a:cs typeface="Calibri" panose="020F0502020204030204" pitchFamily="34" charset="0"/>
            </a:endParaRPr>
          </a:p>
          <a:p>
            <a:pPr marL="274320" lvl="1" indent="0">
              <a:spcBef>
                <a:spcPts val="600"/>
              </a:spcBef>
              <a:spcAft>
                <a:spcPts val="200"/>
              </a:spcAft>
              <a:buNone/>
            </a:pPr>
            <a:endParaRPr lang="en-US" sz="1200" i="1" dirty="0">
              <a:solidFill>
                <a:srgbClr val="064974"/>
              </a:solidFill>
              <a:latin typeface="Calibri" panose="020F0502020204030204" pitchFamily="34" charset="0"/>
              <a:cs typeface="Calibri" panose="020F0502020204030204" pitchFamily="34" charset="0"/>
            </a:endParaRPr>
          </a:p>
          <a:p>
            <a:pPr>
              <a:spcBef>
                <a:spcPts val="600"/>
              </a:spcBef>
            </a:pPr>
            <a:r>
              <a:rPr lang="en-US" dirty="0" smtClean="0">
                <a:solidFill>
                  <a:srgbClr val="064974"/>
                </a:solidFill>
                <a:latin typeface="Calibri" panose="020F0502020204030204" pitchFamily="34" charset="0"/>
                <a:cs typeface="Calibri" panose="020F0502020204030204" pitchFamily="34" charset="0"/>
              </a:rPr>
              <a:t>Building </a:t>
            </a:r>
            <a:r>
              <a:rPr lang="en-US" dirty="0">
                <a:solidFill>
                  <a:srgbClr val="064974"/>
                </a:solidFill>
                <a:latin typeface="Calibri" panose="020F0502020204030204" pitchFamily="34" charset="0"/>
                <a:cs typeface="Calibri" panose="020F0502020204030204" pitchFamily="34" charset="0"/>
              </a:rPr>
              <a:t>construction time </a:t>
            </a:r>
            <a:r>
              <a:rPr lang="en-US" dirty="0" smtClean="0">
                <a:solidFill>
                  <a:srgbClr val="064974"/>
                </a:solidFill>
                <a:latin typeface="Calibri" panose="020F0502020204030204" pitchFamily="34" charset="0"/>
                <a:cs typeface="Calibri" panose="020F0502020204030204" pitchFamily="34" charset="0"/>
              </a:rPr>
              <a:t>periods, </a:t>
            </a:r>
            <a:r>
              <a:rPr lang="en-US" dirty="0">
                <a:solidFill>
                  <a:srgbClr val="064974"/>
                </a:solidFill>
                <a:latin typeface="Calibri" panose="020F0502020204030204" pitchFamily="34" charset="0"/>
                <a:cs typeface="Calibri" panose="020F0502020204030204" pitchFamily="34" charset="0"/>
              </a:rPr>
              <a:t>combined with </a:t>
            </a:r>
            <a:r>
              <a:rPr lang="en-US" dirty="0" smtClean="0">
                <a:solidFill>
                  <a:srgbClr val="064974"/>
                </a:solidFill>
                <a:latin typeface="Calibri" panose="020F0502020204030204" pitchFamily="34" charset="0"/>
                <a:cs typeface="Calibri" panose="020F0502020204030204" pitchFamily="34" charset="0"/>
              </a:rPr>
              <a:t>roadway, outdoor space construction and associated landscaping work; combined with the </a:t>
            </a:r>
            <a:r>
              <a:rPr lang="en-US" dirty="0">
                <a:solidFill>
                  <a:srgbClr val="064974"/>
                </a:solidFill>
                <a:latin typeface="Calibri" panose="020F0502020204030204" pitchFamily="34" charset="0"/>
                <a:cs typeface="Calibri" panose="020F0502020204030204" pitchFamily="34" charset="0"/>
              </a:rPr>
              <a:t>absolute need to complete project on time creates critical scheduling, coordination and work environment </a:t>
            </a:r>
            <a:r>
              <a:rPr lang="en-US" dirty="0" smtClean="0">
                <a:solidFill>
                  <a:srgbClr val="064974"/>
                </a:solidFill>
                <a:latin typeface="Calibri" panose="020F0502020204030204" pitchFamily="34" charset="0"/>
                <a:cs typeface="Calibri" panose="020F0502020204030204" pitchFamily="34" charset="0"/>
              </a:rPr>
              <a:t>challenges that a GC/CM can anticipate and plan for.</a:t>
            </a:r>
            <a:endParaRPr lang="en-US" dirty="0">
              <a:solidFill>
                <a:srgbClr val="064974"/>
              </a:solidFill>
              <a:latin typeface="Calibri" panose="020F0502020204030204" pitchFamily="34" charset="0"/>
              <a:cs typeface="Calibri" panose="020F0502020204030204" pitchFamily="34" charset="0"/>
            </a:endParaRPr>
          </a:p>
          <a:p>
            <a:pPr lvl="0">
              <a:spcBef>
                <a:spcPts val="600"/>
              </a:spcBef>
            </a:pPr>
            <a:endParaRPr lang="en-US" dirty="0">
              <a:latin typeface="Calibri" panose="020F0502020204030204" pitchFamily="34" charset="0"/>
              <a:cs typeface="Calibri" panose="020F0502020204030204" pitchFamily="34" charset="0"/>
            </a:endParaRPr>
          </a:p>
          <a:p>
            <a:pPr marL="0" indent="0">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1112404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130" y="365760"/>
            <a:ext cx="7795754" cy="655320"/>
          </a:xfrm>
        </p:spPr>
        <p:txBody>
          <a:bodyPr>
            <a:normAutofit/>
          </a:bodyPr>
          <a:lstStyle/>
          <a:p>
            <a:r>
              <a:rPr lang="en-US" sz="3200" b="1" u="sng" dirty="0" smtClean="0">
                <a:solidFill>
                  <a:srgbClr val="064974"/>
                </a:solidFill>
                <a:latin typeface="Calibri" panose="020F0502020204030204" pitchFamily="34" charset="0"/>
              </a:rPr>
              <a:t>Tenant Improvements: Bldg. 200</a:t>
            </a:r>
            <a:endParaRPr lang="en-US" sz="3200" b="1" u="sng" dirty="0">
              <a:solidFill>
                <a:srgbClr val="064974"/>
              </a:solidFill>
              <a:latin typeface="Calibri" panose="020F0502020204030204" pitchFamily="34" charset="0"/>
            </a:endParaRPr>
          </a:p>
        </p:txBody>
      </p:sp>
      <p:sp>
        <p:nvSpPr>
          <p:cNvPr id="3" name="Content Placeholder 2"/>
          <p:cNvSpPr>
            <a:spLocks noGrp="1"/>
          </p:cNvSpPr>
          <p:nvPr>
            <p:ph idx="1"/>
          </p:nvPr>
        </p:nvSpPr>
        <p:spPr>
          <a:xfrm>
            <a:off x="420130" y="1635374"/>
            <a:ext cx="7648832" cy="3855359"/>
          </a:xfrm>
        </p:spPr>
        <p:txBody>
          <a:bodyPr>
            <a:normAutofit/>
          </a:bodyPr>
          <a:lstStyle/>
          <a:p>
            <a:pPr>
              <a:spcBef>
                <a:spcPts val="600"/>
              </a:spcBef>
            </a:pPr>
            <a:r>
              <a:rPr lang="en-US" dirty="0">
                <a:solidFill>
                  <a:srgbClr val="064974"/>
                </a:solidFill>
                <a:latin typeface="Calibri" panose="020F0502020204030204" pitchFamily="34" charset="0"/>
                <a:cs typeface="Calibri" panose="020F0502020204030204" pitchFamily="34" charset="0"/>
              </a:rPr>
              <a:t>A</a:t>
            </a:r>
            <a:r>
              <a:rPr lang="en-US" dirty="0" smtClean="0">
                <a:solidFill>
                  <a:srgbClr val="064974"/>
                </a:solidFill>
                <a:latin typeface="Calibri" panose="020F0502020204030204" pitchFamily="34" charset="0"/>
                <a:cs typeface="Calibri" panose="020F0502020204030204" pitchFamily="34" charset="0"/>
              </a:rPr>
              <a:t>reas are expected to possibly be occupied during construction</a:t>
            </a:r>
            <a:r>
              <a:rPr lang="en-US" dirty="0">
                <a:solidFill>
                  <a:srgbClr val="064974"/>
                </a:solidFill>
                <a:latin typeface="Calibri" panose="020F0502020204030204" pitchFamily="34" charset="0"/>
                <a:cs typeface="Calibri" panose="020F0502020204030204" pitchFamily="34" charset="0"/>
              </a:rPr>
              <a:t> </a:t>
            </a:r>
            <a:r>
              <a:rPr lang="en-US" dirty="0" smtClean="0">
                <a:solidFill>
                  <a:srgbClr val="064974"/>
                </a:solidFill>
                <a:latin typeface="Calibri" panose="020F0502020204030204" pitchFamily="34" charset="0"/>
                <a:cs typeface="Calibri" panose="020F0502020204030204" pitchFamily="34" charset="0"/>
              </a:rPr>
              <a:t>windows</a:t>
            </a:r>
            <a:endParaRPr lang="en-US" dirty="0">
              <a:solidFill>
                <a:srgbClr val="064974"/>
              </a:solidFill>
              <a:latin typeface="Calibri" panose="020F0502020204030204" pitchFamily="34" charset="0"/>
              <a:cs typeface="Calibri" panose="020F0502020204030204" pitchFamily="34" charset="0"/>
            </a:endParaRPr>
          </a:p>
          <a:p>
            <a:pPr lvl="0">
              <a:spcBef>
                <a:spcPts val="600"/>
              </a:spcBef>
            </a:pPr>
            <a:endParaRPr lang="en-US" dirty="0" smtClean="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Kitchen to be relocated to new Bldg. 100, and existing space being remodeled into Drama/Theatre support spaces</a:t>
            </a:r>
            <a:br>
              <a:rPr lang="en-US" dirty="0" smtClean="0">
                <a:solidFill>
                  <a:srgbClr val="064974"/>
                </a:solidFill>
                <a:latin typeface="Calibri" panose="020F0502020204030204" pitchFamily="34" charset="0"/>
                <a:cs typeface="Calibri" panose="020F0502020204030204" pitchFamily="34" charset="0"/>
              </a:rPr>
            </a:br>
            <a:endParaRPr lang="en-US" dirty="0" smtClean="0">
              <a:solidFill>
                <a:srgbClr val="064974"/>
              </a:solidFill>
              <a:latin typeface="Calibri" panose="020F0502020204030204" pitchFamily="34" charset="0"/>
              <a:cs typeface="Calibri" panose="020F0502020204030204" pitchFamily="34" charset="0"/>
            </a:endParaRPr>
          </a:p>
          <a:p>
            <a:pPr lvl="0">
              <a:spcBef>
                <a:spcPts val="600"/>
              </a:spcBef>
            </a:pPr>
            <a:r>
              <a:rPr lang="en-US" dirty="0" smtClean="0">
                <a:solidFill>
                  <a:srgbClr val="0A537E"/>
                </a:solidFill>
                <a:latin typeface="Calibri" panose="020F0502020204030204" pitchFamily="34" charset="0"/>
                <a:cs typeface="Calibri" panose="020F0502020204030204" pitchFamily="34" charset="0"/>
              </a:rPr>
              <a:t>Miscellaneous building interior improvements</a:t>
            </a:r>
            <a:r>
              <a:rPr lang="en-US" dirty="0" smtClean="0">
                <a:solidFill>
                  <a:srgbClr val="FF0000"/>
                </a:solidFill>
                <a:latin typeface="Calibri" panose="020F0502020204030204" pitchFamily="34" charset="0"/>
                <a:cs typeface="Calibri" panose="020F0502020204030204" pitchFamily="34" charset="0"/>
              </a:rPr>
              <a:t/>
            </a:r>
            <a:br>
              <a:rPr lang="en-US" dirty="0" smtClean="0">
                <a:solidFill>
                  <a:srgbClr val="FF0000"/>
                </a:solidFill>
                <a:latin typeface="Calibri" panose="020F0502020204030204" pitchFamily="34" charset="0"/>
                <a:cs typeface="Calibri" panose="020F0502020204030204" pitchFamily="34" charset="0"/>
              </a:rPr>
            </a:br>
            <a:endParaRPr lang="en-US" dirty="0">
              <a:solidFill>
                <a:srgbClr val="FF0000"/>
              </a:solidFill>
              <a:latin typeface="Calibri" panose="020F0502020204030204" pitchFamily="34" charset="0"/>
              <a:cs typeface="Calibri" panose="020F0502020204030204" pitchFamily="34" charset="0"/>
            </a:endParaRPr>
          </a:p>
          <a:p>
            <a:pPr lvl="0">
              <a:spcBef>
                <a:spcPts val="600"/>
              </a:spcBef>
            </a:pPr>
            <a:r>
              <a:rPr lang="en-US" dirty="0" smtClean="0">
                <a:solidFill>
                  <a:srgbClr val="064974"/>
                </a:solidFill>
                <a:latin typeface="Calibri" panose="020F0502020204030204" pitchFamily="34" charset="0"/>
                <a:cs typeface="Calibri" panose="020F0502020204030204" pitchFamily="34" charset="0"/>
              </a:rPr>
              <a:t>Construction / Renovation of Existing Bldg. 200 Commons area, to be converted into Theater (</a:t>
            </a:r>
            <a:r>
              <a:rPr lang="en-US" i="1" dirty="0" smtClean="0">
                <a:solidFill>
                  <a:srgbClr val="064974"/>
                </a:solidFill>
                <a:latin typeface="Calibri" panose="020F0502020204030204" pitchFamily="34" charset="0"/>
                <a:cs typeface="Calibri" panose="020F0502020204030204" pitchFamily="34" charset="0"/>
              </a:rPr>
              <a:t>Existing Theater at Bldg. 100 to be included in demolition</a:t>
            </a:r>
            <a:r>
              <a:rPr lang="en-US" dirty="0" smtClean="0">
                <a:solidFill>
                  <a:srgbClr val="064974"/>
                </a:solidFill>
                <a:latin typeface="Calibri" panose="020F0502020204030204" pitchFamily="34" charset="0"/>
                <a:cs typeface="Calibri" panose="020F0502020204030204" pitchFamily="34" charset="0"/>
              </a:rPr>
              <a:t>). Area to be converted is already a high-volume space.</a:t>
            </a:r>
            <a:br>
              <a:rPr lang="en-US" dirty="0" smtClean="0">
                <a:solidFill>
                  <a:srgbClr val="064974"/>
                </a:solidFill>
                <a:latin typeface="Calibri" panose="020F0502020204030204" pitchFamily="34" charset="0"/>
                <a:cs typeface="Calibri" panose="020F0502020204030204" pitchFamily="34" charset="0"/>
              </a:rPr>
            </a:br>
            <a:endParaRPr lang="en-US" dirty="0" smtClean="0">
              <a:solidFill>
                <a:srgbClr val="064974"/>
              </a:solidFill>
              <a:latin typeface="Calibri" panose="020F0502020204030204" pitchFamily="34" charset="0"/>
              <a:cs typeface="Calibri" panose="020F0502020204030204" pitchFamily="34" charset="0"/>
            </a:endParaRPr>
          </a:p>
          <a:p>
            <a:pPr marL="0" lvl="0" indent="0">
              <a:spcBef>
                <a:spcPts val="600"/>
              </a:spcBef>
              <a:buNone/>
            </a:pPr>
            <a:endParaRPr lang="en-US" sz="2000" i="1" dirty="0">
              <a:solidFill>
                <a:schemeClr val="accent3">
                  <a:lumMod val="50000"/>
                </a:schemeClr>
              </a:solidFill>
              <a:latin typeface="Calibri" panose="020F0502020204030204" pitchFamily="34" charset="0"/>
            </a:endParaRPr>
          </a:p>
        </p:txBody>
      </p:sp>
    </p:spTree>
    <p:extLst>
      <p:ext uri="{BB962C8B-B14F-4D97-AF65-F5344CB8AC3E}">
        <p14:creationId xmlns:p14="http://schemas.microsoft.com/office/powerpoint/2010/main" val="163951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46760"/>
          </a:xfrm>
        </p:spPr>
        <p:txBody>
          <a:bodyPr>
            <a:normAutofit/>
          </a:bodyPr>
          <a:lstStyle/>
          <a:p>
            <a:r>
              <a:rPr lang="en-US" sz="3200" b="1" u="sng" dirty="0" smtClean="0">
                <a:solidFill>
                  <a:srgbClr val="064974"/>
                </a:solidFill>
                <a:latin typeface="Calibri" panose="020F0502020204030204" pitchFamily="34" charset="0"/>
              </a:rPr>
              <a:t>GC/CM </a:t>
            </a:r>
            <a:r>
              <a:rPr lang="en-US" sz="3200" b="1" u="sng" dirty="0">
                <a:solidFill>
                  <a:srgbClr val="064974"/>
                </a:solidFill>
                <a:latin typeface="Calibri" panose="020F0502020204030204" pitchFamily="34" charset="0"/>
              </a:rPr>
              <a:t>Factors for Success</a:t>
            </a:r>
          </a:p>
        </p:txBody>
      </p:sp>
      <p:sp>
        <p:nvSpPr>
          <p:cNvPr id="3" name="Content Placeholder 2"/>
          <p:cNvSpPr>
            <a:spLocks noGrp="1"/>
          </p:cNvSpPr>
          <p:nvPr>
            <p:ph idx="1"/>
          </p:nvPr>
        </p:nvSpPr>
        <p:spPr>
          <a:xfrm>
            <a:off x="335359" y="1371888"/>
            <a:ext cx="8331939" cy="5158921"/>
          </a:xfrm>
        </p:spPr>
        <p:txBody>
          <a:bodyPr>
            <a:normAutofit/>
          </a:bodyPr>
          <a:lstStyle/>
          <a:p>
            <a:endParaRPr lang="en-US" dirty="0" smtClean="0">
              <a:solidFill>
                <a:srgbClr val="064974"/>
              </a:solidFill>
              <a:latin typeface="Calibri" panose="020F0502020204030204" pitchFamily="34" charset="0"/>
            </a:endParaRPr>
          </a:p>
          <a:p>
            <a:r>
              <a:rPr lang="en-US" dirty="0" smtClean="0">
                <a:solidFill>
                  <a:srgbClr val="064974"/>
                </a:solidFill>
                <a:latin typeface="Calibri" panose="020F0502020204030204" pitchFamily="34" charset="0"/>
              </a:rPr>
              <a:t>Involvement </a:t>
            </a:r>
            <a:r>
              <a:rPr lang="en-US" dirty="0">
                <a:solidFill>
                  <a:srgbClr val="064974"/>
                </a:solidFill>
                <a:latin typeface="Calibri" panose="020F0502020204030204" pitchFamily="34" charset="0"/>
              </a:rPr>
              <a:t>of a GC/CM during the design </a:t>
            </a:r>
            <a:r>
              <a:rPr lang="en-US" dirty="0" smtClean="0">
                <a:solidFill>
                  <a:srgbClr val="064974"/>
                </a:solidFill>
                <a:latin typeface="Calibri" panose="020F0502020204030204" pitchFamily="34" charset="0"/>
              </a:rPr>
              <a:t>phase gives collaborative approach </a:t>
            </a:r>
            <a:r>
              <a:rPr lang="en-US" dirty="0">
                <a:solidFill>
                  <a:srgbClr val="064974"/>
                </a:solidFill>
                <a:latin typeface="Calibri" panose="020F0502020204030204" pitchFamily="34" charset="0"/>
              </a:rPr>
              <a:t>to project; allows </a:t>
            </a:r>
            <a:r>
              <a:rPr lang="en-US" dirty="0" smtClean="0">
                <a:solidFill>
                  <a:srgbClr val="064974"/>
                </a:solidFill>
                <a:latin typeface="Calibri" panose="020F0502020204030204" pitchFamily="34" charset="0"/>
              </a:rPr>
              <a:t>for better planning </a:t>
            </a:r>
            <a:r>
              <a:rPr lang="en-US" dirty="0">
                <a:solidFill>
                  <a:srgbClr val="064974"/>
                </a:solidFill>
                <a:latin typeface="Calibri" panose="020F0502020204030204" pitchFamily="34" charset="0"/>
              </a:rPr>
              <a:t>and design efficiencies; Value </a:t>
            </a:r>
            <a:r>
              <a:rPr lang="en-US" dirty="0" smtClean="0">
                <a:solidFill>
                  <a:srgbClr val="064974"/>
                </a:solidFill>
                <a:latin typeface="Calibri" panose="020F0502020204030204" pitchFamily="34" charset="0"/>
              </a:rPr>
              <a:t>Engineering; reduces learning curve for team on a long range phased plan; </a:t>
            </a:r>
            <a:r>
              <a:rPr lang="en-US" dirty="0">
                <a:solidFill>
                  <a:srgbClr val="064974"/>
                </a:solidFill>
                <a:latin typeface="Calibri" panose="020F0502020204030204" pitchFamily="34" charset="0"/>
              </a:rPr>
              <a:t>ongoing lessons learned </a:t>
            </a:r>
            <a:r>
              <a:rPr lang="en-US" dirty="0" smtClean="0">
                <a:solidFill>
                  <a:srgbClr val="064974"/>
                </a:solidFill>
                <a:latin typeface="Calibri" panose="020F0502020204030204" pitchFamily="34" charset="0"/>
              </a:rPr>
              <a:t>add value</a:t>
            </a:r>
            <a:br>
              <a:rPr lang="en-US" dirty="0" smtClean="0">
                <a:solidFill>
                  <a:srgbClr val="064974"/>
                </a:solidFill>
                <a:latin typeface="Calibri" panose="020F0502020204030204" pitchFamily="34" charset="0"/>
              </a:rPr>
            </a:br>
            <a:endParaRPr lang="en-US" dirty="0">
              <a:solidFill>
                <a:srgbClr val="064974"/>
              </a:solidFill>
              <a:latin typeface="Calibri" panose="020F0502020204030204" pitchFamily="34" charset="0"/>
            </a:endParaRPr>
          </a:p>
          <a:p>
            <a:r>
              <a:rPr lang="en-US" dirty="0" smtClean="0">
                <a:solidFill>
                  <a:srgbClr val="064974"/>
                </a:solidFill>
                <a:latin typeface="Calibri" panose="020F0502020204030204" pitchFamily="34" charset="0"/>
              </a:rPr>
              <a:t>Execution of planned sequential </a:t>
            </a:r>
            <a:r>
              <a:rPr lang="en-US" dirty="0">
                <a:solidFill>
                  <a:srgbClr val="064974"/>
                </a:solidFill>
                <a:latin typeface="Calibri" panose="020F0502020204030204" pitchFamily="34" charset="0"/>
              </a:rPr>
              <a:t>projects with a </a:t>
            </a:r>
            <a:r>
              <a:rPr lang="en-US" dirty="0" smtClean="0">
                <a:solidFill>
                  <a:srgbClr val="064974"/>
                </a:solidFill>
                <a:latin typeface="Calibri" panose="020F0502020204030204" pitchFamily="34" charset="0"/>
              </a:rPr>
              <a:t>continuous, common team from design through construction; improved </a:t>
            </a:r>
            <a:r>
              <a:rPr lang="en-US" dirty="0">
                <a:solidFill>
                  <a:srgbClr val="064974"/>
                </a:solidFill>
                <a:latin typeface="Calibri" panose="020F0502020204030204" pitchFamily="34" charset="0"/>
              </a:rPr>
              <a:t>scheduling and phasing </a:t>
            </a:r>
            <a:r>
              <a:rPr lang="en-US" dirty="0" smtClean="0">
                <a:solidFill>
                  <a:srgbClr val="064974"/>
                </a:solidFill>
                <a:latin typeface="Calibri" panose="020F0502020204030204" pitchFamily="34" charset="0"/>
              </a:rPr>
              <a:t>opportunities</a:t>
            </a:r>
            <a:br>
              <a:rPr lang="en-US" dirty="0" smtClean="0">
                <a:solidFill>
                  <a:srgbClr val="064974"/>
                </a:solidFill>
                <a:latin typeface="Calibri" panose="020F0502020204030204" pitchFamily="34" charset="0"/>
              </a:rPr>
            </a:br>
            <a:endParaRPr lang="en-US" dirty="0">
              <a:solidFill>
                <a:srgbClr val="064974"/>
              </a:solidFill>
              <a:latin typeface="Calibri" panose="020F0502020204030204" pitchFamily="34" charset="0"/>
            </a:endParaRPr>
          </a:p>
          <a:p>
            <a:r>
              <a:rPr lang="en-US" dirty="0" smtClean="0">
                <a:solidFill>
                  <a:srgbClr val="064974"/>
                </a:solidFill>
                <a:latin typeface="Calibri" panose="020F0502020204030204" pitchFamily="34" charset="0"/>
              </a:rPr>
              <a:t>Improved </a:t>
            </a:r>
            <a:r>
              <a:rPr lang="en-US" dirty="0">
                <a:solidFill>
                  <a:srgbClr val="064974"/>
                </a:solidFill>
                <a:latin typeface="Calibri" panose="020F0502020204030204" pitchFamily="34" charset="0"/>
              </a:rPr>
              <a:t>cost </a:t>
            </a:r>
            <a:r>
              <a:rPr lang="en-US" dirty="0" smtClean="0">
                <a:solidFill>
                  <a:srgbClr val="064974"/>
                </a:solidFill>
                <a:latin typeface="Calibri" panose="020F0502020204030204" pitchFamily="34" charset="0"/>
              </a:rPr>
              <a:t>controls, </a:t>
            </a:r>
            <a:r>
              <a:rPr lang="en-US" dirty="0">
                <a:solidFill>
                  <a:srgbClr val="064974"/>
                </a:solidFill>
                <a:latin typeface="Calibri" panose="020F0502020204030204" pitchFamily="34" charset="0"/>
              </a:rPr>
              <a:t>market access to </a:t>
            </a:r>
            <a:r>
              <a:rPr lang="en-US" dirty="0" smtClean="0">
                <a:solidFill>
                  <a:srgbClr val="064974"/>
                </a:solidFill>
                <a:latin typeface="Calibri" panose="020F0502020204030204" pitchFamily="34" charset="0"/>
              </a:rPr>
              <a:t>subcontractors, suppliers, and more streamlined administrative controls</a:t>
            </a:r>
            <a:br>
              <a:rPr lang="en-US" dirty="0" smtClean="0">
                <a:solidFill>
                  <a:srgbClr val="064974"/>
                </a:solidFill>
                <a:latin typeface="Calibri" panose="020F0502020204030204" pitchFamily="34" charset="0"/>
              </a:rPr>
            </a:br>
            <a:endParaRPr lang="en-US" dirty="0">
              <a:solidFill>
                <a:srgbClr val="064974"/>
              </a:solidFill>
              <a:latin typeface="Calibri" panose="020F0502020204030204" pitchFamily="34" charset="0"/>
            </a:endParaRPr>
          </a:p>
          <a:p>
            <a:pPr>
              <a:spcBef>
                <a:spcPts val="900"/>
              </a:spcBef>
              <a:spcAft>
                <a:spcPts val="0"/>
              </a:spcAft>
            </a:pPr>
            <a:r>
              <a:rPr lang="en-US" dirty="0" smtClean="0">
                <a:solidFill>
                  <a:srgbClr val="064974"/>
                </a:solidFill>
                <a:latin typeface="Calibri" panose="020F0502020204030204" pitchFamily="34" charset="0"/>
              </a:rPr>
              <a:t>Improved Potential </a:t>
            </a:r>
            <a:r>
              <a:rPr lang="en-US" dirty="0">
                <a:solidFill>
                  <a:srgbClr val="064974"/>
                </a:solidFill>
                <a:latin typeface="Calibri" panose="020F0502020204030204" pitchFamily="34" charset="0"/>
              </a:rPr>
              <a:t>for early bid </a:t>
            </a:r>
            <a:r>
              <a:rPr lang="en-US" dirty="0" smtClean="0">
                <a:solidFill>
                  <a:srgbClr val="064974"/>
                </a:solidFill>
                <a:latin typeface="Calibri" panose="020F0502020204030204" pitchFamily="34" charset="0"/>
              </a:rPr>
              <a:t>packages for early work and </a:t>
            </a:r>
            <a:r>
              <a:rPr lang="en-US" dirty="0">
                <a:solidFill>
                  <a:srgbClr val="064974"/>
                </a:solidFill>
                <a:latin typeface="Calibri" panose="020F0502020204030204" pitchFamily="34" charset="0"/>
              </a:rPr>
              <a:t>long-lead </a:t>
            </a:r>
            <a:r>
              <a:rPr lang="en-US" dirty="0" smtClean="0">
                <a:solidFill>
                  <a:srgbClr val="064974"/>
                </a:solidFill>
                <a:latin typeface="Calibri" panose="020F0502020204030204" pitchFamily="34" charset="0"/>
              </a:rPr>
              <a:t>items in an escalating Labor and Materials marketplace</a:t>
            </a:r>
          </a:p>
          <a:p>
            <a:pPr>
              <a:spcBef>
                <a:spcPts val="900"/>
              </a:spcBef>
              <a:spcAft>
                <a:spcPts val="0"/>
              </a:spcAft>
            </a:pPr>
            <a:endParaRPr lang="en-US" sz="2200" dirty="0">
              <a:solidFill>
                <a:srgbClr val="064974"/>
              </a:solidFill>
              <a:latin typeface="Calibri" panose="020F0502020204030204" pitchFamily="34" charset="0"/>
            </a:endParaRPr>
          </a:p>
          <a:p>
            <a:pPr marL="0" indent="0">
              <a:spcBef>
                <a:spcPts val="900"/>
              </a:spcBef>
              <a:spcAft>
                <a:spcPts val="0"/>
              </a:spcAft>
              <a:buNone/>
            </a:pPr>
            <a:endParaRPr lang="en-US" dirty="0">
              <a:latin typeface="Calibri" panose="020F0502020204030204" pitchFamily="34" charset="0"/>
            </a:endParaRPr>
          </a:p>
        </p:txBody>
      </p:sp>
    </p:spTree>
    <p:extLst>
      <p:ext uri="{BB962C8B-B14F-4D97-AF65-F5344CB8AC3E}">
        <p14:creationId xmlns:p14="http://schemas.microsoft.com/office/powerpoint/2010/main" val="3692611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748" y="3222703"/>
            <a:ext cx="7620000" cy="1257300"/>
          </a:xfrm>
        </p:spPr>
        <p:txBody>
          <a:bodyPr>
            <a:normAutofit/>
          </a:bodyPr>
          <a:lstStyle/>
          <a:p>
            <a:pPr algn="ctr"/>
            <a:r>
              <a:rPr lang="en-US" sz="4400" b="1" dirty="0" smtClean="0">
                <a:solidFill>
                  <a:srgbClr val="064974"/>
                </a:solidFill>
                <a:latin typeface="Calibri" panose="020F0502020204030204" pitchFamily="34" charset="0"/>
              </a:rPr>
              <a:t>Project Team Qualifications</a:t>
            </a:r>
            <a:endParaRPr lang="en-US" sz="4400" b="1" dirty="0">
              <a:solidFill>
                <a:srgbClr val="064974"/>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479" y="649968"/>
            <a:ext cx="2288538" cy="2572735"/>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3465710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4425"/>
            <a:ext cx="7269480" cy="746760"/>
          </a:xfrm>
        </p:spPr>
        <p:txBody>
          <a:bodyPr>
            <a:normAutofit/>
          </a:bodyPr>
          <a:lstStyle/>
          <a:p>
            <a:r>
              <a:rPr lang="en-US" sz="3200" b="1" u="sng" dirty="0" smtClean="0">
                <a:solidFill>
                  <a:srgbClr val="064974"/>
                </a:solidFill>
                <a:latin typeface="Calibri" panose="020F0502020204030204" pitchFamily="34" charset="0"/>
              </a:rPr>
              <a:t>Project Team Qualifications:</a:t>
            </a:r>
            <a:endParaRPr lang="en-US" sz="3200" b="1" u="sng" dirty="0">
              <a:solidFill>
                <a:srgbClr val="064974"/>
              </a:solidFill>
              <a:latin typeface="Calibri" panose="020F0502020204030204" pitchFamily="34" charset="0"/>
            </a:endParaRPr>
          </a:p>
        </p:txBody>
      </p:sp>
      <p:sp>
        <p:nvSpPr>
          <p:cNvPr id="6" name="Content Placeholder 2"/>
          <p:cNvSpPr>
            <a:spLocks noGrp="1"/>
          </p:cNvSpPr>
          <p:nvPr>
            <p:ph idx="1"/>
          </p:nvPr>
        </p:nvSpPr>
        <p:spPr>
          <a:xfrm>
            <a:off x="292521" y="1011185"/>
            <a:ext cx="8374778" cy="5781810"/>
          </a:xfrm>
        </p:spPr>
        <p:txBody>
          <a:bodyPr>
            <a:normAutofit fontScale="55000" lnSpcReduction="20000"/>
          </a:bodyPr>
          <a:lstStyle/>
          <a:p>
            <a:pPr marL="0" indent="0">
              <a:spcBef>
                <a:spcPts val="1800"/>
              </a:spcBef>
              <a:buNone/>
            </a:pPr>
            <a:endParaRPr lang="en-US" sz="1700" b="1" dirty="0">
              <a:solidFill>
                <a:srgbClr val="064974"/>
              </a:solidFill>
              <a:latin typeface="Calibri" panose="020F0502020204030204" pitchFamily="34" charset="0"/>
            </a:endParaRPr>
          </a:p>
          <a:p>
            <a:pPr marL="0" indent="0">
              <a:spcBef>
                <a:spcPts val="1800"/>
              </a:spcBef>
              <a:buNone/>
            </a:pPr>
            <a:r>
              <a:rPr lang="en-US" sz="3200" b="1" u="sng" dirty="0" smtClean="0">
                <a:solidFill>
                  <a:srgbClr val="064974"/>
                </a:solidFill>
                <a:latin typeface="Calibri" panose="020F0502020204030204" pitchFamily="34" charset="0"/>
              </a:rPr>
              <a:t>Bainbridge Island </a:t>
            </a:r>
            <a:r>
              <a:rPr lang="en-US" sz="3200" b="1" u="sng" dirty="0">
                <a:solidFill>
                  <a:srgbClr val="064974"/>
                </a:solidFill>
                <a:latin typeface="Calibri" panose="020F0502020204030204" pitchFamily="34" charset="0"/>
              </a:rPr>
              <a:t>School </a:t>
            </a:r>
            <a:r>
              <a:rPr lang="en-US" sz="3200" b="1" u="sng" dirty="0" smtClean="0">
                <a:solidFill>
                  <a:srgbClr val="064974"/>
                </a:solidFill>
                <a:latin typeface="Calibri" panose="020F0502020204030204" pitchFamily="34" charset="0"/>
              </a:rPr>
              <a:t>District:</a:t>
            </a:r>
            <a:br>
              <a:rPr lang="en-US" sz="3200" b="1" u="sng" dirty="0" smtClean="0">
                <a:solidFill>
                  <a:srgbClr val="064974"/>
                </a:solidFill>
                <a:latin typeface="Calibri" panose="020F0502020204030204" pitchFamily="34" charset="0"/>
              </a:rPr>
            </a:br>
            <a:endParaRPr lang="en-US" sz="3200" b="1" u="sng" dirty="0">
              <a:solidFill>
                <a:srgbClr val="064974"/>
              </a:solidFill>
              <a:latin typeface="Calibri" panose="020F0502020204030204" pitchFamily="34" charset="0"/>
            </a:endParaRPr>
          </a:p>
          <a:p>
            <a:pPr lvl="1">
              <a:lnSpc>
                <a:spcPct val="100000"/>
              </a:lnSpc>
              <a:buFont typeface="Arial" panose="020B0604020202020204" pitchFamily="34" charset="0"/>
              <a:buChar char="•"/>
            </a:pPr>
            <a:r>
              <a:rPr lang="en-US" sz="2600" dirty="0">
                <a:solidFill>
                  <a:srgbClr val="0B4F78"/>
                </a:solidFill>
                <a:latin typeface="Calibri" panose="020F0502020204030204" pitchFamily="34" charset="0"/>
              </a:rPr>
              <a:t>Extensive K-12 </a:t>
            </a:r>
            <a:r>
              <a:rPr lang="en-US" sz="2600" dirty="0" smtClean="0">
                <a:solidFill>
                  <a:srgbClr val="0B4F78"/>
                </a:solidFill>
                <a:latin typeface="Calibri" panose="020F0502020204030204" pitchFamily="34" charset="0"/>
              </a:rPr>
              <a:t>Capital </a:t>
            </a:r>
            <a:r>
              <a:rPr lang="en-US" sz="2600" dirty="0">
                <a:solidFill>
                  <a:srgbClr val="0B4F78"/>
                </a:solidFill>
                <a:latin typeface="Calibri" panose="020F0502020204030204" pitchFamily="34" charset="0"/>
              </a:rPr>
              <a:t>P</a:t>
            </a:r>
            <a:r>
              <a:rPr lang="en-US" sz="2600" dirty="0" smtClean="0">
                <a:solidFill>
                  <a:srgbClr val="0B4F78"/>
                </a:solidFill>
                <a:latin typeface="Calibri" panose="020F0502020204030204" pitchFamily="34" charset="0"/>
              </a:rPr>
              <a:t>rojects experience with a long </a:t>
            </a:r>
            <a:r>
              <a:rPr lang="en-US" sz="2600" dirty="0">
                <a:solidFill>
                  <a:srgbClr val="0B4F78"/>
                </a:solidFill>
                <a:latin typeface="Calibri" panose="020F0502020204030204" pitchFamily="34" charset="0"/>
              </a:rPr>
              <a:t>record of </a:t>
            </a:r>
            <a:r>
              <a:rPr lang="en-US" sz="2600" dirty="0" smtClean="0">
                <a:solidFill>
                  <a:srgbClr val="0B4F78"/>
                </a:solidFill>
                <a:latin typeface="Calibri" panose="020F0502020204030204" pitchFamily="34" charset="0"/>
              </a:rPr>
              <a:t>on-time &amp; on-budget projects </a:t>
            </a:r>
          </a:p>
          <a:p>
            <a:pPr lvl="1">
              <a:lnSpc>
                <a:spcPct val="100000"/>
              </a:lnSpc>
              <a:buFont typeface="Arial" panose="020B0604020202020204" pitchFamily="34" charset="0"/>
              <a:buChar char="•"/>
            </a:pPr>
            <a:r>
              <a:rPr lang="en-US" sz="2600" dirty="0">
                <a:solidFill>
                  <a:srgbClr val="0B4F78"/>
                </a:solidFill>
                <a:latin typeface="Calibri" panose="020F0502020204030204" pitchFamily="34" charset="0"/>
              </a:rPr>
              <a:t>N</a:t>
            </a:r>
            <a:r>
              <a:rPr lang="en-US" sz="2600" dirty="0" smtClean="0">
                <a:solidFill>
                  <a:srgbClr val="0B4F78"/>
                </a:solidFill>
                <a:latin typeface="Calibri" panose="020F0502020204030204" pitchFamily="34" charset="0"/>
              </a:rPr>
              <a:t>o WA State Audit findings since 1995</a:t>
            </a:r>
            <a:endParaRPr lang="en-US" sz="2600" dirty="0">
              <a:solidFill>
                <a:srgbClr val="0B4F78"/>
              </a:solidFill>
              <a:latin typeface="Calibri" panose="020F0502020204030204" pitchFamily="34" charset="0"/>
            </a:endParaRPr>
          </a:p>
          <a:p>
            <a:pPr lvl="1">
              <a:lnSpc>
                <a:spcPct val="100000"/>
              </a:lnSpc>
              <a:buFont typeface="Arial" panose="020B0604020202020204" pitchFamily="34" charset="0"/>
              <a:buChar char="•"/>
            </a:pPr>
            <a:r>
              <a:rPr lang="en-US" sz="2600" dirty="0">
                <a:solidFill>
                  <a:srgbClr val="0B4F78"/>
                </a:solidFill>
                <a:latin typeface="Calibri" panose="020F0502020204030204" pitchFamily="34" charset="0"/>
              </a:rPr>
              <a:t>This program will be District’s </a:t>
            </a:r>
            <a:r>
              <a:rPr lang="en-US" sz="2600" dirty="0" smtClean="0">
                <a:solidFill>
                  <a:srgbClr val="0B4F78"/>
                </a:solidFill>
                <a:latin typeface="Calibri" panose="020F0502020204030204" pitchFamily="34" charset="0"/>
              </a:rPr>
              <a:t>second opportunity </a:t>
            </a:r>
            <a:r>
              <a:rPr lang="en-US" sz="2600" dirty="0">
                <a:solidFill>
                  <a:srgbClr val="0B4F78"/>
                </a:solidFill>
                <a:latin typeface="Calibri" panose="020F0502020204030204" pitchFamily="34" charset="0"/>
              </a:rPr>
              <a:t>to use </a:t>
            </a:r>
            <a:r>
              <a:rPr lang="en-US" sz="2600" dirty="0" smtClean="0">
                <a:solidFill>
                  <a:srgbClr val="0B4F78"/>
                </a:solidFill>
                <a:latin typeface="Calibri" panose="020F0502020204030204" pitchFamily="34" charset="0"/>
              </a:rPr>
              <a:t>GC/CM</a:t>
            </a:r>
            <a:endParaRPr lang="en-US" sz="2600" dirty="0">
              <a:solidFill>
                <a:srgbClr val="0B4F78"/>
              </a:solidFill>
              <a:latin typeface="Calibri" panose="020F0502020204030204" pitchFamily="34" charset="0"/>
            </a:endParaRPr>
          </a:p>
          <a:p>
            <a:pPr lvl="1">
              <a:lnSpc>
                <a:spcPct val="100000"/>
              </a:lnSpc>
              <a:buFont typeface="Arial" panose="020B0604020202020204" pitchFamily="34" charset="0"/>
              <a:buChar char="•"/>
            </a:pPr>
            <a:r>
              <a:rPr lang="en-US" sz="2600" dirty="0" smtClean="0">
                <a:solidFill>
                  <a:srgbClr val="0B4F78"/>
                </a:solidFill>
                <a:latin typeface="Calibri" panose="020F0502020204030204" pitchFamily="34" charset="0"/>
              </a:rPr>
              <a:t>Tamela VanWinkle, Executive Director of Capital Projects; serving as Project Executive. </a:t>
            </a:r>
            <a:endParaRPr lang="en-US" sz="2600" dirty="0">
              <a:solidFill>
                <a:srgbClr val="0B4F78"/>
              </a:solidFill>
              <a:latin typeface="Calibri" panose="020F0502020204030204" pitchFamily="34" charset="0"/>
            </a:endParaRPr>
          </a:p>
          <a:p>
            <a:pPr lvl="1">
              <a:lnSpc>
                <a:spcPct val="100000"/>
              </a:lnSpc>
              <a:buFont typeface="Arial" panose="020B0604020202020204" pitchFamily="34" charset="0"/>
              <a:buChar char="•"/>
            </a:pPr>
            <a:r>
              <a:rPr lang="en-US" sz="2600" dirty="0" smtClean="0">
                <a:solidFill>
                  <a:srgbClr val="0B4F78"/>
                </a:solidFill>
                <a:latin typeface="Calibri" panose="020F0502020204030204" pitchFamily="34" charset="0"/>
              </a:rPr>
              <a:t>Christy Barrie, Capital Projects Manager; </a:t>
            </a:r>
            <a:r>
              <a:rPr lang="en-US" sz="2600" dirty="0">
                <a:solidFill>
                  <a:srgbClr val="0B4F78"/>
                </a:solidFill>
                <a:latin typeface="Calibri" panose="020F0502020204030204" pitchFamily="34" charset="0"/>
              </a:rPr>
              <a:t>serving as </a:t>
            </a:r>
            <a:r>
              <a:rPr lang="en-US" sz="2600" dirty="0" smtClean="0">
                <a:solidFill>
                  <a:srgbClr val="0B4F78"/>
                </a:solidFill>
                <a:latin typeface="Calibri" panose="020F0502020204030204" pitchFamily="34" charset="0"/>
              </a:rPr>
              <a:t>Project Manager</a:t>
            </a:r>
          </a:p>
          <a:p>
            <a:pPr lvl="1">
              <a:lnSpc>
                <a:spcPct val="100000"/>
              </a:lnSpc>
              <a:buFont typeface="Arial" panose="020B0604020202020204" pitchFamily="34" charset="0"/>
              <a:buChar char="•"/>
            </a:pPr>
            <a:endParaRPr lang="en-US" sz="1400" dirty="0">
              <a:solidFill>
                <a:srgbClr val="0B4F78"/>
              </a:solidFill>
              <a:latin typeface="Calibri" panose="020F0502020204030204" pitchFamily="34" charset="0"/>
            </a:endParaRPr>
          </a:p>
          <a:p>
            <a:pPr lvl="1">
              <a:lnSpc>
                <a:spcPct val="100000"/>
              </a:lnSpc>
              <a:buFont typeface="Arial" panose="020B0604020202020204" pitchFamily="34" charset="0"/>
              <a:buChar char="•"/>
            </a:pPr>
            <a:endParaRPr lang="en-US" sz="1400" dirty="0" smtClean="0">
              <a:solidFill>
                <a:srgbClr val="0B4F78"/>
              </a:solidFill>
              <a:latin typeface="Calibri" panose="020F0502020204030204" pitchFamily="34" charset="0"/>
            </a:endParaRPr>
          </a:p>
          <a:p>
            <a:pPr marL="274320" lvl="1" indent="0">
              <a:lnSpc>
                <a:spcPct val="100000"/>
              </a:lnSpc>
              <a:buNone/>
            </a:pPr>
            <a:endParaRPr lang="en-US" sz="1400" dirty="0">
              <a:solidFill>
                <a:srgbClr val="0B4F78"/>
              </a:solidFill>
              <a:latin typeface="Calibri" panose="020F0502020204030204" pitchFamily="34" charset="0"/>
            </a:endParaRPr>
          </a:p>
          <a:p>
            <a:pPr marL="0" indent="0">
              <a:buNone/>
            </a:pPr>
            <a:r>
              <a:rPr lang="en-US" sz="3200" b="1" u="sng" dirty="0" smtClean="0">
                <a:solidFill>
                  <a:srgbClr val="064974"/>
                </a:solidFill>
                <a:latin typeface="Calibri" panose="020F0502020204030204" pitchFamily="34" charset="0"/>
              </a:rPr>
              <a:t>Parametrix:</a:t>
            </a:r>
            <a:br>
              <a:rPr lang="en-US" sz="3200" b="1" u="sng" dirty="0" smtClean="0">
                <a:solidFill>
                  <a:srgbClr val="064974"/>
                </a:solidFill>
                <a:latin typeface="Calibri" panose="020F0502020204030204" pitchFamily="34" charset="0"/>
              </a:rPr>
            </a:br>
            <a:endParaRPr lang="en-US" sz="3200" b="1" u="sng" dirty="0">
              <a:solidFill>
                <a:srgbClr val="064974"/>
              </a:solidFill>
              <a:latin typeface="Calibri" panose="020F0502020204030204" pitchFamily="34" charset="0"/>
            </a:endParaRPr>
          </a:p>
          <a:p>
            <a:pPr lvl="1">
              <a:buFont typeface="Arial" panose="020B0604020202020204" pitchFamily="34" charset="0"/>
              <a:buChar char="•"/>
            </a:pPr>
            <a:r>
              <a:rPr lang="en-US" sz="2600" dirty="0" smtClean="0">
                <a:solidFill>
                  <a:srgbClr val="0A5387"/>
                </a:solidFill>
                <a:latin typeface="Calibri" panose="020F0502020204030204" pitchFamily="34" charset="0"/>
              </a:rPr>
              <a:t>Extensive </a:t>
            </a:r>
            <a:r>
              <a:rPr lang="en-US" sz="2600" dirty="0">
                <a:solidFill>
                  <a:srgbClr val="0A5387"/>
                </a:solidFill>
                <a:latin typeface="Calibri" panose="020F0502020204030204" pitchFamily="34" charset="0"/>
              </a:rPr>
              <a:t>experience assisting </a:t>
            </a:r>
            <a:r>
              <a:rPr lang="en-US" sz="2600" dirty="0" smtClean="0">
                <a:solidFill>
                  <a:srgbClr val="0A5387"/>
                </a:solidFill>
                <a:latin typeface="Calibri" panose="020F0502020204030204" pitchFamily="34" charset="0"/>
              </a:rPr>
              <a:t>10 </a:t>
            </a:r>
            <a:r>
              <a:rPr lang="en-US" sz="2600" dirty="0">
                <a:solidFill>
                  <a:srgbClr val="0A5387"/>
                </a:solidFill>
                <a:latin typeface="Calibri" panose="020F0502020204030204" pitchFamily="34" charset="0"/>
              </a:rPr>
              <a:t>Washington school districts on </a:t>
            </a:r>
            <a:r>
              <a:rPr lang="en-US" sz="2600" dirty="0" smtClean="0">
                <a:solidFill>
                  <a:srgbClr val="0A5387"/>
                </a:solidFill>
                <a:latin typeface="Calibri" panose="020F0502020204030204" pitchFamily="34" charset="0"/>
              </a:rPr>
              <a:t>19 </a:t>
            </a:r>
            <a:r>
              <a:rPr lang="en-US" sz="2600" dirty="0">
                <a:solidFill>
                  <a:srgbClr val="0A5387"/>
                </a:solidFill>
                <a:latin typeface="Calibri" panose="020F0502020204030204" pitchFamily="34" charset="0"/>
              </a:rPr>
              <a:t>GC/CM projects</a:t>
            </a:r>
          </a:p>
          <a:p>
            <a:pPr lvl="1">
              <a:buFont typeface="Arial" panose="020B0604020202020204" pitchFamily="34" charset="0"/>
              <a:buChar char="•"/>
            </a:pPr>
            <a:r>
              <a:rPr lang="en-US" sz="2600" dirty="0">
                <a:solidFill>
                  <a:srgbClr val="0A5387"/>
                </a:solidFill>
                <a:latin typeface="Calibri" panose="020F0502020204030204" pitchFamily="34" charset="0"/>
              </a:rPr>
              <a:t>Jim Dugan; Program Director, GC/CM </a:t>
            </a:r>
            <a:r>
              <a:rPr lang="en-US" sz="2600" dirty="0" smtClean="0">
                <a:solidFill>
                  <a:srgbClr val="0A5387"/>
                </a:solidFill>
                <a:latin typeface="Calibri" panose="020F0502020204030204" pitchFamily="34" charset="0"/>
              </a:rPr>
              <a:t>Advisor (14 GC/CM Projects)</a:t>
            </a:r>
            <a:endParaRPr lang="en-US" sz="2600" dirty="0">
              <a:solidFill>
                <a:srgbClr val="0A5387"/>
              </a:solidFill>
              <a:latin typeface="Calibri" panose="020F0502020204030204" pitchFamily="34" charset="0"/>
            </a:endParaRPr>
          </a:p>
          <a:p>
            <a:pPr lvl="1">
              <a:buFont typeface="Arial" panose="020B0604020202020204" pitchFamily="34" charset="0"/>
              <a:buChar char="•"/>
            </a:pPr>
            <a:r>
              <a:rPr lang="en-US" sz="2600" dirty="0">
                <a:solidFill>
                  <a:srgbClr val="0A5387"/>
                </a:solidFill>
                <a:latin typeface="Calibri" panose="020F0502020204030204" pitchFamily="34" charset="0"/>
              </a:rPr>
              <a:t>Jesse Noga; Project Manager, GC/CM Procurement and </a:t>
            </a:r>
            <a:r>
              <a:rPr lang="en-US" sz="2600" dirty="0" smtClean="0">
                <a:solidFill>
                  <a:srgbClr val="0A5387"/>
                </a:solidFill>
                <a:latin typeface="Calibri" panose="020F0502020204030204" pitchFamily="34" charset="0"/>
              </a:rPr>
              <a:t>Support (Completed GC/CM Workshop)</a:t>
            </a:r>
            <a:endParaRPr lang="en-US" sz="2600" dirty="0">
              <a:solidFill>
                <a:srgbClr val="0A5387"/>
              </a:solidFill>
              <a:latin typeface="Calibri" panose="020F0502020204030204" pitchFamily="34" charset="0"/>
            </a:endParaRPr>
          </a:p>
          <a:p>
            <a:pPr lvl="1">
              <a:buFont typeface="Arial" panose="020B0604020202020204" pitchFamily="34" charset="0"/>
              <a:buChar char="•"/>
            </a:pPr>
            <a:r>
              <a:rPr lang="en-US" sz="2600" dirty="0">
                <a:solidFill>
                  <a:srgbClr val="0A5387"/>
                </a:solidFill>
                <a:latin typeface="Calibri" panose="020F0502020204030204" pitchFamily="34" charset="0"/>
              </a:rPr>
              <a:t>Maggie Anderson; GC/CM Support &amp; Project </a:t>
            </a:r>
            <a:r>
              <a:rPr lang="en-US" sz="2600" dirty="0" smtClean="0">
                <a:solidFill>
                  <a:srgbClr val="0A5387"/>
                </a:solidFill>
                <a:latin typeface="Calibri" panose="020F0502020204030204" pitchFamily="34" charset="0"/>
              </a:rPr>
              <a:t>Controls (Completed GC/CM Workshop)</a:t>
            </a:r>
          </a:p>
          <a:p>
            <a:pPr marL="274320" lvl="1" indent="0">
              <a:buNone/>
            </a:pPr>
            <a:r>
              <a:rPr lang="en-US" sz="1400" dirty="0" smtClean="0">
                <a:solidFill>
                  <a:srgbClr val="064974"/>
                </a:solidFill>
                <a:latin typeface="Calibri" panose="020F0502020204030204" pitchFamily="34" charset="0"/>
              </a:rPr>
              <a:t/>
            </a:r>
            <a:br>
              <a:rPr lang="en-US" sz="1400" dirty="0" smtClean="0">
                <a:solidFill>
                  <a:srgbClr val="064974"/>
                </a:solidFill>
                <a:latin typeface="Calibri" panose="020F0502020204030204" pitchFamily="34" charset="0"/>
              </a:rPr>
            </a:br>
            <a:endParaRPr lang="en-US" sz="1400" dirty="0" smtClean="0">
              <a:solidFill>
                <a:srgbClr val="064974"/>
              </a:solidFill>
              <a:latin typeface="Calibri" panose="020F0502020204030204" pitchFamily="34" charset="0"/>
            </a:endParaRPr>
          </a:p>
          <a:p>
            <a:pPr lvl="1">
              <a:buFont typeface="Arial" panose="020B0604020202020204" pitchFamily="34" charset="0"/>
              <a:buChar char="•"/>
            </a:pPr>
            <a:endParaRPr lang="en-US" sz="1400" dirty="0" smtClean="0">
              <a:solidFill>
                <a:srgbClr val="064974"/>
              </a:solidFill>
              <a:latin typeface="Calibri" panose="020F0502020204030204" pitchFamily="34" charset="0"/>
            </a:endParaRPr>
          </a:p>
          <a:p>
            <a:pPr lvl="1">
              <a:buFont typeface="Arial" panose="020B0604020202020204" pitchFamily="34" charset="0"/>
              <a:buChar char="•"/>
            </a:pPr>
            <a:endParaRPr lang="en-US" sz="1400" dirty="0">
              <a:solidFill>
                <a:srgbClr val="064974"/>
              </a:solidFill>
              <a:latin typeface="Calibri" panose="020F0502020204030204" pitchFamily="34" charset="0"/>
            </a:endParaRPr>
          </a:p>
          <a:p>
            <a:pPr lvl="1">
              <a:buFont typeface="Arial" panose="020B0604020202020204" pitchFamily="34" charset="0"/>
              <a:buChar char="•"/>
            </a:pPr>
            <a:endParaRPr lang="en-US" sz="1400" dirty="0">
              <a:solidFill>
                <a:srgbClr val="064974"/>
              </a:solidFill>
              <a:latin typeface="Calibri" panose="020F0502020204030204" pitchFamily="34" charset="0"/>
            </a:endParaRPr>
          </a:p>
          <a:p>
            <a:pPr lvl="1">
              <a:buFont typeface="Arial" panose="020B0604020202020204" pitchFamily="34" charset="0"/>
              <a:buChar char="•"/>
            </a:pPr>
            <a:endParaRPr lang="en-US" sz="1400" dirty="0" smtClean="0">
              <a:solidFill>
                <a:srgbClr val="064974"/>
              </a:solidFill>
              <a:latin typeface="Calibri" panose="020F0502020204030204" pitchFamily="34" charset="0"/>
            </a:endParaRPr>
          </a:p>
          <a:p>
            <a:pPr marL="274320" lvl="1" indent="0">
              <a:buNone/>
            </a:pPr>
            <a:endParaRPr lang="en-US" sz="1400" dirty="0">
              <a:solidFill>
                <a:srgbClr val="064974"/>
              </a:solidFill>
              <a:latin typeface="Calibri" panose="020F0502020204030204" pitchFamily="34" charset="0"/>
            </a:endParaRPr>
          </a:p>
          <a:p>
            <a:pPr marL="548640" lvl="2" indent="0">
              <a:buNone/>
            </a:pPr>
            <a:r>
              <a:rPr lang="en-US" dirty="0" smtClean="0">
                <a:solidFill>
                  <a:schemeClr val="tx1"/>
                </a:solidFill>
                <a:latin typeface="Calibri" panose="020F0502020204030204" pitchFamily="34" charset="0"/>
              </a:rPr>
              <a:t>	</a:t>
            </a:r>
            <a:endParaRPr lang="en-US" dirty="0">
              <a:solidFill>
                <a:schemeClr val="tx1"/>
              </a:solidFill>
              <a:latin typeface="Calibri" panose="020F0502020204030204" pitchFamily="34" charset="0"/>
            </a:endParaRPr>
          </a:p>
          <a:p>
            <a:endParaRPr lang="en-US" sz="2000" dirty="0"/>
          </a:p>
          <a:p>
            <a:endParaRPr lang="en-US" sz="2400" dirty="0"/>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Tree>
    <p:extLst>
      <p:ext uri="{BB962C8B-B14F-4D97-AF65-F5344CB8AC3E}">
        <p14:creationId xmlns:p14="http://schemas.microsoft.com/office/powerpoint/2010/main" val="3737130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1760"/>
            <a:ext cx="7269480" cy="609600"/>
          </a:xfrm>
        </p:spPr>
        <p:txBody>
          <a:bodyPr>
            <a:normAutofit/>
          </a:bodyPr>
          <a:lstStyle/>
          <a:p>
            <a:r>
              <a:rPr lang="en-US" sz="3200" b="1" u="sng" dirty="0" smtClean="0">
                <a:solidFill>
                  <a:srgbClr val="064974"/>
                </a:solidFill>
                <a:latin typeface="Calibri" panose="020F0502020204030204" pitchFamily="34" charset="0"/>
              </a:rPr>
              <a:t>Project Team Qualifications:</a:t>
            </a:r>
            <a:endParaRPr lang="en-US" sz="3200" b="1" u="sng" dirty="0">
              <a:solidFill>
                <a:srgbClr val="064974"/>
              </a:solidFill>
              <a:latin typeface="Calibri" panose="020F0502020204030204" pitchFamily="34" charset="0"/>
            </a:endParaRPr>
          </a:p>
        </p:txBody>
      </p:sp>
      <p:sp>
        <p:nvSpPr>
          <p:cNvPr id="6" name="Content Placeholder 2"/>
          <p:cNvSpPr>
            <a:spLocks noGrp="1"/>
          </p:cNvSpPr>
          <p:nvPr>
            <p:ph idx="1"/>
          </p:nvPr>
        </p:nvSpPr>
        <p:spPr>
          <a:xfrm>
            <a:off x="275186" y="846506"/>
            <a:ext cx="7896357" cy="5354946"/>
          </a:xfrm>
        </p:spPr>
        <p:txBody>
          <a:bodyPr>
            <a:normAutofit/>
          </a:bodyPr>
          <a:lstStyle/>
          <a:p>
            <a:endParaRPr lang="en-US" sz="2000" dirty="0"/>
          </a:p>
          <a:p>
            <a:endParaRPr lang="en-US" sz="2400" dirty="0"/>
          </a:p>
        </p:txBody>
      </p:sp>
      <p:sp>
        <p:nvSpPr>
          <p:cNvPr id="5" name="Title 1"/>
          <p:cNvSpPr txBox="1">
            <a:spLocks/>
          </p:cNvSpPr>
          <p:nvPr/>
        </p:nvSpPr>
        <p:spPr>
          <a:xfrm>
            <a:off x="457200" y="1417638"/>
            <a:ext cx="7086600" cy="51355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US" sz="4400" dirty="0"/>
          </a:p>
        </p:txBody>
      </p:sp>
      <p:sp>
        <p:nvSpPr>
          <p:cNvPr id="3" name="Rectangle 2"/>
          <p:cNvSpPr/>
          <p:nvPr/>
        </p:nvSpPr>
        <p:spPr>
          <a:xfrm>
            <a:off x="275186" y="1031408"/>
            <a:ext cx="8386494" cy="5401479"/>
          </a:xfrm>
          <a:prstGeom prst="rect">
            <a:avLst/>
          </a:prstGeom>
        </p:spPr>
        <p:txBody>
          <a:bodyPr wrap="square">
            <a:spAutoFit/>
          </a:bodyPr>
          <a:lstStyle/>
          <a:p>
            <a:r>
              <a:rPr lang="en-US" sz="2000" b="1" u="sng" dirty="0">
                <a:solidFill>
                  <a:srgbClr val="064974"/>
                </a:solidFill>
                <a:latin typeface="Calibri" panose="020F0502020204030204" pitchFamily="34" charset="0"/>
              </a:rPr>
              <a:t>Mahlum </a:t>
            </a:r>
            <a:r>
              <a:rPr lang="en-US" sz="2000" b="1" u="sng" dirty="0" smtClean="0">
                <a:solidFill>
                  <a:srgbClr val="064974"/>
                </a:solidFill>
                <a:latin typeface="Calibri" panose="020F0502020204030204" pitchFamily="34" charset="0"/>
              </a:rPr>
              <a:t>Architects:</a:t>
            </a:r>
            <a:br>
              <a:rPr lang="en-US" sz="2000" b="1" u="sng" dirty="0" smtClean="0">
                <a:solidFill>
                  <a:srgbClr val="064974"/>
                </a:solidFill>
                <a:latin typeface="Calibri" panose="020F0502020204030204" pitchFamily="34" charset="0"/>
              </a:rPr>
            </a:br>
            <a:endParaRPr lang="en-US" sz="2000" b="1" u="sng" dirty="0" smtClean="0">
              <a:solidFill>
                <a:srgbClr val="064974"/>
              </a:solidFill>
              <a:latin typeface="Calibri" panose="020F0502020204030204" pitchFamily="34" charset="0"/>
            </a:endParaRPr>
          </a:p>
          <a:p>
            <a:pPr lvl="1">
              <a:buFont typeface="Arial" panose="020B0604020202020204" pitchFamily="34" charset="0"/>
              <a:buChar char="•"/>
            </a:pPr>
            <a:r>
              <a:rPr lang="en-US" sz="1600" dirty="0" smtClean="0">
                <a:solidFill>
                  <a:srgbClr val="064974"/>
                </a:solidFill>
                <a:latin typeface="Calibri" panose="020F0502020204030204" pitchFamily="34" charset="0"/>
              </a:rPr>
              <a:t>  Extensive </a:t>
            </a:r>
            <a:r>
              <a:rPr lang="en-US" sz="1600" dirty="0">
                <a:solidFill>
                  <a:srgbClr val="064974"/>
                </a:solidFill>
                <a:latin typeface="Calibri" panose="020F0502020204030204" pitchFamily="34" charset="0"/>
              </a:rPr>
              <a:t>K-12 </a:t>
            </a:r>
            <a:r>
              <a:rPr lang="en-US" sz="1600" dirty="0">
                <a:solidFill>
                  <a:srgbClr val="0A537E"/>
                </a:solidFill>
                <a:latin typeface="Calibri" panose="020F0502020204030204" pitchFamily="34" charset="0"/>
              </a:rPr>
              <a:t>experience assisting over 80 school districts in </a:t>
            </a:r>
            <a:r>
              <a:rPr lang="en-US" sz="1600" dirty="0" smtClean="0">
                <a:solidFill>
                  <a:srgbClr val="0A537E"/>
                </a:solidFill>
                <a:latin typeface="Calibri" panose="020F0502020204030204" pitchFamily="34" charset="0"/>
              </a:rPr>
              <a:t>WA and OR</a:t>
            </a:r>
          </a:p>
          <a:p>
            <a:pPr lvl="1">
              <a:buFont typeface="Arial" panose="020B0604020202020204" pitchFamily="34" charset="0"/>
              <a:buChar char="•"/>
            </a:pPr>
            <a:r>
              <a:rPr lang="en-US" sz="1600" dirty="0" smtClean="0">
                <a:solidFill>
                  <a:srgbClr val="0A537E"/>
                </a:solidFill>
                <a:latin typeface="Calibri" panose="020F0502020204030204" pitchFamily="34" charset="0"/>
              </a:rPr>
              <a:t>  Firm has worked on over 300 High School projects; over 35 of those were GC/CM Delivery</a:t>
            </a:r>
          </a:p>
          <a:p>
            <a:pPr lvl="1">
              <a:buFont typeface="Arial" panose="020B0604020202020204" pitchFamily="34" charset="0"/>
              <a:buChar char="•"/>
            </a:pPr>
            <a:r>
              <a:rPr lang="en-US" sz="1600" dirty="0" smtClean="0">
                <a:solidFill>
                  <a:srgbClr val="0A537E"/>
                </a:solidFill>
                <a:latin typeface="Calibri" panose="020F0502020204030204" pitchFamily="34" charset="0"/>
              </a:rPr>
              <a:t>  Recent </a:t>
            </a:r>
            <a:r>
              <a:rPr lang="en-US" sz="1600" dirty="0">
                <a:solidFill>
                  <a:srgbClr val="0A537E"/>
                </a:solidFill>
                <a:latin typeface="Calibri" panose="020F0502020204030204" pitchFamily="34" charset="0"/>
              </a:rPr>
              <a:t>GC/CM experience with Edmonds, Shoreline, Issaquah, &amp; Seattle School </a:t>
            </a:r>
            <a:r>
              <a:rPr lang="en-US" sz="1600" dirty="0" smtClean="0">
                <a:solidFill>
                  <a:srgbClr val="0A537E"/>
                </a:solidFill>
                <a:latin typeface="Calibri" panose="020F0502020204030204" pitchFamily="34" charset="0"/>
              </a:rPr>
              <a:t>District</a:t>
            </a:r>
            <a:endParaRPr lang="en-US" sz="1600" dirty="0">
              <a:solidFill>
                <a:srgbClr val="0A537E"/>
              </a:solidFill>
              <a:latin typeface="Calibri" panose="020F0502020204030204" pitchFamily="34" charset="0"/>
            </a:endParaRPr>
          </a:p>
          <a:p>
            <a:pPr lvl="1">
              <a:buFont typeface="Arial" panose="020B0604020202020204" pitchFamily="34" charset="0"/>
              <a:buChar char="•"/>
            </a:pPr>
            <a:r>
              <a:rPr lang="en-US" sz="1600" dirty="0" smtClean="0">
                <a:solidFill>
                  <a:srgbClr val="0A537E"/>
                </a:solidFill>
                <a:latin typeface="Calibri" panose="020F0502020204030204" pitchFamily="34" charset="0"/>
              </a:rPr>
              <a:t>  David </a:t>
            </a:r>
            <a:r>
              <a:rPr lang="en-US" sz="1600" dirty="0">
                <a:solidFill>
                  <a:srgbClr val="0A537E"/>
                </a:solidFill>
                <a:latin typeface="Calibri" panose="020F0502020204030204" pitchFamily="34" charset="0"/>
              </a:rPr>
              <a:t>Mount; </a:t>
            </a:r>
            <a:r>
              <a:rPr lang="en-US" sz="1600" dirty="0" smtClean="0">
                <a:solidFill>
                  <a:srgbClr val="0A537E"/>
                </a:solidFill>
                <a:latin typeface="Calibri" panose="020F0502020204030204" pitchFamily="34" charset="0"/>
              </a:rPr>
              <a:t>Principal-in-Charge (9+ GCCM)</a:t>
            </a:r>
            <a:endParaRPr lang="en-US" sz="1600" dirty="0">
              <a:solidFill>
                <a:srgbClr val="0A537E"/>
              </a:solidFill>
              <a:latin typeface="Calibri" panose="020F0502020204030204" pitchFamily="34" charset="0"/>
            </a:endParaRPr>
          </a:p>
          <a:p>
            <a:pPr lvl="1">
              <a:buFont typeface="Arial" panose="020B0604020202020204" pitchFamily="34" charset="0"/>
              <a:buChar char="•"/>
            </a:pPr>
            <a:r>
              <a:rPr lang="en-US" sz="1600" dirty="0" smtClean="0">
                <a:solidFill>
                  <a:srgbClr val="0A537E"/>
                </a:solidFill>
                <a:latin typeface="Calibri" panose="020F0502020204030204" pitchFamily="34" charset="0"/>
              </a:rPr>
              <a:t> JoAnn </a:t>
            </a:r>
            <a:r>
              <a:rPr lang="en-US" sz="1600" dirty="0">
                <a:solidFill>
                  <a:srgbClr val="0A537E"/>
                </a:solidFill>
                <a:latin typeface="Calibri" panose="020F0502020204030204" pitchFamily="34" charset="0"/>
              </a:rPr>
              <a:t>Wilson; AIA, LEED AP, Project </a:t>
            </a:r>
            <a:r>
              <a:rPr lang="en-US" sz="1600" dirty="0" smtClean="0">
                <a:solidFill>
                  <a:srgbClr val="0A537E"/>
                </a:solidFill>
                <a:latin typeface="Calibri" panose="020F0502020204030204" pitchFamily="34" charset="0"/>
              </a:rPr>
              <a:t>Manager (6+ GCCM)</a:t>
            </a:r>
          </a:p>
          <a:p>
            <a:pPr lvl="1"/>
            <a:endParaRPr lang="en-US" sz="1700" dirty="0">
              <a:solidFill>
                <a:srgbClr val="064974"/>
              </a:solidFill>
              <a:latin typeface="Calibri" panose="020F0502020204030204" pitchFamily="34" charset="0"/>
            </a:endParaRPr>
          </a:p>
          <a:p>
            <a:r>
              <a:rPr lang="en-US" sz="2000" b="1" u="sng" dirty="0" smtClean="0">
                <a:solidFill>
                  <a:srgbClr val="064974"/>
                </a:solidFill>
                <a:latin typeface="Calibri" panose="020F0502020204030204" pitchFamily="34" charset="0"/>
              </a:rPr>
              <a:t>Perkins Coie:</a:t>
            </a:r>
            <a:br>
              <a:rPr lang="en-US" sz="2000" b="1" u="sng" dirty="0" smtClean="0">
                <a:solidFill>
                  <a:srgbClr val="064974"/>
                </a:solidFill>
                <a:latin typeface="Calibri" panose="020F0502020204030204" pitchFamily="34" charset="0"/>
              </a:rPr>
            </a:br>
            <a:endParaRPr lang="en-US" sz="2000" b="1" u="sng" dirty="0">
              <a:solidFill>
                <a:srgbClr val="064974"/>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64974"/>
                </a:solidFill>
                <a:latin typeface="Calibri" panose="020F0502020204030204" pitchFamily="34" charset="0"/>
              </a:rPr>
              <a:t>Retained as legal counsel and GC/CM Advisor</a:t>
            </a:r>
          </a:p>
          <a:p>
            <a:pPr marL="742950" lvl="1" indent="-285750">
              <a:buFont typeface="Arial" panose="020B0604020202020204" pitchFamily="34" charset="0"/>
              <a:buChar char="•"/>
            </a:pPr>
            <a:r>
              <a:rPr lang="en-US" sz="1600" dirty="0">
                <a:solidFill>
                  <a:srgbClr val="064974"/>
                </a:solidFill>
                <a:latin typeface="Calibri" panose="020F0502020204030204" pitchFamily="34" charset="0"/>
              </a:rPr>
              <a:t>Firm has provided legal counsel for over </a:t>
            </a:r>
            <a:r>
              <a:rPr lang="en-US" sz="1600" dirty="0">
                <a:solidFill>
                  <a:srgbClr val="0A537E"/>
                </a:solidFill>
                <a:latin typeface="Calibri" panose="020F0502020204030204" pitchFamily="34" charset="0"/>
              </a:rPr>
              <a:t>50</a:t>
            </a:r>
            <a:r>
              <a:rPr lang="en-US" sz="1600" dirty="0">
                <a:solidFill>
                  <a:srgbClr val="064974"/>
                </a:solidFill>
                <a:latin typeface="Calibri" panose="020F0502020204030204" pitchFamily="34" charset="0"/>
              </a:rPr>
              <a:t> GC/CM projects in Washington State</a:t>
            </a:r>
          </a:p>
          <a:p>
            <a:pPr marL="742950" lvl="1" indent="-285750">
              <a:buFont typeface="Arial" panose="020B0604020202020204" pitchFamily="34" charset="0"/>
              <a:buChar char="•"/>
            </a:pPr>
            <a:r>
              <a:rPr lang="en-US" sz="1600" dirty="0">
                <a:solidFill>
                  <a:srgbClr val="064974"/>
                </a:solidFill>
                <a:latin typeface="Calibri" panose="020F0502020204030204" pitchFamily="34" charset="0"/>
              </a:rPr>
              <a:t>Experts in GC/CM contracts and procedures</a:t>
            </a:r>
          </a:p>
          <a:p>
            <a:pPr marL="742950" lvl="1" indent="-285750">
              <a:buFont typeface="Arial" panose="020B0604020202020204" pitchFamily="34" charset="0"/>
              <a:buChar char="•"/>
            </a:pPr>
            <a:r>
              <a:rPr lang="en-US" sz="1600" dirty="0">
                <a:solidFill>
                  <a:srgbClr val="064974"/>
                </a:solidFill>
                <a:latin typeface="Calibri" panose="020F0502020204030204" pitchFamily="34" charset="0"/>
              </a:rPr>
              <a:t>Graehm Wallace; Project Attorney, GC/CM </a:t>
            </a:r>
            <a:r>
              <a:rPr lang="en-US" sz="1600" dirty="0" smtClean="0">
                <a:solidFill>
                  <a:srgbClr val="064974"/>
                </a:solidFill>
                <a:latin typeface="Calibri" panose="020F0502020204030204" pitchFamily="34" charset="0"/>
              </a:rPr>
              <a:t>advisor</a:t>
            </a:r>
          </a:p>
          <a:p>
            <a:pPr marL="742950" lvl="1" indent="-285750">
              <a:buFont typeface="Arial" panose="020B0604020202020204" pitchFamily="34" charset="0"/>
              <a:buChar char="•"/>
            </a:pPr>
            <a:endParaRPr lang="en-US" sz="1600" dirty="0">
              <a:solidFill>
                <a:srgbClr val="064974"/>
              </a:solidFill>
              <a:latin typeface="Calibri" panose="020F0502020204030204" pitchFamily="34" charset="0"/>
            </a:endParaRPr>
          </a:p>
          <a:p>
            <a:pPr marL="114300" indent="0">
              <a:buNone/>
            </a:pPr>
            <a:r>
              <a:rPr lang="en-US" sz="1600" dirty="0" smtClean="0">
                <a:solidFill>
                  <a:srgbClr val="064974"/>
                </a:solidFill>
                <a:latin typeface="Calibri" panose="020F0502020204030204" pitchFamily="34" charset="0"/>
              </a:rPr>
              <a:t/>
            </a:r>
            <a:br>
              <a:rPr lang="en-US" sz="1600" dirty="0" smtClean="0">
                <a:solidFill>
                  <a:srgbClr val="064974"/>
                </a:solidFill>
                <a:latin typeface="Calibri" panose="020F0502020204030204" pitchFamily="34" charset="0"/>
              </a:rPr>
            </a:br>
            <a:endParaRPr lang="en-US" sz="1600" dirty="0" smtClean="0">
              <a:solidFill>
                <a:srgbClr val="064974"/>
              </a:solidFill>
              <a:latin typeface="Calibri" panose="020F0502020204030204" pitchFamily="34" charset="0"/>
            </a:endParaRPr>
          </a:p>
          <a:p>
            <a:pPr marL="114300"/>
            <a:r>
              <a:rPr lang="en-US" sz="1400" b="1" dirty="0" smtClean="0">
                <a:solidFill>
                  <a:srgbClr val="0C4F78"/>
                </a:solidFill>
                <a:latin typeface="Calibri" panose="020F0502020204030204" pitchFamily="34" charset="0"/>
              </a:rPr>
              <a:t>**BISD’s assembled Project Team meets </a:t>
            </a:r>
            <a:r>
              <a:rPr lang="en-US" sz="1400" b="1" dirty="0">
                <a:solidFill>
                  <a:srgbClr val="0C4F78"/>
                </a:solidFill>
                <a:latin typeface="Calibri" panose="020F0502020204030204" pitchFamily="34" charset="0"/>
              </a:rPr>
              <a:t>Statutory Requirements of the </a:t>
            </a:r>
            <a:r>
              <a:rPr lang="en-US" sz="1400" b="1" dirty="0" smtClean="0">
                <a:solidFill>
                  <a:srgbClr val="0C4F78"/>
                </a:solidFill>
                <a:latin typeface="Calibri" panose="020F0502020204030204" pitchFamily="34" charset="0"/>
              </a:rPr>
              <a:t>RCW (Sec</a:t>
            </a:r>
            <a:r>
              <a:rPr lang="en-US" sz="1400" b="1" dirty="0">
                <a:solidFill>
                  <a:srgbClr val="0C4F78"/>
                </a:solidFill>
                <a:latin typeface="Calibri" panose="020F0502020204030204" pitchFamily="34" charset="0"/>
              </a:rPr>
              <a:t>. 39.10.350) </a:t>
            </a:r>
            <a:r>
              <a:rPr lang="en-US" sz="1400" b="1" dirty="0" smtClean="0">
                <a:solidFill>
                  <a:srgbClr val="0C4F78"/>
                </a:solidFill>
                <a:latin typeface="Calibri" panose="020F0502020204030204" pitchFamily="34" charset="0"/>
              </a:rPr>
              <a:t>for </a:t>
            </a:r>
            <a:r>
              <a:rPr lang="en-US" sz="1400" b="1" dirty="0">
                <a:solidFill>
                  <a:srgbClr val="0C4F78"/>
                </a:solidFill>
                <a:latin typeface="Calibri" panose="020F0502020204030204" pitchFamily="34" charset="0"/>
              </a:rPr>
              <a:t>GC/CM </a:t>
            </a:r>
            <a:r>
              <a:rPr lang="en-US" sz="1400" b="1" dirty="0" smtClean="0">
                <a:solidFill>
                  <a:srgbClr val="0C4F78"/>
                </a:solidFill>
                <a:latin typeface="Calibri" panose="020F0502020204030204" pitchFamily="34" charset="0"/>
              </a:rPr>
              <a:t>Delivery; by </a:t>
            </a:r>
            <a:r>
              <a:rPr lang="en-US" sz="1400" b="1" dirty="0">
                <a:solidFill>
                  <a:srgbClr val="0C4F78"/>
                </a:solidFill>
                <a:latin typeface="Calibri" panose="020F0502020204030204" pitchFamily="34" charset="0"/>
              </a:rPr>
              <a:t>way of having experienced, qualified </a:t>
            </a:r>
            <a:r>
              <a:rPr lang="en-US" sz="1400" b="1" dirty="0" smtClean="0">
                <a:solidFill>
                  <a:srgbClr val="0C4F78"/>
                </a:solidFill>
                <a:latin typeface="Calibri" panose="020F0502020204030204" pitchFamily="34" charset="0"/>
              </a:rPr>
              <a:t>staff, </a:t>
            </a:r>
            <a:r>
              <a:rPr lang="en-US" sz="1400" b="1" dirty="0">
                <a:solidFill>
                  <a:srgbClr val="0C4F78"/>
                </a:solidFill>
                <a:latin typeface="Calibri" panose="020F0502020204030204" pitchFamily="34" charset="0"/>
              </a:rPr>
              <a:t>augmented with hired </a:t>
            </a:r>
            <a:r>
              <a:rPr lang="en-US" sz="1400" b="1" dirty="0" smtClean="0">
                <a:solidFill>
                  <a:srgbClr val="0C4F78"/>
                </a:solidFill>
                <a:latin typeface="Calibri" panose="020F0502020204030204" pitchFamily="34" charset="0"/>
              </a:rPr>
              <a:t>consultants and designers with vast</a:t>
            </a:r>
            <a:r>
              <a:rPr lang="en-US" sz="1400" b="1" dirty="0" smtClean="0">
                <a:solidFill>
                  <a:srgbClr val="064974"/>
                </a:solidFill>
                <a:latin typeface="Calibri" panose="020F0502020204030204" pitchFamily="34" charset="0"/>
              </a:rPr>
              <a:t> </a:t>
            </a:r>
            <a:r>
              <a:rPr lang="en-US" sz="1400" b="1" dirty="0">
                <a:solidFill>
                  <a:srgbClr val="064974"/>
                </a:solidFill>
                <a:latin typeface="Calibri" panose="020F0502020204030204" pitchFamily="34" charset="0"/>
              </a:rPr>
              <a:t>expertise and prior experience managing GC/CM projects</a:t>
            </a:r>
            <a:r>
              <a:rPr lang="en-US" sz="1400" b="1" dirty="0" smtClean="0">
                <a:solidFill>
                  <a:srgbClr val="0C4F78"/>
                </a:solidFill>
                <a:latin typeface="Calibri" panose="020F0502020204030204" pitchFamily="34" charset="0"/>
              </a:rPr>
              <a:t>.</a:t>
            </a:r>
            <a:endParaRPr lang="en-US" sz="1400" b="1" dirty="0">
              <a:solidFill>
                <a:srgbClr val="0C4F78"/>
              </a:solidFill>
              <a:latin typeface="Calibri" panose="020F0502020204030204" pitchFamily="34" charset="0"/>
            </a:endParaRPr>
          </a:p>
          <a:p>
            <a:pPr marL="114300" indent="0">
              <a:buNone/>
            </a:pPr>
            <a:endParaRPr lang="en-US" sz="1400" b="1" dirty="0">
              <a:solidFill>
                <a:srgbClr val="064974"/>
              </a:solidFill>
              <a:latin typeface="Calibri" panose="020F0502020204030204" pitchFamily="34" charset="0"/>
            </a:endParaRPr>
          </a:p>
        </p:txBody>
      </p:sp>
    </p:spTree>
    <p:extLst>
      <p:ext uri="{BB962C8B-B14F-4D97-AF65-F5344CB8AC3E}">
        <p14:creationId xmlns:p14="http://schemas.microsoft.com/office/powerpoint/2010/main" val="3584329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700533" y="213176"/>
            <a:ext cx="7620000" cy="136113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b="1" dirty="0">
                <a:solidFill>
                  <a:srgbClr val="064974"/>
                </a:solidFill>
                <a:latin typeface="Calibri" panose="020F0502020204030204" pitchFamily="34" charset="0"/>
              </a:rPr>
              <a:t>Project </a:t>
            </a:r>
            <a:r>
              <a:rPr lang="en-US" sz="3200" b="1" dirty="0" smtClean="0">
                <a:solidFill>
                  <a:srgbClr val="064974"/>
                </a:solidFill>
                <a:latin typeface="Calibri" panose="020F0502020204030204" pitchFamily="34" charset="0"/>
              </a:rPr>
              <a:t>Team GC/CM </a:t>
            </a:r>
            <a:r>
              <a:rPr lang="en-US" sz="3200" b="1" dirty="0">
                <a:solidFill>
                  <a:srgbClr val="064974"/>
                </a:solidFill>
                <a:latin typeface="Calibri" panose="020F0502020204030204" pitchFamily="34" charset="0"/>
              </a:rPr>
              <a:t>Experience</a:t>
            </a:r>
          </a:p>
        </p:txBody>
      </p:sp>
      <p:graphicFrame>
        <p:nvGraphicFramePr>
          <p:cNvPr id="4" name="Table 3"/>
          <p:cNvGraphicFramePr>
            <a:graphicFrameLocks noGrp="1"/>
          </p:cNvGraphicFramePr>
          <p:nvPr>
            <p:extLst>
              <p:ext uri="{D42A27DB-BD31-4B8C-83A1-F6EECF244321}">
                <p14:modId xmlns:p14="http://schemas.microsoft.com/office/powerpoint/2010/main" val="1927320881"/>
              </p:ext>
            </p:extLst>
          </p:nvPr>
        </p:nvGraphicFramePr>
        <p:xfrm>
          <a:off x="481035" y="762723"/>
          <a:ext cx="8311939" cy="5599320"/>
        </p:xfrm>
        <a:graphic>
          <a:graphicData uri="http://schemas.openxmlformats.org/drawingml/2006/table">
            <a:tbl>
              <a:tblPr firstRow="1" bandRow="1"/>
              <a:tblGrid>
                <a:gridCol w="2522184">
                  <a:extLst>
                    <a:ext uri="{9D8B030D-6E8A-4147-A177-3AD203B41FA5}">
                      <a16:colId xmlns:a16="http://schemas.microsoft.com/office/drawing/2014/main" xmlns="" val="47049617"/>
                    </a:ext>
                  </a:extLst>
                </a:gridCol>
                <a:gridCol w="5789755">
                  <a:extLst>
                    <a:ext uri="{9D8B030D-6E8A-4147-A177-3AD203B41FA5}">
                      <a16:colId xmlns:a16="http://schemas.microsoft.com/office/drawing/2014/main" xmlns="" val="4208873254"/>
                    </a:ext>
                  </a:extLst>
                </a:gridCol>
              </a:tblGrid>
              <a:tr h="257083">
                <a:tc>
                  <a:txBody>
                    <a:bodyPr/>
                    <a:lstStyle/>
                    <a:p>
                      <a:pPr algn="ctr"/>
                      <a:r>
                        <a:rPr lang="en-US" sz="1400" dirty="0">
                          <a:solidFill>
                            <a:schemeClr val="bg1"/>
                          </a:solidFill>
                          <a:latin typeface="Calibri" panose="020F0502020204030204" pitchFamily="34" charset="0"/>
                          <a:cs typeface="Calibri" panose="020F0502020204030204" pitchFamily="34" charset="0"/>
                        </a:rPr>
                        <a:t>Name</a:t>
                      </a:r>
                      <a:endParaRPr lang="en-US" sz="1400" b="0" dirty="0">
                        <a:solidFill>
                          <a:schemeClr val="bg1"/>
                        </a:solidFill>
                        <a:latin typeface="Calibri" panose="020F0502020204030204" pitchFamily="34" charset="0"/>
                        <a:cs typeface="Calibri" panose="020F0502020204030204" pitchFamily="34" charset="0"/>
                      </a:endParaRPr>
                    </a:p>
                  </a:txBody>
                  <a:tcPr marL="89639" marR="89639" marT="44820" marB="44820">
                    <a:solidFill>
                      <a:srgbClr val="074875"/>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Experience</a:t>
                      </a:r>
                      <a:endParaRPr lang="en-US" sz="1400" b="0" dirty="0">
                        <a:solidFill>
                          <a:schemeClr val="bg1"/>
                        </a:solidFill>
                        <a:latin typeface="Calibri" panose="020F0502020204030204" pitchFamily="34" charset="0"/>
                        <a:cs typeface="Calibri" panose="020F0502020204030204" pitchFamily="34" charset="0"/>
                      </a:endParaRPr>
                    </a:p>
                  </a:txBody>
                  <a:tcPr marL="89639" marR="89639" marT="44820" marB="44820">
                    <a:solidFill>
                      <a:srgbClr val="074875"/>
                    </a:solidFill>
                  </a:tcPr>
                </a:tc>
                <a:extLst>
                  <a:ext uri="{0D108BD9-81ED-4DB2-BD59-A6C34878D82A}">
                    <a16:rowId xmlns:a16="http://schemas.microsoft.com/office/drawing/2014/main" xmlns="" val="1974845984"/>
                  </a:ext>
                </a:extLst>
              </a:tr>
              <a:tr h="819559">
                <a:tc>
                  <a:txBody>
                    <a:bodyPr/>
                    <a:lstStyle/>
                    <a:p>
                      <a:r>
                        <a:rPr lang="en-US" sz="1200" b="1" dirty="0" smtClean="0">
                          <a:solidFill>
                            <a:srgbClr val="074975"/>
                          </a:solidFill>
                          <a:latin typeface="Calibri" panose="020F0502020204030204" pitchFamily="34" charset="0"/>
                          <a:cs typeface="Calibri" panose="020F0502020204030204" pitchFamily="34" charset="0"/>
                        </a:rPr>
                        <a:t>Tamela</a:t>
                      </a:r>
                      <a:r>
                        <a:rPr lang="en-US" sz="1200" b="1" baseline="0" dirty="0" smtClean="0">
                          <a:solidFill>
                            <a:srgbClr val="074975"/>
                          </a:solidFill>
                          <a:latin typeface="Calibri" panose="020F0502020204030204" pitchFamily="34" charset="0"/>
                          <a:cs typeface="Calibri" panose="020F0502020204030204" pitchFamily="34" charset="0"/>
                        </a:rPr>
                        <a:t> VanWinkle</a:t>
                      </a:r>
                      <a:endParaRPr lang="en-US" sz="1200" b="1" dirty="0">
                        <a:solidFill>
                          <a:srgbClr val="074975"/>
                        </a:solidFill>
                        <a:latin typeface="Calibri" panose="020F0502020204030204" pitchFamily="34" charset="0"/>
                        <a:cs typeface="Calibri" panose="020F0502020204030204" pitchFamily="34" charset="0"/>
                      </a:endParaRPr>
                    </a:p>
                    <a:p>
                      <a:r>
                        <a:rPr lang="en-US" sz="1200" b="1" baseline="0" dirty="0">
                          <a:solidFill>
                            <a:srgbClr val="074975"/>
                          </a:solidFill>
                          <a:latin typeface="Calibri" panose="020F0502020204030204" pitchFamily="34" charset="0"/>
                          <a:cs typeface="Calibri" panose="020F0502020204030204" pitchFamily="34" charset="0"/>
                        </a:rPr>
                        <a:t>Executive Director of Capital Projects</a:t>
                      </a:r>
                    </a:p>
                    <a:p>
                      <a:r>
                        <a:rPr lang="en-US" sz="1200" b="1" baseline="0" dirty="0" smtClean="0">
                          <a:solidFill>
                            <a:srgbClr val="074975"/>
                          </a:solidFill>
                          <a:latin typeface="Calibri" panose="020F0502020204030204" pitchFamily="34" charset="0"/>
                          <a:cs typeface="Calibri" panose="020F0502020204030204" pitchFamily="34" charset="0"/>
                        </a:rPr>
                        <a:t>Bainbridge Island </a:t>
                      </a:r>
                      <a:r>
                        <a:rPr lang="en-US" sz="1200" b="1" baseline="0" dirty="0">
                          <a:solidFill>
                            <a:srgbClr val="074975"/>
                          </a:solidFill>
                          <a:latin typeface="Calibri" panose="020F0502020204030204" pitchFamily="34" charset="0"/>
                          <a:cs typeface="Calibri" panose="020F0502020204030204" pitchFamily="34" charset="0"/>
                        </a:rPr>
                        <a:t>School District</a:t>
                      </a:r>
                      <a:endParaRPr lang="en-US" sz="1200" b="1" dirty="0">
                        <a:solidFill>
                          <a:srgbClr val="074975"/>
                        </a:solidFill>
                        <a:latin typeface="Calibri" panose="020F0502020204030204" pitchFamily="34" charset="0"/>
                        <a:cs typeface="Calibri" panose="020F0502020204030204" pitchFamily="34" charset="0"/>
                      </a:endParaRPr>
                    </a:p>
                  </a:txBody>
                  <a:tcPr marL="89639" marR="89639" marT="44820" marB="44820"/>
                </a:tc>
                <a:tc>
                  <a:txBody>
                    <a:bodyPr/>
                    <a:lstStyle/>
                    <a:p>
                      <a:pPr>
                        <a:buFont typeface="Arial" pitchFamily="34" charset="0"/>
                        <a:buChar char="•"/>
                      </a:pPr>
                      <a:r>
                        <a:rPr lang="en-US" sz="1200" b="1" baseline="0" dirty="0">
                          <a:solidFill>
                            <a:srgbClr val="074975"/>
                          </a:solidFill>
                          <a:latin typeface="Calibri" panose="020F0502020204030204" pitchFamily="34" charset="0"/>
                          <a:cs typeface="Calibri" panose="020F0502020204030204" pitchFamily="34" charset="0"/>
                        </a:rPr>
                        <a:t>  </a:t>
                      </a:r>
                      <a:r>
                        <a:rPr lang="en-US" sz="1200" b="1" baseline="0" dirty="0" smtClean="0">
                          <a:solidFill>
                            <a:srgbClr val="074975"/>
                          </a:solidFill>
                          <a:latin typeface="Calibri" panose="020F0502020204030204" pitchFamily="34" charset="0"/>
                          <a:cs typeface="Calibri" panose="020F0502020204030204" pitchFamily="34" charset="0"/>
                        </a:rPr>
                        <a:t>31 Years: Project Planning/Design/ Construction/Project Management </a:t>
                      </a:r>
                      <a:endParaRPr lang="en-US" sz="1200" b="1" baseline="0" dirty="0">
                        <a:solidFill>
                          <a:srgbClr val="074975"/>
                        </a:solidFill>
                        <a:latin typeface="Calibri" panose="020F0502020204030204" pitchFamily="34" charset="0"/>
                        <a:cs typeface="Calibri" panose="020F0502020204030204" pitchFamily="34" charset="0"/>
                      </a:endParaRPr>
                    </a:p>
                    <a:p>
                      <a:pPr lvl="0">
                        <a:buFont typeface="Arial" pitchFamily="34" charset="0"/>
                        <a:buChar char="•"/>
                      </a:pPr>
                      <a:r>
                        <a:rPr lang="en-US" sz="1200" b="1" baseline="0" dirty="0">
                          <a:solidFill>
                            <a:srgbClr val="074975"/>
                          </a:solidFill>
                          <a:latin typeface="Calibri" panose="020F0502020204030204" pitchFamily="34" charset="0"/>
                          <a:cs typeface="Calibri" panose="020F0502020204030204" pitchFamily="34" charset="0"/>
                        </a:rPr>
                        <a:t>  </a:t>
                      </a:r>
                      <a:r>
                        <a:rPr lang="en-US" sz="1200" b="1" baseline="0" dirty="0" smtClean="0">
                          <a:solidFill>
                            <a:srgbClr val="074975"/>
                          </a:solidFill>
                          <a:latin typeface="Calibri" panose="020F0502020204030204" pitchFamily="34" charset="0"/>
                          <a:cs typeface="Calibri" panose="020F0502020204030204" pitchFamily="34" charset="0"/>
                        </a:rPr>
                        <a:t>24 </a:t>
                      </a:r>
                      <a:r>
                        <a:rPr lang="en-US" sz="1200" b="1" baseline="0" dirty="0">
                          <a:solidFill>
                            <a:srgbClr val="074975"/>
                          </a:solidFill>
                          <a:latin typeface="Calibri" panose="020F0502020204030204" pitchFamily="34" charset="0"/>
                          <a:cs typeface="Calibri" panose="020F0502020204030204" pitchFamily="34" charset="0"/>
                        </a:rPr>
                        <a:t>years </a:t>
                      </a:r>
                      <a:r>
                        <a:rPr lang="en-US" sz="1200" b="1" baseline="0" dirty="0" smtClean="0">
                          <a:solidFill>
                            <a:srgbClr val="074975"/>
                          </a:solidFill>
                          <a:latin typeface="Calibri" panose="020F0502020204030204" pitchFamily="34" charset="0"/>
                          <a:cs typeface="Calibri" panose="020F0502020204030204" pitchFamily="34" charset="0"/>
                        </a:rPr>
                        <a:t>working in K-12; 16 years at Bainbridge Island </a:t>
                      </a:r>
                      <a:r>
                        <a:rPr lang="en-US" sz="1200" b="1" baseline="0" dirty="0">
                          <a:solidFill>
                            <a:srgbClr val="074975"/>
                          </a:solidFill>
                          <a:latin typeface="Calibri" panose="020F0502020204030204" pitchFamily="34" charset="0"/>
                          <a:cs typeface="Calibri" panose="020F0502020204030204" pitchFamily="34" charset="0"/>
                        </a:rPr>
                        <a:t>School </a:t>
                      </a:r>
                      <a:r>
                        <a:rPr lang="en-US" sz="1200" b="1" baseline="0" dirty="0" smtClean="0">
                          <a:solidFill>
                            <a:srgbClr val="074975"/>
                          </a:solidFill>
                          <a:latin typeface="Calibri" panose="020F0502020204030204" pitchFamily="34" charset="0"/>
                          <a:cs typeface="Calibri" panose="020F0502020204030204" pitchFamily="34" charset="0"/>
                        </a:rPr>
                        <a:t>District </a:t>
                      </a:r>
                    </a:p>
                    <a:p>
                      <a:pPr lvl="0">
                        <a:buFont typeface="Arial" pitchFamily="34" charset="0"/>
                        <a:buChar char="•"/>
                      </a:pPr>
                      <a:r>
                        <a:rPr lang="en-US" sz="1200" b="1" baseline="0" dirty="0" smtClean="0">
                          <a:solidFill>
                            <a:srgbClr val="074975"/>
                          </a:solidFill>
                          <a:latin typeface="Calibri" panose="020F0502020204030204" pitchFamily="34" charset="0"/>
                          <a:cs typeface="Calibri" panose="020F0502020204030204" pitchFamily="34" charset="0"/>
                        </a:rPr>
                        <a:t>  Over $169M in </a:t>
                      </a:r>
                      <a:r>
                        <a:rPr lang="en-US" sz="1200" b="1" baseline="0" dirty="0">
                          <a:solidFill>
                            <a:srgbClr val="074975"/>
                          </a:solidFill>
                          <a:latin typeface="Calibri" panose="020F0502020204030204" pitchFamily="34" charset="0"/>
                          <a:cs typeface="Calibri" panose="020F0502020204030204" pitchFamily="34" charset="0"/>
                        </a:rPr>
                        <a:t>projects </a:t>
                      </a:r>
                      <a:r>
                        <a:rPr lang="en-US" sz="1200" b="1" baseline="0" dirty="0" smtClean="0">
                          <a:solidFill>
                            <a:srgbClr val="074975"/>
                          </a:solidFill>
                          <a:latin typeface="Calibri" panose="020F0502020204030204" pitchFamily="34" charset="0"/>
                          <a:cs typeface="Calibri" panose="020F0502020204030204" pitchFamily="34" charset="0"/>
                        </a:rPr>
                        <a:t>at BISD; all completed- </a:t>
                      </a:r>
                      <a:r>
                        <a:rPr lang="en-US" sz="1200" b="1" baseline="0" dirty="0">
                          <a:solidFill>
                            <a:srgbClr val="074975"/>
                          </a:solidFill>
                          <a:latin typeface="Calibri" panose="020F0502020204030204" pitchFamily="34" charset="0"/>
                          <a:cs typeface="Calibri" panose="020F0502020204030204" pitchFamily="34" charset="0"/>
                        </a:rPr>
                        <a:t>varying from small modernization </a:t>
                      </a:r>
                      <a:r>
                        <a:rPr lang="en-US" sz="1200" b="1" baseline="0" dirty="0" smtClean="0">
                          <a:solidFill>
                            <a:srgbClr val="074975"/>
                          </a:solidFill>
                          <a:latin typeface="Calibri" panose="020F0502020204030204" pitchFamily="34" charset="0"/>
                          <a:cs typeface="Calibri" panose="020F0502020204030204" pitchFamily="34" charset="0"/>
                        </a:rPr>
                        <a:t>    projects </a:t>
                      </a:r>
                      <a:r>
                        <a:rPr lang="en-US" sz="1200" b="1" baseline="0" dirty="0">
                          <a:solidFill>
                            <a:srgbClr val="074975"/>
                          </a:solidFill>
                          <a:latin typeface="Calibri" panose="020F0502020204030204" pitchFamily="34" charset="0"/>
                          <a:cs typeface="Calibri" panose="020F0502020204030204" pitchFamily="34" charset="0"/>
                        </a:rPr>
                        <a:t>to $120M, highly-complex, multi-phase high school modernization and reconstruction </a:t>
                      </a:r>
                      <a:r>
                        <a:rPr lang="en-US" sz="1200" b="1" baseline="0" dirty="0" smtClean="0">
                          <a:solidFill>
                            <a:srgbClr val="074975"/>
                          </a:solidFill>
                          <a:latin typeface="Calibri" panose="020F0502020204030204" pitchFamily="34" charset="0"/>
                          <a:cs typeface="Calibri" panose="020F0502020204030204" pitchFamily="34" charset="0"/>
                        </a:rPr>
                        <a:t>project</a:t>
                      </a:r>
                    </a:p>
                    <a:p>
                      <a:pPr lvl="0">
                        <a:buFont typeface="Arial" pitchFamily="34" charset="0"/>
                        <a:buChar char="•"/>
                      </a:pPr>
                      <a:r>
                        <a:rPr lang="en-US" sz="1200" b="1" dirty="0" smtClean="0">
                          <a:solidFill>
                            <a:srgbClr val="074975"/>
                          </a:solidFill>
                          <a:latin typeface="Calibri" panose="020F0502020204030204" pitchFamily="34" charset="0"/>
                          <a:cs typeface="Calibri" panose="020F0502020204030204" pitchFamily="34" charset="0"/>
                        </a:rPr>
                        <a:t>  2</a:t>
                      </a:r>
                      <a:r>
                        <a:rPr lang="en-US" sz="1200" b="1" baseline="30000" dirty="0" smtClean="0">
                          <a:solidFill>
                            <a:srgbClr val="074975"/>
                          </a:solidFill>
                          <a:latin typeface="Calibri" panose="020F0502020204030204" pitchFamily="34" charset="0"/>
                          <a:cs typeface="Calibri" panose="020F0502020204030204" pitchFamily="34" charset="0"/>
                        </a:rPr>
                        <a:t>nd</a:t>
                      </a:r>
                      <a:r>
                        <a:rPr lang="en-US" sz="1200" b="1" dirty="0" smtClean="0">
                          <a:solidFill>
                            <a:srgbClr val="074975"/>
                          </a:solidFill>
                          <a:latin typeface="Calibri" panose="020F0502020204030204" pitchFamily="34" charset="0"/>
                          <a:cs typeface="Calibri" panose="020F0502020204030204" pitchFamily="34" charset="0"/>
                        </a:rPr>
                        <a:t> GC/CM program</a:t>
                      </a:r>
                    </a:p>
                    <a:p>
                      <a:pPr lvl="0">
                        <a:buFont typeface="Arial" pitchFamily="34" charset="0"/>
                        <a:buChar char="•"/>
                      </a:pPr>
                      <a:r>
                        <a:rPr lang="en-US" sz="1200" b="1" dirty="0" smtClean="0">
                          <a:solidFill>
                            <a:srgbClr val="074975"/>
                          </a:solidFill>
                          <a:latin typeface="Calibri" panose="020F0502020204030204" pitchFamily="34" charset="0"/>
                          <a:cs typeface="Calibri" panose="020F0502020204030204" pitchFamily="34" charset="0"/>
                        </a:rPr>
                        <a:t>  Extensive</a:t>
                      </a:r>
                      <a:r>
                        <a:rPr lang="en-US" sz="1200" b="1" baseline="0" dirty="0" smtClean="0">
                          <a:solidFill>
                            <a:srgbClr val="074975"/>
                          </a:solidFill>
                          <a:latin typeface="Calibri" panose="020F0502020204030204" pitchFamily="34" charset="0"/>
                          <a:cs typeface="Calibri" panose="020F0502020204030204" pitchFamily="34" charset="0"/>
                        </a:rPr>
                        <a:t> w</a:t>
                      </a:r>
                      <a:r>
                        <a:rPr lang="en-US" sz="1200" b="1" dirty="0" smtClean="0">
                          <a:solidFill>
                            <a:srgbClr val="074975"/>
                          </a:solidFill>
                          <a:latin typeface="Calibri" panose="020F0502020204030204" pitchFamily="34" charset="0"/>
                        </a:rPr>
                        <a:t>ork experience with Architectural firms, Contractors, and Owner</a:t>
                      </a:r>
                    </a:p>
                    <a:p>
                      <a:pPr lvl="0">
                        <a:buFont typeface="Arial" pitchFamily="34" charset="0"/>
                        <a:buChar char="•"/>
                      </a:pPr>
                      <a:endParaRPr lang="en-US" sz="1200" b="1" dirty="0" smtClean="0">
                        <a:solidFill>
                          <a:srgbClr val="074975"/>
                        </a:solidFill>
                        <a:latin typeface="Calibri" panose="020F0502020204030204" pitchFamily="34" charset="0"/>
                      </a:endParaRPr>
                    </a:p>
                    <a:p>
                      <a:pPr>
                        <a:buFont typeface="Arial" pitchFamily="34" charset="0"/>
                        <a:buChar char="•"/>
                      </a:pPr>
                      <a:endParaRPr lang="en-US" sz="1200" b="1" dirty="0">
                        <a:solidFill>
                          <a:srgbClr val="074975"/>
                        </a:solidFill>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xmlns="" val="2273139743"/>
                  </a:ext>
                </a:extLst>
              </a:tr>
              <a:tr h="1379967">
                <a:tc>
                  <a:txBody>
                    <a:bodyPr/>
                    <a:lstStyle/>
                    <a:p>
                      <a:r>
                        <a:rPr lang="en-US" sz="1200" b="1" dirty="0" smtClean="0">
                          <a:solidFill>
                            <a:srgbClr val="074975"/>
                          </a:solidFill>
                          <a:latin typeface="Calibri" panose="020F0502020204030204" pitchFamily="34" charset="0"/>
                          <a:cs typeface="Calibri" panose="020F0502020204030204" pitchFamily="34" charset="0"/>
                        </a:rPr>
                        <a:t>Christy Barrie</a:t>
                      </a:r>
                    </a:p>
                    <a:p>
                      <a:r>
                        <a:rPr lang="en-US" sz="1200" b="1" dirty="0" smtClean="0">
                          <a:solidFill>
                            <a:srgbClr val="074975"/>
                          </a:solidFill>
                          <a:latin typeface="Calibri" panose="020F0502020204030204" pitchFamily="34" charset="0"/>
                          <a:cs typeface="Calibri" panose="020F0502020204030204" pitchFamily="34" charset="0"/>
                        </a:rPr>
                        <a:t>Capital</a:t>
                      </a:r>
                      <a:r>
                        <a:rPr lang="en-US" sz="1200" b="1" baseline="0" dirty="0" smtClean="0">
                          <a:solidFill>
                            <a:srgbClr val="074975"/>
                          </a:solidFill>
                          <a:latin typeface="Calibri" panose="020F0502020204030204" pitchFamily="34" charset="0"/>
                          <a:cs typeface="Calibri" panose="020F0502020204030204" pitchFamily="34" charset="0"/>
                        </a:rPr>
                        <a:t> Projects Manager</a:t>
                      </a:r>
                      <a:endParaRPr lang="en-US" sz="1200" b="1" dirty="0" smtClean="0">
                        <a:solidFill>
                          <a:srgbClr val="074975"/>
                        </a:solidFill>
                        <a:latin typeface="Calibri" panose="020F0502020204030204" pitchFamily="34" charset="0"/>
                        <a:cs typeface="Calibri" panose="020F0502020204030204" pitchFamily="34" charset="0"/>
                      </a:endParaRPr>
                    </a:p>
                    <a:p>
                      <a:r>
                        <a:rPr lang="en-US" sz="1200" b="1" dirty="0" smtClean="0">
                          <a:solidFill>
                            <a:srgbClr val="074975"/>
                          </a:solidFill>
                          <a:latin typeface="Calibri" panose="020F0502020204030204" pitchFamily="34" charset="0"/>
                          <a:cs typeface="Calibri" panose="020F0502020204030204" pitchFamily="34" charset="0"/>
                        </a:rPr>
                        <a:t>Bainbridge</a:t>
                      </a:r>
                      <a:r>
                        <a:rPr lang="en-US" sz="1200" b="1" baseline="0" dirty="0" smtClean="0">
                          <a:solidFill>
                            <a:srgbClr val="074975"/>
                          </a:solidFill>
                          <a:latin typeface="Calibri" panose="020F0502020204030204" pitchFamily="34" charset="0"/>
                          <a:cs typeface="Calibri" panose="020F0502020204030204" pitchFamily="34" charset="0"/>
                        </a:rPr>
                        <a:t> Island School District</a:t>
                      </a:r>
                      <a:endParaRPr lang="en-US" sz="1200" b="1" dirty="0">
                        <a:solidFill>
                          <a:srgbClr val="074975"/>
                        </a:solidFill>
                        <a:latin typeface="Calibri" panose="020F0502020204030204" pitchFamily="34" charset="0"/>
                        <a:cs typeface="Calibri" panose="020F0502020204030204" pitchFamily="34" charset="0"/>
                      </a:endParaRPr>
                    </a:p>
                  </a:txBody>
                  <a:tcPr marL="89639" marR="89639" marT="44820" marB="44820"/>
                </a:tc>
                <a:tc>
                  <a:txBody>
                    <a:bodyPr/>
                    <a:lstStyle/>
                    <a:p>
                      <a:pPr>
                        <a:buFont typeface="Arial" pitchFamily="34" charset="0"/>
                        <a:buChar char="•"/>
                      </a:pPr>
                      <a:r>
                        <a:rPr lang="en-US" sz="1200" b="1" dirty="0">
                          <a:solidFill>
                            <a:srgbClr val="074975"/>
                          </a:solidFill>
                          <a:latin typeface="Calibri" panose="020F0502020204030204" pitchFamily="34" charset="0"/>
                          <a:cs typeface="Calibri" panose="020F0502020204030204" pitchFamily="34" charset="0"/>
                        </a:rPr>
                        <a:t>  </a:t>
                      </a:r>
                      <a:r>
                        <a:rPr lang="en-US" sz="1200" b="1" dirty="0" smtClean="0">
                          <a:solidFill>
                            <a:srgbClr val="074975"/>
                          </a:solidFill>
                          <a:latin typeface="Calibri" panose="020F0502020204030204" pitchFamily="34" charset="0"/>
                          <a:cs typeface="Calibri" panose="020F0502020204030204" pitchFamily="34" charset="0"/>
                        </a:rPr>
                        <a:t>21 </a:t>
                      </a:r>
                      <a:r>
                        <a:rPr lang="en-US" sz="1200" b="1" dirty="0">
                          <a:solidFill>
                            <a:srgbClr val="074975"/>
                          </a:solidFill>
                          <a:latin typeface="Calibri" panose="020F0502020204030204" pitchFamily="34" charset="0"/>
                          <a:cs typeface="Calibri" panose="020F0502020204030204" pitchFamily="34" charset="0"/>
                        </a:rPr>
                        <a:t>Years </a:t>
                      </a:r>
                      <a:r>
                        <a:rPr lang="en-US" sz="1200" b="1" dirty="0" smtClean="0">
                          <a:solidFill>
                            <a:srgbClr val="074975"/>
                          </a:solidFill>
                          <a:latin typeface="Calibri" panose="020F0502020204030204" pitchFamily="34" charset="0"/>
                          <a:cs typeface="Calibri" panose="020F0502020204030204" pitchFamily="34" charset="0"/>
                        </a:rPr>
                        <a:t>Project &amp; K-12</a:t>
                      </a:r>
                      <a:r>
                        <a:rPr lang="en-US" sz="1200" b="1" baseline="0" dirty="0" smtClean="0">
                          <a:solidFill>
                            <a:srgbClr val="074975"/>
                          </a:solidFill>
                          <a:latin typeface="Calibri" panose="020F0502020204030204" pitchFamily="34" charset="0"/>
                          <a:cs typeface="Calibri" panose="020F0502020204030204" pitchFamily="34" charset="0"/>
                        </a:rPr>
                        <a:t> Construction Management</a:t>
                      </a:r>
                      <a:endParaRPr lang="en-US" sz="1200" b="1" dirty="0">
                        <a:solidFill>
                          <a:srgbClr val="074975"/>
                        </a:solidFill>
                        <a:latin typeface="Calibri" panose="020F0502020204030204" pitchFamily="34" charset="0"/>
                        <a:cs typeface="Calibri" panose="020F0502020204030204" pitchFamily="34" charset="0"/>
                      </a:endParaRPr>
                    </a:p>
                    <a:p>
                      <a:pPr>
                        <a:buFont typeface="Arial" pitchFamily="34" charset="0"/>
                        <a:buChar char="•"/>
                      </a:pPr>
                      <a:r>
                        <a:rPr lang="en-US" sz="1200" b="1" dirty="0">
                          <a:solidFill>
                            <a:srgbClr val="074975"/>
                          </a:solidFill>
                          <a:latin typeface="Calibri" panose="020F0502020204030204" pitchFamily="34" charset="0"/>
                          <a:cs typeface="Calibri" panose="020F0502020204030204" pitchFamily="34" charset="0"/>
                        </a:rPr>
                        <a:t> </a:t>
                      </a:r>
                      <a:r>
                        <a:rPr lang="en-US" sz="1200" b="1" dirty="0" smtClean="0">
                          <a:solidFill>
                            <a:srgbClr val="074975"/>
                          </a:solidFill>
                          <a:latin typeface="Calibri" panose="020F0502020204030204" pitchFamily="34" charset="0"/>
                          <a:cs typeface="Calibri" panose="020F0502020204030204" pitchFamily="34" charset="0"/>
                        </a:rPr>
                        <a:t> 4 </a:t>
                      </a:r>
                      <a:r>
                        <a:rPr lang="en-US" sz="1200" b="1" dirty="0">
                          <a:solidFill>
                            <a:srgbClr val="074975"/>
                          </a:solidFill>
                          <a:latin typeface="Calibri" panose="020F0502020204030204" pitchFamily="34" charset="0"/>
                          <a:cs typeface="Calibri" panose="020F0502020204030204" pitchFamily="34" charset="0"/>
                        </a:rPr>
                        <a:t>GC/CM </a:t>
                      </a:r>
                      <a:r>
                        <a:rPr lang="en-US" sz="1200" b="1" dirty="0" smtClean="0">
                          <a:solidFill>
                            <a:srgbClr val="074975"/>
                          </a:solidFill>
                          <a:latin typeface="Calibri" panose="020F0502020204030204" pitchFamily="34" charset="0"/>
                          <a:cs typeface="Calibri" panose="020F0502020204030204" pitchFamily="34" charset="0"/>
                        </a:rPr>
                        <a:t>Projects</a:t>
                      </a:r>
                    </a:p>
                    <a:p>
                      <a:pPr>
                        <a:buFont typeface="Arial" pitchFamily="34" charset="0"/>
                        <a:buChar char="•"/>
                      </a:pPr>
                      <a:r>
                        <a:rPr lang="en-US" sz="1200" b="1" baseline="0" dirty="0" smtClean="0">
                          <a:solidFill>
                            <a:srgbClr val="074975"/>
                          </a:solidFill>
                          <a:latin typeface="Calibri" panose="020F0502020204030204" pitchFamily="34" charset="0"/>
                          <a:cs typeface="Calibri" panose="020F0502020204030204" pitchFamily="34" charset="0"/>
                        </a:rPr>
                        <a:t>  Master’s Degree in Architecture</a:t>
                      </a:r>
                    </a:p>
                    <a:p>
                      <a:pPr>
                        <a:buFont typeface="Arial" pitchFamily="34" charset="0"/>
                        <a:buChar char="•"/>
                      </a:pPr>
                      <a:r>
                        <a:rPr lang="en-US" sz="1200" b="1" dirty="0" smtClean="0">
                          <a:solidFill>
                            <a:srgbClr val="074975"/>
                          </a:solidFill>
                          <a:latin typeface="Calibri" panose="020F0502020204030204" pitchFamily="34" charset="0"/>
                        </a:rPr>
                        <a:t>  Registered Architect, State of Washington</a:t>
                      </a:r>
                    </a:p>
                    <a:p>
                      <a:pPr>
                        <a:buFont typeface="Arial" pitchFamily="34" charset="0"/>
                        <a:buChar char="•"/>
                      </a:pPr>
                      <a:r>
                        <a:rPr lang="en-US" sz="1200" b="1" dirty="0" smtClean="0">
                          <a:solidFill>
                            <a:srgbClr val="074975"/>
                          </a:solidFill>
                          <a:latin typeface="Calibri" panose="020F0502020204030204" pitchFamily="34" charset="0"/>
                        </a:rPr>
                        <a:t>  21 year work experience with Architectural firms, Contractor &amp; Project Management</a:t>
                      </a:r>
                    </a:p>
                    <a:p>
                      <a:pPr>
                        <a:buFont typeface="Arial" pitchFamily="34" charset="0"/>
                        <a:buChar char="•"/>
                      </a:pPr>
                      <a:r>
                        <a:rPr lang="en-US" sz="1200" b="1" dirty="0" smtClean="0">
                          <a:solidFill>
                            <a:srgbClr val="074975"/>
                          </a:solidFill>
                          <a:latin typeface="Calibri" panose="020F0502020204030204" pitchFamily="34" charset="0"/>
                        </a:rPr>
                        <a:t>  Vast Construction administration experience in competitively bid, design/build and    negotiated fee projects (22 in total; 4 in GC/CM). </a:t>
                      </a:r>
                    </a:p>
                    <a:p>
                      <a:pPr>
                        <a:buFont typeface="Arial" pitchFamily="34" charset="0"/>
                        <a:buChar char="•"/>
                      </a:pPr>
                      <a:endParaRPr lang="en-US" sz="1200" b="1" dirty="0">
                        <a:solidFill>
                          <a:srgbClr val="074975"/>
                        </a:solidFill>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xmlns="" val="344799375"/>
                  </a:ext>
                </a:extLst>
              </a:tr>
              <a:tr h="486002">
                <a:tc>
                  <a:txBody>
                    <a:bodyPr/>
                    <a:lstStyle/>
                    <a:p>
                      <a:r>
                        <a:rPr lang="en-US" sz="1200" b="1" dirty="0">
                          <a:solidFill>
                            <a:srgbClr val="074975"/>
                          </a:solidFill>
                          <a:latin typeface="Calibri" panose="020F0502020204030204" pitchFamily="34" charset="0"/>
                          <a:cs typeface="Calibri" panose="020F0502020204030204" pitchFamily="34" charset="0"/>
                        </a:rPr>
                        <a:t>Jim Dugan</a:t>
                      </a:r>
                    </a:p>
                    <a:p>
                      <a:r>
                        <a:rPr lang="en-US" sz="1200" b="1" dirty="0" smtClean="0">
                          <a:solidFill>
                            <a:srgbClr val="074975"/>
                          </a:solidFill>
                          <a:latin typeface="Calibri" panose="020F0502020204030204" pitchFamily="34" charset="0"/>
                          <a:cs typeface="Calibri" panose="020F0502020204030204" pitchFamily="34" charset="0"/>
                        </a:rPr>
                        <a:t>Program Director, GC/CM </a:t>
                      </a:r>
                      <a:r>
                        <a:rPr lang="en-US" sz="1200" b="1" dirty="0">
                          <a:solidFill>
                            <a:srgbClr val="074975"/>
                          </a:solidFill>
                          <a:latin typeface="Calibri" panose="020F0502020204030204" pitchFamily="34" charset="0"/>
                          <a:cs typeface="Calibri" panose="020F0502020204030204" pitchFamily="34" charset="0"/>
                        </a:rPr>
                        <a:t>Advisor</a:t>
                      </a:r>
                    </a:p>
                    <a:p>
                      <a:r>
                        <a:rPr lang="en-US" sz="1200" b="1" dirty="0">
                          <a:solidFill>
                            <a:srgbClr val="074975"/>
                          </a:solidFill>
                          <a:latin typeface="Calibri" panose="020F0502020204030204" pitchFamily="34" charset="0"/>
                          <a:cs typeface="Calibri" panose="020F0502020204030204" pitchFamily="34" charset="0"/>
                        </a:rPr>
                        <a:t>Parametrix</a:t>
                      </a:r>
                    </a:p>
                  </a:txBody>
                  <a:tcPr marL="89639" marR="89639" marT="44820" marB="44820"/>
                </a:tc>
                <a:tc>
                  <a:txBody>
                    <a:bodyPr/>
                    <a:lstStyle/>
                    <a:p>
                      <a:pPr>
                        <a:buFont typeface="Arial" pitchFamily="34" charset="0"/>
                        <a:buChar char="•"/>
                      </a:pPr>
                      <a:r>
                        <a:rPr lang="en-US" sz="1200" b="1" dirty="0">
                          <a:solidFill>
                            <a:srgbClr val="074975"/>
                          </a:solidFill>
                          <a:latin typeface="Calibri" panose="020F0502020204030204" pitchFamily="34" charset="0"/>
                          <a:cs typeface="Calibri" panose="020F0502020204030204" pitchFamily="34" charset="0"/>
                        </a:rPr>
                        <a:t>  40 Years Program / Project</a:t>
                      </a:r>
                      <a:r>
                        <a:rPr lang="en-US" sz="1200" b="1" baseline="0" dirty="0">
                          <a:solidFill>
                            <a:srgbClr val="074975"/>
                          </a:solidFill>
                          <a:latin typeface="Calibri" panose="020F0502020204030204" pitchFamily="34" charset="0"/>
                          <a:cs typeface="Calibri" panose="020F0502020204030204" pitchFamily="34" charset="0"/>
                        </a:rPr>
                        <a:t> </a:t>
                      </a:r>
                      <a:r>
                        <a:rPr lang="en-US" sz="1200" b="1" baseline="0" dirty="0" smtClean="0">
                          <a:solidFill>
                            <a:srgbClr val="074975"/>
                          </a:solidFill>
                          <a:latin typeface="Calibri" panose="020F0502020204030204" pitchFamily="34" charset="0"/>
                          <a:cs typeface="Calibri" panose="020F0502020204030204" pitchFamily="34" charset="0"/>
                        </a:rPr>
                        <a:t>Management</a:t>
                      </a:r>
                      <a:endParaRPr lang="en-US" sz="1200" b="1" dirty="0">
                        <a:solidFill>
                          <a:srgbClr val="074975"/>
                        </a:solidFill>
                        <a:latin typeface="Calibri" panose="020F0502020204030204" pitchFamily="34" charset="0"/>
                        <a:cs typeface="Calibri" panose="020F0502020204030204" pitchFamily="34" charset="0"/>
                      </a:endParaRPr>
                    </a:p>
                    <a:p>
                      <a:pPr>
                        <a:buFont typeface="Arial" pitchFamily="34" charset="0"/>
                        <a:buChar char="•"/>
                      </a:pPr>
                      <a:r>
                        <a:rPr lang="en-US" sz="1200" b="1" dirty="0">
                          <a:solidFill>
                            <a:srgbClr val="074975"/>
                          </a:solidFill>
                          <a:latin typeface="Calibri" panose="020F0502020204030204" pitchFamily="34" charset="0"/>
                          <a:cs typeface="Calibri" panose="020F0502020204030204" pitchFamily="34" charset="0"/>
                        </a:rPr>
                        <a:t>  14 GC/CM </a:t>
                      </a:r>
                      <a:r>
                        <a:rPr lang="en-US" sz="1200" b="1" dirty="0" smtClean="0">
                          <a:solidFill>
                            <a:srgbClr val="074975"/>
                          </a:solidFill>
                          <a:latin typeface="Calibri" panose="020F0502020204030204" pitchFamily="34" charset="0"/>
                          <a:cs typeface="Calibri" panose="020F0502020204030204" pitchFamily="34" charset="0"/>
                        </a:rPr>
                        <a:t>Projects</a:t>
                      </a:r>
                      <a:endParaRPr lang="en-US" sz="1200" b="1" dirty="0">
                        <a:solidFill>
                          <a:srgbClr val="074975"/>
                        </a:solidFill>
                        <a:latin typeface="Calibri" panose="020F0502020204030204" pitchFamily="34" charset="0"/>
                        <a:cs typeface="Calibri" panose="020F0502020204030204" pitchFamily="34" charset="0"/>
                      </a:endParaRPr>
                    </a:p>
                    <a:p>
                      <a:pPr>
                        <a:buFont typeface="Arial" pitchFamily="34" charset="0"/>
                        <a:buChar char="•"/>
                      </a:pPr>
                      <a:r>
                        <a:rPr lang="en-US" sz="1200" b="1" baseline="0" dirty="0">
                          <a:solidFill>
                            <a:srgbClr val="074975"/>
                          </a:solidFill>
                          <a:latin typeface="Calibri" panose="020F0502020204030204" pitchFamily="34" charset="0"/>
                          <a:cs typeface="Calibri" panose="020F0502020204030204" pitchFamily="34" charset="0"/>
                        </a:rPr>
                        <a:t>   Appointed to the Project Review Committee July 1, 2016 – 3 </a:t>
                      </a:r>
                      <a:r>
                        <a:rPr lang="en-US" sz="1200" b="1" baseline="0" dirty="0" smtClean="0">
                          <a:solidFill>
                            <a:srgbClr val="074975"/>
                          </a:solidFill>
                          <a:latin typeface="Calibri" panose="020F0502020204030204" pitchFamily="34" charset="0"/>
                          <a:cs typeface="Calibri" panose="020F0502020204030204" pitchFamily="34" charset="0"/>
                        </a:rPr>
                        <a:t>Year Term</a:t>
                      </a:r>
                      <a:endParaRPr lang="en-US" sz="1200" b="1" dirty="0">
                        <a:solidFill>
                          <a:srgbClr val="074975"/>
                        </a:solidFill>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xmlns="" val="186042735"/>
                  </a:ext>
                </a:extLst>
              </a:tr>
              <a:tr h="1119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David Mount</a:t>
                      </a:r>
                      <a:b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b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AIA, LEED AP</a:t>
                      </a:r>
                      <a:endPar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rPr>
                        <a:t>Architect, Principal-in-Charge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Mahlum Architects</a:t>
                      </a:r>
                      <a:endParaRPr kumimoji="0" lang="en-US" sz="1200" b="1" i="0"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txBody>
                  <a:tcPr marL="89639" marR="89639" marT="44820" marB="44820"/>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074975"/>
                          </a:solidFill>
                          <a:latin typeface="Calibri" panose="020F0502020204030204" pitchFamily="34" charset="0"/>
                          <a:cs typeface="Calibri" panose="020F0502020204030204" pitchFamily="34" charset="0"/>
                        </a:rPr>
                        <a:t>  </a:t>
                      </a: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23+ </a:t>
                      </a:r>
                      <a:r>
                        <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rPr>
                        <a:t>Years Specializing in Education Facility </a:t>
                      </a: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Design</a:t>
                      </a:r>
                      <a:endPar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rPr>
                        <a:t>  </a:t>
                      </a: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9 K-12/Higher Education GC/CM Projects; 2 projects in the past 14 years with this Owner.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  Recent GC/CM Project portfolio includes:</a:t>
                      </a:r>
                      <a:endPar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Early Learning Center, Kellogg MS - Shoreline SD</a:t>
                      </a:r>
                      <a:endPar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Eaglestaff MS, Cascadia ES - Seattle Public Schools</a:t>
                      </a:r>
                      <a:endParaRPr kumimoji="0" lang="en-US" sz="1200" b="1"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u="none" strike="noStrike" kern="1200" cap="none" spc="0" normalizeH="0" baseline="0" noProof="0" dirty="0" smtClean="0">
                          <a:ln>
                            <a:noFill/>
                          </a:ln>
                          <a:solidFill>
                            <a:srgbClr val="074975"/>
                          </a:solidFill>
                          <a:effectLst/>
                          <a:uLnTx/>
                          <a:uFillTx/>
                          <a:latin typeface="Calibri" panose="020F0502020204030204" pitchFamily="34" charset="0"/>
                          <a:cs typeface="Calibri" panose="020F0502020204030204" pitchFamily="34" charset="0"/>
                        </a:rPr>
                        <a:t>Lynndale ES, Madrona K-8 School – Edmonds SD</a:t>
                      </a:r>
                      <a:endParaRPr kumimoji="0" lang="en-US" sz="1200" b="1" i="0" u="none" strike="noStrike" kern="1200" cap="none" spc="0" normalizeH="0" baseline="0" noProof="0" dirty="0">
                        <a:ln>
                          <a:noFill/>
                        </a:ln>
                        <a:solidFill>
                          <a:srgbClr val="074975"/>
                        </a:solidFill>
                        <a:effectLst/>
                        <a:uLnTx/>
                        <a:uFillTx/>
                        <a:latin typeface="Calibri" panose="020F0502020204030204" pitchFamily="34" charset="0"/>
                        <a:cs typeface="Calibri" panose="020F0502020204030204" pitchFamily="34" charset="0"/>
                      </a:endParaRPr>
                    </a:p>
                  </a:txBody>
                  <a:tcPr marL="89639" marR="89639" marT="44820" marB="44820"/>
                </a:tc>
                <a:extLst>
                  <a:ext uri="{0D108BD9-81ED-4DB2-BD59-A6C34878D82A}">
                    <a16:rowId xmlns:a16="http://schemas.microsoft.com/office/drawing/2014/main" xmlns="" val="4025585254"/>
                  </a:ext>
                </a:extLst>
              </a:tr>
            </a:tbl>
          </a:graphicData>
        </a:graphic>
      </p:graphicFrame>
    </p:spTree>
    <p:extLst>
      <p:ext uri="{BB962C8B-B14F-4D97-AF65-F5344CB8AC3E}">
        <p14:creationId xmlns:p14="http://schemas.microsoft.com/office/powerpoint/2010/main" val="70805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725" y="0"/>
            <a:ext cx="7269480" cy="662940"/>
          </a:xfrm>
        </p:spPr>
        <p:txBody>
          <a:bodyPr>
            <a:normAutofit fontScale="90000"/>
          </a:bodyPr>
          <a:lstStyle/>
          <a:p>
            <a:pPr algn="ctr"/>
            <a:r>
              <a:rPr lang="en-US" sz="3400" b="1" u="sng" dirty="0">
                <a:solidFill>
                  <a:srgbClr val="084974"/>
                </a:solidFill>
                <a:latin typeface="Calibri" panose="020F0502020204030204" pitchFamily="34" charset="0"/>
              </a:rPr>
              <a:t/>
            </a:r>
            <a:br>
              <a:rPr lang="en-US" sz="3400" b="1" u="sng" dirty="0">
                <a:solidFill>
                  <a:srgbClr val="084974"/>
                </a:solidFill>
                <a:latin typeface="Calibri" panose="020F0502020204030204" pitchFamily="34" charset="0"/>
              </a:rPr>
            </a:br>
            <a:r>
              <a:rPr lang="en-US" sz="3600" b="1" u="sng" dirty="0" smtClean="0">
                <a:solidFill>
                  <a:srgbClr val="084974"/>
                </a:solidFill>
                <a:latin typeface="Calibri" panose="020F0502020204030204" pitchFamily="34" charset="0"/>
              </a:rPr>
              <a:t>Project Management </a:t>
            </a:r>
            <a:r>
              <a:rPr lang="en-US" sz="3600" b="1" u="sng" dirty="0">
                <a:solidFill>
                  <a:srgbClr val="084974"/>
                </a:solidFill>
                <a:latin typeface="Calibri" panose="020F0502020204030204" pitchFamily="34" charset="0"/>
              </a:rPr>
              <a:t>Organization Chart</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3498" y="853961"/>
            <a:ext cx="4355318" cy="5636293"/>
          </a:xfrm>
          <a:solidFill>
            <a:srgbClr val="E7E0C7"/>
          </a:solidFill>
        </p:spPr>
      </p:pic>
    </p:spTree>
    <p:extLst>
      <p:ext uri="{BB962C8B-B14F-4D97-AF65-F5344CB8AC3E}">
        <p14:creationId xmlns:p14="http://schemas.microsoft.com/office/powerpoint/2010/main" val="2133060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806" y="105565"/>
            <a:ext cx="7680960" cy="1371600"/>
          </a:xfrm>
        </p:spPr>
        <p:txBody>
          <a:bodyPr>
            <a:normAutofit/>
          </a:bodyPr>
          <a:lstStyle/>
          <a:p>
            <a:r>
              <a:rPr lang="en-US" sz="3200" b="1" u="sng" dirty="0">
                <a:solidFill>
                  <a:srgbClr val="074975"/>
                </a:solidFill>
                <a:latin typeface="Calibri" panose="020F0502020204030204" pitchFamily="34" charset="0"/>
              </a:rPr>
              <a:t>Summary</a:t>
            </a:r>
          </a:p>
        </p:txBody>
      </p:sp>
      <p:sp>
        <p:nvSpPr>
          <p:cNvPr id="3" name="Content Placeholder 2"/>
          <p:cNvSpPr>
            <a:spLocks noGrp="1"/>
          </p:cNvSpPr>
          <p:nvPr>
            <p:ph idx="1"/>
          </p:nvPr>
        </p:nvSpPr>
        <p:spPr>
          <a:xfrm>
            <a:off x="679518" y="1696720"/>
            <a:ext cx="7680960" cy="3931920"/>
          </a:xfrm>
        </p:spPr>
        <p:txBody>
          <a:bodyPr>
            <a:normAutofit/>
          </a:bodyPr>
          <a:lstStyle/>
          <a:p>
            <a:r>
              <a:rPr lang="en-US" sz="2000" dirty="0" smtClean="0">
                <a:solidFill>
                  <a:srgbClr val="064974"/>
                </a:solidFill>
                <a:latin typeface="Calibri" panose="020F0502020204030204" pitchFamily="34" charset="0"/>
              </a:rPr>
              <a:t>Project </a:t>
            </a:r>
            <a:r>
              <a:rPr lang="en-US" sz="2000" dirty="0">
                <a:solidFill>
                  <a:srgbClr val="064974"/>
                </a:solidFill>
                <a:latin typeface="Calibri" panose="020F0502020204030204" pitchFamily="34" charset="0"/>
              </a:rPr>
              <a:t>is funded with the appropriate </a:t>
            </a:r>
            <a:r>
              <a:rPr lang="en-US" sz="2000" dirty="0" smtClean="0">
                <a:solidFill>
                  <a:srgbClr val="064974"/>
                </a:solidFill>
                <a:latin typeface="Calibri" panose="020F0502020204030204" pitchFamily="34" charset="0"/>
              </a:rPr>
              <a:t>budget and time allowances</a:t>
            </a:r>
            <a:endParaRPr lang="en-US" sz="2000" dirty="0">
              <a:solidFill>
                <a:srgbClr val="064974"/>
              </a:solidFill>
              <a:latin typeface="Calibri" panose="020F0502020204030204" pitchFamily="34" charset="0"/>
            </a:endParaRPr>
          </a:p>
          <a:p>
            <a:r>
              <a:rPr lang="en-US" sz="2000" dirty="0" smtClean="0">
                <a:solidFill>
                  <a:srgbClr val="064974"/>
                </a:solidFill>
                <a:latin typeface="Calibri" panose="020F0502020204030204" pitchFamily="34" charset="0"/>
              </a:rPr>
              <a:t>Project meets several criteria of RCW 39.10.340 for GC/CM Delivery</a:t>
            </a:r>
          </a:p>
          <a:p>
            <a:r>
              <a:rPr lang="en-US" sz="2000" dirty="0">
                <a:solidFill>
                  <a:srgbClr val="064974"/>
                </a:solidFill>
                <a:latin typeface="Calibri" panose="020F0502020204030204" pitchFamily="34" charset="0"/>
              </a:rPr>
              <a:t>Utilization of the GC/CM delivery method will provide multiple benefits for the school district; its citizens and visitors will benefit greatly from the value of this program</a:t>
            </a:r>
          </a:p>
          <a:p>
            <a:r>
              <a:rPr lang="en-US" sz="2000" dirty="0" smtClean="0">
                <a:solidFill>
                  <a:srgbClr val="064974"/>
                </a:solidFill>
                <a:latin typeface="Calibri" panose="020F0502020204030204" pitchFamily="34" charset="0"/>
              </a:rPr>
              <a:t>Team </a:t>
            </a:r>
            <a:r>
              <a:rPr lang="en-US" sz="2000" dirty="0">
                <a:solidFill>
                  <a:srgbClr val="064974"/>
                </a:solidFill>
                <a:latin typeface="Calibri" panose="020F0502020204030204" pitchFamily="34" charset="0"/>
              </a:rPr>
              <a:t>has the necessary experience and will provide leadership continuity for </a:t>
            </a:r>
            <a:r>
              <a:rPr lang="en-US" sz="2000" dirty="0" smtClean="0">
                <a:solidFill>
                  <a:srgbClr val="064974"/>
                </a:solidFill>
                <a:latin typeface="Calibri" panose="020F0502020204030204" pitchFamily="34" charset="0"/>
              </a:rPr>
              <a:t>the Project’s various pieces</a:t>
            </a:r>
            <a:endParaRPr lang="en-US" sz="2000" dirty="0">
              <a:solidFill>
                <a:srgbClr val="064974"/>
              </a:solidFill>
              <a:latin typeface="Calibri" panose="020F0502020204030204" pitchFamily="34" charset="0"/>
            </a:endParaRPr>
          </a:p>
          <a:p>
            <a:r>
              <a:rPr lang="en-US" sz="2000" dirty="0">
                <a:solidFill>
                  <a:srgbClr val="064974"/>
                </a:solidFill>
                <a:latin typeface="Calibri" panose="020F0502020204030204" pitchFamily="34" charset="0"/>
              </a:rPr>
              <a:t>Team has the capacity </a:t>
            </a:r>
            <a:r>
              <a:rPr lang="en-US" sz="2000" dirty="0" smtClean="0">
                <a:solidFill>
                  <a:srgbClr val="064974"/>
                </a:solidFill>
                <a:latin typeface="Calibri" panose="020F0502020204030204" pitchFamily="34" charset="0"/>
              </a:rPr>
              <a:t>and availability for the Project’s program</a:t>
            </a:r>
            <a:endParaRPr lang="en-US" sz="2000" dirty="0">
              <a:solidFill>
                <a:srgbClr val="064974"/>
              </a:solidFill>
              <a:latin typeface="Calibri" panose="020F0502020204030204" pitchFamily="34" charset="0"/>
            </a:endParaRPr>
          </a:p>
          <a:p>
            <a:r>
              <a:rPr lang="en-US" sz="2000" dirty="0">
                <a:solidFill>
                  <a:srgbClr val="064974"/>
                </a:solidFill>
                <a:latin typeface="Calibri" panose="020F0502020204030204" pitchFamily="34" charset="0"/>
              </a:rPr>
              <a:t>Team is prepared and ready to </a:t>
            </a:r>
            <a:r>
              <a:rPr lang="en-US" sz="2000" dirty="0" smtClean="0">
                <a:solidFill>
                  <a:srgbClr val="064974"/>
                </a:solidFill>
                <a:latin typeface="Calibri" panose="020F0502020204030204" pitchFamily="34" charset="0"/>
              </a:rPr>
              <a:t>proceed</a:t>
            </a:r>
            <a:endParaRPr lang="en-US" sz="2000" dirty="0">
              <a:solidFill>
                <a:srgbClr val="064974"/>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882" y="5467563"/>
            <a:ext cx="953192" cy="1071563"/>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46131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48178" y="3429907"/>
            <a:ext cx="7543800" cy="1031875"/>
          </a:xfrm>
        </p:spPr>
        <p:txBody>
          <a:bodyPr>
            <a:normAutofit/>
          </a:bodyPr>
          <a:lstStyle/>
          <a:p>
            <a:pPr algn="ctr"/>
            <a:r>
              <a:rPr lang="en-US" sz="4800" b="1" dirty="0" smtClean="0">
                <a:solidFill>
                  <a:srgbClr val="064974"/>
                </a:solidFill>
                <a:latin typeface="Calibri" panose="020F0502020204030204" pitchFamily="34" charset="0"/>
              </a:rPr>
              <a:t>Thank </a:t>
            </a:r>
            <a:r>
              <a:rPr lang="en-US" sz="4800" b="1" dirty="0">
                <a:solidFill>
                  <a:srgbClr val="064974"/>
                </a:solidFill>
                <a:latin typeface="Calibri" panose="020F0502020204030204" pitchFamily="34" charset="0"/>
              </a:rPr>
              <a:t>you!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809" y="857172"/>
            <a:ext cx="2288538" cy="2572735"/>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3315692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7445" y="3159512"/>
            <a:ext cx="7620000" cy="1143000"/>
          </a:xfrm>
        </p:spPr>
        <p:txBody>
          <a:bodyPr/>
          <a:lstStyle/>
          <a:p>
            <a:pPr algn="ctr"/>
            <a:r>
              <a:rPr lang="en-US" sz="4400" b="1" dirty="0" smtClean="0">
                <a:solidFill>
                  <a:srgbClr val="0C4F78"/>
                </a:solidFill>
                <a:latin typeface="Calibri" panose="020F0502020204030204" pitchFamily="34" charset="0"/>
              </a:rPr>
              <a:t>Team Introductions</a:t>
            </a:r>
            <a:endParaRPr lang="en-US" sz="4400" b="1" dirty="0">
              <a:solidFill>
                <a:srgbClr val="0C4F78"/>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76" y="586777"/>
            <a:ext cx="2288538" cy="2572735"/>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135581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480" y="166412"/>
            <a:ext cx="7269480" cy="1021080"/>
          </a:xfrm>
        </p:spPr>
        <p:txBody>
          <a:bodyPr>
            <a:normAutofit/>
          </a:bodyPr>
          <a:lstStyle/>
          <a:p>
            <a:r>
              <a:rPr lang="en-US" sz="3200" b="1" u="sng" dirty="0">
                <a:solidFill>
                  <a:srgbClr val="0C4F78"/>
                </a:solidFill>
                <a:latin typeface="Calibri" panose="020F0502020204030204" pitchFamily="34" charset="0"/>
              </a:rPr>
              <a:t>Project </a:t>
            </a:r>
            <a:r>
              <a:rPr lang="en-US" sz="3200" b="1" u="sng" dirty="0" smtClean="0">
                <a:solidFill>
                  <a:srgbClr val="0C4F78"/>
                </a:solidFill>
                <a:latin typeface="Calibri" panose="020F0502020204030204" pitchFamily="34" charset="0"/>
              </a:rPr>
              <a:t>Team: Here today</a:t>
            </a:r>
            <a:endParaRPr lang="en-US" sz="3200" b="1" u="sng" dirty="0">
              <a:solidFill>
                <a:srgbClr val="0C4F78"/>
              </a:solidFill>
              <a:latin typeface="Calibri" panose="020F0502020204030204" pitchFamily="34" charset="0"/>
            </a:endParaRPr>
          </a:p>
        </p:txBody>
      </p:sp>
      <p:sp>
        <p:nvSpPr>
          <p:cNvPr id="3" name="Content Placeholder 2"/>
          <p:cNvSpPr>
            <a:spLocks noGrp="1"/>
          </p:cNvSpPr>
          <p:nvPr>
            <p:ph idx="1"/>
          </p:nvPr>
        </p:nvSpPr>
        <p:spPr>
          <a:xfrm>
            <a:off x="493487" y="1226457"/>
            <a:ext cx="7368136" cy="4934858"/>
          </a:xfrm>
        </p:spPr>
        <p:txBody>
          <a:bodyPr>
            <a:normAutofit/>
          </a:bodyPr>
          <a:lstStyle/>
          <a:p>
            <a:pPr marL="0" indent="0">
              <a:buNone/>
            </a:pPr>
            <a:r>
              <a:rPr lang="en-US" sz="1750" b="1" u="sng" dirty="0" smtClean="0">
                <a:solidFill>
                  <a:srgbClr val="0C4F78"/>
                </a:solidFill>
                <a:latin typeface="Calibri" panose="020F0502020204030204" pitchFamily="34" charset="0"/>
              </a:rPr>
              <a:t>Bainbridge Island School District:</a:t>
            </a:r>
          </a:p>
          <a:p>
            <a:r>
              <a:rPr lang="en-US" sz="1750" b="1" dirty="0" smtClean="0">
                <a:solidFill>
                  <a:srgbClr val="0C4F78"/>
                </a:solidFill>
                <a:latin typeface="Calibri" panose="020F0502020204030204" pitchFamily="34" charset="0"/>
              </a:rPr>
              <a:t>Tamela VanWinkle – Executive Director</a:t>
            </a:r>
            <a:r>
              <a:rPr lang="en-US" sz="1750" b="1" dirty="0">
                <a:solidFill>
                  <a:srgbClr val="0C4F78"/>
                </a:solidFill>
                <a:latin typeface="Calibri" panose="020F0502020204030204" pitchFamily="34" charset="0"/>
              </a:rPr>
              <a:t>, Capital </a:t>
            </a:r>
            <a:r>
              <a:rPr lang="en-US" sz="1750" b="1" dirty="0" smtClean="0">
                <a:solidFill>
                  <a:srgbClr val="0C4F78"/>
                </a:solidFill>
                <a:latin typeface="Calibri" panose="020F0502020204030204" pitchFamily="34" charset="0"/>
              </a:rPr>
              <a:t>Projects &amp; Facilities</a:t>
            </a:r>
            <a:endParaRPr lang="en-US" sz="1750" b="1" u="sng" dirty="0">
              <a:solidFill>
                <a:srgbClr val="0C4F78"/>
              </a:solidFill>
              <a:latin typeface="Calibri" panose="020F0502020204030204" pitchFamily="34" charset="0"/>
            </a:endParaRPr>
          </a:p>
          <a:p>
            <a:r>
              <a:rPr lang="en-US" sz="1750" b="1" dirty="0" smtClean="0">
                <a:solidFill>
                  <a:srgbClr val="0C4F78"/>
                </a:solidFill>
                <a:latin typeface="Calibri" panose="020F0502020204030204" pitchFamily="34" charset="0"/>
              </a:rPr>
              <a:t>Christy </a:t>
            </a:r>
            <a:r>
              <a:rPr lang="en-US" sz="1750" b="1" dirty="0">
                <a:solidFill>
                  <a:srgbClr val="0C4F78"/>
                </a:solidFill>
                <a:latin typeface="Calibri" panose="020F0502020204030204" pitchFamily="34" charset="0"/>
              </a:rPr>
              <a:t>Barrie – </a:t>
            </a:r>
            <a:r>
              <a:rPr lang="en-US" sz="1750" b="1" dirty="0" smtClean="0">
                <a:solidFill>
                  <a:srgbClr val="0C4F78"/>
                </a:solidFill>
                <a:latin typeface="Calibri" panose="020F0502020204030204" pitchFamily="34" charset="0"/>
              </a:rPr>
              <a:t>Manager, Capital Projects; Project Manager</a:t>
            </a:r>
            <a:br>
              <a:rPr lang="en-US" sz="1750" b="1" dirty="0" smtClean="0">
                <a:solidFill>
                  <a:srgbClr val="0C4F78"/>
                </a:solidFill>
                <a:latin typeface="Calibri" panose="020F0502020204030204" pitchFamily="34" charset="0"/>
              </a:rPr>
            </a:br>
            <a:r>
              <a:rPr lang="en-US" sz="1750" b="1" dirty="0" smtClean="0">
                <a:solidFill>
                  <a:srgbClr val="0C4F78"/>
                </a:solidFill>
                <a:latin typeface="Calibri" panose="020F0502020204030204" pitchFamily="34" charset="0"/>
              </a:rPr>
              <a:t/>
            </a:r>
            <a:br>
              <a:rPr lang="en-US" sz="1750" b="1" dirty="0" smtClean="0">
                <a:solidFill>
                  <a:srgbClr val="0C4F78"/>
                </a:solidFill>
                <a:latin typeface="Calibri" panose="020F0502020204030204" pitchFamily="34" charset="0"/>
              </a:rPr>
            </a:br>
            <a:endParaRPr lang="en-US" sz="1750" b="1" dirty="0" smtClean="0">
              <a:solidFill>
                <a:srgbClr val="0C4F78"/>
              </a:solidFill>
              <a:latin typeface="Calibri" panose="020F0502020204030204" pitchFamily="34" charset="0"/>
            </a:endParaRPr>
          </a:p>
          <a:p>
            <a:pPr marL="0" indent="0">
              <a:buNone/>
            </a:pPr>
            <a:r>
              <a:rPr lang="en-US" sz="1750" b="1" u="sng" dirty="0" smtClean="0">
                <a:solidFill>
                  <a:srgbClr val="0C4F78"/>
                </a:solidFill>
                <a:latin typeface="Calibri" panose="020F0502020204030204" pitchFamily="34" charset="0"/>
              </a:rPr>
              <a:t>Parametrix:</a:t>
            </a:r>
          </a:p>
          <a:p>
            <a:r>
              <a:rPr lang="en-US" sz="1750" b="1" dirty="0">
                <a:solidFill>
                  <a:srgbClr val="0C4F78"/>
                </a:solidFill>
                <a:latin typeface="Calibri" panose="020F0502020204030204" pitchFamily="34" charset="0"/>
              </a:rPr>
              <a:t>Jim Dugan – Program Manager, GC/CM </a:t>
            </a:r>
            <a:r>
              <a:rPr lang="en-US" sz="1750" b="1" dirty="0" smtClean="0">
                <a:solidFill>
                  <a:srgbClr val="0C4F78"/>
                </a:solidFill>
                <a:latin typeface="Calibri" panose="020F0502020204030204" pitchFamily="34" charset="0"/>
              </a:rPr>
              <a:t>Advisor</a:t>
            </a:r>
            <a:br>
              <a:rPr lang="en-US" sz="1750" b="1" dirty="0" smtClean="0">
                <a:solidFill>
                  <a:srgbClr val="0C4F78"/>
                </a:solidFill>
                <a:latin typeface="Calibri" panose="020F0502020204030204" pitchFamily="34" charset="0"/>
              </a:rPr>
            </a:br>
            <a:r>
              <a:rPr lang="en-US" sz="1750" b="1" dirty="0" smtClean="0">
                <a:solidFill>
                  <a:srgbClr val="0C4F78"/>
                </a:solidFill>
                <a:latin typeface="Calibri" panose="020F0502020204030204" pitchFamily="34" charset="0"/>
              </a:rPr>
              <a:t/>
            </a:r>
            <a:br>
              <a:rPr lang="en-US" sz="1750" b="1" dirty="0" smtClean="0">
                <a:solidFill>
                  <a:srgbClr val="0C4F78"/>
                </a:solidFill>
                <a:latin typeface="Calibri" panose="020F0502020204030204" pitchFamily="34" charset="0"/>
              </a:rPr>
            </a:br>
            <a:endParaRPr lang="en-US" sz="1750" b="1" dirty="0">
              <a:solidFill>
                <a:srgbClr val="0C4F78"/>
              </a:solidFill>
              <a:latin typeface="Calibri" panose="020F0502020204030204" pitchFamily="34" charset="0"/>
            </a:endParaRPr>
          </a:p>
          <a:p>
            <a:pPr marL="0" indent="0">
              <a:buNone/>
            </a:pPr>
            <a:r>
              <a:rPr lang="en-US" sz="1750" b="1" u="sng" dirty="0" smtClean="0">
                <a:solidFill>
                  <a:srgbClr val="0C4F78"/>
                </a:solidFill>
                <a:latin typeface="Calibri" panose="020F0502020204030204" pitchFamily="34" charset="0"/>
              </a:rPr>
              <a:t>Mahlum Architects:</a:t>
            </a:r>
          </a:p>
          <a:p>
            <a:r>
              <a:rPr lang="en-US" sz="1750" b="1" dirty="0">
                <a:solidFill>
                  <a:srgbClr val="0C4F78"/>
                </a:solidFill>
                <a:latin typeface="Calibri" panose="020F0502020204030204" pitchFamily="34" charset="0"/>
              </a:rPr>
              <a:t>Corrie Rosen </a:t>
            </a:r>
            <a:r>
              <a:rPr lang="en-US" sz="1750" b="1" smtClean="0">
                <a:solidFill>
                  <a:srgbClr val="0C4F78"/>
                </a:solidFill>
                <a:latin typeface="Calibri" panose="020F0502020204030204" pitchFamily="34" charset="0"/>
              </a:rPr>
              <a:t>– Principal</a:t>
            </a:r>
            <a:endParaRPr lang="en-US" sz="1750" b="1" dirty="0" smtClean="0">
              <a:solidFill>
                <a:srgbClr val="0C4F78"/>
              </a:solidFill>
              <a:latin typeface="Calibri" panose="020F0502020204030204" pitchFamily="34" charset="0"/>
            </a:endParaRPr>
          </a:p>
          <a:p>
            <a:r>
              <a:rPr lang="en-US" sz="1750" b="1" dirty="0" smtClean="0">
                <a:solidFill>
                  <a:srgbClr val="0C4F78"/>
                </a:solidFill>
                <a:latin typeface="Calibri" panose="020F0502020204030204" pitchFamily="34" charset="0"/>
              </a:rPr>
              <a:t>Ilva </a:t>
            </a:r>
            <a:r>
              <a:rPr lang="en-US" sz="1750" b="1" dirty="0">
                <a:solidFill>
                  <a:srgbClr val="0C4F78"/>
                </a:solidFill>
                <a:latin typeface="Calibri" panose="020F0502020204030204" pitchFamily="34" charset="0"/>
              </a:rPr>
              <a:t>Wilson – AIA, LEED AP BD+C: Project </a:t>
            </a:r>
            <a:r>
              <a:rPr lang="en-US" sz="1750" b="1" dirty="0" smtClean="0">
                <a:solidFill>
                  <a:srgbClr val="0C4F78"/>
                </a:solidFill>
                <a:latin typeface="Calibri" panose="020F0502020204030204" pitchFamily="34" charset="0"/>
              </a:rPr>
              <a:t>Manager</a:t>
            </a:r>
            <a:endParaRPr lang="en-US" sz="1750" b="1" dirty="0">
              <a:solidFill>
                <a:srgbClr val="0C4F78"/>
              </a:solidFill>
              <a:latin typeface="Calibri" panose="020F0502020204030204" pitchFamily="34" charset="0"/>
            </a:endParaRPr>
          </a:p>
          <a:p>
            <a:pPr marL="0" indent="0">
              <a:buNone/>
            </a:pPr>
            <a:endParaRPr lang="en-US" sz="1750" b="1" u="sng" dirty="0" smtClean="0">
              <a:solidFill>
                <a:srgbClr val="0C4F78"/>
              </a:solidFill>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733" y="5633744"/>
            <a:ext cx="817637" cy="919174"/>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920334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A91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58" y="519292"/>
            <a:ext cx="7512422" cy="5734163"/>
          </a:xfrm>
        </p:spPr>
        <p:txBody>
          <a:bodyPr>
            <a:normAutofit fontScale="92500" lnSpcReduction="10000"/>
          </a:bodyPr>
          <a:lstStyle/>
          <a:p>
            <a:pPr marL="0" indent="0">
              <a:buNone/>
            </a:pPr>
            <a:r>
              <a:rPr lang="en-US" sz="2600" b="1" u="sng" dirty="0" smtClean="0">
                <a:solidFill>
                  <a:srgbClr val="0C4F78"/>
                </a:solidFill>
                <a:latin typeface="Calibri" panose="020F0502020204030204" pitchFamily="34" charset="0"/>
              </a:rPr>
              <a:t>Additional </a:t>
            </a:r>
            <a:r>
              <a:rPr lang="en-US" sz="2600" b="1" u="sng" dirty="0">
                <a:solidFill>
                  <a:srgbClr val="0C4F78"/>
                </a:solidFill>
                <a:latin typeface="Calibri" panose="020F0502020204030204" pitchFamily="34" charset="0"/>
              </a:rPr>
              <a:t>Team </a:t>
            </a:r>
            <a:r>
              <a:rPr lang="en-US" sz="2600" b="1" u="sng" dirty="0" smtClean="0">
                <a:solidFill>
                  <a:srgbClr val="0C4F78"/>
                </a:solidFill>
                <a:latin typeface="Calibri" panose="020F0502020204030204" pitchFamily="34" charset="0"/>
              </a:rPr>
              <a:t>Members (Not Presenting):</a:t>
            </a:r>
            <a:r>
              <a:rPr lang="en-US" sz="2600" b="1" u="sng" dirty="0" smtClean="0">
                <a:solidFill>
                  <a:srgbClr val="064974"/>
                </a:solidFill>
                <a:latin typeface="Calibri" panose="020F0502020204030204" pitchFamily="34" charset="0"/>
              </a:rPr>
              <a:t/>
            </a:r>
            <a:br>
              <a:rPr lang="en-US" sz="2600" b="1" u="sng" dirty="0" smtClean="0">
                <a:solidFill>
                  <a:srgbClr val="064974"/>
                </a:solidFill>
                <a:latin typeface="Calibri" panose="020F0502020204030204" pitchFamily="34" charset="0"/>
              </a:rPr>
            </a:br>
            <a:r>
              <a:rPr lang="en-US" sz="2600" b="1" u="sng" dirty="0" smtClean="0">
                <a:solidFill>
                  <a:srgbClr val="064974"/>
                </a:solidFill>
                <a:latin typeface="Calibri" panose="020F0502020204030204" pitchFamily="34" charset="0"/>
              </a:rPr>
              <a:t/>
            </a:r>
            <a:br>
              <a:rPr lang="en-US" sz="2600" b="1" u="sng" dirty="0" smtClean="0">
                <a:solidFill>
                  <a:srgbClr val="064974"/>
                </a:solidFill>
                <a:latin typeface="Calibri" panose="020F0502020204030204" pitchFamily="34" charset="0"/>
              </a:rPr>
            </a:br>
            <a:r>
              <a:rPr lang="en-US" sz="1750" b="1" u="sng" dirty="0" smtClean="0">
                <a:solidFill>
                  <a:srgbClr val="0C4F78"/>
                </a:solidFill>
                <a:latin typeface="Calibri" panose="020F0502020204030204" pitchFamily="34" charset="0"/>
              </a:rPr>
              <a:t>Parametrix:</a:t>
            </a:r>
          </a:p>
          <a:p>
            <a:r>
              <a:rPr lang="en-US" sz="1750" b="1" dirty="0">
                <a:solidFill>
                  <a:srgbClr val="0C4F78"/>
                </a:solidFill>
                <a:latin typeface="Calibri" panose="020F0502020204030204" pitchFamily="34" charset="0"/>
              </a:rPr>
              <a:t>Jesse Noga – </a:t>
            </a:r>
            <a:r>
              <a:rPr lang="en-US" sz="1750" b="1" dirty="0" smtClean="0">
                <a:solidFill>
                  <a:srgbClr val="0C4F78"/>
                </a:solidFill>
                <a:latin typeface="Calibri" panose="020F0502020204030204" pitchFamily="34" charset="0"/>
              </a:rPr>
              <a:t>Project Manager: GC/CM </a:t>
            </a:r>
            <a:r>
              <a:rPr lang="en-US" sz="1750" b="1" dirty="0">
                <a:solidFill>
                  <a:srgbClr val="0C4F78"/>
                </a:solidFill>
                <a:latin typeface="Calibri" panose="020F0502020204030204" pitchFamily="34" charset="0"/>
              </a:rPr>
              <a:t>Procurement</a:t>
            </a:r>
          </a:p>
          <a:p>
            <a:r>
              <a:rPr lang="en-US" sz="1750" b="1" dirty="0">
                <a:solidFill>
                  <a:srgbClr val="0C4F78"/>
                </a:solidFill>
                <a:latin typeface="Calibri" panose="020F0502020204030204" pitchFamily="34" charset="0"/>
              </a:rPr>
              <a:t>Maggie Anderson– Project </a:t>
            </a:r>
            <a:r>
              <a:rPr lang="en-US" sz="1750" b="1" dirty="0" smtClean="0">
                <a:solidFill>
                  <a:srgbClr val="0C4F78"/>
                </a:solidFill>
                <a:latin typeface="Calibri" panose="020F0502020204030204" pitchFamily="34" charset="0"/>
              </a:rPr>
              <a:t>Controls and Support: GC/CM Procurement</a:t>
            </a:r>
            <a:endParaRPr lang="en-US" sz="900" b="1" dirty="0">
              <a:solidFill>
                <a:srgbClr val="0C4F78"/>
              </a:solidFill>
              <a:latin typeface="Calibri" panose="020F0502020204030204" pitchFamily="34" charset="0"/>
            </a:endParaRPr>
          </a:p>
          <a:p>
            <a:pPr marL="0" indent="0">
              <a:buNone/>
            </a:pPr>
            <a:r>
              <a:rPr lang="en-US" sz="900" b="1" u="sng" dirty="0" smtClean="0">
                <a:solidFill>
                  <a:srgbClr val="0C4F78"/>
                </a:solidFill>
                <a:latin typeface="Calibri" panose="020F0502020204030204" pitchFamily="34" charset="0"/>
              </a:rPr>
              <a:t>   </a:t>
            </a:r>
          </a:p>
          <a:p>
            <a:pPr marL="0" indent="0">
              <a:buNone/>
            </a:pPr>
            <a:r>
              <a:rPr lang="en-US" sz="1750" b="1" u="sng" dirty="0" smtClean="0">
                <a:solidFill>
                  <a:srgbClr val="0C4F78"/>
                </a:solidFill>
                <a:latin typeface="Calibri" panose="020F0502020204030204" pitchFamily="34" charset="0"/>
              </a:rPr>
              <a:t/>
            </a:r>
            <a:br>
              <a:rPr lang="en-US" sz="1750" b="1" u="sng" dirty="0" smtClean="0">
                <a:solidFill>
                  <a:srgbClr val="0C4F78"/>
                </a:solidFill>
                <a:latin typeface="Calibri" panose="020F0502020204030204" pitchFamily="34" charset="0"/>
              </a:rPr>
            </a:br>
            <a:r>
              <a:rPr lang="en-US" sz="1750" b="1" u="sng" dirty="0" smtClean="0">
                <a:solidFill>
                  <a:srgbClr val="0C4F78"/>
                </a:solidFill>
                <a:latin typeface="Calibri" panose="020F0502020204030204" pitchFamily="34" charset="0"/>
              </a:rPr>
              <a:t>Mahlum </a:t>
            </a:r>
            <a:r>
              <a:rPr lang="en-US" sz="1750" b="1" u="sng" dirty="0">
                <a:solidFill>
                  <a:srgbClr val="0C4F78"/>
                </a:solidFill>
                <a:latin typeface="Calibri" panose="020F0502020204030204" pitchFamily="34" charset="0"/>
              </a:rPr>
              <a:t>Architects:</a:t>
            </a:r>
            <a:endParaRPr lang="en-US" sz="1750" b="1" u="sng" dirty="0" smtClean="0">
              <a:solidFill>
                <a:srgbClr val="0C4F78"/>
              </a:solidFill>
              <a:latin typeface="Calibri" panose="020F0502020204030204" pitchFamily="34" charset="0"/>
            </a:endParaRPr>
          </a:p>
          <a:p>
            <a:r>
              <a:rPr lang="en-US" sz="1750" b="1" dirty="0">
                <a:solidFill>
                  <a:srgbClr val="0C4F78"/>
                </a:solidFill>
                <a:latin typeface="Calibri" panose="020F0502020204030204" pitchFamily="34" charset="0"/>
              </a:rPr>
              <a:t>David Mount – AIA, LEED AP: </a:t>
            </a:r>
            <a:r>
              <a:rPr lang="en-US" sz="1750" b="1" dirty="0" smtClean="0">
                <a:solidFill>
                  <a:srgbClr val="0C4F78"/>
                </a:solidFill>
                <a:latin typeface="Calibri" panose="020F0502020204030204" pitchFamily="34" charset="0"/>
              </a:rPr>
              <a:t>Principal in Charge</a:t>
            </a:r>
            <a:endParaRPr lang="en-US" sz="1750" b="1" dirty="0">
              <a:solidFill>
                <a:srgbClr val="0C4F78"/>
              </a:solidFill>
              <a:latin typeface="Calibri" panose="020F0502020204030204" pitchFamily="34" charset="0"/>
            </a:endParaRPr>
          </a:p>
          <a:p>
            <a:r>
              <a:rPr lang="en-US" sz="1750" b="1" dirty="0" smtClean="0">
                <a:solidFill>
                  <a:srgbClr val="0C4F78"/>
                </a:solidFill>
                <a:latin typeface="Calibri" panose="020F0502020204030204" pitchFamily="34" charset="0"/>
              </a:rPr>
              <a:t>Dwayne Epp </a:t>
            </a:r>
            <a:r>
              <a:rPr lang="en-US" sz="1750" b="1" dirty="0">
                <a:solidFill>
                  <a:srgbClr val="0C4F78"/>
                </a:solidFill>
                <a:latin typeface="Calibri" panose="020F0502020204030204" pitchFamily="34" charset="0"/>
              </a:rPr>
              <a:t>–</a:t>
            </a:r>
            <a:r>
              <a:rPr lang="en-US" sz="1750" b="1" dirty="0" smtClean="0">
                <a:solidFill>
                  <a:srgbClr val="0C4F78"/>
                </a:solidFill>
                <a:latin typeface="Calibri" panose="020F0502020204030204" pitchFamily="34" charset="0"/>
              </a:rPr>
              <a:t> Project Specifications / Quality Review &amp; </a:t>
            </a:r>
            <a:r>
              <a:rPr lang="en-US" sz="1750" b="1" dirty="0" smtClean="0">
                <a:solidFill>
                  <a:srgbClr val="0C4F78"/>
                </a:solidFill>
                <a:latin typeface="Calibri" panose="020F0502020204030204" pitchFamily="34" charset="0"/>
              </a:rPr>
              <a:t>Controls</a:t>
            </a:r>
            <a:endParaRPr lang="en-US" sz="1750" b="1" dirty="0">
              <a:solidFill>
                <a:srgbClr val="0C4F78"/>
              </a:solidFill>
              <a:latin typeface="Calibri" panose="020F0502020204030204" pitchFamily="34" charset="0"/>
            </a:endParaRPr>
          </a:p>
          <a:p>
            <a:r>
              <a:rPr lang="en-US" sz="1750" b="1" dirty="0" smtClean="0">
                <a:solidFill>
                  <a:srgbClr val="0C4F78"/>
                </a:solidFill>
                <a:latin typeface="Calibri" panose="020F0502020204030204" pitchFamily="34" charset="0"/>
              </a:rPr>
              <a:t>JoAnn Wilcox– </a:t>
            </a:r>
            <a:r>
              <a:rPr lang="en-US" sz="1750" b="1" dirty="0">
                <a:solidFill>
                  <a:srgbClr val="0C4F78"/>
                </a:solidFill>
                <a:latin typeface="Calibri" panose="020F0502020204030204" pitchFamily="34" charset="0"/>
              </a:rPr>
              <a:t>AIA, LEED AP: Design </a:t>
            </a:r>
            <a:r>
              <a:rPr lang="en-US" sz="1750" b="1" dirty="0" smtClean="0">
                <a:solidFill>
                  <a:srgbClr val="0C4F78"/>
                </a:solidFill>
                <a:latin typeface="Calibri" panose="020F0502020204030204" pitchFamily="34" charset="0"/>
              </a:rPr>
              <a:t>Principal, Project Architect</a:t>
            </a:r>
            <a:endParaRPr lang="en-US" sz="1750" b="1" dirty="0">
              <a:solidFill>
                <a:srgbClr val="0C4F78"/>
              </a:solidFill>
              <a:latin typeface="Calibri" panose="020F0502020204030204" pitchFamily="34" charset="0"/>
            </a:endParaRPr>
          </a:p>
          <a:p>
            <a:endParaRPr lang="en-US" sz="1750" b="1" dirty="0" smtClean="0">
              <a:solidFill>
                <a:srgbClr val="0C4F78"/>
              </a:solidFill>
              <a:latin typeface="Calibri" panose="020F0502020204030204" pitchFamily="34" charset="0"/>
            </a:endParaRPr>
          </a:p>
          <a:p>
            <a:endParaRPr lang="en-US" sz="1750" b="1" dirty="0" smtClean="0">
              <a:solidFill>
                <a:srgbClr val="0C4F78"/>
              </a:solidFill>
              <a:latin typeface="Calibri" panose="020F0502020204030204" pitchFamily="34" charset="0"/>
            </a:endParaRPr>
          </a:p>
          <a:p>
            <a:pPr marL="0" indent="0">
              <a:buNone/>
            </a:pPr>
            <a:r>
              <a:rPr lang="en-US" sz="1750" b="1" u="sng" dirty="0" smtClean="0">
                <a:solidFill>
                  <a:srgbClr val="0C4F78"/>
                </a:solidFill>
                <a:latin typeface="Calibri" panose="020F0502020204030204" pitchFamily="34" charset="0"/>
              </a:rPr>
              <a:t>Perkins Coie Law:</a:t>
            </a:r>
          </a:p>
          <a:p>
            <a:r>
              <a:rPr lang="en-US" sz="1750" b="1" dirty="0" smtClean="0">
                <a:solidFill>
                  <a:srgbClr val="0C4F78"/>
                </a:solidFill>
                <a:latin typeface="Calibri" panose="020F0502020204030204" pitchFamily="34" charset="0"/>
              </a:rPr>
              <a:t>Graehm </a:t>
            </a:r>
            <a:r>
              <a:rPr lang="en-US" sz="1750" b="1" dirty="0">
                <a:solidFill>
                  <a:srgbClr val="0C4F78"/>
                </a:solidFill>
                <a:latin typeface="Calibri" panose="020F0502020204030204" pitchFamily="34" charset="0"/>
              </a:rPr>
              <a:t>Wallace – External D/B Legal </a:t>
            </a:r>
            <a:r>
              <a:rPr lang="en-US" sz="1750" b="1" dirty="0" smtClean="0">
                <a:solidFill>
                  <a:srgbClr val="0C4F78"/>
                </a:solidFill>
                <a:latin typeface="Calibri" panose="020F0502020204030204" pitchFamily="34" charset="0"/>
              </a:rPr>
              <a:t>Counsel</a:t>
            </a:r>
          </a:p>
          <a:p>
            <a:pPr marL="0" indent="0">
              <a:buNone/>
            </a:pPr>
            <a:endParaRPr lang="en-US" sz="1750" b="1" dirty="0" smtClean="0">
              <a:solidFill>
                <a:srgbClr val="0C4F78"/>
              </a:solidFill>
              <a:latin typeface="Calibri" panose="020F0502020204030204" pitchFamily="34" charset="0"/>
            </a:endParaRPr>
          </a:p>
          <a:p>
            <a:pPr marL="0" indent="0">
              <a:buNone/>
            </a:pPr>
            <a:r>
              <a:rPr lang="en-US" sz="1750" b="1" dirty="0" smtClean="0">
                <a:solidFill>
                  <a:srgbClr val="0C4F78"/>
                </a:solidFill>
                <a:latin typeface="Calibri" panose="020F0502020204030204" pitchFamily="34" charset="0"/>
              </a:rPr>
              <a:t/>
            </a:r>
            <a:br>
              <a:rPr lang="en-US" sz="1750" b="1" dirty="0" smtClean="0">
                <a:solidFill>
                  <a:srgbClr val="0C4F78"/>
                </a:solidFill>
                <a:latin typeface="Calibri" panose="020F0502020204030204" pitchFamily="34" charset="0"/>
              </a:rPr>
            </a:br>
            <a:endParaRPr lang="en-US" sz="1750" b="1" dirty="0">
              <a:solidFill>
                <a:srgbClr val="064974"/>
              </a:solidFill>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7128" y="5620070"/>
            <a:ext cx="818235" cy="919846"/>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796869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352" y="3200400"/>
            <a:ext cx="7620000" cy="1143000"/>
          </a:xfrm>
        </p:spPr>
        <p:txBody>
          <a:bodyPr>
            <a:normAutofit fontScale="90000"/>
          </a:bodyPr>
          <a:lstStyle/>
          <a:p>
            <a:pPr algn="ctr"/>
            <a:r>
              <a:rPr lang="en-US" sz="4400" b="1" dirty="0" smtClean="0">
                <a:solidFill>
                  <a:srgbClr val="0C4F78"/>
                </a:solidFill>
                <a:latin typeface="Calibri" panose="020F0502020204030204" pitchFamily="34" charset="0"/>
              </a:rPr>
              <a:t>Bainbridge Island </a:t>
            </a:r>
            <a:r>
              <a:rPr lang="en-US" sz="4400" b="1" dirty="0">
                <a:solidFill>
                  <a:srgbClr val="0C4F78"/>
                </a:solidFill>
                <a:latin typeface="Calibri" panose="020F0502020204030204" pitchFamily="34" charset="0"/>
              </a:rPr>
              <a:t>School District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083" y="627665"/>
            <a:ext cx="2288538" cy="2572735"/>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68671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7680960" cy="1371600"/>
          </a:xfrm>
        </p:spPr>
        <p:txBody>
          <a:bodyPr>
            <a:normAutofit/>
          </a:bodyPr>
          <a:lstStyle/>
          <a:p>
            <a:r>
              <a:rPr lang="en-US" sz="3200" b="1" u="sng" dirty="0">
                <a:solidFill>
                  <a:srgbClr val="064974"/>
                </a:solidFill>
                <a:latin typeface="Calibri" panose="020F0502020204030204" pitchFamily="34" charset="0"/>
              </a:rPr>
              <a:t>School District Statistics</a:t>
            </a:r>
          </a:p>
        </p:txBody>
      </p:sp>
      <p:sp>
        <p:nvSpPr>
          <p:cNvPr id="3" name="Content Placeholder 2"/>
          <p:cNvSpPr>
            <a:spLocks noGrp="1"/>
          </p:cNvSpPr>
          <p:nvPr>
            <p:ph idx="1"/>
          </p:nvPr>
        </p:nvSpPr>
        <p:spPr>
          <a:xfrm>
            <a:off x="402162" y="1025910"/>
            <a:ext cx="7680960" cy="5009128"/>
          </a:xfrm>
          <a:scene3d>
            <a:camera prst="orthographicFront"/>
            <a:lightRig rig="threePt" dir="t"/>
          </a:scene3d>
          <a:sp3d>
            <a:bevelT w="114300" prst="artDeco"/>
          </a:sp3d>
        </p:spPr>
        <p:txBody>
          <a:bodyPr>
            <a:noAutofit/>
          </a:bodyPr>
          <a:lstStyle/>
          <a:p>
            <a:r>
              <a:rPr lang="en-US" sz="1900" dirty="0" smtClean="0">
                <a:solidFill>
                  <a:srgbClr val="0C4F78"/>
                </a:solidFill>
                <a:latin typeface="Calibri" panose="020F0502020204030204" pitchFamily="34" charset="0"/>
              </a:rPr>
              <a:t>Located in Kitsap County</a:t>
            </a:r>
          </a:p>
          <a:p>
            <a:r>
              <a:rPr lang="en-US" sz="1900" dirty="0" smtClean="0">
                <a:solidFill>
                  <a:srgbClr val="0C4F78"/>
                </a:solidFill>
                <a:latin typeface="Calibri" panose="020F0502020204030204" pitchFamily="34" charset="0"/>
              </a:rPr>
              <a:t>Services the City &amp; island townships of Bainbridge Island</a:t>
            </a:r>
            <a:endParaRPr lang="en-US" sz="1900" dirty="0">
              <a:solidFill>
                <a:srgbClr val="0C4F78"/>
              </a:solidFill>
              <a:latin typeface="Calibri" panose="020F0502020204030204" pitchFamily="34" charset="0"/>
            </a:endParaRPr>
          </a:p>
          <a:p>
            <a:r>
              <a:rPr lang="en-US" sz="1900" dirty="0" smtClean="0">
                <a:solidFill>
                  <a:srgbClr val="0C4F78"/>
                </a:solidFill>
                <a:latin typeface="Calibri" panose="020F0502020204030204" pitchFamily="34" charset="0"/>
              </a:rPr>
              <a:t>Began </a:t>
            </a:r>
            <a:r>
              <a:rPr lang="en-US" sz="1900" dirty="0">
                <a:solidFill>
                  <a:srgbClr val="0C4F78"/>
                </a:solidFill>
                <a:latin typeface="Calibri" panose="020F0502020204030204" pitchFamily="34" charset="0"/>
              </a:rPr>
              <a:t>serving </a:t>
            </a:r>
            <a:r>
              <a:rPr lang="en-US" sz="1900" dirty="0" smtClean="0">
                <a:solidFill>
                  <a:srgbClr val="0C4F78"/>
                </a:solidFill>
                <a:latin typeface="Calibri" panose="020F0502020204030204" pitchFamily="34" charset="0"/>
              </a:rPr>
              <a:t>Students </a:t>
            </a:r>
            <a:r>
              <a:rPr lang="en-US" sz="1900" dirty="0">
                <a:solidFill>
                  <a:srgbClr val="0C4F78"/>
                </a:solidFill>
                <a:latin typeface="Calibri" panose="020F0502020204030204" pitchFamily="34" charset="0"/>
              </a:rPr>
              <a:t>in </a:t>
            </a:r>
            <a:r>
              <a:rPr lang="en-US" sz="1900" dirty="0" smtClean="0">
                <a:solidFill>
                  <a:srgbClr val="0C4F78"/>
                </a:solidFill>
                <a:latin typeface="Calibri" panose="020F0502020204030204" pitchFamily="34" charset="0"/>
              </a:rPr>
              <a:t>1861</a:t>
            </a:r>
          </a:p>
          <a:p>
            <a:r>
              <a:rPr lang="en-US" sz="1900" dirty="0" smtClean="0">
                <a:solidFill>
                  <a:srgbClr val="0C4F78"/>
                </a:solidFill>
                <a:latin typeface="Calibri" panose="020F0502020204030204" pitchFamily="34" charset="0"/>
              </a:rPr>
              <a:t>510 </a:t>
            </a:r>
            <a:r>
              <a:rPr lang="en-US" dirty="0" smtClean="0">
                <a:solidFill>
                  <a:srgbClr val="0C4F78"/>
                </a:solidFill>
                <a:latin typeface="Calibri" panose="020F0502020204030204" pitchFamily="34" charset="0"/>
              </a:rPr>
              <a:t>Teachers</a:t>
            </a:r>
            <a:r>
              <a:rPr lang="en-US" dirty="0">
                <a:solidFill>
                  <a:srgbClr val="0C4F78"/>
                </a:solidFill>
                <a:latin typeface="Calibri" panose="020F0502020204030204" pitchFamily="34" charset="0"/>
              </a:rPr>
              <a:t>, Administrators &amp; Support Staff members</a:t>
            </a:r>
            <a:endParaRPr lang="en-US" sz="1900" dirty="0">
              <a:solidFill>
                <a:srgbClr val="0C4F78"/>
              </a:solidFill>
              <a:latin typeface="Calibri" panose="020F0502020204030204" pitchFamily="34" charset="0"/>
            </a:endParaRPr>
          </a:p>
          <a:p>
            <a:r>
              <a:rPr lang="en-US" sz="1900" dirty="0" smtClean="0">
                <a:solidFill>
                  <a:srgbClr val="0C4F78"/>
                </a:solidFill>
                <a:latin typeface="Calibri" panose="020F0502020204030204" pitchFamily="34" charset="0"/>
              </a:rPr>
              <a:t>Current Student Enrollment</a:t>
            </a:r>
            <a:r>
              <a:rPr lang="en-US" sz="1900" dirty="0">
                <a:solidFill>
                  <a:srgbClr val="0C4F78"/>
                </a:solidFill>
                <a:latin typeface="Calibri" panose="020F0502020204030204" pitchFamily="34" charset="0"/>
              </a:rPr>
              <a:t>: </a:t>
            </a:r>
            <a:r>
              <a:rPr lang="en-US" sz="1900" dirty="0" smtClean="0">
                <a:solidFill>
                  <a:srgbClr val="0C4F78"/>
                </a:solidFill>
                <a:latin typeface="Calibri" panose="020F0502020204030204" pitchFamily="34" charset="0"/>
              </a:rPr>
              <a:t>3785 students as of May 2017</a:t>
            </a:r>
            <a:endParaRPr lang="en-US" sz="1900" dirty="0">
              <a:solidFill>
                <a:srgbClr val="0C4F78"/>
              </a:solidFill>
              <a:latin typeface="Calibri" panose="020F0502020204030204" pitchFamily="34" charset="0"/>
            </a:endParaRPr>
          </a:p>
          <a:p>
            <a:r>
              <a:rPr lang="en-US" sz="1900" dirty="0" smtClean="0">
                <a:solidFill>
                  <a:srgbClr val="0C4F78"/>
                </a:solidFill>
                <a:latin typeface="Calibri" panose="020F0502020204030204" pitchFamily="34" charset="0"/>
              </a:rPr>
              <a:t>Seven (7) Schools, comprised of:</a:t>
            </a:r>
            <a:endParaRPr lang="en-US" sz="1900" dirty="0">
              <a:solidFill>
                <a:srgbClr val="0C4F78"/>
              </a:solidFill>
              <a:latin typeface="Calibri" panose="020F0502020204030204" pitchFamily="34" charset="0"/>
            </a:endParaRPr>
          </a:p>
          <a:p>
            <a:pPr lvl="1">
              <a:buFont typeface="Wingdings" panose="05000000000000000000" pitchFamily="2" charset="2"/>
              <a:buChar char="§"/>
            </a:pPr>
            <a:r>
              <a:rPr lang="en-US" dirty="0" smtClean="0">
                <a:solidFill>
                  <a:srgbClr val="0C4F78"/>
                </a:solidFill>
                <a:latin typeface="Calibri" panose="020F0502020204030204" pitchFamily="34" charset="0"/>
              </a:rPr>
              <a:t>Three </a:t>
            </a:r>
            <a:r>
              <a:rPr lang="en-US" dirty="0">
                <a:solidFill>
                  <a:srgbClr val="0C4F78"/>
                </a:solidFill>
                <a:latin typeface="Calibri" panose="020F0502020204030204" pitchFamily="34" charset="0"/>
              </a:rPr>
              <a:t>Elementary Schools</a:t>
            </a:r>
          </a:p>
          <a:p>
            <a:pPr lvl="1">
              <a:buFont typeface="Wingdings" panose="05000000000000000000" pitchFamily="2" charset="2"/>
              <a:buChar char="§"/>
            </a:pPr>
            <a:r>
              <a:rPr lang="en-US" dirty="0" smtClean="0">
                <a:solidFill>
                  <a:srgbClr val="0C4F78"/>
                </a:solidFill>
                <a:latin typeface="Calibri" panose="020F0502020204030204" pitchFamily="34" charset="0"/>
              </a:rPr>
              <a:t>One Intermediate School</a:t>
            </a:r>
          </a:p>
          <a:p>
            <a:pPr lvl="1">
              <a:buFont typeface="Wingdings" panose="05000000000000000000" pitchFamily="2" charset="2"/>
              <a:buChar char="§"/>
            </a:pPr>
            <a:r>
              <a:rPr lang="en-US" dirty="0" smtClean="0">
                <a:solidFill>
                  <a:srgbClr val="0C4F78"/>
                </a:solidFill>
                <a:latin typeface="Calibri" panose="020F0502020204030204" pitchFamily="34" charset="0"/>
              </a:rPr>
              <a:t>One Middle </a:t>
            </a:r>
            <a:r>
              <a:rPr lang="en-US" dirty="0">
                <a:solidFill>
                  <a:srgbClr val="0C4F78"/>
                </a:solidFill>
                <a:latin typeface="Calibri" panose="020F0502020204030204" pitchFamily="34" charset="0"/>
              </a:rPr>
              <a:t>School</a:t>
            </a:r>
          </a:p>
          <a:p>
            <a:pPr lvl="1">
              <a:buFont typeface="Wingdings" panose="05000000000000000000" pitchFamily="2" charset="2"/>
              <a:buChar char="§"/>
            </a:pPr>
            <a:r>
              <a:rPr lang="en-US" dirty="0" smtClean="0">
                <a:solidFill>
                  <a:srgbClr val="0C4F78"/>
                </a:solidFill>
                <a:latin typeface="Calibri" panose="020F0502020204030204" pitchFamily="34" charset="0"/>
              </a:rPr>
              <a:t>One High School</a:t>
            </a:r>
          </a:p>
          <a:p>
            <a:pPr lvl="1">
              <a:buFont typeface="Wingdings" panose="05000000000000000000" pitchFamily="2" charset="2"/>
              <a:buChar char="§"/>
            </a:pPr>
            <a:r>
              <a:rPr lang="en-US" dirty="0" smtClean="0">
                <a:solidFill>
                  <a:srgbClr val="0C4F78"/>
                </a:solidFill>
                <a:latin typeface="Calibri" panose="020F0502020204030204" pitchFamily="34" charset="0"/>
              </a:rPr>
              <a:t>One ‘Options’ School (</a:t>
            </a:r>
            <a:r>
              <a:rPr lang="en-US" i="1" dirty="0" smtClean="0">
                <a:solidFill>
                  <a:srgbClr val="0C4F78"/>
                </a:solidFill>
                <a:latin typeface="Calibri" panose="020F0502020204030204" pitchFamily="34" charset="0"/>
              </a:rPr>
              <a:t>serves K-12</a:t>
            </a:r>
            <a:r>
              <a:rPr lang="en-US" dirty="0" smtClean="0">
                <a:solidFill>
                  <a:srgbClr val="0C4F78"/>
                </a:solidFill>
                <a:latin typeface="Calibri" panose="020F0502020204030204" pitchFamily="34" charset="0"/>
              </a:rPr>
              <a:t>)</a:t>
            </a:r>
            <a:br>
              <a:rPr lang="en-US" dirty="0" smtClean="0">
                <a:solidFill>
                  <a:srgbClr val="0C4F78"/>
                </a:solidFill>
                <a:latin typeface="Calibri" panose="020F0502020204030204" pitchFamily="34" charset="0"/>
              </a:rPr>
            </a:br>
            <a:endParaRPr lang="en-US" dirty="0" smtClean="0">
              <a:solidFill>
                <a:srgbClr val="0C4F78"/>
              </a:solidFill>
              <a:latin typeface="Calibri" panose="020F0502020204030204" pitchFamily="34" charset="0"/>
            </a:endParaRPr>
          </a:p>
          <a:p>
            <a:r>
              <a:rPr lang="en-US" sz="2100" dirty="0" smtClean="0">
                <a:solidFill>
                  <a:srgbClr val="0C4F78"/>
                </a:solidFill>
                <a:latin typeface="Calibri" panose="020F0502020204030204" pitchFamily="34" charset="0"/>
              </a:rPr>
              <a:t>Capital Bond passed in 2016: $81.2M; covers Blakely ES Replacement, Bainbridge HS Bldg. 100 Replacement, </a:t>
            </a:r>
            <a:br>
              <a:rPr lang="en-US" sz="2100" dirty="0" smtClean="0">
                <a:solidFill>
                  <a:srgbClr val="0C4F78"/>
                </a:solidFill>
                <a:latin typeface="Calibri" panose="020F0502020204030204" pitchFamily="34" charset="0"/>
              </a:rPr>
            </a:br>
            <a:r>
              <a:rPr lang="en-US" sz="2100" dirty="0" smtClean="0">
                <a:solidFill>
                  <a:srgbClr val="0C4F78"/>
                </a:solidFill>
                <a:latin typeface="Calibri" panose="020F0502020204030204" pitchFamily="34" charset="0"/>
              </a:rPr>
              <a:t>Essential Renovations</a:t>
            </a:r>
            <a:endParaRPr lang="en-US" sz="2100" dirty="0">
              <a:solidFill>
                <a:srgbClr val="0C4F78"/>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852" y="5523163"/>
            <a:ext cx="910660" cy="1023749"/>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93788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397" y="3817620"/>
            <a:ext cx="7620000" cy="1379220"/>
          </a:xfrm>
        </p:spPr>
        <p:txBody>
          <a:bodyPr>
            <a:normAutofit fontScale="90000"/>
          </a:bodyPr>
          <a:lstStyle/>
          <a:p>
            <a:pPr algn="ctr">
              <a:spcAft>
                <a:spcPts val="1200"/>
              </a:spcAft>
            </a:pPr>
            <a:r>
              <a:rPr lang="en-US" sz="4400" b="1" dirty="0">
                <a:solidFill>
                  <a:srgbClr val="0C4F78"/>
                </a:solidFill>
                <a:latin typeface="Calibri" panose="020F0502020204030204" pitchFamily="34" charset="0"/>
              </a:rPr>
              <a:t/>
            </a:r>
            <a:br>
              <a:rPr lang="en-US" sz="4400" b="1" dirty="0">
                <a:solidFill>
                  <a:srgbClr val="0C4F78"/>
                </a:solidFill>
                <a:latin typeface="Calibri" panose="020F0502020204030204" pitchFamily="34" charset="0"/>
              </a:rPr>
            </a:br>
            <a:r>
              <a:rPr lang="en-US" sz="4400" b="1" dirty="0" smtClean="0">
                <a:solidFill>
                  <a:srgbClr val="0C4F78"/>
                </a:solidFill>
                <a:latin typeface="Calibri" panose="020F0502020204030204" pitchFamily="34" charset="0"/>
              </a:rPr>
              <a:t>Bainbridge High School </a:t>
            </a:r>
            <a:br>
              <a:rPr lang="en-US" sz="4400" b="1" dirty="0" smtClean="0">
                <a:solidFill>
                  <a:srgbClr val="0C4F78"/>
                </a:solidFill>
                <a:latin typeface="Calibri" panose="020F0502020204030204" pitchFamily="34" charset="0"/>
              </a:rPr>
            </a:br>
            <a:r>
              <a:rPr lang="en-US" sz="4400" b="1" dirty="0" smtClean="0">
                <a:solidFill>
                  <a:srgbClr val="0C4F78"/>
                </a:solidFill>
                <a:latin typeface="Calibri" panose="020F0502020204030204" pitchFamily="34" charset="0"/>
              </a:rPr>
              <a:t>GC/CM Delivery Program</a:t>
            </a:r>
            <a:r>
              <a:rPr lang="en-US" sz="4400" b="1" dirty="0">
                <a:solidFill>
                  <a:srgbClr val="0C4F78"/>
                </a:solidFill>
                <a:latin typeface="Calibri" panose="020F0502020204030204" pitchFamily="34" charset="0"/>
              </a:rPr>
              <a:t/>
            </a:r>
            <a:br>
              <a:rPr lang="en-US" sz="4400" b="1" dirty="0">
                <a:solidFill>
                  <a:srgbClr val="0C4F78"/>
                </a:solidFill>
                <a:latin typeface="Calibri" panose="020F0502020204030204" pitchFamily="34" charset="0"/>
              </a:rPr>
            </a:br>
            <a:endParaRPr lang="en-US" sz="4400" b="1" dirty="0">
              <a:solidFill>
                <a:srgbClr val="0C4F78"/>
              </a:solidFill>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128" y="1244885"/>
            <a:ext cx="2288538" cy="2572735"/>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939628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692" y="221680"/>
            <a:ext cx="7680960" cy="823349"/>
          </a:xfrm>
        </p:spPr>
        <p:txBody>
          <a:bodyPr>
            <a:normAutofit/>
          </a:bodyPr>
          <a:lstStyle/>
          <a:p>
            <a:r>
              <a:rPr lang="en-US" b="1" u="sng" dirty="0" smtClean="0">
                <a:solidFill>
                  <a:srgbClr val="074975"/>
                </a:solidFill>
                <a:latin typeface="Calibri" panose="020F0502020204030204" pitchFamily="34" charset="0"/>
                <a:cs typeface="Calibri" panose="020F0502020204030204" pitchFamily="34" charset="0"/>
              </a:rPr>
              <a:t>Overall Site Plan: Existing Campus</a:t>
            </a:r>
            <a:endParaRPr lang="en-US" b="1" u="sng" dirty="0">
              <a:solidFill>
                <a:srgbClr val="074975"/>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3" y="1289324"/>
            <a:ext cx="8238308" cy="5082448"/>
          </a:xfrm>
          <a:prstGeom prst="rect">
            <a:avLst/>
          </a:prstGeom>
        </p:spPr>
      </p:pic>
    </p:spTree>
    <p:extLst>
      <p:ext uri="{BB962C8B-B14F-4D97-AF65-F5344CB8AC3E}">
        <p14:creationId xmlns:p14="http://schemas.microsoft.com/office/powerpoint/2010/main" val="33301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9445</TotalTime>
  <Words>3298</Words>
  <Application>Microsoft Office PowerPoint</Application>
  <PresentationFormat>On-screen Show (4:3)</PresentationFormat>
  <Paragraphs>474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Garamond</vt:lpstr>
      <vt:lpstr>Wingdings</vt:lpstr>
      <vt:lpstr>Savon</vt:lpstr>
      <vt:lpstr>Bainbridge High School: Building 100 Replacement &amp; Modernizations  </vt:lpstr>
      <vt:lpstr>Agenda:</vt:lpstr>
      <vt:lpstr>Team Introductions</vt:lpstr>
      <vt:lpstr>Project Team: Here today</vt:lpstr>
      <vt:lpstr>PowerPoint Presentation</vt:lpstr>
      <vt:lpstr>Bainbridge Island School District</vt:lpstr>
      <vt:lpstr>School District Statistics</vt:lpstr>
      <vt:lpstr> Bainbridge High School  GC/CM Delivery Program </vt:lpstr>
      <vt:lpstr>Overall Site Plan: Existing Campus</vt:lpstr>
      <vt:lpstr>Overall Site Plan: Architectural Plans</vt:lpstr>
      <vt:lpstr>Phase 1: Building 300 SPED Renovations</vt:lpstr>
      <vt:lpstr>Phase 2: Building 100 Demo &amp; Replacement</vt:lpstr>
      <vt:lpstr>Phase 3: Bldg. 200 Renovations</vt:lpstr>
      <vt:lpstr>Project Budget</vt:lpstr>
      <vt:lpstr>GC/CM PROCUREMENT SCHEDULE</vt:lpstr>
      <vt:lpstr>Phase 1 Project Schedule: Bldg. 300 Renovations</vt:lpstr>
      <vt:lpstr>Why GC/CM Delivery Method</vt:lpstr>
      <vt:lpstr>GC/CM Project RCW Criteria:</vt:lpstr>
      <vt:lpstr>Phase 1:   Special Education Classroom Remodel: Bldg. 300</vt:lpstr>
      <vt:lpstr>Bainbridge High School Bldg. 100 Replacement</vt:lpstr>
      <vt:lpstr>Tenant Improvements: Bldg. 200</vt:lpstr>
      <vt:lpstr>GC/CM Factors for Success</vt:lpstr>
      <vt:lpstr>Project Team Qualifications</vt:lpstr>
      <vt:lpstr>Project Team Qualifications:</vt:lpstr>
      <vt:lpstr>Project Team Qualifications:</vt:lpstr>
      <vt:lpstr>PowerPoint Presentation</vt:lpstr>
      <vt:lpstr> Project Management Organization Chart</vt:lpstr>
      <vt:lpstr>Summary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Dick Scobee Elementary, Pioneer Elementary, Chinook Elementary, and Terminal Park Elementary Schools</dc:title>
  <dc:creator>Ben Warner</dc:creator>
  <cp:lastModifiedBy>James Dugan</cp:lastModifiedBy>
  <cp:revision>410</cp:revision>
  <cp:lastPrinted>2018-07-24T21:20:12Z</cp:lastPrinted>
  <dcterms:created xsi:type="dcterms:W3CDTF">2017-06-09T15:49:27Z</dcterms:created>
  <dcterms:modified xsi:type="dcterms:W3CDTF">2018-07-26T14:03:56Z</dcterms:modified>
</cp:coreProperties>
</file>