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3" r:id="rId3"/>
    <p:sldId id="291" r:id="rId4"/>
    <p:sldId id="287" r:id="rId5"/>
    <p:sldId id="316" r:id="rId6"/>
    <p:sldId id="329" r:id="rId7"/>
    <p:sldId id="330" r:id="rId8"/>
    <p:sldId id="332" r:id="rId9"/>
    <p:sldId id="355" r:id="rId10"/>
    <p:sldId id="292" r:id="rId11"/>
    <p:sldId id="361" r:id="rId12"/>
    <p:sldId id="336" r:id="rId13"/>
    <p:sldId id="351" r:id="rId14"/>
    <p:sldId id="350" r:id="rId15"/>
    <p:sldId id="358" r:id="rId16"/>
    <p:sldId id="338" r:id="rId17"/>
    <p:sldId id="359" r:id="rId18"/>
    <p:sldId id="360" r:id="rId19"/>
    <p:sldId id="352" r:id="rId20"/>
    <p:sldId id="353" r:id="rId21"/>
    <p:sldId id="354" r:id="rId22"/>
    <p:sldId id="314" r:id="rId23"/>
    <p:sldId id="341" r:id="rId24"/>
    <p:sldId id="342" r:id="rId25"/>
    <p:sldId id="313" r:id="rId26"/>
    <p:sldId id="277" r:id="rId27"/>
    <p:sldId id="356" r:id="rId28"/>
    <p:sldId id="343" r:id="rId29"/>
    <p:sldId id="305" r:id="rId30"/>
    <p:sldId id="357" r:id="rId31"/>
    <p:sldId id="264" r:id="rId32"/>
    <p:sldId id="265" r:id="rId33"/>
    <p:sldId id="279" r:id="rId34"/>
    <p:sldId id="266" r:id="rId35"/>
    <p:sldId id="312" r:id="rId36"/>
    <p:sldId id="311" r:id="rId37"/>
    <p:sldId id="285" r:id="rId38"/>
    <p:sldId id="281" r:id="rId39"/>
    <p:sldId id="282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70" d="100"/>
          <a:sy n="70" d="100"/>
        </p:scale>
        <p:origin x="3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9/22/2016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156b3dff66debdb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667000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Capt. Johnston Blakely </a:t>
            </a:r>
            <a:br>
              <a:rPr lang="en-US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sz="3600" dirty="0" smtClean="0">
                <a:solidFill>
                  <a:schemeClr val="tx1"/>
                </a:solidFill>
                <a:latin typeface="+mn-lt"/>
              </a:rPr>
              <a:t>Elementary School Replacement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8" y="4468282"/>
            <a:ext cx="4762500" cy="11705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to use the GC/CM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Delivery Method 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September 22, 2016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49" y="5943600"/>
            <a:ext cx="7543799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“</a:t>
            </a:r>
            <a:r>
              <a:rPr lang="en-US" sz="1600" b="1" i="1" dirty="0" smtClean="0">
                <a:solidFill>
                  <a:srgbClr val="C00000"/>
                </a:solidFill>
              </a:rPr>
              <a:t>strong</a:t>
            </a:r>
            <a:r>
              <a:rPr lang="en-US" sz="1600" b="1" dirty="0" smtClean="0">
                <a:solidFill>
                  <a:srgbClr val="C00000"/>
                </a:solidFill>
              </a:rPr>
              <a:t> MINDS, </a:t>
            </a:r>
            <a:r>
              <a:rPr lang="en-US" sz="1600" b="1" i="1" dirty="0" smtClean="0">
                <a:solidFill>
                  <a:srgbClr val="C00000"/>
                </a:solidFill>
              </a:rPr>
              <a:t>strong</a:t>
            </a:r>
            <a:r>
              <a:rPr lang="en-US" sz="1600" b="1" dirty="0" smtClean="0">
                <a:solidFill>
                  <a:srgbClr val="C00000"/>
                </a:solidFill>
              </a:rPr>
              <a:t> HEARTS, </a:t>
            </a:r>
            <a:r>
              <a:rPr lang="en-US" sz="1600" b="1" i="1" dirty="0" smtClean="0">
                <a:solidFill>
                  <a:srgbClr val="C00000"/>
                </a:solidFill>
              </a:rPr>
              <a:t>strong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COMMUNITY</a:t>
            </a:r>
            <a:r>
              <a:rPr lang="en-US" sz="1600" b="1" dirty="0" smtClean="0"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Ensure every student is future ready!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2" y="882772"/>
            <a:ext cx="1733552" cy="1572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124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Project</a:t>
            </a:r>
            <a:endParaRPr lang="en-US" sz="4400" dirty="0"/>
          </a:p>
        </p:txBody>
      </p:sp>
      <p:pic>
        <p:nvPicPr>
          <p:cNvPr id="4" name="Picture 3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71" y="914400"/>
            <a:ext cx="1858486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on Bainbridge Island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9" y="1446307"/>
            <a:ext cx="7617357" cy="45743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86200" y="350520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Existing Blakely Elementary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Built 1965</a:t>
            </a:r>
          </a:p>
          <a:p>
            <a:r>
              <a:rPr lang="en-US" sz="2000" dirty="0" smtClean="0"/>
              <a:t>1989 and 1993 Additions</a:t>
            </a:r>
          </a:p>
          <a:p>
            <a:r>
              <a:rPr lang="en-US" sz="2000" dirty="0" smtClean="0"/>
              <a:t>Grades K-4</a:t>
            </a:r>
          </a:p>
          <a:p>
            <a:r>
              <a:rPr lang="en-US" sz="2000" dirty="0" smtClean="0"/>
              <a:t>12 Acre Site</a:t>
            </a:r>
          </a:p>
          <a:p>
            <a:r>
              <a:rPr lang="en-US" sz="2000" dirty="0" smtClean="0"/>
              <a:t>Adjacent to sensitive ecosystem</a:t>
            </a:r>
          </a:p>
          <a:p>
            <a:r>
              <a:rPr lang="en-US" sz="2000" dirty="0" smtClean="0"/>
              <a:t>Adjacent to Rural Residential </a:t>
            </a:r>
          </a:p>
          <a:p>
            <a:r>
              <a:rPr lang="en-US" sz="2000" dirty="0" smtClean="0"/>
              <a:t>43,503 SF Building</a:t>
            </a:r>
          </a:p>
          <a:p>
            <a:r>
              <a:rPr lang="en-US" sz="2000" dirty="0" smtClean="0"/>
              <a:t>Single Story</a:t>
            </a:r>
          </a:p>
          <a:p>
            <a:r>
              <a:rPr lang="en-US" sz="2000" dirty="0" smtClean="0"/>
              <a:t>Concrete Block and Brick</a:t>
            </a:r>
          </a:p>
          <a:p>
            <a:r>
              <a:rPr lang="en-US" sz="2000" dirty="0" smtClean="0"/>
              <a:t>350 Students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69" y="1536192"/>
            <a:ext cx="3810661" cy="22883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943126"/>
            <a:ext cx="3804130" cy="25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Existing Blakely Elementary School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1" y="1413284"/>
            <a:ext cx="5771178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Blakely Elementary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65,150 SF</a:t>
            </a:r>
          </a:p>
          <a:p>
            <a:r>
              <a:rPr lang="en-US" sz="2000" dirty="0" smtClean="0"/>
              <a:t>Single &amp; Multi-Story Components</a:t>
            </a:r>
          </a:p>
          <a:p>
            <a:r>
              <a:rPr lang="en-US" sz="2000" dirty="0" smtClean="0"/>
              <a:t>Pre-K thru Grade 4</a:t>
            </a:r>
          </a:p>
          <a:p>
            <a:r>
              <a:rPr lang="en-US" sz="2000" dirty="0" smtClean="0"/>
              <a:t>Total Project Cost: 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$38,964,667</a:t>
            </a:r>
          </a:p>
          <a:p>
            <a:r>
              <a:rPr lang="en-US" sz="2000" dirty="0" smtClean="0"/>
              <a:t>Owner’s </a:t>
            </a:r>
            <a:r>
              <a:rPr lang="en-US" sz="2000" dirty="0" err="1" smtClean="0"/>
              <a:t>MACC</a:t>
            </a:r>
            <a:r>
              <a:rPr lang="en-US" sz="2000" dirty="0" smtClean="0"/>
              <a:t>: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$26,291,948</a:t>
            </a:r>
          </a:p>
          <a:p>
            <a:r>
              <a:rPr lang="en-US" sz="2000" dirty="0" smtClean="0"/>
              <a:t>In Schematic Design</a:t>
            </a:r>
          </a:p>
          <a:p>
            <a:r>
              <a:rPr lang="en-US" sz="2000" dirty="0" smtClean="0"/>
              <a:t>Build New; Demo Existing</a:t>
            </a:r>
          </a:p>
          <a:p>
            <a:r>
              <a:rPr lang="en-US" sz="2000" dirty="0" smtClean="0"/>
              <a:t>Start Construction: Jan 2018</a:t>
            </a:r>
          </a:p>
          <a:p>
            <a:r>
              <a:rPr lang="en-US" sz="2000" dirty="0" smtClean="0"/>
              <a:t>Occupy: Sept 2019</a:t>
            </a:r>
          </a:p>
          <a:p>
            <a:endParaRPr lang="en-US" sz="20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192"/>
            <a:ext cx="3352800" cy="37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Proposed New Blakely </a:t>
            </a:r>
            <a:r>
              <a:rPr lang="en-US" sz="4000" dirty="0" err="1" smtClean="0"/>
              <a:t>ES</a:t>
            </a:r>
            <a:r>
              <a:rPr lang="en-US" sz="4000" dirty="0" smtClean="0"/>
              <a:t> Location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684784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Occupied Elementary School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3" y="1417638"/>
            <a:ext cx="7744247" cy="46505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7000" y="2743200"/>
            <a:ext cx="6096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Current Parent and Bus Drop Off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3" y="1417638"/>
            <a:ext cx="7744247" cy="46505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3200400"/>
            <a:ext cx="6858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Current Staff Parking Lot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3" y="1417638"/>
            <a:ext cx="7744247" cy="46505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6600" y="3581400"/>
            <a:ext cx="6096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Temporary Playfield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3" y="1417638"/>
            <a:ext cx="7744247" cy="46505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4114800"/>
            <a:ext cx="762000" cy="685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Introductions</a:t>
            </a:r>
          </a:p>
          <a:p>
            <a:r>
              <a:rPr lang="en-US" sz="2800" dirty="0" smtClean="0"/>
              <a:t>The District</a:t>
            </a:r>
          </a:p>
          <a:p>
            <a:r>
              <a:rPr lang="en-US" sz="2800" dirty="0" smtClean="0"/>
              <a:t>The Project</a:t>
            </a:r>
          </a:p>
          <a:p>
            <a:r>
              <a:rPr lang="en-US" sz="2800" dirty="0" smtClean="0"/>
              <a:t>Project Budget</a:t>
            </a:r>
          </a:p>
          <a:p>
            <a:r>
              <a:rPr lang="en-US" sz="2800" dirty="0" smtClean="0"/>
              <a:t>Project Schedule</a:t>
            </a:r>
          </a:p>
          <a:p>
            <a:r>
              <a:rPr lang="en-US" sz="2800" dirty="0" smtClean="0"/>
              <a:t>Why GC/CM</a:t>
            </a:r>
          </a:p>
          <a:p>
            <a:r>
              <a:rPr lang="en-US" sz="2800" dirty="0" smtClean="0"/>
              <a:t>Public Body Qualifications</a:t>
            </a:r>
          </a:p>
          <a:p>
            <a:r>
              <a:rPr lang="en-US" sz="2800" dirty="0" smtClean="0"/>
              <a:t>Project Organization</a:t>
            </a:r>
          </a:p>
          <a:p>
            <a:r>
              <a:rPr lang="en-US" sz="2800" dirty="0" smtClean="0"/>
              <a:t>GC/CM Experience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New School Site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3" y="1426347"/>
            <a:ext cx="7744247" cy="46505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2590800"/>
            <a:ext cx="1066800" cy="990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Future Configuration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35" y="1524000"/>
            <a:ext cx="3935730" cy="509720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629400" y="3505200"/>
            <a:ext cx="914400" cy="838200"/>
          </a:xfrm>
          <a:prstGeom prst="wedgeRectCallout">
            <a:avLst>
              <a:gd name="adj1" fmla="val -210833"/>
              <a:gd name="adj2" fmla="val 203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School Site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87768" y="2090928"/>
            <a:ext cx="1257300" cy="928694"/>
          </a:xfrm>
          <a:prstGeom prst="wedgeRectCallout">
            <a:avLst>
              <a:gd name="adj1" fmla="val 179556"/>
              <a:gd name="adj2" fmla="val 825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Playground Location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187768" y="3617976"/>
            <a:ext cx="914400" cy="877824"/>
          </a:xfrm>
          <a:prstGeom prst="wedgeRectCallout">
            <a:avLst>
              <a:gd name="adj1" fmla="val 262024"/>
              <a:gd name="adj2" fmla="val 298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Parking Area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676400" y="5410200"/>
            <a:ext cx="1230086" cy="612648"/>
          </a:xfrm>
          <a:prstGeom prst="wedgeRectCallout">
            <a:avLst>
              <a:gd name="adj1" fmla="val 145514"/>
              <a:gd name="adj2" fmla="val -1613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Bus Drop off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Blakely </a:t>
            </a:r>
            <a:r>
              <a:rPr lang="en-US" dirty="0" err="1" smtClean="0"/>
              <a:t>ES</a:t>
            </a:r>
            <a:r>
              <a:rPr lang="en-US" dirty="0" smtClean="0"/>
              <a:t> Project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71059"/>
              </p:ext>
            </p:extLst>
          </p:nvPr>
        </p:nvGraphicFramePr>
        <p:xfrm>
          <a:off x="685800" y="1600200"/>
          <a:ext cx="71501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2100"/>
                <a:gridCol w="1778000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en-US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Professional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Services (A/E,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$2,892,114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Project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MACC (includes GC/CM risk contingency @ 3%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of </a:t>
                      </a:r>
                      <a:r>
                        <a:rPr lang="en-US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MACC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$24,451,512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Contingencies – Design, Construction and Owner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$2,497,736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Fixtures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Furniture, Equipment &amp; Technology @ 7.5%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$1,840,436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GC/CM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Fee, </a:t>
                      </a:r>
                      <a:r>
                        <a:rPr lang="en-US" sz="16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NSS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Allowance and Pre-Con Services Fee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$1,840,436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fr-FR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Contract</a:t>
                      </a:r>
                      <a:r>
                        <a:rPr lang="fr-FR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Administration (PM, CM, </a:t>
                      </a:r>
                      <a:r>
                        <a:rPr lang="fr-FR" sz="160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etc</a:t>
                      </a:r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$788,758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Owner Consultants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$657,299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Other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Costs (utilities, permits, special inspections,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$1,708,977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Sales Tax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$2,287,399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$38,964,667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Blakely </a:t>
            </a:r>
            <a:r>
              <a:rPr lang="en-US" dirty="0" err="1" smtClean="0"/>
              <a:t>ES</a:t>
            </a:r>
            <a:r>
              <a:rPr lang="en-US" dirty="0" smtClean="0"/>
              <a:t> GC/CM 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15147"/>
              </p:ext>
            </p:extLst>
          </p:nvPr>
        </p:nvGraphicFramePr>
        <p:xfrm>
          <a:off x="482600" y="1423036"/>
          <a:ext cx="7467599" cy="500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2737"/>
                <a:gridCol w="3344862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the PRC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22,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Release GC/CM RFP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26,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RFP Submittals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10,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</a:t>
                      </a:r>
                      <a:r>
                        <a:rPr lang="en-US" sz="1600" b="0" baseline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SOPs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Send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Invitation to Interview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14,2016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6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31,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Shortlist Interviews and Release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RFFP Opening and Selection of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14, 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Work Plan Due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1, 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BISD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School Board Approval of Selected GC/CM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8, 2016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4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Agreement Executed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12, 2016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Pre-Con Services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2016 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January 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Phase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2018 thru Summer 2019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4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499"/>
            <a:ext cx="7620000" cy="1143000"/>
          </a:xfrm>
        </p:spPr>
        <p:txBody>
          <a:bodyPr/>
          <a:lstStyle/>
          <a:p>
            <a:pPr algn="ctr"/>
            <a:r>
              <a:rPr lang="en-US" sz="4000" dirty="0" smtClean="0"/>
              <a:t>Blakely </a:t>
            </a:r>
            <a:r>
              <a:rPr lang="en-US" sz="4000" dirty="0" err="1" smtClean="0"/>
              <a:t>ES</a:t>
            </a:r>
            <a:r>
              <a:rPr lang="en-US" sz="4000" dirty="0" smtClean="0"/>
              <a:t> Development Schedule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3230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Occupied Site and Critical Phasing: Risk Management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99199"/>
              </p:ext>
            </p:extLst>
          </p:nvPr>
        </p:nvGraphicFramePr>
        <p:xfrm>
          <a:off x="685800" y="1113138"/>
          <a:ext cx="7162800" cy="462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3" imgW="11658397" imgH="7534072" progId="AcroExch.Document.7">
                  <p:embed/>
                </p:oleObj>
              </mc:Choice>
              <mc:Fallback>
                <p:oleObj name="Acrobat Document" r:id="rId3" imgW="11658397" imgH="75340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113138"/>
                        <a:ext cx="7162800" cy="462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657600" y="1202599"/>
            <a:ext cx="3429000" cy="612648"/>
          </a:xfrm>
          <a:prstGeom prst="wedgeRectCallout">
            <a:avLst>
              <a:gd name="adj1" fmla="val -65585"/>
              <a:gd name="adj2" fmla="val 129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Schematic Design Complete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December 2016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953000" y="2720859"/>
            <a:ext cx="3200400" cy="612648"/>
          </a:xfrm>
          <a:prstGeom prst="wedgeRectCallout">
            <a:avLst>
              <a:gd name="adj1" fmla="val -44595"/>
              <a:gd name="adj2" fmla="val 1733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School Construction Phase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January 2017 thru Spring 2019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667000" y="4545443"/>
            <a:ext cx="3429000" cy="886863"/>
          </a:xfrm>
          <a:prstGeom prst="wedgeRectCallout">
            <a:avLst>
              <a:gd name="adj1" fmla="val 81600"/>
              <a:gd name="adj2" fmla="val -556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Existing School Demolition and New Fields Construction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Summer 2019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Why GC/CM Delivery Method </a:t>
            </a:r>
            <a:endParaRPr lang="en-US" dirty="0"/>
          </a:p>
        </p:txBody>
      </p:sp>
      <p:pic>
        <p:nvPicPr>
          <p:cNvPr id="4" name="Picture 3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71" y="685800"/>
            <a:ext cx="2010886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GC/CM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36576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(1</a:t>
            </a:r>
            <a:r>
              <a:rPr lang="en-US" sz="2900" dirty="0" smtClean="0"/>
              <a:t>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(3) The involvement of the General Contractor/Construction </a:t>
            </a:r>
            <a:r>
              <a:rPr lang="en-US" sz="2900" dirty="0"/>
              <a:t>M</a:t>
            </a:r>
            <a:r>
              <a:rPr lang="en-US" sz="2900" dirty="0" smtClean="0"/>
              <a:t>anager during the design stage is critical to the success of the project.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GC/CM </a:t>
            </a:r>
            <a:r>
              <a:rPr lang="en-US" sz="3200" dirty="0"/>
              <a:t>Statutory Criteria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20000" cy="36576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(1</a:t>
            </a:r>
            <a:r>
              <a:rPr lang="en-US" sz="2900" dirty="0" smtClean="0"/>
              <a:t>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>
                <a:solidFill>
                  <a:srgbClr val="C00000"/>
                </a:solidFill>
              </a:rPr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(3) The involvement of the General Contractor/Construction </a:t>
            </a:r>
            <a:r>
              <a:rPr lang="en-US" sz="2900" dirty="0"/>
              <a:t>M</a:t>
            </a:r>
            <a:r>
              <a:rPr lang="en-US" sz="2900" dirty="0" smtClean="0"/>
              <a:t>anager during the design stage is critical to the success of the project.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(4) The project encompasses a complex or technical work environment.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811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2800" dirty="0" smtClean="0"/>
              <a:t>Project involves construction on an occupied site that must continue to operate during construction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0" y="1524000"/>
            <a:ext cx="48031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 smtClean="0"/>
              <a:t>Other Critical Factors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799"/>
            <a:ext cx="3657600" cy="5537861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en-US" sz="2000" dirty="0"/>
          </a:p>
          <a:p>
            <a:r>
              <a:rPr lang="en-US" sz="3200" b="1" dirty="0" smtClean="0"/>
              <a:t>Safety</a:t>
            </a:r>
          </a:p>
          <a:p>
            <a:pPr marL="114300" indent="0">
              <a:buNone/>
            </a:pPr>
            <a:r>
              <a:rPr lang="en-US" sz="3200" dirty="0" smtClean="0"/>
              <a:t>Extremely small site requiring close adjacency of elementary age students and construction activities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 smtClean="0"/>
              <a:t>Risk Management</a:t>
            </a:r>
          </a:p>
          <a:p>
            <a:pPr marL="114300" indent="0">
              <a:buNone/>
            </a:pPr>
            <a:r>
              <a:rPr lang="en-US" sz="3200" dirty="0" smtClean="0"/>
              <a:t>Competing with continuous increases in market costs and decreased resource availability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 smtClean="0"/>
              <a:t>Partnership</a:t>
            </a:r>
          </a:p>
          <a:p>
            <a:pPr marL="114300" indent="0">
              <a:buNone/>
            </a:pPr>
            <a:r>
              <a:rPr lang="en-US" sz="3200" dirty="0" smtClean="0"/>
              <a:t>Strong desire to have “collaborative” relationships with a project team that develops from conceptual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3889223" cy="23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Introductions</a:t>
            </a:r>
            <a:endParaRPr lang="en-US" sz="4400" dirty="0"/>
          </a:p>
        </p:txBody>
      </p:sp>
      <p:pic>
        <p:nvPicPr>
          <p:cNvPr id="4" name="Picture 3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71" y="838200"/>
            <a:ext cx="2087086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Safety</a:t>
            </a:r>
            <a:br>
              <a:rPr lang="en-US" sz="4000" dirty="0" smtClean="0"/>
            </a:b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14498"/>
              </p:ext>
            </p:extLst>
          </p:nvPr>
        </p:nvGraphicFramePr>
        <p:xfrm>
          <a:off x="478325" y="1266859"/>
          <a:ext cx="7086600" cy="548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Acrobat Document" r:id="rId3" imgW="7534008" imgH="5829300" progId="AcroExch.Document.7">
                  <p:embed/>
                </p:oleObj>
              </mc:Choice>
              <mc:Fallback>
                <p:oleObj name="Acrobat Document" r:id="rId3" imgW="7534008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325" y="1266859"/>
                        <a:ext cx="7086600" cy="5482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248400" y="1846394"/>
            <a:ext cx="1600200" cy="612648"/>
          </a:xfrm>
          <a:prstGeom prst="wedgeRectCallout">
            <a:avLst>
              <a:gd name="adj1" fmla="val -126632"/>
              <a:gd name="adj2" fmla="val 3595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Construction Zone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848100" y="823929"/>
            <a:ext cx="2019300" cy="612648"/>
          </a:xfrm>
          <a:prstGeom prst="wedgeRectCallout">
            <a:avLst>
              <a:gd name="adj1" fmla="val -69254"/>
              <a:gd name="adj2" fmla="val 3388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School in Operation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" y="2057400"/>
            <a:ext cx="1066800" cy="1219200"/>
          </a:xfrm>
          <a:prstGeom prst="wedgeRectCallout">
            <a:avLst>
              <a:gd name="adj1" fmla="val 152434"/>
              <a:gd name="adj2" fmla="val -6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Parent and Bus and Staff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04800" y="5105400"/>
            <a:ext cx="1143000" cy="612648"/>
          </a:xfrm>
          <a:prstGeom prst="wedgeRectCallout">
            <a:avLst>
              <a:gd name="adj1" fmla="val 181147"/>
              <a:gd name="adj2" fmla="val -601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Children Playing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06" y="304800"/>
            <a:ext cx="647558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Benefit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781800" cy="4343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Public and District Safety 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Cost Risk Management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Community Relationships</a:t>
            </a:r>
          </a:p>
          <a:p>
            <a:pPr marL="41148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Fiscal Accountability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59664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Public Body Qualifications</a:t>
            </a:r>
            <a:endParaRPr lang="en-US" sz="4400" dirty="0"/>
          </a:p>
        </p:txBody>
      </p:sp>
      <p:pic>
        <p:nvPicPr>
          <p:cNvPr id="5" name="Picture 4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4" y="838200"/>
            <a:ext cx="2057400" cy="181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BISD </a:t>
            </a:r>
            <a:r>
              <a:rPr lang="en-US" sz="4400" dirty="0" smtClean="0"/>
              <a:t>Leadership Team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42084"/>
            <a:ext cx="7848600" cy="4648200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/>
              <a:t>Prior experience with capital projects of similar size and complexity</a:t>
            </a:r>
          </a:p>
          <a:p>
            <a:r>
              <a:rPr lang="en-US" sz="1900" dirty="0" smtClean="0"/>
              <a:t>Most recent was Wilkes </a:t>
            </a:r>
            <a:r>
              <a:rPr lang="en-US" sz="1900" dirty="0" err="1" smtClean="0"/>
              <a:t>ES</a:t>
            </a:r>
            <a:r>
              <a:rPr lang="en-US" sz="1900" dirty="0" smtClean="0"/>
              <a:t> @ $21.4 M Construction cost completed in August of 2014</a:t>
            </a:r>
          </a:p>
          <a:p>
            <a:r>
              <a:rPr lang="en-US" sz="1900" dirty="0" smtClean="0"/>
              <a:t>All of which have been delivered using Design-Bid-Build</a:t>
            </a:r>
          </a:p>
          <a:p>
            <a:r>
              <a:rPr lang="en-US" sz="1900" dirty="0" smtClean="0"/>
              <a:t>The District is new to the GC/CM method of project delivery</a:t>
            </a:r>
          </a:p>
          <a:p>
            <a:r>
              <a:rPr lang="en-US" sz="1900" dirty="0" err="1" smtClean="0"/>
              <a:t>BISD</a:t>
            </a:r>
            <a:r>
              <a:rPr lang="en-US" sz="1900" dirty="0" smtClean="0"/>
              <a:t> Executive Director/Tamela VanWinkle: Extensive capital development experience - $169 M and three bond programs in </a:t>
            </a:r>
            <a:r>
              <a:rPr lang="en-US" sz="1900" dirty="0" err="1" smtClean="0"/>
              <a:t>BISD</a:t>
            </a:r>
            <a:r>
              <a:rPr lang="en-US" sz="1900" dirty="0" smtClean="0"/>
              <a:t> alone</a:t>
            </a:r>
          </a:p>
          <a:p>
            <a:r>
              <a:rPr lang="en-US" sz="1900" dirty="0" err="1" smtClean="0"/>
              <a:t>BISD</a:t>
            </a:r>
            <a:r>
              <a:rPr lang="en-US" sz="1900" dirty="0" smtClean="0"/>
              <a:t> Project Manager/Charlie Demming:  Senior level PM with depth of GC/CM experience</a:t>
            </a:r>
          </a:p>
          <a:p>
            <a:r>
              <a:rPr lang="en-US" sz="1900" dirty="0" err="1" smtClean="0"/>
              <a:t>BISD</a:t>
            </a:r>
            <a:r>
              <a:rPr lang="en-US" sz="1900" dirty="0" smtClean="0"/>
              <a:t> hired Parametrix for GC/CM Procurement and Advisory services</a:t>
            </a:r>
          </a:p>
          <a:p>
            <a:r>
              <a:rPr lang="en-US" sz="1900" dirty="0" smtClean="0"/>
              <a:t>Parametrix retained Doug Holen as external GC/CM counsel</a:t>
            </a:r>
          </a:p>
          <a:p>
            <a:r>
              <a:rPr lang="en-US" sz="1900" dirty="0" err="1" smtClean="0"/>
              <a:t>BISD</a:t>
            </a:r>
            <a:r>
              <a:rPr lang="en-US" sz="1900" dirty="0" smtClean="0"/>
              <a:t> retained Graehm Wallace and </a:t>
            </a:r>
            <a:r>
              <a:rPr lang="en-US" sz="1900" dirty="0" err="1" smtClean="0"/>
              <a:t>Mithun</a:t>
            </a:r>
            <a:r>
              <a:rPr lang="en-US" sz="1900" dirty="0" smtClean="0"/>
              <a:t> – depth of GC/CM experience</a:t>
            </a:r>
          </a:p>
          <a:p>
            <a:endParaRPr lang="en-US" sz="1900" dirty="0" smtClean="0"/>
          </a:p>
          <a:p>
            <a:pPr marL="114300" indent="0">
              <a:buNone/>
            </a:pPr>
            <a:r>
              <a:rPr lang="en-US" sz="1900" b="1" dirty="0" err="1" smtClean="0"/>
              <a:t>BISD</a:t>
            </a:r>
            <a:r>
              <a:rPr lang="en-US" sz="1900" b="1" dirty="0" smtClean="0"/>
              <a:t> satisfies the public body qualifications by staff augmentation with consultants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7772400" cy="7048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Blakely </a:t>
            </a:r>
            <a:r>
              <a:rPr lang="en-US" sz="3600" dirty="0" err="1" smtClean="0"/>
              <a:t>ES</a:t>
            </a:r>
            <a:r>
              <a:rPr lang="en-US" sz="3600" dirty="0" smtClean="0"/>
              <a:t> Project Organizational Chart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68" y="933450"/>
            <a:ext cx="4578062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Jim Dugan – Project Commitments and Capacity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391400" cy="51816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GC/CM Program Advisor </a:t>
            </a:r>
            <a:r>
              <a:rPr lang="en-US" b="1" dirty="0"/>
              <a:t>– Jim </a:t>
            </a:r>
            <a:r>
              <a:rPr lang="en-US" b="1" dirty="0" smtClean="0"/>
              <a:t>Dugan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sz="2400" u="sng" dirty="0" smtClean="0"/>
              <a:t>Completed GC/CM Procurement Contracts</a:t>
            </a:r>
          </a:p>
          <a:p>
            <a:r>
              <a:rPr lang="en-US" sz="2400" dirty="0" err="1" smtClean="0"/>
              <a:t>TPS</a:t>
            </a:r>
            <a:r>
              <a:rPr lang="en-US" sz="2400" dirty="0" smtClean="0"/>
              <a:t> McCarver </a:t>
            </a:r>
            <a:r>
              <a:rPr lang="en-US" sz="2400" dirty="0" err="1" smtClean="0"/>
              <a:t>ES</a:t>
            </a:r>
            <a:endParaRPr lang="en-US" sz="2400" dirty="0" smtClean="0"/>
          </a:p>
          <a:p>
            <a:r>
              <a:rPr lang="en-US" sz="2400" dirty="0" smtClean="0"/>
              <a:t>Stewart MS</a:t>
            </a:r>
          </a:p>
          <a:p>
            <a:r>
              <a:rPr lang="en-US" sz="2400" dirty="0" err="1" smtClean="0"/>
              <a:t>TPS</a:t>
            </a:r>
            <a:r>
              <a:rPr lang="en-US" sz="2400" dirty="0" smtClean="0"/>
              <a:t> Browns Point </a:t>
            </a:r>
            <a:r>
              <a:rPr lang="en-US" sz="2400" dirty="0" err="1" smtClean="0"/>
              <a:t>ES</a:t>
            </a:r>
            <a:endParaRPr lang="en-US" sz="2400" dirty="0" smtClean="0"/>
          </a:p>
          <a:p>
            <a:r>
              <a:rPr lang="en-US" sz="2400" dirty="0" err="1" smtClean="0"/>
              <a:t>MPT</a:t>
            </a:r>
            <a:r>
              <a:rPr lang="en-US" sz="2400" dirty="0" smtClean="0"/>
              <a:t> Eastside Community Center</a:t>
            </a:r>
          </a:p>
          <a:p>
            <a:endParaRPr lang="en-US" sz="2400" dirty="0" smtClean="0"/>
          </a:p>
          <a:p>
            <a:pPr marL="114300" indent="0">
              <a:buNone/>
            </a:pPr>
            <a:r>
              <a:rPr lang="en-US" sz="2400" u="sng" dirty="0" smtClean="0"/>
              <a:t>GC/CM Procurement Contracts – Complete by October 1, 2016</a:t>
            </a:r>
            <a:endParaRPr lang="en-US" sz="2400" u="sng" dirty="0"/>
          </a:p>
          <a:p>
            <a:r>
              <a:rPr lang="en-US" sz="2400" dirty="0" err="1" smtClean="0"/>
              <a:t>CKSD</a:t>
            </a:r>
            <a:r>
              <a:rPr lang="en-US" sz="2400" dirty="0" smtClean="0"/>
              <a:t> Central Kitsap HS and MS Projects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u="sng" dirty="0" smtClean="0"/>
              <a:t>GC/CM Procurement Contracts in Progress</a:t>
            </a:r>
          </a:p>
          <a:p>
            <a:r>
              <a:rPr lang="en-US" sz="2400" dirty="0" err="1" smtClean="0"/>
              <a:t>MVSD</a:t>
            </a:r>
            <a:r>
              <a:rPr lang="en-US" sz="2400" dirty="0" smtClean="0"/>
              <a:t> </a:t>
            </a:r>
            <a:r>
              <a:rPr lang="en-US" sz="2400" dirty="0" err="1" smtClean="0"/>
              <a:t>EDES</a:t>
            </a:r>
            <a:r>
              <a:rPr lang="en-US" sz="2400" dirty="0" smtClean="0"/>
              <a:t> GC/CM Procurement – Interview Stage</a:t>
            </a:r>
          </a:p>
          <a:p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Ample capacity for the </a:t>
            </a:r>
            <a:r>
              <a:rPr lang="en-US" sz="2400" b="1" dirty="0" err="1" smtClean="0"/>
              <a:t>BISD</a:t>
            </a:r>
            <a:r>
              <a:rPr lang="en-US" sz="2400" b="1" dirty="0" smtClean="0"/>
              <a:t> GC/CM Procurement and Advisor Role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9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Project Team GC/CM Experience</a:t>
            </a:r>
            <a:endParaRPr lang="en-US" sz="4400" dirty="0"/>
          </a:p>
        </p:txBody>
      </p:sp>
      <p:pic>
        <p:nvPicPr>
          <p:cNvPr id="5" name="Picture 4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14" y="1066800"/>
            <a:ext cx="1905000" cy="166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73804"/>
              </p:ext>
            </p:extLst>
          </p:nvPr>
        </p:nvGraphicFramePr>
        <p:xfrm>
          <a:off x="304800" y="152400"/>
          <a:ext cx="7848600" cy="66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230"/>
                <a:gridCol w="5259370"/>
              </a:tblGrid>
              <a:tr h="37599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Experience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</a:tr>
              <a:tr h="61461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Tamela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VanWinkle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Executive Director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Bainbridge Island School District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29 Years Program/Project Management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15 years with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BISD</a:t>
                      </a:r>
                      <a:endParaRPr lang="en-US" sz="1200" baseline="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22 Years in K-12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5761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Charlie Demming, </a:t>
                      </a:r>
                      <a:r>
                        <a:rPr lang="en-US" sz="1200" b="1" dirty="0" err="1" smtClean="0">
                          <a:latin typeface="Calibri Light" panose="020F0302020204030204" pitchFamily="34" charset="0"/>
                        </a:rPr>
                        <a:t>CCM</a:t>
                      </a:r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atin typeface="Calibri Light" panose="020F0302020204030204" pitchFamily="34" charset="0"/>
                        </a:rPr>
                        <a:t>REFP</a:t>
                      </a:r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200" b="1" dirty="0" err="1" smtClean="0">
                          <a:latin typeface="Calibri Light" panose="020F0302020204030204" pitchFamily="34" charset="0"/>
                        </a:rPr>
                        <a:t>LEED</a:t>
                      </a:r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 AP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Blakely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Project Manager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Bainbridge Island School District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41 Years Program/Project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Management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8 GC/CM Projects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: Vashon HS; Roosevelt HS; Portland Public School Renovation Program; Oregon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State Public Utilities Building; Oregon State Human resources Building; Atlantic Richfield Corporate headquarters; 5</a:t>
                      </a:r>
                      <a:r>
                        <a:rPr lang="en-US" sz="1200" baseline="30000" dirty="0" smtClean="0">
                          <a:latin typeface="Calibri Light" panose="020F0302020204030204" pitchFamily="34" charset="0"/>
                        </a:rPr>
                        <a:t>th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&amp; I Office Building; New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Songdo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Project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Member of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CMAA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, PMI, A4LE, CSI,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AGC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and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AACE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Jim Dugan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 Advisor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  <a:p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38 Years Program/Project</a:t>
                      </a:r>
                      <a:r>
                        <a:rPr lang="en-US" sz="1200" b="1" baseline="0" dirty="0" smtClean="0">
                          <a:latin typeface="+mn-lt"/>
                        </a:rPr>
                        <a:t> Management</a:t>
                      </a:r>
                      <a:endParaRPr lang="en-US" sz="1200" b="1" dirty="0" smtClean="0">
                        <a:latin typeface="+mn-lt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10 GC/CM Projects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: 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Stadium High School, COT Tacoma Convention and Trade Center,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McCarver Elementary School;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Stewart Middle School;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MPT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Eastside Community Center,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Browns Point Elementary School;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CKSD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HS/MS and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OHS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Projects;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MVSD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East Edison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and Madison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Board of Director: 2005 – 2011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Appointed to the Project Review Committee July 1, 2016 – 3 Year Term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673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Dan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Cody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GC/CM Procurement and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PM/CM Support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  <a:p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30 Years Program/Project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Management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8 GC/CM Projects: 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McCarver </a:t>
                      </a:r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and Stewart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MS;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MVSD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East Division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and Madison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CKSD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CKHS and MS;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CKSD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Olympic HS;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Browns Point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ES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; </a:t>
                      </a:r>
                      <a:r>
                        <a:rPr lang="en-US" sz="1200" baseline="0" dirty="0" err="1" smtClean="0">
                          <a:latin typeface="Calibri Light" panose="020F0302020204030204" pitchFamily="34" charset="0"/>
                        </a:rPr>
                        <a:t>MPT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Eastside Community Center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Registered Architect in the State of Washington</a:t>
                      </a: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441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n-lt"/>
                        </a:rPr>
                        <a:t>Doug Holen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External GC/CM Advisor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Parametrix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33 GC/CM Projects</a:t>
                      </a: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GC/CM External Delivery Method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Advisor</a:t>
                      </a:r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  <a:p>
                      <a:endParaRPr lang="en-US" sz="1200" dirty="0" smtClean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8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Bill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 Light" panose="020F0302020204030204" pitchFamily="34" charset="0"/>
                        </a:rPr>
                        <a:t>LaPatra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, AIA, LEED AP and</a:t>
                      </a:r>
                    </a:p>
                    <a:p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Susan Olmsted, </a:t>
                      </a:r>
                      <a:r>
                        <a:rPr lang="en-US" sz="1200" b="1" baseline="0" dirty="0" err="1" smtClean="0">
                          <a:latin typeface="Calibri Light" panose="020F0302020204030204" pitchFamily="34" charset="0"/>
                        </a:rPr>
                        <a:t>AIA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200" b="1" baseline="0" dirty="0" err="1" smtClean="0">
                          <a:latin typeface="Calibri Light" panose="020F0302020204030204" pitchFamily="34" charset="0"/>
                        </a:rPr>
                        <a:t>ASLA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en-US" sz="1200" b="1" baseline="0" dirty="0" err="1" smtClean="0">
                          <a:latin typeface="Calibri Light" panose="020F0302020204030204" pitchFamily="34" charset="0"/>
                        </a:rPr>
                        <a:t>LEED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AP </a:t>
                      </a:r>
                      <a:r>
                        <a:rPr lang="en-US" sz="1200" b="1" baseline="0" dirty="0" err="1" smtClean="0">
                          <a:latin typeface="Calibri Light" panose="020F0302020204030204" pitchFamily="34" charset="0"/>
                        </a:rPr>
                        <a:t>BD+C</a:t>
                      </a:r>
                      <a:endParaRPr lang="en-US" sz="1200" b="1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Design Team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 PIC and PM</a:t>
                      </a:r>
                    </a:p>
                    <a:p>
                      <a:r>
                        <a:rPr lang="en-US" sz="1200" dirty="0" err="1" smtClean="0">
                          <a:latin typeface="Calibri Light" panose="020F0302020204030204" pitchFamily="34" charset="0"/>
                        </a:rPr>
                        <a:t>Mithun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 Light" panose="020F0302020204030204" pitchFamily="34" charset="0"/>
                        </a:rPr>
                        <a:t>37</a:t>
                      </a:r>
                      <a:r>
                        <a:rPr lang="en-US" sz="1200" b="1" baseline="0" dirty="0" smtClean="0">
                          <a:latin typeface="Calibri Light" panose="020F0302020204030204" pitchFamily="34" charset="0"/>
                        </a:rPr>
                        <a:t> Years Specializing in Education Facility Design</a:t>
                      </a:r>
                    </a:p>
                    <a:p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Services Supporting 12 plus K-12 and Higher Education Clients</a:t>
                      </a:r>
                    </a:p>
                    <a:p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Calibri Light" panose="020F0302020204030204" pitchFamily="34" charset="0"/>
                        </a:rPr>
                        <a:t>2 GC/CM Projects:  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UW Lander Residence Hall; UW Terry Maple Residence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 marL="89639" marR="89639" marT="44820" marB="4482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6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is </a:t>
            </a:r>
            <a:r>
              <a:rPr lang="en-US" sz="2400" dirty="0"/>
              <a:t>funded with the appropriate </a:t>
            </a:r>
            <a:r>
              <a:rPr lang="en-US" sz="2400" dirty="0" smtClean="0"/>
              <a:t>budget</a:t>
            </a:r>
            <a:endParaRPr lang="en-US" sz="2400" dirty="0"/>
          </a:p>
          <a:p>
            <a:r>
              <a:rPr lang="en-US" sz="2400" dirty="0" smtClean="0"/>
              <a:t>Project meets </a:t>
            </a:r>
            <a:r>
              <a:rPr lang="en-US" sz="2400" dirty="0"/>
              <a:t>qualifying RCW criteria</a:t>
            </a:r>
          </a:p>
          <a:p>
            <a:r>
              <a:rPr lang="en-US" sz="2400" dirty="0"/>
              <a:t>Project Management Plan </a:t>
            </a:r>
            <a:r>
              <a:rPr lang="en-US" sz="2400" dirty="0" smtClean="0"/>
              <a:t>is </a:t>
            </a:r>
            <a:r>
              <a:rPr lang="en-US" sz="2400" dirty="0"/>
              <a:t>developed and </a:t>
            </a:r>
            <a:r>
              <a:rPr lang="en-US" sz="2400" dirty="0" smtClean="0"/>
              <a:t>has </a:t>
            </a:r>
            <a:r>
              <a:rPr lang="en-US" sz="2400" dirty="0"/>
              <a:t>clear and logical lines of authority</a:t>
            </a:r>
          </a:p>
          <a:p>
            <a:r>
              <a:rPr lang="en-US" sz="2400" dirty="0"/>
              <a:t>Project team has the </a:t>
            </a:r>
            <a:r>
              <a:rPr lang="en-US" sz="2400" dirty="0" smtClean="0"/>
              <a:t>experience and continuity </a:t>
            </a:r>
            <a:endParaRPr lang="en-US" sz="2400" dirty="0"/>
          </a:p>
          <a:p>
            <a:r>
              <a:rPr lang="en-US" sz="2400" dirty="0"/>
              <a:t>Project team has the capacity </a:t>
            </a:r>
          </a:p>
          <a:p>
            <a:r>
              <a:rPr lang="en-US" sz="2400" dirty="0"/>
              <a:t>Project team is prepared and ready to move </a:t>
            </a:r>
            <a:r>
              <a:rPr lang="en-US" sz="2400" dirty="0" smtClean="0"/>
              <a:t>forward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1981200" cy="188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Here Today</a:t>
            </a:r>
          </a:p>
          <a:p>
            <a:r>
              <a:rPr lang="en-US" sz="2000" dirty="0" smtClean="0"/>
              <a:t>Tamela Van Winkle, Executive Director, </a:t>
            </a:r>
            <a:r>
              <a:rPr lang="en-US" sz="2000" dirty="0" err="1" smtClean="0"/>
              <a:t>BISD</a:t>
            </a:r>
            <a:endParaRPr lang="en-US" sz="2000" dirty="0" smtClean="0"/>
          </a:p>
          <a:p>
            <a:r>
              <a:rPr lang="en-US" sz="2000" dirty="0" smtClean="0"/>
              <a:t>Charlie Demming, Project Manager, </a:t>
            </a:r>
            <a:r>
              <a:rPr lang="en-US" sz="2000" dirty="0" err="1" smtClean="0"/>
              <a:t>BISD</a:t>
            </a:r>
            <a:endParaRPr lang="en-US" sz="2000" dirty="0" smtClean="0"/>
          </a:p>
          <a:p>
            <a:r>
              <a:rPr lang="en-US" sz="2000" dirty="0" smtClean="0"/>
              <a:t>Bill </a:t>
            </a:r>
            <a:r>
              <a:rPr lang="en-US" sz="2000" dirty="0" err="1" smtClean="0"/>
              <a:t>LaPatra</a:t>
            </a:r>
            <a:r>
              <a:rPr lang="en-US" sz="2000" dirty="0" smtClean="0"/>
              <a:t>, GC/CM Advisor, </a:t>
            </a:r>
            <a:r>
              <a:rPr lang="en-US" sz="2000" dirty="0" err="1" smtClean="0"/>
              <a:t>Mithun</a:t>
            </a:r>
            <a:endParaRPr lang="en-US" sz="2000" dirty="0" smtClean="0"/>
          </a:p>
          <a:p>
            <a:r>
              <a:rPr lang="en-US" sz="2000" dirty="0" smtClean="0"/>
              <a:t>Susan Olmsted, Project Manager, </a:t>
            </a:r>
            <a:r>
              <a:rPr lang="en-US" sz="2000" dirty="0" err="1" smtClean="0"/>
              <a:t>Mithun</a:t>
            </a:r>
            <a:endParaRPr lang="en-US" sz="2000" dirty="0" smtClean="0"/>
          </a:p>
          <a:p>
            <a:r>
              <a:rPr lang="en-US" sz="2000" dirty="0" smtClean="0"/>
              <a:t>Jim Dugan, GC/CM Advisor, Parametrix</a:t>
            </a:r>
          </a:p>
          <a:p>
            <a:r>
              <a:rPr lang="en-US" sz="2000" dirty="0" smtClean="0"/>
              <a:t>Dan Cody, GC/CM Consultant, Parametrix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60" y="4455517"/>
            <a:ext cx="2595880" cy="19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Project Team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743200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Not Here Today</a:t>
            </a:r>
          </a:p>
          <a:p>
            <a:r>
              <a:rPr lang="en-US" sz="2000" dirty="0" smtClean="0"/>
              <a:t>Dr. Peter Bang-Knudsen, Superintendent, </a:t>
            </a:r>
            <a:r>
              <a:rPr lang="en-US" sz="2000" dirty="0" err="1" smtClean="0"/>
              <a:t>BISD</a:t>
            </a:r>
            <a:endParaRPr lang="en-US" sz="2000" dirty="0" smtClean="0"/>
          </a:p>
          <a:p>
            <a:r>
              <a:rPr lang="en-US" sz="2000" dirty="0" smtClean="0"/>
              <a:t>Doug Holen, External GC/CM Advisor</a:t>
            </a:r>
          </a:p>
          <a:p>
            <a:r>
              <a:rPr lang="en-US" sz="2000" dirty="0" smtClean="0"/>
              <a:t>Graehm Wallace, Perkins Coie, External GC/CM Legal Advisor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3342640" cy="25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 smtClean="0"/>
              <a:t>The District</a:t>
            </a:r>
            <a:endParaRPr lang="en-US" sz="4400" dirty="0"/>
          </a:p>
        </p:txBody>
      </p:sp>
      <p:pic>
        <p:nvPicPr>
          <p:cNvPr id="4" name="Picture 3" descr="Inline image 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71" y="990600"/>
            <a:ext cx="2010886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Bainbridge Island School District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617357" cy="45743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0" y="3734990"/>
            <a:ext cx="304800" cy="3048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 in Kitsap County</a:t>
            </a:r>
          </a:p>
          <a:p>
            <a:r>
              <a:rPr lang="en-US" dirty="0" smtClean="0"/>
              <a:t>Serves the City and island of Bainbridge Island</a:t>
            </a:r>
          </a:p>
          <a:p>
            <a:r>
              <a:rPr lang="en-US" dirty="0" smtClean="0"/>
              <a:t>Began serving students in 1861</a:t>
            </a:r>
          </a:p>
          <a:p>
            <a:r>
              <a:rPr lang="en-US" dirty="0" smtClean="0"/>
              <a:t>Current enrollment: 3,785</a:t>
            </a:r>
          </a:p>
          <a:p>
            <a:r>
              <a:rPr lang="en-US" dirty="0" smtClean="0"/>
              <a:t>Seven (7) schools comprised of:</a:t>
            </a:r>
          </a:p>
          <a:p>
            <a:pPr lvl="1"/>
            <a:r>
              <a:rPr lang="en-US" dirty="0" smtClean="0"/>
              <a:t>Three (3) Elementary Schools</a:t>
            </a:r>
          </a:p>
          <a:p>
            <a:pPr lvl="1"/>
            <a:r>
              <a:rPr lang="en-US" dirty="0" smtClean="0"/>
              <a:t>One (1) Intermediate School</a:t>
            </a:r>
          </a:p>
          <a:p>
            <a:pPr lvl="1"/>
            <a:r>
              <a:rPr lang="en-US" dirty="0" smtClean="0"/>
              <a:t>One (1) Middle School</a:t>
            </a:r>
          </a:p>
          <a:p>
            <a:pPr lvl="1"/>
            <a:r>
              <a:rPr lang="en-US" dirty="0" smtClean="0"/>
              <a:t>One (1) High School</a:t>
            </a:r>
          </a:p>
          <a:p>
            <a:pPr lvl="1"/>
            <a:r>
              <a:rPr lang="en-US" dirty="0" smtClean="0"/>
              <a:t>One (1) Options School K-12</a:t>
            </a:r>
          </a:p>
          <a:p>
            <a:r>
              <a:rPr lang="en-US" dirty="0" smtClean="0"/>
              <a:t>510 teachers, administrators and support staff</a:t>
            </a:r>
          </a:p>
          <a:p>
            <a:r>
              <a:rPr lang="en-US" dirty="0" smtClean="0"/>
              <a:t>Six (6) year Capital Facilities Plan 2014 – 2020</a:t>
            </a:r>
          </a:p>
          <a:p>
            <a:r>
              <a:rPr lang="en-US" dirty="0" smtClean="0"/>
              <a:t>BISD 15 year Master Plan 2015</a:t>
            </a:r>
          </a:p>
          <a:p>
            <a:r>
              <a:rPr lang="en-US" dirty="0" smtClean="0"/>
              <a:t>Capital bond passed in 2016 - $81.2 M</a:t>
            </a:r>
          </a:p>
          <a:p>
            <a:r>
              <a:rPr lang="en-US" dirty="0" smtClean="0"/>
              <a:t>Prior capital bonds: 2006 ($45 M) and 2009 ($42M)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Mission, Vision &amp; Guiding Principles:</a:t>
            </a:r>
            <a:br>
              <a:rPr lang="en-US" sz="3200" dirty="0" smtClean="0"/>
            </a:br>
            <a:r>
              <a:rPr lang="en-US" sz="3200" dirty="0" smtClean="0"/>
              <a:t>Community &amp; Partnerships Matter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40" y="1417638"/>
            <a:ext cx="7278659" cy="53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4883</TotalTime>
  <Words>1416</Words>
  <Application>Microsoft Office PowerPoint</Application>
  <PresentationFormat>On-screen Show (4:3)</PresentationFormat>
  <Paragraphs>270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Times New Roman</vt:lpstr>
      <vt:lpstr>Adjacency</vt:lpstr>
      <vt:lpstr>Acrobat Document</vt:lpstr>
      <vt:lpstr>Capt. Johnston Blakely  Elementary School Replacement</vt:lpstr>
      <vt:lpstr>Agenda</vt:lpstr>
      <vt:lpstr>Introductions</vt:lpstr>
      <vt:lpstr>The Project Team</vt:lpstr>
      <vt:lpstr>The Project Team</vt:lpstr>
      <vt:lpstr>The District</vt:lpstr>
      <vt:lpstr>Bainbridge Island School District</vt:lpstr>
      <vt:lpstr>The District</vt:lpstr>
      <vt:lpstr>Mission, Vision &amp; Guiding Principles: Community &amp; Partnerships Matter</vt:lpstr>
      <vt:lpstr>The Project</vt:lpstr>
      <vt:lpstr>Location on Bainbridge Island</vt:lpstr>
      <vt:lpstr>Existing Blakely Elementary School</vt:lpstr>
      <vt:lpstr>Existing Blakely Elementary School</vt:lpstr>
      <vt:lpstr>New Blakely Elementary School</vt:lpstr>
      <vt:lpstr>Proposed New Blakely ES Location</vt:lpstr>
      <vt:lpstr>Occupied Elementary School</vt:lpstr>
      <vt:lpstr>Current Parent and Bus Drop Off</vt:lpstr>
      <vt:lpstr>Current Staff Parking Lot</vt:lpstr>
      <vt:lpstr>Temporary Playfield</vt:lpstr>
      <vt:lpstr>New School Site</vt:lpstr>
      <vt:lpstr>Future Configuration</vt:lpstr>
      <vt:lpstr>Blakely ES Project Budget</vt:lpstr>
      <vt:lpstr>Blakely ES GC/CM Schedule</vt:lpstr>
      <vt:lpstr>Blakely ES Development Schedule</vt:lpstr>
      <vt:lpstr>Why GC/CM Delivery Method </vt:lpstr>
      <vt:lpstr> GC/CM Statutory Criteria </vt:lpstr>
      <vt:lpstr> GC/CM Statutory Criteria </vt:lpstr>
      <vt:lpstr>Project involves construction on an occupied site that must continue to operate during construction</vt:lpstr>
      <vt:lpstr>Other Critical Factors </vt:lpstr>
      <vt:lpstr> Safety </vt:lpstr>
      <vt:lpstr>Public Benefit</vt:lpstr>
      <vt:lpstr>Public Body Qualifications</vt:lpstr>
      <vt:lpstr>BISD Leadership Team</vt:lpstr>
      <vt:lpstr>Blakely ES Project Organizational Chart</vt:lpstr>
      <vt:lpstr>Jim Dugan – Project Commitments and Capacity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Loaner</cp:lastModifiedBy>
  <cp:revision>316</cp:revision>
  <cp:lastPrinted>2016-09-21T20:56:45Z</cp:lastPrinted>
  <dcterms:created xsi:type="dcterms:W3CDTF">2013-09-04T15:42:31Z</dcterms:created>
  <dcterms:modified xsi:type="dcterms:W3CDTF">2016-09-22T19:29:19Z</dcterms:modified>
</cp:coreProperties>
</file>