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3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app.leg.wa.gov/RCW/default.aspx?Cite=39.10&amp;full=true#39.10.270" TargetMode="External"/><Relationship Id="rId2" Type="http://schemas.openxmlformats.org/officeDocument/2006/relationships/hyperlink" Target="http://app.leg.wa.gov/RCW/default.aspx?Cite=39.10&amp;full=true#39.10.25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pp.leg.wa.gov/RCW/default.aspx?Cite=39.10&amp;full=true#39.10.28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CPARB Design-Build Statute Review 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Summary of recommendations and draft bill</a:t>
            </a:r>
          </a:p>
          <a:p>
            <a:r>
              <a:rPr lang="en-US" sz="1400" i="1" dirty="0" smtClean="0"/>
              <a:t>September 13, 2018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6972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Committee Members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4696" y="2144597"/>
            <a:ext cx="10150805" cy="307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18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Intent of the Committee’s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4695" y="2015732"/>
            <a:ext cx="10230865" cy="396981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Address increasing use of progressive </a:t>
            </a:r>
            <a:r>
              <a:rPr lang="en-US" dirty="0"/>
              <a:t>design-build, which is more flexible for </a:t>
            </a:r>
            <a:r>
              <a:rPr lang="en-US" dirty="0" smtClean="0"/>
              <a:t>owners and </a:t>
            </a:r>
            <a:r>
              <a:rPr lang="en-US" dirty="0"/>
              <a:t>typically reduces </a:t>
            </a:r>
            <a:r>
              <a:rPr lang="en-US" dirty="0" smtClean="0"/>
              <a:t>risk </a:t>
            </a:r>
            <a:r>
              <a:rPr lang="en-US" dirty="0"/>
              <a:t>for design professionals and contractors pursuing the work.</a:t>
            </a:r>
          </a:p>
          <a:p>
            <a:pPr lvl="0"/>
            <a:r>
              <a:rPr lang="en-US" dirty="0"/>
              <a:t>P</a:t>
            </a:r>
            <a:r>
              <a:rPr lang="en-US" dirty="0" smtClean="0"/>
              <a:t>rovide flexibility for owners within the RFQ/RFP </a:t>
            </a:r>
            <a:r>
              <a:rPr lang="en-US" dirty="0"/>
              <a:t>process, </a:t>
            </a:r>
            <a:r>
              <a:rPr lang="en-US" dirty="0" smtClean="0"/>
              <a:t>and make it </a:t>
            </a:r>
            <a:r>
              <a:rPr lang="en-US" dirty="0"/>
              <a:t>easier for </a:t>
            </a:r>
            <a:r>
              <a:rPr lang="en-US" dirty="0" smtClean="0"/>
              <a:t>design-builders </a:t>
            </a:r>
            <a:r>
              <a:rPr lang="en-US" dirty="0"/>
              <a:t>to respond to project opportunities.</a:t>
            </a:r>
          </a:p>
          <a:p>
            <a:pPr lvl="0"/>
            <a:r>
              <a:rPr lang="en-US" dirty="0" smtClean="0"/>
              <a:t>Increase </a:t>
            </a:r>
            <a:r>
              <a:rPr lang="en-US" dirty="0"/>
              <a:t>opportunities </a:t>
            </a:r>
            <a:r>
              <a:rPr lang="en-US" dirty="0" smtClean="0"/>
              <a:t>with smaller Design-Build projects, which make it easier for small </a:t>
            </a:r>
            <a:r>
              <a:rPr lang="en-US" dirty="0"/>
              <a:t>businesses to participate.</a:t>
            </a:r>
          </a:p>
          <a:p>
            <a:pPr lvl="0"/>
            <a:r>
              <a:rPr lang="en-US" dirty="0" smtClean="0"/>
              <a:t>Gain broad </a:t>
            </a:r>
            <a:r>
              <a:rPr lang="en-US" dirty="0"/>
              <a:t>support of stakeholders</a:t>
            </a:r>
            <a:r>
              <a:rPr lang="en-US" dirty="0" smtClean="0"/>
              <a:t>.</a:t>
            </a:r>
            <a:endParaRPr lang="en-US" dirty="0"/>
          </a:p>
          <a:p>
            <a:pPr lvl="0"/>
            <a:r>
              <a:rPr lang="en-US" dirty="0" smtClean="0"/>
              <a:t>Ensure statute </a:t>
            </a:r>
            <a:r>
              <a:rPr lang="en-US" dirty="0"/>
              <a:t>revisions </a:t>
            </a:r>
            <a:r>
              <a:rPr lang="en-US" dirty="0" smtClean="0"/>
              <a:t>build on and are consistent with previously developed Best Practices Guidelines.</a:t>
            </a:r>
            <a:endParaRPr lang="en-US" dirty="0"/>
          </a:p>
          <a:p>
            <a:pPr lvl="0"/>
            <a:r>
              <a:rPr lang="en-US" dirty="0"/>
              <a:t>Streamline </a:t>
            </a:r>
            <a:r>
              <a:rPr lang="en-US" dirty="0" smtClean="0"/>
              <a:t>the procurement process for all stakeholders.</a:t>
            </a:r>
            <a:endParaRPr lang="en-US" dirty="0"/>
          </a:p>
          <a:p>
            <a:pPr lvl="0"/>
            <a:r>
              <a:rPr lang="en-US" dirty="0"/>
              <a:t>Improve </a:t>
            </a:r>
            <a:r>
              <a:rPr lang="en-US" dirty="0" smtClean="0"/>
              <a:t>outcomes.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50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the Committee Worked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Ensure Progressive Design-Build is thoroughly addressed</a:t>
            </a:r>
          </a:p>
          <a:p>
            <a:pPr lvl="0"/>
            <a:r>
              <a:rPr lang="en-US" dirty="0" smtClean="0"/>
              <a:t>Focus on improving current statute rather than providing companion statute</a:t>
            </a:r>
          </a:p>
          <a:p>
            <a:pPr lvl="0"/>
            <a:r>
              <a:rPr lang="en-US" dirty="0" smtClean="0"/>
              <a:t>Provide more flexible, less prescriptive language that will benefit all stakeholders</a:t>
            </a:r>
          </a:p>
          <a:p>
            <a:pPr lvl="0"/>
            <a:r>
              <a:rPr lang="en-US" dirty="0" smtClean="0"/>
              <a:t>Eliminate redundancy, increase clarity (“Grammar Matters”)</a:t>
            </a:r>
          </a:p>
          <a:p>
            <a:pPr lvl="0"/>
            <a:r>
              <a:rPr lang="en-US" dirty="0" smtClean="0"/>
              <a:t>Fix what is not working and requires statutory change while using the Best Practices Guidelines as a reference</a:t>
            </a:r>
          </a:p>
          <a:p>
            <a:pPr lvl="0"/>
            <a:r>
              <a:rPr lang="en-US" dirty="0" smtClean="0"/>
              <a:t>Open and frank dialogue from all viewpoints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7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Recommendations for Draft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4695" y="2015732"/>
            <a:ext cx="10306365" cy="3860756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39.10.210</a:t>
            </a:r>
            <a:r>
              <a:rPr lang="en-US" dirty="0"/>
              <a:t> Clarify “price-related factor” and provide additional options for public owners.</a:t>
            </a:r>
          </a:p>
          <a:p>
            <a:r>
              <a:rPr lang="en-US" b="1" dirty="0"/>
              <a:t>39.10.250</a:t>
            </a:r>
            <a:r>
              <a:rPr lang="en-US" dirty="0"/>
              <a:t> Remove the limit of 15 design-build projects between $2M and $10M that the PRC is allowed to approve for  noncertified public bodies.   </a:t>
            </a:r>
          </a:p>
          <a:p>
            <a:r>
              <a:rPr lang="en-US" b="1" dirty="0"/>
              <a:t>39.10.270</a:t>
            </a:r>
            <a:r>
              <a:rPr lang="en-US" dirty="0"/>
              <a:t> Remove the limit of 5 design-build projects between $2M and $10M that certified public bodies are allowed to do during their certification period.</a:t>
            </a:r>
          </a:p>
          <a:p>
            <a:r>
              <a:rPr lang="en-US" b="1" dirty="0"/>
              <a:t>39.10.300</a:t>
            </a:r>
            <a:r>
              <a:rPr lang="en-US" dirty="0"/>
              <a:t> Allow certified and noncertified public bodies to use design-build contracting procedures, including progressive design-build, on projects equal to or greater than $2M (subject to requirements in RCW </a:t>
            </a:r>
            <a:r>
              <a:rPr lang="en-US" u="sng" dirty="0">
                <a:hlinkClick r:id="rId2"/>
              </a:rPr>
              <a:t>39.10.250</a:t>
            </a:r>
            <a:r>
              <a:rPr lang="en-US" dirty="0"/>
              <a:t>, </a:t>
            </a:r>
            <a:r>
              <a:rPr lang="en-US" u="sng" dirty="0">
                <a:hlinkClick r:id="rId3"/>
              </a:rPr>
              <a:t>39.10.270</a:t>
            </a:r>
            <a:r>
              <a:rPr lang="en-US" dirty="0"/>
              <a:t>, or </a:t>
            </a:r>
            <a:r>
              <a:rPr lang="en-US" u="sng" dirty="0">
                <a:hlinkClick r:id="rId4"/>
              </a:rPr>
              <a:t>39.10.280</a:t>
            </a:r>
            <a:r>
              <a:rPr lang="en-US" u="sng" dirty="0"/>
              <a:t>.)</a:t>
            </a:r>
            <a:endParaRPr lang="en-US" dirty="0"/>
          </a:p>
          <a:p>
            <a:r>
              <a:rPr lang="en-US" b="1" dirty="0"/>
              <a:t>39.10.330</a:t>
            </a:r>
            <a:r>
              <a:rPr lang="en-US" dirty="0"/>
              <a:t> Simplify and clarify the selection process described in RFQ and RFP documents, and strengthen language around honoraria.  </a:t>
            </a:r>
          </a:p>
          <a:p>
            <a:r>
              <a:rPr lang="en-US" b="1" dirty="0"/>
              <a:t>39.10.470</a:t>
            </a:r>
            <a:r>
              <a:rPr lang="en-US" dirty="0"/>
              <a:t>  Clarify disclosure requirements for documents related to a design-build procurement.</a:t>
            </a:r>
          </a:p>
          <a:p>
            <a:r>
              <a:rPr lang="en-US" b="1" dirty="0"/>
              <a:t>42.56.270</a:t>
            </a:r>
            <a:r>
              <a:rPr lang="en-US" dirty="0"/>
              <a:t> Make exempt from disclosure any financial information submitted by proposers for alternative public works projects as required by RCW 39.10.200 through 39.10.905. 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11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44</TotalTime>
  <Words>352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Palatino Linotype</vt:lpstr>
      <vt:lpstr>Gallery</vt:lpstr>
      <vt:lpstr>CPARB Design-Build Statute Review Committee</vt:lpstr>
      <vt:lpstr>Review Committee Members</vt:lpstr>
      <vt:lpstr>Intent of the Committee’s Work</vt:lpstr>
      <vt:lpstr>How the Committee Worked</vt:lpstr>
      <vt:lpstr>Committee Recommendations for Draft Legislation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CPARB Design-Build Statute Review Committee</dc:title>
  <dc:creator>Steven B Tatge</dc:creator>
  <cp:lastModifiedBy>Steven B Tatge</cp:lastModifiedBy>
  <cp:revision>6</cp:revision>
  <dcterms:created xsi:type="dcterms:W3CDTF">2018-09-12T04:42:37Z</dcterms:created>
  <dcterms:modified xsi:type="dcterms:W3CDTF">2018-09-12T05:27:28Z</dcterms:modified>
</cp:coreProperties>
</file>