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6" r:id="rId4"/>
  </p:sldMasterIdLst>
  <p:notesMasterIdLst>
    <p:notesMasterId r:id="rId28"/>
  </p:notesMasterIdLst>
  <p:handoutMasterIdLst>
    <p:handoutMasterId r:id="rId29"/>
  </p:handoutMasterIdLst>
  <p:sldIdLst>
    <p:sldId id="395" r:id="rId5"/>
    <p:sldId id="429" r:id="rId6"/>
    <p:sldId id="431" r:id="rId7"/>
    <p:sldId id="440" r:id="rId8"/>
    <p:sldId id="441" r:id="rId9"/>
    <p:sldId id="456" r:id="rId10"/>
    <p:sldId id="432" r:id="rId11"/>
    <p:sldId id="438" r:id="rId12"/>
    <p:sldId id="458" r:id="rId13"/>
    <p:sldId id="443" r:id="rId14"/>
    <p:sldId id="442" r:id="rId15"/>
    <p:sldId id="444" r:id="rId16"/>
    <p:sldId id="439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7" r:id="rId26"/>
    <p:sldId id="454" r:id="rId27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6600"/>
    <a:srgbClr val="3366CC"/>
    <a:srgbClr val="FF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75205" autoAdjust="0"/>
  </p:normalViewPr>
  <p:slideViewPr>
    <p:cSldViewPr snapToGrid="0"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3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C46FE-FE88-4D7E-BE0E-09F3C8CDC9A4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29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29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EE46C-C9DC-48DD-A0BE-9F19E1AB4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3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FBC7A-9202-4DFA-A1D2-9194D1C54857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26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29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29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9D0C-C25D-40D0-817E-1C86B77CF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Status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is funded through local and state construction assistance funding.  In July 2018, the Office of Superintendent of Public Instruction (OSPI) committed $18,852,000 to the Phase 2 Modernization project.  Local funding of $10,623,000 is provided from a combination of 2018 and projected 2019 Federal Heavy Impact Aid funding, and funding from the 2016 voter approved Capital Bond for athletic facilities at Olympic High School.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9D0C-C25D-40D0-817E-1C86B77CFA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7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Status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is funded through local and state construction assistance funding.  In July 2018, the Office of Superintendent of Public Instruction (OSPI) committed $18,852,000 to the Phase 2 Modernization project.  Local funding of $10,623,000 is provided from a combination of 2018 and projected 2019 Federal Heavy Impact Aid funding, and funding from the 2016 voter approved Capital Bond for athletic facilities at Olympic High School.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9D0C-C25D-40D0-817E-1C86B77CFA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7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2225-B03A-47E9-8D99-82B08EF7AF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4583-9F26-4641-8270-ABDC5C500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8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732F-DDC5-4BDD-BBB4-3E3FDBFBF9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D67F-C760-4EBA-BD47-5F03B28DF6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0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F28E-E166-4D46-8145-A0B50BD850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4BD5-A701-4FEB-806C-96ADBDC4A5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8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C018-1F0A-46BE-82A4-EE035718C2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7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477-DC9E-4D01-A0B9-D513747DB6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41DE-1FB8-49BE-9371-ED5C23057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33BF-F551-4430-BC82-446B71655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7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ED3-257D-47A6-982E-581B2EF82E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1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8011-F395-4FA8-A874-8DE83DC2F7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f62d2895-0351-4f35-a5df-542e66168e7d@prod.exchangelab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d:f62d2895-0351-4f35-a5df-542e66168e7d@prod.exchangelabs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2362200"/>
            <a:ext cx="3498273" cy="40006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endParaRPr lang="en-US" sz="2000" i="1" dirty="0">
              <a:solidFill>
                <a:srgbClr val="00265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976" y="2472425"/>
            <a:ext cx="5131961" cy="1457057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/>
            <a:r>
              <a:rPr lang="en-US" sz="3300" b="1" dirty="0">
                <a:solidFill>
                  <a:srgbClr val="002650"/>
                </a:solidFill>
                <a:latin typeface="Gill Sans MT" panose="020B0502020104020203" pitchFamily="34" charset="0"/>
              </a:rPr>
              <a:t>Olympic High School Modernization Phase 2 </a:t>
            </a:r>
          </a:p>
          <a:p>
            <a:pPr algn="ctr"/>
            <a:r>
              <a:rPr lang="en-US" sz="2200" i="1" dirty="0">
                <a:solidFill>
                  <a:srgbClr val="002650"/>
                </a:solidFill>
                <a:latin typeface="Gill Sans MT" panose="020B0502020104020203" pitchFamily="34" charset="0"/>
              </a:rPr>
              <a:t>November 29,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4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1941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457B62-80B4-4AC7-A8BE-1121AF239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92786"/>
              </p:ext>
            </p:extLst>
          </p:nvPr>
        </p:nvGraphicFramePr>
        <p:xfrm>
          <a:off x="851482" y="1236496"/>
          <a:ext cx="7290086" cy="52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750">
                  <a:extLst>
                    <a:ext uri="{9D8B030D-6E8A-4147-A177-3AD203B41FA5}">
                      <a16:colId xmlns:a16="http://schemas.microsoft.com/office/drawing/2014/main" val="3840646069"/>
                    </a:ext>
                  </a:extLst>
                </a:gridCol>
                <a:gridCol w="1340168">
                  <a:extLst>
                    <a:ext uri="{9D8B030D-6E8A-4147-A177-3AD203B41FA5}">
                      <a16:colId xmlns:a16="http://schemas.microsoft.com/office/drawing/2014/main" val="4257055325"/>
                    </a:ext>
                  </a:extLst>
                </a:gridCol>
                <a:gridCol w="1340168">
                  <a:extLst>
                    <a:ext uri="{9D8B030D-6E8A-4147-A177-3AD203B41FA5}">
                      <a16:colId xmlns:a16="http://schemas.microsoft.com/office/drawing/2014/main" val="3002978171"/>
                    </a:ext>
                  </a:extLst>
                </a:gridCol>
              </a:tblGrid>
              <a:tr h="344602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18299"/>
                  </a:ext>
                </a:extLst>
              </a:tr>
              <a:tr h="344602">
                <a:tc>
                  <a:txBody>
                    <a:bodyPr/>
                    <a:lstStyle/>
                    <a:p>
                      <a:r>
                        <a:rPr lang="en-US" dirty="0"/>
                        <a:t>Programming (Ed Specs)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10/15/2018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69557"/>
                  </a:ext>
                </a:extLst>
              </a:tr>
              <a:tr h="380901">
                <a:tc>
                  <a:txBody>
                    <a:bodyPr/>
                    <a:lstStyle/>
                    <a:p>
                      <a:r>
                        <a:rPr lang="en-US" dirty="0"/>
                        <a:t>Schematic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11/15/2018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3/15/2019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03531"/>
                  </a:ext>
                </a:extLst>
              </a:tr>
              <a:tr h="400711">
                <a:tc>
                  <a:txBody>
                    <a:bodyPr/>
                    <a:lstStyle/>
                    <a:p>
                      <a:r>
                        <a:rPr lang="en-US" dirty="0"/>
                        <a:t>Design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3/16/2019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7/16/2019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67077"/>
                  </a:ext>
                </a:extLst>
              </a:tr>
              <a:tr h="344602">
                <a:tc>
                  <a:txBody>
                    <a:bodyPr/>
                    <a:lstStyle/>
                    <a:p>
                      <a:r>
                        <a:rPr lang="en-US" dirty="0"/>
                        <a:t>Construction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7/17/2019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11/17/2019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30454"/>
                  </a:ext>
                </a:extLst>
              </a:tr>
              <a:tr h="572442">
                <a:tc>
                  <a:txBody>
                    <a:bodyPr/>
                    <a:lstStyle/>
                    <a:p>
                      <a:r>
                        <a:rPr lang="en-US" dirty="0"/>
                        <a:t>Agency Review/Permitting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11/3/2019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36456"/>
                  </a:ext>
                </a:extLst>
              </a:tr>
              <a:tr h="400711">
                <a:tc>
                  <a:txBody>
                    <a:bodyPr/>
                    <a:lstStyle/>
                    <a:p>
                      <a:r>
                        <a:rPr lang="en-US" dirty="0"/>
                        <a:t>Subcontractor Bidding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9/15/2019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11/30/2019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3270"/>
                  </a:ext>
                </a:extLst>
              </a:tr>
              <a:tr h="388568">
                <a:tc>
                  <a:txBody>
                    <a:bodyPr/>
                    <a:lstStyle/>
                    <a:p>
                      <a:r>
                        <a:rPr lang="en-US" dirty="0"/>
                        <a:t>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12/1/2019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7/30/2021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93880"/>
                  </a:ext>
                </a:extLst>
              </a:tr>
              <a:tr h="400711">
                <a:tc>
                  <a:txBody>
                    <a:bodyPr/>
                    <a:lstStyle/>
                    <a:p>
                      <a:r>
                        <a:rPr lang="en-US" dirty="0"/>
                        <a:t>Substantial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7/31/2021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29756"/>
                  </a:ext>
                </a:extLst>
              </a:tr>
              <a:tr h="479914">
                <a:tc>
                  <a:txBody>
                    <a:bodyPr/>
                    <a:lstStyle/>
                    <a:p>
                      <a:r>
                        <a:rPr lang="en-US" b="0" dirty="0"/>
                        <a:t>Punchlist/Final Completion/Closeout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7/15/2021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8/31/2021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86349"/>
                  </a:ext>
                </a:extLst>
              </a:tr>
              <a:tr h="685591">
                <a:tc>
                  <a:txBody>
                    <a:bodyPr/>
                    <a:lstStyle/>
                    <a:p>
                      <a:r>
                        <a:rPr lang="en-US" b="0" dirty="0"/>
                        <a:t>Owner Move-In (Overall Project phased as determined with GC/CM)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7/31/2021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9/1/2021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18341"/>
                  </a:ext>
                </a:extLst>
              </a:tr>
              <a:tr h="466850">
                <a:tc>
                  <a:txBody>
                    <a:bodyPr/>
                    <a:lstStyle/>
                    <a:p>
                      <a:r>
                        <a:rPr lang="en-US" b="0" dirty="0"/>
                        <a:t>Warranty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7/31/2021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7/31/2022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1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1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GC/CM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1941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457B62-80B4-4AC7-A8BE-1121AF239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70655"/>
              </p:ext>
            </p:extLst>
          </p:nvPr>
        </p:nvGraphicFramePr>
        <p:xfrm>
          <a:off x="457200" y="1044892"/>
          <a:ext cx="8229600" cy="581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184">
                  <a:extLst>
                    <a:ext uri="{9D8B030D-6E8A-4147-A177-3AD203B41FA5}">
                      <a16:colId xmlns:a16="http://schemas.microsoft.com/office/drawing/2014/main" val="3840646069"/>
                    </a:ext>
                  </a:extLst>
                </a:gridCol>
                <a:gridCol w="1391838">
                  <a:extLst>
                    <a:ext uri="{9D8B030D-6E8A-4147-A177-3AD203B41FA5}">
                      <a16:colId xmlns:a16="http://schemas.microsoft.com/office/drawing/2014/main" val="4257055325"/>
                    </a:ext>
                  </a:extLst>
                </a:gridCol>
                <a:gridCol w="1464578">
                  <a:extLst>
                    <a:ext uri="{9D8B030D-6E8A-4147-A177-3AD203B41FA5}">
                      <a16:colId xmlns:a16="http://schemas.microsoft.com/office/drawing/2014/main" val="3002978171"/>
                    </a:ext>
                  </a:extLst>
                </a:gridCol>
              </a:tblGrid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18299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PRC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11/29/2018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11/29/2018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69557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Advertise for GC/CM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12/14/2018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12/14/2018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03531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RFP Submittal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1/17/2019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1/17/2019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67077"/>
                  </a:ext>
                </a:extLst>
              </a:tr>
              <a:tr h="601496">
                <a:tc>
                  <a:txBody>
                    <a:bodyPr/>
                    <a:lstStyle/>
                    <a:p>
                      <a:r>
                        <a:rPr lang="en-US" dirty="0"/>
                        <a:t>Notify Submitters of Most Highly Qualified Submitters and Invite to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1/22/2019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30454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Interviews with Short-Listed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2/5/2019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36456"/>
                  </a:ext>
                </a:extLst>
              </a:tr>
              <a:tr h="601496">
                <a:tc>
                  <a:txBody>
                    <a:bodyPr/>
                    <a:lstStyle/>
                    <a:p>
                      <a:r>
                        <a:rPr lang="en-US" dirty="0"/>
                        <a:t>Notify Submitters of Most Highly Qualified Submitters and Invite to Submit RFFP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2/6/2019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2/6/2019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3270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RFFP Submittal Deadline &amp; Opening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2/15/2019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93880"/>
                  </a:ext>
                </a:extLst>
              </a:tr>
              <a:tr h="422434">
                <a:tc>
                  <a:txBody>
                    <a:bodyPr/>
                    <a:lstStyle/>
                    <a:p>
                      <a:r>
                        <a:rPr lang="en-US" dirty="0"/>
                        <a:t>Notify Submitters of Scoring and Most Qualified GC/CM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2/18/2019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75580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School Board Approval – Use of GC/CM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2/27/2019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2/27/2019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820094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Pre-Con Preparatory Activities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10/30/2019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026828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MACC Estimate/Negotiation (90% CD’s)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10/30/2019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756941"/>
                  </a:ext>
                </a:extLst>
              </a:tr>
              <a:tr h="343712">
                <a:tc>
                  <a:txBody>
                    <a:bodyPr/>
                    <a:lstStyle/>
                    <a:p>
                      <a:r>
                        <a:rPr lang="en-US" dirty="0"/>
                        <a:t>School Board Approval of MACC/GMP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11/6/2019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11/6/2019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51029"/>
                  </a:ext>
                </a:extLst>
              </a:tr>
              <a:tr h="422434">
                <a:tc>
                  <a:txBody>
                    <a:bodyPr/>
                    <a:lstStyle/>
                    <a:p>
                      <a:r>
                        <a:rPr lang="en-US" dirty="0"/>
                        <a:t>GMP Amendment Executed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11/7/2019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11/7/2019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52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99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Qualifying Criteria for GC/CM Contracting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7457440" cy="4724400"/>
          </a:xfrm>
        </p:spPr>
        <p:txBody>
          <a:bodyPr>
            <a:normAutofit fontScale="92500" lnSpcReduction="20000"/>
          </a:bodyPr>
          <a:lstStyle/>
          <a:p>
            <a:endParaRPr lang="en-US" sz="1800" dirty="0"/>
          </a:p>
          <a:p>
            <a:r>
              <a:rPr lang="en-US" sz="2400" b="1" dirty="0"/>
              <a:t>Complies with 4 of 6 Statutory Criteria (RCW 39.10.340)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Implementation of project involves complex scheduling, phasing, or coordination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The project involves construction at an occupied facility which must continue to operate during construction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The involvement of the GC/CM during the design stage is critical to the success of the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The project encompasses a complex or technical work environment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The project requires specialized work on a building that has historic significance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The project is, and the public body elects to procure the project as, a heavy civil construction project. However, no provision of this chapter pertaining to a heavy civil construction project applies unless the public body expressly elects to procure the project as a heavy civil construction project.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lipart - Green tick - simp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7" y="2218690"/>
            <a:ext cx="335426" cy="383892"/>
          </a:xfrm>
          <a:prstGeom prst="rect">
            <a:avLst/>
          </a:prstGeom>
        </p:spPr>
      </p:pic>
      <p:pic>
        <p:nvPicPr>
          <p:cNvPr id="9" name="Picture 8" descr="Clipart - Green tick - simp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7" y="3265516"/>
            <a:ext cx="335426" cy="383892"/>
          </a:xfrm>
          <a:prstGeom prst="rect">
            <a:avLst/>
          </a:prstGeom>
        </p:spPr>
      </p:pic>
      <p:pic>
        <p:nvPicPr>
          <p:cNvPr id="10" name="Picture 9" descr="Clipart - Green tick - simp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7" y="2751522"/>
            <a:ext cx="335426" cy="383892"/>
          </a:xfrm>
          <a:prstGeom prst="rect">
            <a:avLst/>
          </a:prstGeom>
        </p:spPr>
      </p:pic>
      <p:pic>
        <p:nvPicPr>
          <p:cNvPr id="11" name="Picture 10" descr="Clipart - Green tick - simple">
            <a:extLst>
              <a:ext uri="{FF2B5EF4-FFF2-40B4-BE49-F238E27FC236}">
                <a16:creationId xmlns:a16="http://schemas.microsoft.com/office/drawing/2014/main" id="{8DB90F81-3A57-4AA6-A14C-96CF82EEF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7" y="3722587"/>
            <a:ext cx="335426" cy="3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GC/CM Contracting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4821133" cy="4724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Implementation of project involves complex scheduling, phasing, or coordination</a:t>
            </a:r>
            <a:endParaRPr lang="en-US" sz="2000" b="1" dirty="0"/>
          </a:p>
          <a:p>
            <a:pPr lvl="1" indent="-342900">
              <a:buFontTx/>
              <a:buChar char="-"/>
            </a:pPr>
            <a:r>
              <a:rPr lang="en-US" sz="2000" b="1" dirty="0"/>
              <a:t>Occupied site</a:t>
            </a:r>
          </a:p>
          <a:p>
            <a:pPr lvl="2" indent="-342900">
              <a:buFontTx/>
              <a:buChar char="-"/>
            </a:pPr>
            <a:r>
              <a:rPr lang="en-US" sz="1600" b="1" dirty="0"/>
              <a:t>School </a:t>
            </a:r>
          </a:p>
          <a:p>
            <a:pPr lvl="2" indent="-342900">
              <a:buFontTx/>
              <a:buChar char="-"/>
            </a:pPr>
            <a:r>
              <a:rPr lang="en-US" sz="1600" b="1" dirty="0"/>
              <a:t>Community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Critical Phasing</a:t>
            </a:r>
          </a:p>
          <a:p>
            <a:pPr lvl="2" indent="-342900">
              <a:buFontTx/>
              <a:buChar char="-"/>
            </a:pPr>
            <a:r>
              <a:rPr lang="en-US" sz="1600" b="1" dirty="0"/>
              <a:t>Maintain sufficient classrooms</a:t>
            </a:r>
          </a:p>
          <a:p>
            <a:pPr lvl="2" indent="-342900">
              <a:buFontTx/>
              <a:buChar char="-"/>
            </a:pPr>
            <a:r>
              <a:rPr lang="en-US" sz="1600" b="1" dirty="0"/>
              <a:t>School and community sports and activities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Safety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Student Access</a:t>
            </a:r>
          </a:p>
          <a:p>
            <a:pPr lvl="2" indent="-342900">
              <a:buFontTx/>
              <a:buChar char="-"/>
            </a:pPr>
            <a:r>
              <a:rPr lang="en-US" sz="1600" b="1" dirty="0"/>
              <a:t>All Units, portables, playfields, Natatorium</a:t>
            </a:r>
          </a:p>
          <a:p>
            <a:pPr lvl="2" indent="-342900">
              <a:buFontTx/>
              <a:buChar char="-"/>
            </a:pPr>
            <a:r>
              <a:rPr lang="en-US" sz="1600" b="1" dirty="0"/>
              <a:t>Student pick-up/drop-off</a:t>
            </a:r>
          </a:p>
          <a:p>
            <a:pPr lvl="2" indent="-342900">
              <a:buFontTx/>
              <a:buChar char="-"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DCAE0A-D3AF-408E-AF64-A854BF78D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" t="2095" r="829" b="1255"/>
          <a:stretch/>
        </p:blipFill>
        <p:spPr>
          <a:xfrm>
            <a:off x="5104660" y="1706882"/>
            <a:ext cx="3551068" cy="49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GC/CM Contracting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7457440" cy="4724400"/>
          </a:xfrm>
        </p:spPr>
        <p:txBody>
          <a:bodyPr>
            <a:normAutofit/>
          </a:bodyPr>
          <a:lstStyle/>
          <a:p>
            <a:pPr marL="457200" lvl="1" indent="-457200">
              <a:buAutoNum type="arabicPeriod" startAt="2"/>
            </a:pPr>
            <a:r>
              <a:rPr lang="en-US" sz="2400" b="1" dirty="0"/>
              <a:t>The project involves construction at an occupied facility which must continue to operate during construction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Occupied site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Critical Phasing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Safety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Neighborhood traffic </a:t>
            </a:r>
          </a:p>
          <a:p>
            <a:pPr marL="400050" lvl="1" indent="0">
              <a:buNone/>
            </a:pPr>
            <a:r>
              <a:rPr lang="en-US" sz="2000" b="1" dirty="0"/>
              <a:t>      and access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Contractor staging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8CF971F-9215-4BF7-9E97-1E536FCE8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12" y="2605308"/>
            <a:ext cx="5071241" cy="37510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C2373B-844F-4FEA-8332-EAE5774C60F6}"/>
              </a:ext>
            </a:extLst>
          </p:cNvPr>
          <p:cNvSpPr/>
          <p:nvPr/>
        </p:nvSpPr>
        <p:spPr>
          <a:xfrm>
            <a:off x="5871450" y="6349889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Unit 3</a:t>
            </a:r>
          </a:p>
        </p:txBody>
      </p:sp>
    </p:spTree>
    <p:extLst>
      <p:ext uri="{BB962C8B-B14F-4D97-AF65-F5344CB8AC3E}">
        <p14:creationId xmlns:p14="http://schemas.microsoft.com/office/powerpoint/2010/main" val="66340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GC/CM Contracting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4524703" cy="4724400"/>
          </a:xfrm>
        </p:spPr>
        <p:txBody>
          <a:bodyPr>
            <a:normAutofit lnSpcReduction="10000"/>
          </a:bodyPr>
          <a:lstStyle/>
          <a:p>
            <a:pPr marL="457200" lvl="1" indent="-457200">
              <a:buNone/>
            </a:pPr>
            <a:r>
              <a:rPr lang="en-US" sz="2400" b="1" dirty="0"/>
              <a:t>3.   The involvement of the GC/CM during the design stage is critical to the success of the project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Input will influence design and bid document development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Determine best approach for construction sequencing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Input from GC/CM Contractor is critical to:</a:t>
            </a:r>
          </a:p>
          <a:p>
            <a:pPr lvl="2" indent="-342900">
              <a:buFontTx/>
              <a:buChar char="-"/>
            </a:pPr>
            <a:r>
              <a:rPr lang="en-US" sz="1800" b="1" dirty="0"/>
              <a:t>Staying in budget</a:t>
            </a:r>
          </a:p>
          <a:p>
            <a:pPr lvl="2" indent="-342900">
              <a:buFontTx/>
              <a:buChar char="-"/>
            </a:pPr>
            <a:r>
              <a:rPr lang="en-US" sz="1800" b="1" dirty="0"/>
              <a:t>Minimizing impact to education</a:t>
            </a:r>
          </a:p>
          <a:p>
            <a:pPr lvl="2" indent="-342900">
              <a:buFontTx/>
              <a:buChar char="-"/>
            </a:pPr>
            <a:r>
              <a:rPr lang="en-US" sz="1800" b="1" dirty="0"/>
              <a:t>Maintaining safe environment for student, staff and community</a:t>
            </a:r>
          </a:p>
          <a:p>
            <a:pPr marL="800100" lvl="2" indent="0">
              <a:buNone/>
            </a:pPr>
            <a:endParaRPr lang="en-US" sz="1600" b="1" dirty="0"/>
          </a:p>
          <a:p>
            <a:pPr lvl="1" indent="-342900">
              <a:buFontTx/>
              <a:buChar char="-"/>
            </a:pPr>
            <a:endParaRPr lang="en-US" sz="1600" b="1" dirty="0"/>
          </a:p>
          <a:p>
            <a:pPr lvl="1" indent="-342900">
              <a:buFontTx/>
              <a:buChar char="-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B5BBA8-7C68-4F0A-A5F5-63F9ED768BB1}"/>
              </a:ext>
            </a:extLst>
          </p:cNvPr>
          <p:cNvSpPr/>
          <p:nvPr/>
        </p:nvSpPr>
        <p:spPr>
          <a:xfrm>
            <a:off x="5147383" y="4870067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Unit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DFD5B-D910-4AA2-810A-BE9E2A6E7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32" b="12623"/>
          <a:stretch/>
        </p:blipFill>
        <p:spPr>
          <a:xfrm>
            <a:off x="6140335" y="4478784"/>
            <a:ext cx="2262378" cy="2379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3877C-7EAC-44A5-BD7D-3358C2B78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48" y="1706881"/>
            <a:ext cx="4393324" cy="29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3308ED-E759-4A44-9514-9871126B9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13" r="66587" b="38452"/>
          <a:stretch/>
        </p:blipFill>
        <p:spPr>
          <a:xfrm>
            <a:off x="4467966" y="5349083"/>
            <a:ext cx="2063331" cy="1462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1C07A-E512-4D5A-A50E-F8DC49101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7" t="-2755" r="-670" b="3741"/>
          <a:stretch/>
        </p:blipFill>
        <p:spPr>
          <a:xfrm>
            <a:off x="4446064" y="1600197"/>
            <a:ext cx="4706181" cy="3501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GC/CM Contracting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6881"/>
            <a:ext cx="3988865" cy="4724400"/>
          </a:xfrm>
        </p:spPr>
        <p:txBody>
          <a:bodyPr>
            <a:normAutofit/>
          </a:bodyPr>
          <a:lstStyle/>
          <a:p>
            <a:pPr marL="457200" lvl="1" indent="-457200">
              <a:buAutoNum type="arabicPeriod" startAt="4"/>
            </a:pPr>
            <a:r>
              <a:rPr lang="en-US" sz="2400" b="1" dirty="0"/>
              <a:t>The project encompasses a complex or technical work environment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Staging, phasing and scheduling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Maintaining access for emergency response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Maintaining a safe environment</a:t>
            </a:r>
          </a:p>
          <a:p>
            <a:pPr lvl="1" indent="-342900">
              <a:buFontTx/>
              <a:buChar char="-"/>
            </a:pPr>
            <a:r>
              <a:rPr lang="en-US" sz="2000" b="1" dirty="0"/>
              <a:t>Site access plan to minimize impact on neighborhood</a:t>
            </a:r>
          </a:p>
          <a:p>
            <a:pPr lvl="1" indent="-342900">
              <a:buFontTx/>
              <a:buChar char="-"/>
            </a:pPr>
            <a:endParaRPr lang="en-US" sz="2000" b="1" dirty="0"/>
          </a:p>
          <a:p>
            <a:pPr lvl="1" indent="-342900">
              <a:buFontTx/>
              <a:buChar char="-"/>
            </a:pPr>
            <a:endParaRPr lang="en-US" sz="2000" b="1" dirty="0"/>
          </a:p>
          <a:p>
            <a:pPr marL="0" lvl="1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C06E76E-AE8D-463A-91C4-930FA95B0067}"/>
              </a:ext>
            </a:extLst>
          </p:cNvPr>
          <p:cNvSpPr/>
          <p:nvPr/>
        </p:nvSpPr>
        <p:spPr>
          <a:xfrm>
            <a:off x="6197271" y="5083775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696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FCC2DD-A33E-4FFC-86D9-A53940EA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706881"/>
            <a:ext cx="8572501" cy="4724400"/>
          </a:xfrm>
        </p:spPr>
        <p:txBody>
          <a:bodyPr>
            <a:normAutofit/>
          </a:bodyPr>
          <a:lstStyle/>
          <a:p>
            <a:r>
              <a:rPr lang="en-US" sz="2400" b="1" dirty="0"/>
              <a:t>Substantial Fiscal Benefit</a:t>
            </a:r>
          </a:p>
          <a:p>
            <a:pPr lvl="1"/>
            <a:r>
              <a:rPr lang="en-US" sz="2000" b="1" dirty="0"/>
              <a:t>Cost management:  Explore solutions that are cost effective</a:t>
            </a:r>
          </a:p>
          <a:p>
            <a:pPr lvl="1"/>
            <a:r>
              <a:rPr lang="en-US" sz="2000" b="1" dirty="0"/>
              <a:t>Reduce likelihood of construction delay claims and litigation</a:t>
            </a:r>
            <a:endParaRPr lang="en-US" sz="2400" b="1" dirty="0"/>
          </a:p>
          <a:p>
            <a:r>
              <a:rPr lang="en-US" sz="2400" b="1" dirty="0"/>
              <a:t>Substantial Public Benefit over Traditional Design-Bid-Build</a:t>
            </a:r>
          </a:p>
          <a:p>
            <a:pPr lvl="1"/>
            <a:r>
              <a:rPr lang="en-US" sz="2000" b="1" dirty="0"/>
              <a:t>Real time cost estimation</a:t>
            </a:r>
          </a:p>
          <a:p>
            <a:pPr lvl="1"/>
            <a:r>
              <a:rPr lang="en-US" sz="2000" b="1" dirty="0"/>
              <a:t>Development of a more efficient and accurate phasing plan and overall project schedule</a:t>
            </a:r>
          </a:p>
          <a:p>
            <a:pPr lvl="1"/>
            <a:r>
              <a:rPr lang="en-US" sz="2000" b="1" dirty="0"/>
              <a:t>More responsive and responsible bids by subcontractors</a:t>
            </a:r>
          </a:p>
          <a:p>
            <a:pPr lvl="1"/>
            <a:r>
              <a:rPr lang="en-US" sz="2000" b="1" dirty="0"/>
              <a:t>Ability to accommodate and coordinate site activities</a:t>
            </a:r>
          </a:p>
          <a:p>
            <a:pPr lvl="1"/>
            <a:r>
              <a:rPr lang="en-US" sz="2000" b="1" dirty="0"/>
              <a:t>Ongoing value analysis and constructability review during design</a:t>
            </a:r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464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Body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71" y="1583912"/>
            <a:ext cx="8097292" cy="4724400"/>
          </a:xfrm>
        </p:spPr>
        <p:txBody>
          <a:bodyPr>
            <a:normAutofit/>
          </a:bodyPr>
          <a:lstStyle/>
          <a:p>
            <a:r>
              <a:rPr lang="en-US" sz="2400" b="1" dirty="0"/>
              <a:t>Total of $236M in projects completed or    </a:t>
            </a:r>
          </a:p>
          <a:p>
            <a:pPr marL="0" indent="0">
              <a:buNone/>
            </a:pPr>
            <a:r>
              <a:rPr lang="en-US" sz="2400" b="1" dirty="0"/>
              <a:t>     in-progress since 2013</a:t>
            </a:r>
          </a:p>
          <a:p>
            <a:pPr lvl="1"/>
            <a:r>
              <a:rPr lang="en-US" sz="2000" b="1" dirty="0"/>
              <a:t>Primarily Design Bid Build</a:t>
            </a:r>
          </a:p>
          <a:p>
            <a:pPr marL="914400" lvl="2" indent="-174625"/>
            <a:r>
              <a:rPr lang="en-US" sz="1600" b="1" dirty="0"/>
              <a:t>Klahowya Secondary School Addition ($15.9M), 41,000 SF</a:t>
            </a:r>
          </a:p>
          <a:p>
            <a:pPr lvl="1"/>
            <a:r>
              <a:rPr lang="en-US" sz="2000" b="1" dirty="0"/>
              <a:t>Two projects ($171.2M) utilizing GC/CM </a:t>
            </a:r>
          </a:p>
          <a:p>
            <a:pPr marL="457200" lvl="1" indent="0">
              <a:buNone/>
            </a:pPr>
            <a:r>
              <a:rPr lang="en-US" sz="2000" b="1" dirty="0"/>
              <a:t>     delivery method</a:t>
            </a:r>
          </a:p>
          <a:p>
            <a:pPr marL="914400" lvl="2" indent="-174625"/>
            <a:r>
              <a:rPr lang="en-US" sz="1600" b="1" dirty="0"/>
              <a:t>Olympic High School Modernization and Addition Phase 1 ($38.9M), 88,000 SF</a:t>
            </a:r>
          </a:p>
          <a:p>
            <a:pPr marL="914400" lvl="2" indent="-174625"/>
            <a:r>
              <a:rPr lang="en-US" sz="1600" b="1" dirty="0"/>
              <a:t>Central Kitsap High School and Middle School Replacement ($132.3M), 335,000 SF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7E59A5-31F2-4DB0-BE63-DB4E264C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32" y="4875423"/>
            <a:ext cx="3492181" cy="12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306791-B0B8-4B3E-964D-9E6E921F464C}"/>
              </a:ext>
            </a:extLst>
          </p:cNvPr>
          <p:cNvSpPr/>
          <p:nvPr/>
        </p:nvSpPr>
        <p:spPr>
          <a:xfrm>
            <a:off x="3559014" y="6382921"/>
            <a:ext cx="233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Central Kitsap HS and 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608AF-449D-4723-B5B4-CA73D9298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5026" y="4629679"/>
            <a:ext cx="2355368" cy="17665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88E136-CB1B-40A9-B908-23A1FB1B9E5F}"/>
              </a:ext>
            </a:extLst>
          </p:cNvPr>
          <p:cNvSpPr/>
          <p:nvPr/>
        </p:nvSpPr>
        <p:spPr>
          <a:xfrm>
            <a:off x="6873462" y="6356350"/>
            <a:ext cx="175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Olympic HS </a:t>
            </a:r>
          </a:p>
          <a:p>
            <a:r>
              <a:rPr lang="en-US" sz="1600" b="1" dirty="0"/>
              <a:t>Student Commons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7DD4A6-F66D-4654-AAF2-4B4B0207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6" y="4556805"/>
            <a:ext cx="2368253" cy="17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2DBA82-8AB0-4384-B175-0AC6CFA65B37}"/>
              </a:ext>
            </a:extLst>
          </p:cNvPr>
          <p:cNvSpPr/>
          <p:nvPr/>
        </p:nvSpPr>
        <p:spPr>
          <a:xfrm>
            <a:off x="204973" y="6356350"/>
            <a:ext cx="25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Klahowya Secondary School</a:t>
            </a:r>
          </a:p>
        </p:txBody>
      </p:sp>
      <p:sp>
        <p:nvSpPr>
          <p:cNvPr id="14" name="Callout: Bent Line with Border and Accent Bar 13">
            <a:extLst>
              <a:ext uri="{FF2B5EF4-FFF2-40B4-BE49-F238E27FC236}">
                <a16:creationId xmlns:a16="http://schemas.microsoft.com/office/drawing/2014/main" id="{59F283B4-FF44-421B-BD51-C21CDF806568}"/>
              </a:ext>
            </a:extLst>
          </p:cNvPr>
          <p:cNvSpPr/>
          <p:nvPr/>
        </p:nvSpPr>
        <p:spPr>
          <a:xfrm>
            <a:off x="6575026" y="1604439"/>
            <a:ext cx="2419303" cy="1881051"/>
          </a:xfrm>
          <a:prstGeom prst="accentBorderCallout2">
            <a:avLst>
              <a:gd name="adj1" fmla="val 47916"/>
              <a:gd name="adj2" fmla="val -6893"/>
              <a:gd name="adj3" fmla="val 47916"/>
              <a:gd name="adj4" fmla="val -17027"/>
              <a:gd name="adj5" fmla="val 55556"/>
              <a:gd name="adj6" fmla="val -24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CKSD </a:t>
            </a:r>
          </a:p>
          <a:p>
            <a:pPr algn="ctr"/>
            <a:r>
              <a:rPr lang="en-US" u="sng" dirty="0"/>
              <a:t>Secondary Schools  Project Summary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$187.1M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 3.5 year design and construction period (2/2016 to 8/2019)</a:t>
            </a:r>
          </a:p>
        </p:txBody>
      </p:sp>
    </p:spTree>
    <p:extLst>
      <p:ext uri="{BB962C8B-B14F-4D97-AF65-F5344CB8AC3E}">
        <p14:creationId xmlns:p14="http://schemas.microsoft.com/office/powerpoint/2010/main" val="119142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0733B1-113A-430B-A87A-33CF3DE6B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3" t="6760" r="4526" b="60043"/>
          <a:stretch/>
        </p:blipFill>
        <p:spPr>
          <a:xfrm>
            <a:off x="1456563" y="1600212"/>
            <a:ext cx="6163437" cy="43714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2ADBD2-CFEE-4870-BDAA-08644B64C3FA}"/>
              </a:ext>
            </a:extLst>
          </p:cNvPr>
          <p:cNvSpPr/>
          <p:nvPr/>
        </p:nvSpPr>
        <p:spPr>
          <a:xfrm>
            <a:off x="552995" y="5880349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CKSD will utilize full time staff as the project management team </a:t>
            </a:r>
          </a:p>
          <a:p>
            <a:pPr lvl="1"/>
            <a:r>
              <a:rPr lang="en-US" sz="2000" b="1" dirty="0"/>
              <a:t>All have attended or are scheduled to attend AGC GC/CM training</a:t>
            </a:r>
          </a:p>
        </p:txBody>
      </p:sp>
    </p:spTree>
    <p:extLst>
      <p:ext uri="{BB962C8B-B14F-4D97-AF65-F5344CB8AC3E}">
        <p14:creationId xmlns:p14="http://schemas.microsoft.com/office/powerpoint/2010/main" val="2134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Site Overview</a:t>
            </a:r>
          </a:p>
          <a:p>
            <a:r>
              <a:rPr lang="en-US" sz="2800" dirty="0"/>
              <a:t>Project</a:t>
            </a:r>
          </a:p>
          <a:p>
            <a:pPr lvl="1"/>
            <a:r>
              <a:rPr lang="en-US" sz="2400" dirty="0"/>
              <a:t>Description</a:t>
            </a:r>
          </a:p>
          <a:p>
            <a:pPr lvl="1"/>
            <a:r>
              <a:rPr lang="en-US" sz="2400" dirty="0"/>
              <a:t>Budget</a:t>
            </a:r>
          </a:p>
          <a:p>
            <a:pPr lvl="1"/>
            <a:r>
              <a:rPr lang="en-US" sz="2400" dirty="0"/>
              <a:t>Funding</a:t>
            </a:r>
          </a:p>
          <a:p>
            <a:pPr lvl="1"/>
            <a:r>
              <a:rPr lang="en-US" sz="2400" dirty="0"/>
              <a:t>Schedule</a:t>
            </a:r>
          </a:p>
          <a:p>
            <a:r>
              <a:rPr lang="en-US" sz="2800" dirty="0"/>
              <a:t>Qualifying Criteria for GC/CM Contracting Procedure</a:t>
            </a:r>
          </a:p>
          <a:p>
            <a:r>
              <a:rPr lang="en-US" sz="2800" dirty="0"/>
              <a:t>Public Benefit</a:t>
            </a:r>
          </a:p>
          <a:p>
            <a:r>
              <a:rPr lang="en-US" sz="2800" dirty="0"/>
              <a:t>Public Body Qualifications</a:t>
            </a:r>
          </a:p>
          <a:p>
            <a:r>
              <a:rPr lang="en-US" sz="2800" dirty="0"/>
              <a:t>Project Organization</a:t>
            </a:r>
          </a:p>
          <a:p>
            <a:r>
              <a:rPr lang="en-US" sz="2800" dirty="0"/>
              <a:t>Project Team Experience</a:t>
            </a:r>
          </a:p>
          <a:p>
            <a:r>
              <a:rPr lang="en-US" sz="2800" dirty="0"/>
              <a:t>Lessons Learned</a:t>
            </a:r>
          </a:p>
          <a:p>
            <a:r>
              <a:rPr lang="en-US" sz="2800" dirty="0"/>
              <a:t>Summary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Team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8A4612-FA50-45DE-BA05-7551929BD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61544"/>
              </p:ext>
            </p:extLst>
          </p:nvPr>
        </p:nvGraphicFramePr>
        <p:xfrm>
          <a:off x="52388" y="1107666"/>
          <a:ext cx="9039224" cy="575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528">
                  <a:extLst>
                    <a:ext uri="{9D8B030D-6E8A-4147-A177-3AD203B41FA5}">
                      <a16:colId xmlns:a16="http://schemas.microsoft.com/office/drawing/2014/main" val="3840646069"/>
                    </a:ext>
                  </a:extLst>
                </a:gridCol>
                <a:gridCol w="6226696">
                  <a:extLst>
                    <a:ext uri="{9D8B030D-6E8A-4147-A177-3AD203B41FA5}">
                      <a16:colId xmlns:a16="http://schemas.microsoft.com/office/drawing/2014/main" val="4257055325"/>
                    </a:ext>
                  </a:extLst>
                </a:gridCol>
              </a:tblGrid>
              <a:tr h="352777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18299"/>
                  </a:ext>
                </a:extLst>
              </a:tr>
              <a:tr h="815634">
                <a:tc>
                  <a:txBody>
                    <a:bodyPr/>
                    <a:lstStyle/>
                    <a:p>
                      <a:r>
                        <a:rPr lang="en-US" sz="1400" dirty="0"/>
                        <a:t>Robin Shoemaker</a:t>
                      </a:r>
                    </a:p>
                    <a:p>
                      <a:r>
                        <a:rPr lang="en-US" sz="1400" dirty="0"/>
                        <a:t>Director, Capital Projects</a:t>
                      </a:r>
                    </a:p>
                    <a:p>
                      <a:r>
                        <a:rPr lang="en-US" sz="1400" dirty="0"/>
                        <a:t>Central Kitsap School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 Years Program/Project Management</a:t>
                      </a:r>
                    </a:p>
                    <a:p>
                      <a:r>
                        <a:rPr lang="en-US" sz="1400" dirty="0"/>
                        <a:t>3 GC/CM Projects: UW Law School Building, OHS Modernization and Addition Phase 1, and Central Kitsap High School and Middle School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69557"/>
                  </a:ext>
                </a:extLst>
              </a:tr>
              <a:tr h="705553">
                <a:tc>
                  <a:txBody>
                    <a:bodyPr/>
                    <a:lstStyle/>
                    <a:p>
                      <a:r>
                        <a:rPr lang="en-US" sz="1400" dirty="0"/>
                        <a:t>Dennis Burch</a:t>
                      </a:r>
                    </a:p>
                    <a:p>
                      <a:r>
                        <a:rPr lang="en-US" sz="1400" dirty="0"/>
                        <a:t>Senior Project Manager</a:t>
                      </a:r>
                    </a:p>
                    <a:p>
                      <a:r>
                        <a:rPr lang="en-US" sz="1400" dirty="0"/>
                        <a:t>Central Kitsap School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40+ Years Program/Project Management</a:t>
                      </a:r>
                    </a:p>
                    <a:p>
                      <a:r>
                        <a:rPr lang="en-US" sz="1400" dirty="0"/>
                        <a:t>1 GC/CM Project: OHS Modernization and Addition 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03531"/>
                  </a:ext>
                </a:extLst>
              </a:tr>
              <a:tr h="705553">
                <a:tc>
                  <a:txBody>
                    <a:bodyPr/>
                    <a:lstStyle/>
                    <a:p>
                      <a:r>
                        <a:rPr lang="en-US" sz="1400" dirty="0"/>
                        <a:t>Joel Hansen</a:t>
                      </a:r>
                    </a:p>
                    <a:p>
                      <a:r>
                        <a:rPr lang="en-US" sz="1400" dirty="0"/>
                        <a:t>Project Manager</a:t>
                      </a:r>
                    </a:p>
                    <a:p>
                      <a:r>
                        <a:rPr lang="en-US" sz="1400" dirty="0"/>
                        <a:t>Central Kitsap School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 Years Program/Project Management</a:t>
                      </a:r>
                    </a:p>
                    <a:p>
                      <a:r>
                        <a:rPr lang="en-US" sz="1400" dirty="0"/>
                        <a:t>1 GC/CM Project: OHS Modernization and Addition 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67077"/>
                  </a:ext>
                </a:extLst>
              </a:tr>
              <a:tr h="705553">
                <a:tc>
                  <a:txBody>
                    <a:bodyPr/>
                    <a:lstStyle/>
                    <a:p>
                      <a:r>
                        <a:rPr lang="en-US" sz="1400" dirty="0"/>
                        <a:t>Sydney Thiel</a:t>
                      </a:r>
                    </a:p>
                    <a:p>
                      <a:r>
                        <a:rPr lang="en-US" sz="1400" dirty="0"/>
                        <a:t>Project Manager</a:t>
                      </a:r>
                    </a:p>
                    <a:p>
                      <a:r>
                        <a:rPr lang="en-US" sz="1400" dirty="0"/>
                        <a:t>Central Kitsap School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 Years Program/Project Management</a:t>
                      </a:r>
                    </a:p>
                    <a:p>
                      <a:r>
                        <a:rPr lang="en-US" sz="1400" dirty="0"/>
                        <a:t>2 GC/CM Projects: Central Kitsap High School and Middle School Replacement, Community Rowing Boathouse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30454"/>
                  </a:ext>
                </a:extLst>
              </a:tr>
              <a:tr h="705553">
                <a:tc>
                  <a:txBody>
                    <a:bodyPr/>
                    <a:lstStyle/>
                    <a:p>
                      <a:r>
                        <a:rPr lang="en-US" sz="1400" dirty="0"/>
                        <a:t>Gladys Ly-Au Young</a:t>
                      </a:r>
                    </a:p>
                    <a:p>
                      <a:r>
                        <a:rPr lang="en-US" sz="1400" dirty="0"/>
                        <a:t>Principal in Charge/PM</a:t>
                      </a:r>
                    </a:p>
                    <a:p>
                      <a:r>
                        <a:rPr lang="en-US" sz="1400" dirty="0"/>
                        <a:t>SKL Architects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 Years Architect</a:t>
                      </a:r>
                    </a:p>
                    <a:p>
                      <a:r>
                        <a:rPr lang="en-US" sz="1400" dirty="0"/>
                        <a:t>1 GC/CM Project: OHS Modernization and Addition 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36456"/>
                  </a:ext>
                </a:extLst>
              </a:tr>
              <a:tr h="699943">
                <a:tc>
                  <a:txBody>
                    <a:bodyPr/>
                    <a:lstStyle/>
                    <a:p>
                      <a:r>
                        <a:rPr lang="en-US" sz="1400" dirty="0"/>
                        <a:t>Wing Yee Leung</a:t>
                      </a:r>
                    </a:p>
                    <a:p>
                      <a:r>
                        <a:rPr lang="en-US" sz="1400" dirty="0"/>
                        <a:t>Project Architect I</a:t>
                      </a:r>
                    </a:p>
                    <a:p>
                      <a:r>
                        <a:rPr lang="en-US" sz="1400" dirty="0"/>
                        <a:t>SKL Architects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20+ Years Architect</a:t>
                      </a:r>
                    </a:p>
                    <a:p>
                      <a:r>
                        <a:rPr lang="en-US" sz="1400" dirty="0"/>
                        <a:t>1 GC/CM Project: OHS Modernization and Addition 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3270"/>
                  </a:ext>
                </a:extLst>
              </a:tr>
              <a:tr h="911340">
                <a:tc>
                  <a:txBody>
                    <a:bodyPr/>
                    <a:lstStyle/>
                    <a:p>
                      <a:r>
                        <a:rPr lang="en-US" sz="1400" dirty="0"/>
                        <a:t>Jeremy Imhoff</a:t>
                      </a:r>
                    </a:p>
                    <a:p>
                      <a:r>
                        <a:rPr lang="en-US" sz="1400" dirty="0"/>
                        <a:t>Project Architect II</a:t>
                      </a:r>
                    </a:p>
                    <a:p>
                      <a:r>
                        <a:rPr lang="en-US" sz="1400" dirty="0"/>
                        <a:t>SKL Architects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10+ Years Architect</a:t>
                      </a:r>
                    </a:p>
                    <a:p>
                      <a:r>
                        <a:rPr lang="en-US" sz="1400" dirty="0"/>
                        <a:t>1 GC/CM Project: OHS Modernization and Addition Phase 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9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84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7457440" cy="4724400"/>
          </a:xfrm>
        </p:spPr>
        <p:txBody>
          <a:bodyPr>
            <a:normAutofit/>
          </a:bodyPr>
          <a:lstStyle/>
          <a:p>
            <a:r>
              <a:rPr lang="en-US" sz="2400" b="1" dirty="0"/>
              <a:t>Optimize Pre-Construction Period </a:t>
            </a:r>
          </a:p>
          <a:p>
            <a:pPr lvl="1"/>
            <a:r>
              <a:rPr lang="en-US" sz="2000" b="1" dirty="0"/>
              <a:t>Identify critical questions that need joint resolution and/or mutual understanding</a:t>
            </a:r>
          </a:p>
          <a:p>
            <a:pPr lvl="1"/>
            <a:r>
              <a:rPr lang="en-US" sz="2000" b="1" dirty="0"/>
              <a:t>More developed schedule</a:t>
            </a:r>
          </a:p>
          <a:p>
            <a:pPr lvl="1"/>
            <a:r>
              <a:rPr lang="en-US" sz="2000" b="1" dirty="0"/>
              <a:t>GC/CM Contractor project staffing</a:t>
            </a:r>
          </a:p>
          <a:p>
            <a:pPr lvl="1"/>
            <a:r>
              <a:rPr lang="en-US" sz="2000" b="1" dirty="0"/>
              <a:t>Utilize GC/CM outreach efforts</a:t>
            </a:r>
          </a:p>
          <a:p>
            <a:pPr lvl="1"/>
            <a:r>
              <a:rPr lang="en-US" sz="2000" b="1" dirty="0"/>
              <a:t>Adequate design document review time and interdisciplinary coordination</a:t>
            </a:r>
          </a:p>
          <a:p>
            <a:r>
              <a:rPr lang="en-US" sz="2400" b="1" dirty="0"/>
              <a:t>GC/CM Delivery Methodology</a:t>
            </a:r>
          </a:p>
          <a:p>
            <a:pPr lvl="1"/>
            <a:r>
              <a:rPr lang="en-US" sz="2000" b="1" dirty="0"/>
              <a:t>Engaged project delivery team to include Owner</a:t>
            </a:r>
          </a:p>
          <a:p>
            <a:pPr lvl="1"/>
            <a:r>
              <a:rPr lang="en-US" sz="2000" b="1" dirty="0"/>
              <a:t>Risk contingency utilization</a:t>
            </a:r>
          </a:p>
          <a:p>
            <a:pPr lvl="1"/>
            <a:r>
              <a:rPr lang="en-US" sz="2000" b="1" dirty="0"/>
              <a:t>Use of allowances in bids</a:t>
            </a:r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9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6881"/>
            <a:ext cx="8229599" cy="47244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Project is funded with the appropriate budget</a:t>
            </a:r>
          </a:p>
          <a:p>
            <a:r>
              <a:rPr lang="en-US" sz="2400" b="1" dirty="0"/>
              <a:t>Project meets qualifying criteria under RCW 39.10.340</a:t>
            </a:r>
          </a:p>
          <a:p>
            <a:r>
              <a:rPr lang="en-US" sz="2400" b="1" dirty="0"/>
              <a:t>Project management plan is developed and has clear and logical lines of authority</a:t>
            </a:r>
          </a:p>
          <a:p>
            <a:r>
              <a:rPr lang="en-US" sz="2400" b="1" dirty="0"/>
              <a:t>Project team has:</a:t>
            </a:r>
          </a:p>
          <a:p>
            <a:pPr lvl="1"/>
            <a:r>
              <a:rPr lang="en-US" sz="2000" b="1" dirty="0"/>
              <a:t>Necessary experience with GC/CM delivery methodology to include experience at project site</a:t>
            </a:r>
          </a:p>
          <a:p>
            <a:pPr lvl="1"/>
            <a:r>
              <a:rPr lang="en-US" sz="2000" b="1" dirty="0"/>
              <a:t>Continuity</a:t>
            </a:r>
          </a:p>
          <a:p>
            <a:pPr lvl="1"/>
            <a:r>
              <a:rPr lang="en-US" sz="2000" b="1" dirty="0"/>
              <a:t>Sufficient contract administration personnel with construction experience</a:t>
            </a:r>
          </a:p>
          <a:p>
            <a:pPr lvl="1"/>
            <a:r>
              <a:rPr lang="en-US" sz="2000" b="1" dirty="0"/>
              <a:t>Capacity</a:t>
            </a:r>
          </a:p>
          <a:p>
            <a:pPr marL="0" indent="-400050"/>
            <a:r>
              <a:rPr lang="en-US" sz="2400" b="1" dirty="0"/>
              <a:t>No previous audit findings on any projects</a:t>
            </a:r>
          </a:p>
          <a:p>
            <a:pPr marL="0" indent="-400050"/>
            <a:r>
              <a:rPr lang="en-US" sz="2400" b="1" dirty="0"/>
              <a:t>Project team is prepared and ready to move forward</a:t>
            </a:r>
          </a:p>
          <a:p>
            <a:pPr marL="0" indent="-400050"/>
            <a:endParaRPr lang="en-US" sz="2400" b="1" dirty="0"/>
          </a:p>
          <a:p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4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1"/>
            <a:ext cx="7457440" cy="47244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5089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D766ADF-0E5D-4AFA-B8E3-15403F6DC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67" y="2701592"/>
            <a:ext cx="2921666" cy="29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292171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01D4FF-90B3-4776-913B-642B29DA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881"/>
            <a:ext cx="8229600" cy="47244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0CE4A-F21A-49CD-9A6D-6A842803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29" y="1857268"/>
            <a:ext cx="2633663" cy="2633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85D53-1056-4C0B-BB26-EE3E2F3E7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0" y="2289864"/>
            <a:ext cx="2264547" cy="177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50351-B597-4045-9E00-CE9F305D7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/>
          <a:stretch/>
        </p:blipFill>
        <p:spPr>
          <a:xfrm>
            <a:off x="6057921" y="2604958"/>
            <a:ext cx="3086079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C2E8F3-244B-422B-8660-9A5F82CE5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68" y="4530270"/>
            <a:ext cx="2264547" cy="22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292171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01D4FF-90B3-4776-913B-642B29DA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881"/>
            <a:ext cx="8528102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Central Kitsap School District (CKSD)</a:t>
            </a:r>
          </a:p>
          <a:p>
            <a:r>
              <a:rPr lang="en-US" sz="2800" b="1" dirty="0"/>
              <a:t>*  David McVicker, Superintendent, CKSD</a:t>
            </a:r>
          </a:p>
          <a:p>
            <a:r>
              <a:rPr lang="en-US" sz="2800" b="1" dirty="0"/>
              <a:t>Doug Newell, Assistant Superintendent of Finance and Support</a:t>
            </a:r>
          </a:p>
          <a:p>
            <a:r>
              <a:rPr lang="en-US" sz="2800" b="1" dirty="0"/>
              <a:t>Robin Shoemaker, Director of Capital Projects</a:t>
            </a:r>
          </a:p>
          <a:p>
            <a:r>
              <a:rPr lang="en-US" sz="2800" b="1" dirty="0"/>
              <a:t>Dennis Burch, Senior Project Manager</a:t>
            </a:r>
          </a:p>
          <a:p>
            <a:r>
              <a:rPr lang="en-US" sz="2800" b="1" dirty="0"/>
              <a:t>Joel Hansen, Project Manager</a:t>
            </a:r>
          </a:p>
          <a:p>
            <a:r>
              <a:rPr lang="en-US" sz="2800" b="1" dirty="0"/>
              <a:t>*  Sydney Thiel, Project Manager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u="sng" dirty="0"/>
              <a:t>SKL Architects</a:t>
            </a:r>
          </a:p>
          <a:p>
            <a:r>
              <a:rPr lang="en-US" sz="2800" b="1" dirty="0"/>
              <a:t>Gladys Ly-Au Young, Principal in Charge/PM</a:t>
            </a:r>
          </a:p>
          <a:p>
            <a:r>
              <a:rPr lang="en-US" sz="2800" b="1" dirty="0"/>
              <a:t>*  Wing Yee Leung, Project Architect I</a:t>
            </a:r>
          </a:p>
          <a:p>
            <a:r>
              <a:rPr lang="en-US" sz="2800" b="1" dirty="0"/>
              <a:t>*  Jeremy Imhoff, Project Architect II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u="sng" dirty="0"/>
              <a:t>Perkins Coie LLP </a:t>
            </a:r>
          </a:p>
          <a:p>
            <a:r>
              <a:rPr lang="en-US" sz="2800" b="1" dirty="0"/>
              <a:t>*  Graehm Wallace, External GC/CM Legal Advisor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* Not Here Today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75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93B29-90DF-4D92-9BD4-AEDA3D64D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7" y="1324913"/>
            <a:ext cx="3612925" cy="5488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Site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292171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01D4FF-90B3-4776-913B-642B29DA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881"/>
            <a:ext cx="852810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64C4B-3888-4E33-914A-714CDCD9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2364"/>
            <a:ext cx="3830501" cy="52529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E822AE-FA95-473E-A851-A544F942D0B0}"/>
              </a:ext>
            </a:extLst>
          </p:cNvPr>
          <p:cNvSpPr/>
          <p:nvPr/>
        </p:nvSpPr>
        <p:spPr>
          <a:xfrm>
            <a:off x="7182064" y="4271067"/>
            <a:ext cx="189186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Unit 2 – Phase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1540E-BCCC-426C-97E7-E5E570054554}"/>
              </a:ext>
            </a:extLst>
          </p:cNvPr>
          <p:cNvSpPr/>
          <p:nvPr/>
        </p:nvSpPr>
        <p:spPr>
          <a:xfrm>
            <a:off x="7174309" y="3116146"/>
            <a:ext cx="189186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Unit 3 – Phase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0726B8-7CAE-487E-AFD5-5D0247A70DEA}"/>
              </a:ext>
            </a:extLst>
          </p:cNvPr>
          <p:cNvSpPr/>
          <p:nvPr/>
        </p:nvSpPr>
        <p:spPr>
          <a:xfrm>
            <a:off x="7174308" y="5088226"/>
            <a:ext cx="189186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Unit 1 – Phase 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C4E1D9-BF28-4005-8095-E662D1D78660}"/>
              </a:ext>
            </a:extLst>
          </p:cNvPr>
          <p:cNvCxnSpPr>
            <a:cxnSpLocks/>
          </p:cNvCxnSpPr>
          <p:nvPr/>
        </p:nvCxnSpPr>
        <p:spPr>
          <a:xfrm flipV="1">
            <a:off x="1976846" y="4362994"/>
            <a:ext cx="4014651" cy="12028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8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OHS Modernization and </a:t>
            </a:r>
            <a:br>
              <a:rPr lang="en-US" dirty="0"/>
            </a:br>
            <a:r>
              <a:rPr lang="en-US" dirty="0"/>
              <a:t>Addition Phase 1 (Unit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292171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01D4FF-90B3-4776-913B-642B29DA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881"/>
            <a:ext cx="852810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139C53-1B49-40BA-808D-7DFE26CEC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23542" r="6016" b="8347"/>
          <a:stretch/>
        </p:blipFill>
        <p:spPr>
          <a:xfrm>
            <a:off x="158698" y="1375885"/>
            <a:ext cx="5256265" cy="2981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C1EF58-F615-4D73-A641-067B7DCC7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6" y="3694487"/>
            <a:ext cx="5409205" cy="30677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A26E2B-BF5A-4850-8B8A-472FDDEFBF2A}"/>
              </a:ext>
            </a:extLst>
          </p:cNvPr>
          <p:cNvSpPr/>
          <p:nvPr/>
        </p:nvSpPr>
        <p:spPr>
          <a:xfrm>
            <a:off x="5910686" y="2095592"/>
            <a:ext cx="23093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Unit 2 - Originally</a:t>
            </a:r>
          </a:p>
          <a:p>
            <a:r>
              <a:rPr lang="en-US" sz="2000" b="1" dirty="0"/>
              <a:t>              constructed </a:t>
            </a:r>
          </a:p>
          <a:p>
            <a:r>
              <a:rPr lang="en-US" sz="2000" b="1" dirty="0"/>
              <a:t>              in 1979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7A70EF-9F1B-4E22-BCBE-2DFE4C1E5993}"/>
              </a:ext>
            </a:extLst>
          </p:cNvPr>
          <p:cNvSpPr/>
          <p:nvPr/>
        </p:nvSpPr>
        <p:spPr>
          <a:xfrm>
            <a:off x="691075" y="5040328"/>
            <a:ext cx="2416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Unit 2 – Modernized </a:t>
            </a:r>
          </a:p>
          <a:p>
            <a:r>
              <a:rPr lang="en-US" sz="2000" b="1" dirty="0"/>
              <a:t>               in 2018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AFA7022F-39E1-42D7-97A2-6182F196110A}"/>
              </a:ext>
            </a:extLst>
          </p:cNvPr>
          <p:cNvSpPr/>
          <p:nvPr/>
        </p:nvSpPr>
        <p:spPr>
          <a:xfrm>
            <a:off x="5502532" y="2228309"/>
            <a:ext cx="421866" cy="14783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EF9FB7CB-8298-4B5B-8F47-2C7181021DF6}"/>
              </a:ext>
            </a:extLst>
          </p:cNvPr>
          <p:cNvSpPr/>
          <p:nvPr/>
        </p:nvSpPr>
        <p:spPr>
          <a:xfrm rot="10800000">
            <a:off x="3018273" y="5246434"/>
            <a:ext cx="421866" cy="14783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5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OHS Modernization Phase 2 </a:t>
            </a:r>
            <a:br>
              <a:rPr lang="en-US" dirty="0"/>
            </a:br>
            <a:r>
              <a:rPr lang="en-US" dirty="0"/>
              <a:t>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1941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803563-BB94-4AA1-B5D1-2AD27B46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117"/>
            <a:ext cx="4684247" cy="56127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37 acre site</a:t>
            </a:r>
          </a:p>
          <a:p>
            <a:r>
              <a:rPr lang="en-US" b="1" dirty="0"/>
              <a:t>Existing Facility – 3 Units totaling             		  196,000 SF</a:t>
            </a:r>
          </a:p>
          <a:p>
            <a:pPr lvl="1"/>
            <a:r>
              <a:rPr lang="en-US" sz="2900" b="1" dirty="0"/>
              <a:t>1979: Original Construction</a:t>
            </a:r>
          </a:p>
          <a:p>
            <a:pPr lvl="1"/>
            <a:r>
              <a:rPr lang="en-US" sz="2900" b="1" dirty="0"/>
              <a:t>1989 and 1991: Minor Expansions</a:t>
            </a:r>
          </a:p>
          <a:p>
            <a:pPr lvl="1"/>
            <a:r>
              <a:rPr lang="en-US" sz="2900" b="1" dirty="0"/>
              <a:t>2018: Modernization and Addition        	       Phase 1 Project (Unit 2)</a:t>
            </a:r>
          </a:p>
          <a:p>
            <a:pPr lvl="1"/>
            <a:r>
              <a:rPr lang="en-US" sz="2900" b="1" dirty="0"/>
              <a:t>Portables </a:t>
            </a:r>
          </a:p>
          <a:p>
            <a:r>
              <a:rPr lang="en-US" b="1" dirty="0"/>
              <a:t>Phase 2 Project Objectives</a:t>
            </a:r>
          </a:p>
          <a:p>
            <a:pPr lvl="1"/>
            <a:r>
              <a:rPr lang="en-US" sz="2900" b="1" dirty="0"/>
              <a:t>Incorporate flexibility for future addition</a:t>
            </a:r>
          </a:p>
          <a:p>
            <a:pPr lvl="1"/>
            <a:r>
              <a:rPr lang="en-US" sz="2900" b="1" dirty="0"/>
              <a:t>Unit 1</a:t>
            </a:r>
          </a:p>
          <a:p>
            <a:pPr lvl="2"/>
            <a:r>
              <a:rPr lang="en-US" sz="2900" b="1" dirty="0"/>
              <a:t>Update classrooms</a:t>
            </a:r>
          </a:p>
          <a:p>
            <a:pPr lvl="2"/>
            <a:r>
              <a:rPr lang="en-US" sz="2900" b="1" dirty="0"/>
              <a:t>Eliminate interior classrooms and convert to flexible spaces</a:t>
            </a:r>
          </a:p>
          <a:p>
            <a:pPr lvl="2"/>
            <a:r>
              <a:rPr lang="en-US" sz="2900" b="1" dirty="0"/>
              <a:t>Renovate restrooms</a:t>
            </a:r>
          </a:p>
          <a:p>
            <a:pPr lvl="2"/>
            <a:r>
              <a:rPr lang="en-US" sz="2900" b="1" dirty="0"/>
              <a:t>Incorporate a staff room </a:t>
            </a:r>
          </a:p>
          <a:p>
            <a:pPr lvl="1"/>
            <a:r>
              <a:rPr lang="en-US" sz="2900" b="1" dirty="0"/>
              <a:t>Unit 3</a:t>
            </a:r>
          </a:p>
          <a:p>
            <a:pPr lvl="2"/>
            <a:r>
              <a:rPr lang="en-US" sz="2900" b="1" dirty="0"/>
              <a:t>Reconfigure locker rooms (school and natatorium)</a:t>
            </a:r>
          </a:p>
          <a:p>
            <a:pPr lvl="2"/>
            <a:r>
              <a:rPr lang="en-US" sz="2900" b="1" dirty="0"/>
              <a:t>Construct a team classroom</a:t>
            </a:r>
          </a:p>
          <a:p>
            <a:pPr lvl="2"/>
            <a:r>
              <a:rPr lang="en-US" sz="2900" b="1" dirty="0"/>
              <a:t>Modernize remaining spaces</a:t>
            </a:r>
          </a:p>
          <a:p>
            <a:pPr lvl="2"/>
            <a:r>
              <a:rPr lang="en-US" sz="2900" b="1" dirty="0"/>
              <a:t>Exterior updated</a:t>
            </a:r>
          </a:p>
          <a:p>
            <a:pPr lvl="2"/>
            <a:r>
              <a:rPr lang="en-US" sz="2900" b="1" dirty="0"/>
              <a:t>Potential natatorium relocation</a:t>
            </a:r>
          </a:p>
          <a:p>
            <a:pPr lvl="2"/>
            <a:endParaRPr lang="en-US" sz="2900" b="1" dirty="0"/>
          </a:p>
          <a:p>
            <a:pPr lvl="2"/>
            <a:endParaRPr lang="en-US" sz="2900" b="1" dirty="0"/>
          </a:p>
          <a:p>
            <a:pPr lvl="2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5734B-F7D3-43B7-A3DB-5D6695150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1" r="32565"/>
          <a:stretch/>
        </p:blipFill>
        <p:spPr>
          <a:xfrm>
            <a:off x="4950340" y="1397395"/>
            <a:ext cx="3880151" cy="50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6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1941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53ACAB-60DE-470D-BBAC-8E204DED5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38428"/>
              </p:ext>
            </p:extLst>
          </p:nvPr>
        </p:nvGraphicFramePr>
        <p:xfrm>
          <a:off x="931177" y="1241958"/>
          <a:ext cx="7105476" cy="557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775">
                  <a:extLst>
                    <a:ext uri="{9D8B030D-6E8A-4147-A177-3AD203B41FA5}">
                      <a16:colId xmlns:a16="http://schemas.microsoft.com/office/drawing/2014/main" val="3840646069"/>
                    </a:ext>
                  </a:extLst>
                </a:gridCol>
                <a:gridCol w="2818701">
                  <a:extLst>
                    <a:ext uri="{9D8B030D-6E8A-4147-A177-3AD203B41FA5}">
                      <a16:colId xmlns:a16="http://schemas.microsoft.com/office/drawing/2014/main" val="4257055325"/>
                    </a:ext>
                  </a:extLst>
                </a:gridCol>
              </a:tblGrid>
              <a:tr h="357875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18299"/>
                  </a:ext>
                </a:extLst>
              </a:tr>
              <a:tr h="357875">
                <a:tc>
                  <a:txBody>
                    <a:bodyPr/>
                    <a:lstStyle/>
                    <a:p>
                      <a:r>
                        <a:rPr lang="en-US" dirty="0"/>
                        <a:t>Cost for Professional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69557"/>
                  </a:ext>
                </a:extLst>
              </a:tr>
              <a:tr h="792868">
                <a:tc>
                  <a:txBody>
                    <a:bodyPr/>
                    <a:lstStyle/>
                    <a:p>
                      <a:r>
                        <a:rPr lang="en-US" dirty="0"/>
                        <a:t>Estimated project construction costs (including construction contingencies)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$20,202,000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03531"/>
                  </a:ext>
                </a:extLst>
              </a:tr>
              <a:tr h="555008">
                <a:tc>
                  <a:txBody>
                    <a:bodyPr/>
                    <a:lstStyle/>
                    <a:p>
                      <a:r>
                        <a:rPr lang="en-US" dirty="0"/>
                        <a:t>Equipment and furnishing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67077"/>
                  </a:ext>
                </a:extLst>
              </a:tr>
              <a:tr h="357875">
                <a:tc>
                  <a:txBody>
                    <a:bodyPr/>
                    <a:lstStyle/>
                    <a:p>
                      <a:r>
                        <a:rPr lang="en-US" dirty="0"/>
                        <a:t>Off Site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Included in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30454"/>
                  </a:ext>
                </a:extLst>
              </a:tr>
              <a:tr h="792868">
                <a:tc>
                  <a:txBody>
                    <a:bodyPr/>
                    <a:lstStyle/>
                    <a:p>
                      <a:r>
                        <a:rPr lang="en-US" dirty="0"/>
                        <a:t>Contract administration costs (Owner, Construction Manager,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36456"/>
                  </a:ext>
                </a:extLst>
              </a:tr>
              <a:tr h="555008">
                <a:tc>
                  <a:txBody>
                    <a:bodyPr/>
                    <a:lstStyle/>
                    <a:p>
                      <a:r>
                        <a:rPr lang="en-US" dirty="0"/>
                        <a:t>Contingencies (design and owner)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$1,963,000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3270"/>
                  </a:ext>
                </a:extLst>
              </a:tr>
              <a:tr h="712166">
                <a:tc>
                  <a:txBody>
                    <a:bodyPr/>
                    <a:lstStyle/>
                    <a:p>
                      <a:r>
                        <a:rPr lang="en-US" dirty="0"/>
                        <a:t>Other related project costs (permits, Insurance, Principal/Staff Salaries)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93880"/>
                  </a:ext>
                </a:extLst>
              </a:tr>
              <a:tr h="555008">
                <a:tc>
                  <a:txBody>
                    <a:bodyPr/>
                    <a:lstStyle/>
                    <a:p>
                      <a:r>
                        <a:rPr lang="en-US" dirty="0"/>
                        <a:t>Sales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$1,955,000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29756"/>
                  </a:ext>
                </a:extLst>
              </a:tr>
              <a:tr h="519553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$29,475,000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8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94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BC2-CB06-4818-9A80-8BB4987EF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194117"/>
            <a:ext cx="8229600" cy="1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FEDD2C-8509-41F2-B03C-D5DE241D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881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b="1" dirty="0"/>
              <a:t>Project funding provided from state and local </a:t>
            </a:r>
          </a:p>
          <a:p>
            <a:pPr marL="0" indent="0">
              <a:buNone/>
            </a:pPr>
            <a:r>
              <a:rPr lang="en-US" sz="2400" b="1" dirty="0"/>
              <a:t>     construction assistance</a:t>
            </a:r>
          </a:p>
          <a:p>
            <a:pPr marL="0" indent="0">
              <a:buNone/>
            </a:pPr>
            <a:endParaRPr lang="en-US" sz="2400" b="1" dirty="0"/>
          </a:p>
          <a:p>
            <a:pPr marL="457200" lvl="1" indent="0">
              <a:buNone/>
            </a:pPr>
            <a:r>
              <a:rPr lang="en-US" sz="2000" b="1" dirty="0"/>
              <a:t>State $18,852,000  - Office of Superintendent of Public Instruction</a:t>
            </a:r>
          </a:p>
          <a:p>
            <a:pPr marL="2568575" lvl="1" indent="-2111375">
              <a:buNone/>
            </a:pPr>
            <a:r>
              <a:rPr lang="en-US" sz="2000" b="1" dirty="0"/>
              <a:t>Local $10,623,000  - 2018 and projected 2019 Federal Heavy Impact                Aid funding and 2016 voter approved Capital Bond  for athletic facilities at Olympic High School</a:t>
            </a:r>
          </a:p>
          <a:p>
            <a:pPr marL="2568575" lvl="1" indent="-2111375">
              <a:buNone/>
            </a:pPr>
            <a:r>
              <a:rPr lang="en-US" sz="2000" b="1" dirty="0"/>
              <a:t>Total $29,475,000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88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8588da2-f8f1-4cef-907a-474e888430f6">
      <UserInfo>
        <DisplayName>Shoemaker Robin - Capital Projects</DisplayName>
        <AccountId>27</AccountId>
        <AccountType/>
      </UserInfo>
      <UserInfo>
        <DisplayName>Haas Pattie - Capital Projects</DisplayName>
        <AccountId>37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91289D5B39B42A1BC7C06B57BAF70" ma:contentTypeVersion="12" ma:contentTypeDescription="Create a new document." ma:contentTypeScope="" ma:versionID="b4ffed72c9d0d3c9013ad8ff4196f60f">
  <xsd:schema xmlns:xsd="http://www.w3.org/2001/XMLSchema" xmlns:xs="http://www.w3.org/2001/XMLSchema" xmlns:p="http://schemas.microsoft.com/office/2006/metadata/properties" xmlns:ns2="b8588da2-f8f1-4cef-907a-474e888430f6" xmlns:ns3="06d21e32-d3d9-4be5-9ef6-706c12b49bf0" targetNamespace="http://schemas.microsoft.com/office/2006/metadata/properties" ma:root="true" ma:fieldsID="2efe1594a9098265e54a4c0332050f5b" ns2:_="" ns3:_="">
    <xsd:import namespace="b8588da2-f8f1-4cef-907a-474e888430f6"/>
    <xsd:import namespace="06d21e32-d3d9-4be5-9ef6-706c12b49b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8da2-f8f1-4cef-907a-474e888430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21e32-d3d9-4be5-9ef6-706c12b49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838A34-B610-447D-B4B8-2C269EAAD8B8}">
  <ds:schemaRefs>
    <ds:schemaRef ds:uri="b8588da2-f8f1-4cef-907a-474e888430f6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06d21e32-d3d9-4be5-9ef6-706c12b49bf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654A38-C166-4684-90FA-D7650FBCB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88da2-f8f1-4cef-907a-474e888430f6"/>
    <ds:schemaRef ds:uri="06d21e32-d3d9-4be5-9ef6-706c12b49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A0321-FE34-4DEF-A9D9-2FA0D1B9DC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37128</TotalTime>
  <Words>1400</Words>
  <Application>Microsoft Office PowerPoint</Application>
  <PresentationFormat>On-screen Show (4:3)</PresentationFormat>
  <Paragraphs>358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Office Theme</vt:lpstr>
      <vt:lpstr>PowerPoint Presentation</vt:lpstr>
      <vt:lpstr>Agenda</vt:lpstr>
      <vt:lpstr>Introductions</vt:lpstr>
      <vt:lpstr>Project Team</vt:lpstr>
      <vt:lpstr>Site Overview</vt:lpstr>
      <vt:lpstr>OHS Modernization and  Addition Phase 1 (Unit 2)</vt:lpstr>
      <vt:lpstr>OHS Modernization Phase 2  Project Description</vt:lpstr>
      <vt:lpstr>Project Budget</vt:lpstr>
      <vt:lpstr>Project Funding</vt:lpstr>
      <vt:lpstr>Project Schedule</vt:lpstr>
      <vt:lpstr>GC/CM Schedule</vt:lpstr>
      <vt:lpstr>Qualifying Criteria for GC/CM Contracting Procedure</vt:lpstr>
      <vt:lpstr>GC/CM Contracting Procedure</vt:lpstr>
      <vt:lpstr>GC/CM Contracting Procedure</vt:lpstr>
      <vt:lpstr>GC/CM Contracting Procedure</vt:lpstr>
      <vt:lpstr>GC/CM Contracting Procedure</vt:lpstr>
      <vt:lpstr>Public Benefit</vt:lpstr>
      <vt:lpstr>Public Body Qualifications</vt:lpstr>
      <vt:lpstr>Project Organization</vt:lpstr>
      <vt:lpstr>Project Team Experience</vt:lpstr>
      <vt:lpstr>Lessons Learned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Welling Anna - Capital Projects</dc:creator>
  <cp:lastModifiedBy>Joel Hansen</cp:lastModifiedBy>
  <cp:revision>345</cp:revision>
  <cp:lastPrinted>2018-11-29T18:22:42Z</cp:lastPrinted>
  <dcterms:modified xsi:type="dcterms:W3CDTF">2018-11-30T20:21:11Z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0x01010057291289D5B39B42A1BC7C06B57BAF70</vt:lpwstr>
  </property>
</Properties>
</file>