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95" r:id="rId5"/>
    <p:sldId id="297" r:id="rId6"/>
    <p:sldId id="305" r:id="rId7"/>
    <p:sldId id="259" r:id="rId8"/>
    <p:sldId id="272" r:id="rId9"/>
    <p:sldId id="273" r:id="rId10"/>
    <p:sldId id="260" r:id="rId11"/>
    <p:sldId id="277" r:id="rId12"/>
    <p:sldId id="274" r:id="rId13"/>
    <p:sldId id="270" r:id="rId14"/>
    <p:sldId id="304" r:id="rId15"/>
    <p:sldId id="271" r:id="rId16"/>
  </p:sldIdLst>
  <p:sldSz cx="9144000" cy="6858000" type="screen4x3"/>
  <p:notesSz cx="9309100" cy="7023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A6"/>
    <a:srgbClr val="C2E494"/>
    <a:srgbClr val="B7DF81"/>
    <a:srgbClr val="CEE9A9"/>
    <a:srgbClr val="DAEFBF"/>
    <a:srgbClr val="B5DE7E"/>
    <a:srgbClr val="009999"/>
    <a:srgbClr val="3D9181"/>
    <a:srgbClr val="399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18" autoAdjust="0"/>
  </p:normalViewPr>
  <p:slideViewPr>
    <p:cSldViewPr>
      <p:cViewPr varScale="1">
        <p:scale>
          <a:sx n="163" d="100"/>
          <a:sy n="163" d="100"/>
        </p:scale>
        <p:origin x="1734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2213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541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AB1ED10-271E-7C40-A348-AB2E3A18CD23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32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541" y="667032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B3D7ABE-321C-0E4E-BB71-E195DB68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5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31483-5576-43EF-9432-5D1121127782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77888"/>
            <a:ext cx="31591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9788"/>
            <a:ext cx="7448550" cy="2765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C89F3-C1A0-47CD-B711-1C9E2A7A6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87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8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-12710" y="0"/>
            <a:ext cx="1765310" cy="6858000"/>
          </a:xfrm>
          <a:prstGeom prst="rect">
            <a:avLst/>
          </a:prstGeom>
          <a:gradFill flip="none" rotWithShape="1">
            <a:gsLst>
              <a:gs pos="8000">
                <a:srgbClr val="B5DE7E"/>
              </a:gs>
              <a:gs pos="71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95" y="0"/>
            <a:ext cx="1787095" cy="178590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6549"/>
            <a:ext cx="1752599" cy="1461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2962370" y="729756"/>
            <a:ext cx="500238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  <a:tabLst>
                <a:tab pos="1384300" algn="l"/>
                <a:tab pos="2006600" algn="l"/>
              </a:tabLst>
            </a:pPr>
            <a:r>
              <a:rPr sz="4000" b="1" spc="0" dirty="0" smtClean="0">
                <a:latin typeface="Arial"/>
                <a:cs typeface="Arial"/>
              </a:rPr>
              <a:t>State	of	</a:t>
            </a:r>
            <a:r>
              <a:rPr sz="4000" b="1" spc="-144" dirty="0" smtClean="0">
                <a:latin typeface="Arial"/>
                <a:cs typeface="Arial"/>
              </a:rPr>
              <a:t>W</a:t>
            </a:r>
            <a:r>
              <a:rPr sz="4000" b="1" spc="0" dirty="0" smtClean="0">
                <a:latin typeface="Arial"/>
                <a:cs typeface="Arial"/>
              </a:rPr>
              <a:t>ashin</a:t>
            </a:r>
            <a:r>
              <a:rPr sz="4000" b="1" spc="-14" dirty="0" smtClean="0">
                <a:latin typeface="Arial"/>
                <a:cs typeface="Arial"/>
              </a:rPr>
              <a:t>g</a:t>
            </a:r>
            <a:r>
              <a:rPr sz="4000" b="1" spc="0" dirty="0" smtClean="0">
                <a:latin typeface="Arial"/>
                <a:cs typeface="Arial"/>
              </a:rPr>
              <a:t>ton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523922" y="1420100"/>
            <a:ext cx="187928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b="1" spc="0" dirty="0" smtClean="0">
                <a:latin typeface="Arial"/>
                <a:cs typeface="Arial"/>
              </a:rPr>
              <a:t>C</a:t>
            </a:r>
            <a:r>
              <a:rPr sz="4000" b="1" spc="-309" dirty="0" smtClean="0">
                <a:latin typeface="Arial"/>
                <a:cs typeface="Arial"/>
              </a:rPr>
              <a:t>P</a:t>
            </a:r>
            <a:r>
              <a:rPr sz="4000" b="1" spc="0" dirty="0" smtClean="0">
                <a:latin typeface="Arial"/>
                <a:cs typeface="Arial"/>
              </a:rPr>
              <a:t>ARB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217370" y="2057400"/>
            <a:ext cx="649238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b="1" spc="0" dirty="0" smtClean="0">
                <a:latin typeface="Arial"/>
                <a:cs typeface="Arial"/>
              </a:rPr>
              <a:t>Project</a:t>
            </a:r>
            <a:r>
              <a:rPr sz="4000" b="1" spc="-120" dirty="0" smtClean="0">
                <a:latin typeface="Arial"/>
                <a:cs typeface="Arial"/>
              </a:rPr>
              <a:t> </a:t>
            </a:r>
            <a:r>
              <a:rPr sz="4000" b="1" spc="0" dirty="0" smtClean="0">
                <a:latin typeface="Arial"/>
                <a:cs typeface="Arial"/>
              </a:rPr>
              <a:t>Review</a:t>
            </a:r>
            <a:r>
              <a:rPr sz="4000" b="1" spc="-117" dirty="0" smtClean="0">
                <a:latin typeface="Arial"/>
                <a:cs typeface="Arial"/>
              </a:rPr>
              <a:t> </a:t>
            </a:r>
            <a:r>
              <a:rPr sz="4000" b="1" spc="0" dirty="0" smtClean="0">
                <a:latin typeface="Arial"/>
                <a:cs typeface="Arial"/>
              </a:rPr>
              <a:t>Committee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514600" y="2971800"/>
            <a:ext cx="5897921" cy="3039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1835" marR="726923" algn="ctr">
              <a:lnSpc>
                <a:spcPts val="3375"/>
              </a:lnSpc>
              <a:spcBef>
                <a:spcPts val="168"/>
              </a:spcBef>
            </a:pPr>
            <a:r>
              <a:rPr lang="en-US" sz="3200" spc="0" dirty="0" smtClean="0">
                <a:latin typeface="Arial"/>
                <a:cs typeface="Arial"/>
              </a:rPr>
              <a:t>Central Valley School District</a:t>
            </a:r>
            <a:endParaRPr sz="3200" dirty="0">
              <a:latin typeface="Arial"/>
              <a:cs typeface="Arial"/>
            </a:endParaRPr>
          </a:p>
          <a:p>
            <a:pPr marL="519686" marR="554379" algn="ctr">
              <a:lnSpc>
                <a:spcPct val="95825"/>
              </a:lnSpc>
              <a:spcBef>
                <a:spcPts val="375"/>
              </a:spcBef>
            </a:pPr>
            <a:r>
              <a:rPr lang="en-US" sz="3200" dirty="0" smtClean="0">
                <a:latin typeface="Arial"/>
                <a:cs typeface="Arial"/>
              </a:rPr>
              <a:t>Alternative Delivery </a:t>
            </a:r>
          </a:p>
          <a:p>
            <a:pPr marL="519686" marR="554379" algn="ctr">
              <a:lnSpc>
                <a:spcPct val="95825"/>
              </a:lnSpc>
              <a:spcBef>
                <a:spcPts val="375"/>
              </a:spcBef>
            </a:pPr>
            <a:r>
              <a:rPr lang="en-US" sz="3200" spc="0" dirty="0" smtClean="0">
                <a:latin typeface="Arial"/>
                <a:cs typeface="Arial"/>
              </a:rPr>
              <a:t>Public Body Approval for GC/CM</a:t>
            </a:r>
          </a:p>
          <a:p>
            <a:pPr marL="1100289" marR="1134387" algn="ctr">
              <a:lnSpc>
                <a:spcPct val="95825"/>
              </a:lnSpc>
              <a:spcBef>
                <a:spcPts val="544"/>
              </a:spcBef>
            </a:pPr>
            <a:r>
              <a:rPr lang="en-US" sz="3200" spc="0" dirty="0" smtClean="0">
                <a:latin typeface="Arial"/>
                <a:cs typeface="Arial"/>
              </a:rPr>
              <a:t>November 30, 2017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bject 163"/>
          <p:cNvSpPr txBox="1"/>
          <p:nvPr/>
        </p:nvSpPr>
        <p:spPr>
          <a:xfrm>
            <a:off x="2144049" y="812407"/>
            <a:ext cx="6765503" cy="602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3770"/>
              </a:lnSpc>
              <a:spcBef>
                <a:spcPts val="18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CVSD Internal Processes</a:t>
            </a:r>
          </a:p>
          <a:p>
            <a:pPr marL="12700" marR="45720">
              <a:lnSpc>
                <a:spcPts val="3770"/>
              </a:lnSpc>
              <a:spcBef>
                <a:spcPts val="18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2617859" y="2054224"/>
            <a:ext cx="1583170" cy="1067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Project is identified in Bond Planning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Preliminary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  <a:latin typeface="Arial"/>
                <a:ea typeface="ÇlÇr ñæí©" charset="0"/>
              </a:rPr>
              <a:t>delivery method identified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sp>
        <p:nvSpPr>
          <p:cNvPr id="100" name="Text Box 2"/>
          <p:cNvSpPr txBox="1">
            <a:spLocks noChangeArrowheads="1"/>
          </p:cNvSpPr>
          <p:nvPr/>
        </p:nvSpPr>
        <p:spPr bwMode="auto">
          <a:xfrm>
            <a:off x="4572000" y="2057400"/>
            <a:ext cx="1581727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District Project/Program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 Manager Prepares Delivery Method Recommendation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6551973" y="2057399"/>
            <a:ext cx="1588943" cy="1074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Deputy Superintendent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 Reviews &amp; Approves Delivery Method Recommendation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>
            <a:off x="6255879" y="2598736"/>
            <a:ext cx="21792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4300440" y="2598736"/>
            <a:ext cx="19338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2" name="Text Box 2"/>
          <p:cNvSpPr txBox="1">
            <a:spLocks noChangeArrowheads="1"/>
          </p:cNvSpPr>
          <p:nvPr/>
        </p:nvSpPr>
        <p:spPr bwMode="auto">
          <a:xfrm>
            <a:off x="2590436" y="3481166"/>
            <a:ext cx="1574512" cy="10607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Deputy Superintendent confirms use of GC/CM with Superintendent 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sp>
        <p:nvSpPr>
          <p:cNvPr id="1024" name="Text Box 2"/>
          <p:cNvSpPr txBox="1">
            <a:spLocks noChangeArrowheads="1"/>
          </p:cNvSpPr>
          <p:nvPr/>
        </p:nvSpPr>
        <p:spPr bwMode="auto">
          <a:xfrm>
            <a:off x="4572000" y="3481166"/>
            <a:ext cx="1581727" cy="10607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Board of Directors Approves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 use of GC/CM delivery &amp; Contract and Future Amendments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4252984" y="4005262"/>
            <a:ext cx="21792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25" name="Text Box 2"/>
          <p:cNvSpPr txBox="1">
            <a:spLocks noChangeArrowheads="1"/>
          </p:cNvSpPr>
          <p:nvPr/>
        </p:nvSpPr>
        <p:spPr bwMode="auto">
          <a:xfrm>
            <a:off x="6577373" y="3481166"/>
            <a:ext cx="1588943" cy="10607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  <a:latin typeface="Arial"/>
                <a:ea typeface="ÇlÇr ñæí©" charset="0"/>
              </a:rPr>
              <a:t>Project Manager proceeds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with GC/CM procurement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  <a:latin typeface="Arial"/>
                <a:ea typeface="ÇlÇr ñæí©" charset="0"/>
              </a:rPr>
              <a:t>according to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/>
                <a:ea typeface="ÇlÇr ñæí©" charset="0"/>
              </a:rPr>
              <a:t>RCW &amp; CVSD requirements &amp;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  <a:latin typeface="Arial"/>
                <a:ea typeface="ÇlÇr ñæí©" charset="0"/>
              </a:rPr>
              <a:t>standards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/>
            </a:endParaRPr>
          </a:p>
        </p:txBody>
      </p:sp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>
            <a:off x="6250059" y="4005262"/>
            <a:ext cx="21792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031" name="Group 1030"/>
          <p:cNvGrpSpPr/>
          <p:nvPr/>
        </p:nvGrpSpPr>
        <p:grpSpPr>
          <a:xfrm>
            <a:off x="2250786" y="3883024"/>
            <a:ext cx="242455" cy="228600"/>
            <a:chOff x="1371600" y="3124200"/>
            <a:chExt cx="266700" cy="228600"/>
          </a:xfrm>
        </p:grpSpPr>
        <p:cxnSp>
          <p:nvCxnSpPr>
            <p:cNvPr id="214" name="AutoShape 4"/>
            <p:cNvCxnSpPr>
              <a:cxnSpLocks noChangeShapeType="1"/>
            </p:cNvCxnSpPr>
            <p:nvPr/>
          </p:nvCxnSpPr>
          <p:spPr bwMode="auto">
            <a:xfrm>
              <a:off x="1398587" y="3246364"/>
              <a:ext cx="23971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026" name="Freeform 1025"/>
            <p:cNvSpPr/>
            <p:nvPr/>
          </p:nvSpPr>
          <p:spPr>
            <a:xfrm flipH="1">
              <a:off x="1371600" y="3124200"/>
              <a:ext cx="45719" cy="228600"/>
            </a:xfrm>
            <a:custGeom>
              <a:avLst/>
              <a:gdLst>
                <a:gd name="connsiteX0" fmla="*/ 151203 w 151203"/>
                <a:gd name="connsiteY0" fmla="*/ 0 h 529137"/>
                <a:gd name="connsiteX1" fmla="*/ 75602 w 151203"/>
                <a:gd name="connsiteY1" fmla="*/ 4535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151203 w 151203"/>
                <a:gd name="connsiteY0" fmla="*/ 0 h 529137"/>
                <a:gd name="connsiteX1" fmla="*/ 70217 w 151203"/>
                <a:gd name="connsiteY1" fmla="*/ 1829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70217 w 105843"/>
                <a:gd name="connsiteY0" fmla="*/ 0 h 510843"/>
                <a:gd name="connsiteX1" fmla="*/ 30241 w 105843"/>
                <a:gd name="connsiteY1" fmla="*/ 42179 h 510843"/>
                <a:gd name="connsiteX2" fmla="*/ 0 w 105843"/>
                <a:gd name="connsiteY2" fmla="*/ 87533 h 510843"/>
                <a:gd name="connsiteX3" fmla="*/ 15121 w 105843"/>
                <a:gd name="connsiteY3" fmla="*/ 208479 h 510843"/>
                <a:gd name="connsiteX4" fmla="*/ 90722 w 105843"/>
                <a:gd name="connsiteY4" fmla="*/ 299188 h 510843"/>
                <a:gd name="connsiteX5" fmla="*/ 105843 w 105843"/>
                <a:gd name="connsiteY5" fmla="*/ 344543 h 510843"/>
                <a:gd name="connsiteX6" fmla="*/ 45361 w 105843"/>
                <a:gd name="connsiteY6" fmla="*/ 495725 h 510843"/>
                <a:gd name="connsiteX7" fmla="*/ 15121 w 105843"/>
                <a:gd name="connsiteY7" fmla="*/ 510843 h 510843"/>
                <a:gd name="connsiteX0" fmla="*/ 70217 w 105843"/>
                <a:gd name="connsiteY0" fmla="*/ 0 h 510843"/>
                <a:gd name="connsiteX1" fmla="*/ 0 w 105843"/>
                <a:gd name="connsiteY1" fmla="*/ 87533 h 510843"/>
                <a:gd name="connsiteX2" fmla="*/ 15121 w 105843"/>
                <a:gd name="connsiteY2" fmla="*/ 208479 h 510843"/>
                <a:gd name="connsiteX3" fmla="*/ 90722 w 105843"/>
                <a:gd name="connsiteY3" fmla="*/ 299188 h 510843"/>
                <a:gd name="connsiteX4" fmla="*/ 105843 w 105843"/>
                <a:gd name="connsiteY4" fmla="*/ 344543 h 510843"/>
                <a:gd name="connsiteX5" fmla="*/ 45361 w 105843"/>
                <a:gd name="connsiteY5" fmla="*/ 495725 h 510843"/>
                <a:gd name="connsiteX6" fmla="*/ 15121 w 105843"/>
                <a:gd name="connsiteY6" fmla="*/ 510843 h 510843"/>
                <a:gd name="connsiteX0" fmla="*/ 70217 w 107258"/>
                <a:gd name="connsiteY0" fmla="*/ 0 h 510843"/>
                <a:gd name="connsiteX1" fmla="*/ 0 w 107258"/>
                <a:gd name="connsiteY1" fmla="*/ 87533 h 510843"/>
                <a:gd name="connsiteX2" fmla="*/ 15121 w 107258"/>
                <a:gd name="connsiteY2" fmla="*/ 208479 h 510843"/>
                <a:gd name="connsiteX3" fmla="*/ 105843 w 107258"/>
                <a:gd name="connsiteY3" fmla="*/ 344543 h 510843"/>
                <a:gd name="connsiteX4" fmla="*/ 45361 w 107258"/>
                <a:gd name="connsiteY4" fmla="*/ 495725 h 510843"/>
                <a:gd name="connsiteX5" fmla="*/ 15121 w 107258"/>
                <a:gd name="connsiteY5" fmla="*/ 510843 h 51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258" h="510843">
                  <a:moveTo>
                    <a:pt x="70217" y="0"/>
                  </a:moveTo>
                  <a:cubicBezTo>
                    <a:pt x="55589" y="18236"/>
                    <a:pt x="9183" y="52787"/>
                    <a:pt x="0" y="87533"/>
                  </a:cubicBezTo>
                  <a:cubicBezTo>
                    <a:pt x="5040" y="127848"/>
                    <a:pt x="-2520" y="165644"/>
                    <a:pt x="15121" y="208479"/>
                  </a:cubicBezTo>
                  <a:cubicBezTo>
                    <a:pt x="32762" y="251314"/>
                    <a:pt x="100803" y="296669"/>
                    <a:pt x="105843" y="344543"/>
                  </a:cubicBezTo>
                  <a:cubicBezTo>
                    <a:pt x="110883" y="392417"/>
                    <a:pt x="105033" y="447994"/>
                    <a:pt x="45361" y="495725"/>
                  </a:cubicBezTo>
                  <a:cubicBezTo>
                    <a:pt x="36561" y="502764"/>
                    <a:pt x="25201" y="505804"/>
                    <a:pt x="15121" y="510843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0" name="Group 1029"/>
          <p:cNvGrpSpPr/>
          <p:nvPr/>
        </p:nvGrpSpPr>
        <p:grpSpPr>
          <a:xfrm>
            <a:off x="8247856" y="2460624"/>
            <a:ext cx="264103" cy="228600"/>
            <a:chOff x="7075487" y="1701800"/>
            <a:chExt cx="290513" cy="228600"/>
          </a:xfrm>
        </p:grpSpPr>
        <p:cxnSp>
          <p:nvCxnSpPr>
            <p:cNvPr id="213" name="AutoShape 4"/>
            <p:cNvCxnSpPr>
              <a:cxnSpLocks noChangeShapeType="1"/>
            </p:cNvCxnSpPr>
            <p:nvPr/>
          </p:nvCxnSpPr>
          <p:spPr bwMode="auto">
            <a:xfrm>
              <a:off x="7075487" y="1828800"/>
              <a:ext cx="23971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6" name="Freeform 215"/>
            <p:cNvSpPr/>
            <p:nvPr/>
          </p:nvSpPr>
          <p:spPr>
            <a:xfrm flipH="1">
              <a:off x="7320281" y="1701800"/>
              <a:ext cx="45719" cy="228600"/>
            </a:xfrm>
            <a:custGeom>
              <a:avLst/>
              <a:gdLst>
                <a:gd name="connsiteX0" fmla="*/ 151203 w 151203"/>
                <a:gd name="connsiteY0" fmla="*/ 0 h 529137"/>
                <a:gd name="connsiteX1" fmla="*/ 75602 w 151203"/>
                <a:gd name="connsiteY1" fmla="*/ 4535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151203 w 151203"/>
                <a:gd name="connsiteY0" fmla="*/ 0 h 529137"/>
                <a:gd name="connsiteX1" fmla="*/ 70217 w 151203"/>
                <a:gd name="connsiteY1" fmla="*/ 1829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70217 w 105843"/>
                <a:gd name="connsiteY0" fmla="*/ 0 h 510843"/>
                <a:gd name="connsiteX1" fmla="*/ 30241 w 105843"/>
                <a:gd name="connsiteY1" fmla="*/ 42179 h 510843"/>
                <a:gd name="connsiteX2" fmla="*/ 0 w 105843"/>
                <a:gd name="connsiteY2" fmla="*/ 87533 h 510843"/>
                <a:gd name="connsiteX3" fmla="*/ 15121 w 105843"/>
                <a:gd name="connsiteY3" fmla="*/ 208479 h 510843"/>
                <a:gd name="connsiteX4" fmla="*/ 90722 w 105843"/>
                <a:gd name="connsiteY4" fmla="*/ 299188 h 510843"/>
                <a:gd name="connsiteX5" fmla="*/ 105843 w 105843"/>
                <a:gd name="connsiteY5" fmla="*/ 344543 h 510843"/>
                <a:gd name="connsiteX6" fmla="*/ 45361 w 105843"/>
                <a:gd name="connsiteY6" fmla="*/ 495725 h 510843"/>
                <a:gd name="connsiteX7" fmla="*/ 15121 w 105843"/>
                <a:gd name="connsiteY7" fmla="*/ 510843 h 510843"/>
                <a:gd name="connsiteX0" fmla="*/ 70217 w 105843"/>
                <a:gd name="connsiteY0" fmla="*/ 0 h 510843"/>
                <a:gd name="connsiteX1" fmla="*/ 0 w 105843"/>
                <a:gd name="connsiteY1" fmla="*/ 87533 h 510843"/>
                <a:gd name="connsiteX2" fmla="*/ 15121 w 105843"/>
                <a:gd name="connsiteY2" fmla="*/ 208479 h 510843"/>
                <a:gd name="connsiteX3" fmla="*/ 90722 w 105843"/>
                <a:gd name="connsiteY3" fmla="*/ 299188 h 510843"/>
                <a:gd name="connsiteX4" fmla="*/ 105843 w 105843"/>
                <a:gd name="connsiteY4" fmla="*/ 344543 h 510843"/>
                <a:gd name="connsiteX5" fmla="*/ 45361 w 105843"/>
                <a:gd name="connsiteY5" fmla="*/ 495725 h 510843"/>
                <a:gd name="connsiteX6" fmla="*/ 15121 w 105843"/>
                <a:gd name="connsiteY6" fmla="*/ 510843 h 510843"/>
                <a:gd name="connsiteX0" fmla="*/ 70217 w 107258"/>
                <a:gd name="connsiteY0" fmla="*/ 0 h 510843"/>
                <a:gd name="connsiteX1" fmla="*/ 0 w 107258"/>
                <a:gd name="connsiteY1" fmla="*/ 87533 h 510843"/>
                <a:gd name="connsiteX2" fmla="*/ 15121 w 107258"/>
                <a:gd name="connsiteY2" fmla="*/ 208479 h 510843"/>
                <a:gd name="connsiteX3" fmla="*/ 105843 w 107258"/>
                <a:gd name="connsiteY3" fmla="*/ 344543 h 510843"/>
                <a:gd name="connsiteX4" fmla="*/ 45361 w 107258"/>
                <a:gd name="connsiteY4" fmla="*/ 495725 h 510843"/>
                <a:gd name="connsiteX5" fmla="*/ 15121 w 107258"/>
                <a:gd name="connsiteY5" fmla="*/ 510843 h 51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258" h="510843">
                  <a:moveTo>
                    <a:pt x="70217" y="0"/>
                  </a:moveTo>
                  <a:cubicBezTo>
                    <a:pt x="55589" y="18236"/>
                    <a:pt x="9183" y="52787"/>
                    <a:pt x="0" y="87533"/>
                  </a:cubicBezTo>
                  <a:cubicBezTo>
                    <a:pt x="5040" y="127848"/>
                    <a:pt x="-2520" y="165644"/>
                    <a:pt x="15121" y="208479"/>
                  </a:cubicBezTo>
                  <a:cubicBezTo>
                    <a:pt x="32762" y="251314"/>
                    <a:pt x="100803" y="296669"/>
                    <a:pt x="105843" y="344543"/>
                  </a:cubicBezTo>
                  <a:cubicBezTo>
                    <a:pt x="110883" y="392417"/>
                    <a:pt x="105033" y="447994"/>
                    <a:pt x="45361" y="495725"/>
                  </a:cubicBezTo>
                  <a:cubicBezTo>
                    <a:pt x="36561" y="502764"/>
                    <a:pt x="25201" y="505804"/>
                    <a:pt x="15121" y="510843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8273256" y="3895724"/>
            <a:ext cx="264103" cy="228600"/>
            <a:chOff x="7075487" y="1701800"/>
            <a:chExt cx="290513" cy="228600"/>
          </a:xfrm>
        </p:grpSpPr>
        <p:cxnSp>
          <p:nvCxnSpPr>
            <p:cNvPr id="220" name="AutoShape 4"/>
            <p:cNvCxnSpPr>
              <a:cxnSpLocks noChangeShapeType="1"/>
            </p:cNvCxnSpPr>
            <p:nvPr/>
          </p:nvCxnSpPr>
          <p:spPr bwMode="auto">
            <a:xfrm>
              <a:off x="7075487" y="1828800"/>
              <a:ext cx="23971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21" name="Freeform 220"/>
            <p:cNvSpPr/>
            <p:nvPr/>
          </p:nvSpPr>
          <p:spPr>
            <a:xfrm flipH="1">
              <a:off x="7320281" y="1701800"/>
              <a:ext cx="45719" cy="228600"/>
            </a:xfrm>
            <a:custGeom>
              <a:avLst/>
              <a:gdLst>
                <a:gd name="connsiteX0" fmla="*/ 151203 w 151203"/>
                <a:gd name="connsiteY0" fmla="*/ 0 h 529137"/>
                <a:gd name="connsiteX1" fmla="*/ 75602 w 151203"/>
                <a:gd name="connsiteY1" fmla="*/ 4535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151203 w 151203"/>
                <a:gd name="connsiteY0" fmla="*/ 0 h 529137"/>
                <a:gd name="connsiteX1" fmla="*/ 70217 w 151203"/>
                <a:gd name="connsiteY1" fmla="*/ 18294 h 529137"/>
                <a:gd name="connsiteX2" fmla="*/ 30241 w 151203"/>
                <a:gd name="connsiteY2" fmla="*/ 60473 h 529137"/>
                <a:gd name="connsiteX3" fmla="*/ 0 w 151203"/>
                <a:gd name="connsiteY3" fmla="*/ 105827 h 529137"/>
                <a:gd name="connsiteX4" fmla="*/ 15121 w 151203"/>
                <a:gd name="connsiteY4" fmla="*/ 226773 h 529137"/>
                <a:gd name="connsiteX5" fmla="*/ 90722 w 151203"/>
                <a:gd name="connsiteY5" fmla="*/ 317482 h 529137"/>
                <a:gd name="connsiteX6" fmla="*/ 105843 w 151203"/>
                <a:gd name="connsiteY6" fmla="*/ 362837 h 529137"/>
                <a:gd name="connsiteX7" fmla="*/ 45361 w 151203"/>
                <a:gd name="connsiteY7" fmla="*/ 514019 h 529137"/>
                <a:gd name="connsiteX8" fmla="*/ 15121 w 151203"/>
                <a:gd name="connsiteY8" fmla="*/ 529137 h 529137"/>
                <a:gd name="connsiteX0" fmla="*/ 70217 w 105843"/>
                <a:gd name="connsiteY0" fmla="*/ 0 h 510843"/>
                <a:gd name="connsiteX1" fmla="*/ 30241 w 105843"/>
                <a:gd name="connsiteY1" fmla="*/ 42179 h 510843"/>
                <a:gd name="connsiteX2" fmla="*/ 0 w 105843"/>
                <a:gd name="connsiteY2" fmla="*/ 87533 h 510843"/>
                <a:gd name="connsiteX3" fmla="*/ 15121 w 105843"/>
                <a:gd name="connsiteY3" fmla="*/ 208479 h 510843"/>
                <a:gd name="connsiteX4" fmla="*/ 90722 w 105843"/>
                <a:gd name="connsiteY4" fmla="*/ 299188 h 510843"/>
                <a:gd name="connsiteX5" fmla="*/ 105843 w 105843"/>
                <a:gd name="connsiteY5" fmla="*/ 344543 h 510843"/>
                <a:gd name="connsiteX6" fmla="*/ 45361 w 105843"/>
                <a:gd name="connsiteY6" fmla="*/ 495725 h 510843"/>
                <a:gd name="connsiteX7" fmla="*/ 15121 w 105843"/>
                <a:gd name="connsiteY7" fmla="*/ 510843 h 510843"/>
                <a:gd name="connsiteX0" fmla="*/ 70217 w 105843"/>
                <a:gd name="connsiteY0" fmla="*/ 0 h 510843"/>
                <a:gd name="connsiteX1" fmla="*/ 0 w 105843"/>
                <a:gd name="connsiteY1" fmla="*/ 87533 h 510843"/>
                <a:gd name="connsiteX2" fmla="*/ 15121 w 105843"/>
                <a:gd name="connsiteY2" fmla="*/ 208479 h 510843"/>
                <a:gd name="connsiteX3" fmla="*/ 90722 w 105843"/>
                <a:gd name="connsiteY3" fmla="*/ 299188 h 510843"/>
                <a:gd name="connsiteX4" fmla="*/ 105843 w 105843"/>
                <a:gd name="connsiteY4" fmla="*/ 344543 h 510843"/>
                <a:gd name="connsiteX5" fmla="*/ 45361 w 105843"/>
                <a:gd name="connsiteY5" fmla="*/ 495725 h 510843"/>
                <a:gd name="connsiteX6" fmla="*/ 15121 w 105843"/>
                <a:gd name="connsiteY6" fmla="*/ 510843 h 510843"/>
                <a:gd name="connsiteX0" fmla="*/ 70217 w 107258"/>
                <a:gd name="connsiteY0" fmla="*/ 0 h 510843"/>
                <a:gd name="connsiteX1" fmla="*/ 0 w 107258"/>
                <a:gd name="connsiteY1" fmla="*/ 87533 h 510843"/>
                <a:gd name="connsiteX2" fmla="*/ 15121 w 107258"/>
                <a:gd name="connsiteY2" fmla="*/ 208479 h 510843"/>
                <a:gd name="connsiteX3" fmla="*/ 105843 w 107258"/>
                <a:gd name="connsiteY3" fmla="*/ 344543 h 510843"/>
                <a:gd name="connsiteX4" fmla="*/ 45361 w 107258"/>
                <a:gd name="connsiteY4" fmla="*/ 495725 h 510843"/>
                <a:gd name="connsiteX5" fmla="*/ 15121 w 107258"/>
                <a:gd name="connsiteY5" fmla="*/ 510843 h 51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258" h="510843">
                  <a:moveTo>
                    <a:pt x="70217" y="0"/>
                  </a:moveTo>
                  <a:cubicBezTo>
                    <a:pt x="55589" y="18236"/>
                    <a:pt x="9183" y="52787"/>
                    <a:pt x="0" y="87533"/>
                  </a:cubicBezTo>
                  <a:cubicBezTo>
                    <a:pt x="5040" y="127848"/>
                    <a:pt x="-2520" y="165644"/>
                    <a:pt x="15121" y="208479"/>
                  </a:cubicBezTo>
                  <a:cubicBezTo>
                    <a:pt x="32762" y="251314"/>
                    <a:pt x="100803" y="296669"/>
                    <a:pt x="105843" y="344543"/>
                  </a:cubicBezTo>
                  <a:cubicBezTo>
                    <a:pt x="110883" y="392417"/>
                    <a:pt x="105033" y="447994"/>
                    <a:pt x="45361" y="495725"/>
                  </a:cubicBezTo>
                  <a:cubicBezTo>
                    <a:pt x="36561" y="502764"/>
                    <a:pt x="25201" y="505804"/>
                    <a:pt x="15121" y="510843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bject 163"/>
          <p:cNvSpPr txBox="1"/>
          <p:nvPr/>
        </p:nvSpPr>
        <p:spPr>
          <a:xfrm>
            <a:off x="1981200" y="685800"/>
            <a:ext cx="6779871" cy="4728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3770"/>
              </a:lnSpc>
              <a:spcBef>
                <a:spcPts val="18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CVSD Internal Processes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86"/>
              </a:spcBef>
            </a:pPr>
            <a:endParaRPr sz="2800" dirty="0">
              <a:latin typeface="Arial"/>
              <a:cs typeface="Arial"/>
            </a:endParaRPr>
          </a:p>
        </p:txBody>
      </p:sp>
      <p:pic>
        <p:nvPicPr>
          <p:cNvPr id="226" name="Picture 2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66404"/>
            <a:ext cx="3657600" cy="5058293"/>
          </a:xfrm>
          <a:prstGeom prst="rect">
            <a:avLst/>
          </a:prstGeom>
        </p:spPr>
      </p:pic>
      <p:pic>
        <p:nvPicPr>
          <p:cNvPr id="227" name="Picture 2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66404"/>
            <a:ext cx="3756281" cy="50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7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bject 163"/>
          <p:cNvSpPr txBox="1"/>
          <p:nvPr/>
        </p:nvSpPr>
        <p:spPr>
          <a:xfrm>
            <a:off x="2743200" y="673142"/>
            <a:ext cx="5255870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3770"/>
              </a:lnSpc>
              <a:spcBef>
                <a:spcPts val="18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Candidate Projects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905000" y="1996440"/>
            <a:ext cx="6927980" cy="1413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ts val="2759"/>
              </a:lnSpc>
            </a:pPr>
            <a:r>
              <a:rPr lang="en-US" sz="2400" dirty="0">
                <a:latin typeface="Arial"/>
                <a:cs typeface="Arial"/>
              </a:rPr>
              <a:t>Moderniz</a:t>
            </a:r>
            <a:r>
              <a:rPr lang="en-US" sz="2400" spc="-9" dirty="0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ng</a:t>
            </a:r>
            <a:r>
              <a:rPr lang="en-US" sz="2400" spc="34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a si</a:t>
            </a:r>
            <a:r>
              <a:rPr lang="en-US" sz="2400" spc="-4" dirty="0" smtClean="0">
                <a:latin typeface="Arial"/>
                <a:cs typeface="Arial"/>
              </a:rPr>
              <a:t>g</a:t>
            </a:r>
            <a:r>
              <a:rPr lang="en-US" sz="2400" dirty="0" smtClean="0">
                <a:latin typeface="Arial"/>
                <a:cs typeface="Arial"/>
              </a:rPr>
              <a:t>nific</a:t>
            </a:r>
            <a:r>
              <a:rPr lang="en-US" sz="2400" spc="-9" dirty="0" smtClean="0">
                <a:latin typeface="Arial"/>
                <a:cs typeface="Arial"/>
              </a:rPr>
              <a:t>a</a:t>
            </a:r>
            <a:r>
              <a:rPr lang="en-US" sz="2400" dirty="0" smtClean="0">
                <a:latin typeface="Arial"/>
                <a:cs typeface="Arial"/>
              </a:rPr>
              <a:t>nt</a:t>
            </a:r>
            <a:r>
              <a:rPr lang="en-US" sz="2400" spc="29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number of </a:t>
            </a:r>
            <a:r>
              <a:rPr lang="en-US" sz="2400" spc="-4" dirty="0">
                <a:latin typeface="Arial"/>
                <a:cs typeface="Arial"/>
              </a:rPr>
              <a:t>s</a:t>
            </a:r>
            <a:r>
              <a:rPr lang="en-US" sz="2400" dirty="0">
                <a:latin typeface="Arial"/>
                <a:cs typeface="Arial"/>
              </a:rPr>
              <a:t>cho</a:t>
            </a:r>
            <a:r>
              <a:rPr lang="en-US" sz="2400" spc="-4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l </a:t>
            </a:r>
          </a:p>
          <a:p>
            <a:pPr marL="12700">
              <a:lnSpc>
                <a:spcPts val="2503"/>
              </a:lnSpc>
            </a:pPr>
            <a:r>
              <a:rPr lang="en-US" sz="2400" dirty="0">
                <a:latin typeface="Arial"/>
                <a:cs typeface="Arial"/>
              </a:rPr>
              <a:t>bu</a:t>
            </a:r>
            <a:r>
              <a:rPr lang="en-US" sz="2400" spc="-9" dirty="0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l</a:t>
            </a:r>
            <a:r>
              <a:rPr lang="en-US" sz="2400" spc="-4" dirty="0">
                <a:latin typeface="Arial"/>
                <a:cs typeface="Arial"/>
              </a:rPr>
              <a:t>d</a:t>
            </a:r>
            <a:r>
              <a:rPr lang="en-US" sz="2400" dirty="0">
                <a:latin typeface="Arial"/>
                <a:cs typeface="Arial"/>
              </a:rPr>
              <a:t>i</a:t>
            </a:r>
            <a:r>
              <a:rPr lang="en-US" sz="2400" spc="-4" dirty="0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gs</a:t>
            </a:r>
            <a:r>
              <a:rPr lang="en-US" sz="2400" spc="49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4" dirty="0">
                <a:latin typeface="Arial"/>
                <a:cs typeface="Arial"/>
              </a:rPr>
              <a:t> </a:t>
            </a:r>
            <a:r>
              <a:rPr lang="en-US" sz="2400" spc="4" dirty="0">
                <a:latin typeface="Arial"/>
                <a:cs typeface="Arial"/>
              </a:rPr>
              <a:t>t</a:t>
            </a:r>
            <a:r>
              <a:rPr lang="en-US" sz="2400" dirty="0">
                <a:latin typeface="Arial"/>
                <a:cs typeface="Arial"/>
              </a:rPr>
              <a:t>ech</a:t>
            </a:r>
            <a:r>
              <a:rPr lang="en-US" sz="2400" spc="-4" dirty="0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ol</a:t>
            </a:r>
            <a:r>
              <a:rPr lang="en-US" sz="2400" spc="-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gy</a:t>
            </a:r>
            <a:r>
              <a:rPr lang="en-US" sz="2400" spc="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4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Central Valley Sc</a:t>
            </a:r>
            <a:r>
              <a:rPr lang="en-US" sz="2400" spc="-4" dirty="0" smtClean="0">
                <a:latin typeface="Arial"/>
                <a:cs typeface="Arial"/>
              </a:rPr>
              <a:t>h</a:t>
            </a:r>
            <a:r>
              <a:rPr lang="en-US" sz="2400" dirty="0" smtClean="0">
                <a:latin typeface="Arial"/>
                <a:cs typeface="Arial"/>
              </a:rPr>
              <a:t>oo</a:t>
            </a:r>
            <a:r>
              <a:rPr lang="en-US" sz="2400" spc="-9" dirty="0" smtClean="0">
                <a:latin typeface="Arial"/>
                <a:cs typeface="Arial"/>
              </a:rPr>
              <a:t>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District requ</a:t>
            </a:r>
            <a:r>
              <a:rPr lang="en-US" sz="2400" spc="-9" dirty="0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res</a:t>
            </a:r>
            <a:r>
              <a:rPr lang="en-US" sz="2400" spc="14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 w</a:t>
            </a:r>
            <a:r>
              <a:rPr lang="en-US" sz="2400" spc="-9" dirty="0">
                <a:latin typeface="Arial"/>
                <a:cs typeface="Arial"/>
              </a:rPr>
              <a:t>e</a:t>
            </a:r>
            <a:r>
              <a:rPr lang="en-US" sz="2400" dirty="0">
                <a:latin typeface="Arial"/>
                <a:cs typeface="Arial"/>
              </a:rPr>
              <a:t>ll</a:t>
            </a:r>
            <a:r>
              <a:rPr lang="en-US" sz="2400" spc="14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thou</a:t>
            </a:r>
            <a:r>
              <a:rPr lang="en-US" sz="2400" spc="-9" dirty="0">
                <a:latin typeface="Arial"/>
                <a:cs typeface="Arial"/>
              </a:rPr>
              <a:t>g</a:t>
            </a:r>
            <a:r>
              <a:rPr lang="en-US" sz="2400" dirty="0">
                <a:latin typeface="Arial"/>
                <a:cs typeface="Arial"/>
              </a:rPr>
              <a:t>ht out,</a:t>
            </a:r>
            <a:r>
              <a:rPr lang="en-US" sz="2400" spc="-14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</a:t>
            </a:r>
            <a:r>
              <a:rPr lang="en-US" sz="2400" spc="-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ng</a:t>
            </a:r>
            <a:r>
              <a:rPr lang="en-US" sz="2400" spc="4" dirty="0">
                <a:latin typeface="Arial"/>
                <a:cs typeface="Arial"/>
              </a:rPr>
              <a:t>-</a:t>
            </a:r>
            <a:r>
              <a:rPr lang="en-US" sz="2400" dirty="0">
                <a:latin typeface="Arial"/>
                <a:cs typeface="Arial"/>
              </a:rPr>
              <a:t>range</a:t>
            </a:r>
            <a:r>
              <a:rPr lang="en-US" sz="2400" spc="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</a:t>
            </a:r>
            <a:r>
              <a:rPr lang="en-US" sz="2400" spc="-4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nd</a:t>
            </a:r>
            <a:r>
              <a:rPr lang="en-US" sz="2400" spc="9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spc="-9" dirty="0">
                <a:latin typeface="Arial"/>
                <a:cs typeface="Arial"/>
              </a:rPr>
              <a:t>l</a:t>
            </a:r>
            <a:r>
              <a:rPr lang="en-US" sz="2400" dirty="0">
                <a:latin typeface="Arial"/>
                <a:cs typeface="Arial"/>
              </a:rPr>
              <a:t>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6576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Wingdings" charset="0"/>
              <a:buChar char="þ"/>
              <a:tabLst>
                <a:tab pos="1709738" algn="l"/>
              </a:tabLst>
            </a:pPr>
            <a:r>
              <a:rPr lang="en-US" sz="2400" dirty="0" smtClean="0">
                <a:latin typeface="Arial"/>
                <a:ea typeface="Wingdings"/>
                <a:cs typeface="Arial"/>
                <a:sym typeface="Wingdings"/>
              </a:rPr>
              <a:t>Phase I 	2015 to 2018 – In progress ($225M)</a:t>
            </a:r>
            <a:endParaRPr lang="en-US" sz="3200" dirty="0" smtClean="0">
              <a:latin typeface="Arial"/>
              <a:ea typeface="Wingdings"/>
              <a:cs typeface="Arial"/>
              <a:sym typeface="Wingdings"/>
            </a:endParaRPr>
          </a:p>
          <a:p>
            <a:pPr marL="342900" indent="-342900">
              <a:buFont typeface="Wingdings" charset="2"/>
              <a:buChar char=""/>
              <a:tabLst>
                <a:tab pos="1709738" algn="l"/>
              </a:tabLst>
            </a:pPr>
            <a:r>
              <a:rPr lang="en-US" sz="2400" dirty="0" smtClean="0">
                <a:solidFill>
                  <a:srgbClr val="008000"/>
                </a:solidFill>
                <a:latin typeface="Arial"/>
                <a:cs typeface="Arial"/>
              </a:rPr>
              <a:t>Phase II	2018 to 2021  - ($165M estimated</a:t>
            </a:r>
            <a:r>
              <a:rPr lang="en-US" sz="2400" dirty="0" smtClean="0">
                <a:solidFill>
                  <a:srgbClr val="008000"/>
                </a:solidFill>
                <a:latin typeface="Arial"/>
                <a:cs typeface="Arial"/>
              </a:rPr>
              <a:t>)</a:t>
            </a:r>
            <a:endParaRPr lang="en-US" sz="2400" dirty="0" smtClean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8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bject 160"/>
          <p:cNvSpPr txBox="1"/>
          <p:nvPr/>
        </p:nvSpPr>
        <p:spPr>
          <a:xfrm>
            <a:off x="4114800" y="685800"/>
            <a:ext cx="259899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3770"/>
              </a:lnSpc>
              <a:spcBef>
                <a:spcPts val="18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Summary</a:t>
            </a:r>
          </a:p>
        </p:txBody>
      </p:sp>
      <p:sp>
        <p:nvSpPr>
          <p:cNvPr id="164" name="object 164"/>
          <p:cNvSpPr txBox="1"/>
          <p:nvPr/>
        </p:nvSpPr>
        <p:spPr>
          <a:xfrm>
            <a:off x="2209800" y="1600200"/>
            <a:ext cx="6781800" cy="495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8071" indent="-457200">
              <a:lnSpc>
                <a:spcPts val="296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4 successfully completed GC/CM projects (2 additional in early and mid 2018)</a:t>
            </a:r>
          </a:p>
          <a:p>
            <a:pPr marL="469900" marR="8071" indent="-457200">
              <a:lnSpc>
                <a:spcPts val="296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Qualified internal staff</a:t>
            </a:r>
          </a:p>
          <a:p>
            <a:pPr marL="469900" marR="8071" indent="-457200">
              <a:lnSpc>
                <a:spcPts val="296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Highly qualified advisory and legal support</a:t>
            </a:r>
          </a:p>
          <a:p>
            <a:pPr marL="469900" marR="8071" indent="-457200">
              <a:lnSpc>
                <a:spcPts val="296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Established internal processes</a:t>
            </a:r>
          </a:p>
          <a:p>
            <a:pPr marL="469900" marR="8071" indent="-457200">
              <a:lnSpc>
                <a:spcPts val="296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School Board is very supportive of Agency GC/CM as seen by the attached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bject 160"/>
          <p:cNvSpPr txBox="1"/>
          <p:nvPr/>
        </p:nvSpPr>
        <p:spPr>
          <a:xfrm>
            <a:off x="1981201" y="643408"/>
            <a:ext cx="6629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School Board Resolution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334" y="1619821"/>
            <a:ext cx="3745817" cy="4847527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84" y="1619820"/>
            <a:ext cx="3745816" cy="484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2590800" y="2895600"/>
            <a:ext cx="57150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Questions</a:t>
            </a: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 &amp; Answers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4035288" y="609600"/>
            <a:ext cx="210959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  <a:endParaRPr sz="4000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057400" y="1828800"/>
            <a:ext cx="7160871" cy="441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61036">
              <a:spcBef>
                <a:spcPts val="600"/>
              </a:spcBef>
            </a:pP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9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ucti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endParaRPr sz="3200" dirty="0">
              <a:latin typeface="Arial"/>
              <a:cs typeface="Arial"/>
            </a:endParaRPr>
          </a:p>
          <a:p>
            <a:pPr marR="61036">
              <a:spcBef>
                <a:spcPts val="600"/>
              </a:spcBef>
            </a:pPr>
            <a:r>
              <a:rPr lang="en-US" sz="3200" dirty="0">
                <a:latin typeface="Arial"/>
                <a:cs typeface="Arial"/>
              </a:rPr>
              <a:t>Pro</a:t>
            </a:r>
            <a:r>
              <a:rPr lang="en-US" sz="3200" spc="-14" dirty="0">
                <a:latin typeface="Arial"/>
                <a:cs typeface="Arial"/>
              </a:rPr>
              <a:t>j</a:t>
            </a:r>
            <a:r>
              <a:rPr lang="en-US" sz="3200" dirty="0">
                <a:latin typeface="Arial"/>
                <a:cs typeface="Arial"/>
              </a:rPr>
              <a:t>ect</a:t>
            </a:r>
            <a:r>
              <a:rPr lang="en-US" sz="3200" spc="-79" dirty="0">
                <a:latin typeface="Arial"/>
                <a:cs typeface="Arial"/>
              </a:rPr>
              <a:t> </a:t>
            </a:r>
            <a:r>
              <a:rPr lang="en-US" sz="3200" spc="-359" dirty="0">
                <a:latin typeface="Arial"/>
                <a:cs typeface="Arial"/>
              </a:rPr>
              <a:t>T</a:t>
            </a:r>
            <a:r>
              <a:rPr lang="en-US" sz="3200" dirty="0">
                <a:latin typeface="Arial"/>
                <a:cs typeface="Arial"/>
              </a:rPr>
              <a:t>e</a:t>
            </a:r>
            <a:r>
              <a:rPr lang="en-US" sz="3200" spc="-14" dirty="0">
                <a:latin typeface="Arial"/>
                <a:cs typeface="Arial"/>
              </a:rPr>
              <a:t>a</a:t>
            </a:r>
            <a:r>
              <a:rPr lang="en-US" sz="3200" dirty="0">
                <a:latin typeface="Arial"/>
                <a:cs typeface="Arial"/>
              </a:rPr>
              <a:t>m Qu</a:t>
            </a:r>
            <a:r>
              <a:rPr lang="en-US" sz="3200" spc="-14" dirty="0">
                <a:latin typeface="Arial"/>
                <a:cs typeface="Arial"/>
              </a:rPr>
              <a:t>a</a:t>
            </a:r>
            <a:r>
              <a:rPr lang="en-US" sz="3200" dirty="0">
                <a:latin typeface="Arial"/>
                <a:cs typeface="Arial"/>
              </a:rPr>
              <a:t>li</a:t>
            </a:r>
            <a:r>
              <a:rPr lang="en-US" sz="3200" spc="-9" dirty="0">
                <a:latin typeface="Arial"/>
                <a:cs typeface="Arial"/>
              </a:rPr>
              <a:t>f</a:t>
            </a:r>
            <a:r>
              <a:rPr lang="en-US" sz="3200" dirty="0">
                <a:latin typeface="Arial"/>
                <a:cs typeface="Arial"/>
              </a:rPr>
              <a:t>icat</a:t>
            </a:r>
            <a:r>
              <a:rPr lang="en-US" sz="3200" spc="-14" dirty="0">
                <a:latin typeface="Arial"/>
                <a:cs typeface="Arial"/>
              </a:rPr>
              <a:t>i</a:t>
            </a:r>
            <a:r>
              <a:rPr lang="en-US" sz="3200" dirty="0">
                <a:latin typeface="Arial"/>
                <a:cs typeface="Arial"/>
              </a:rPr>
              <a:t>o</a:t>
            </a:r>
            <a:r>
              <a:rPr lang="en-US" sz="3200" spc="-14" dirty="0">
                <a:latin typeface="Arial"/>
                <a:cs typeface="Arial"/>
              </a:rPr>
              <a:t>n</a:t>
            </a:r>
            <a:r>
              <a:rPr lang="en-US" sz="3200" dirty="0">
                <a:latin typeface="Arial"/>
                <a:cs typeface="Arial"/>
              </a:rPr>
              <a:t>s</a:t>
            </a:r>
          </a:p>
          <a:p>
            <a:pPr marR="61036">
              <a:spcBef>
                <a:spcPts val="600"/>
              </a:spcBef>
            </a:pPr>
            <a:r>
              <a:rPr lang="en-US" sz="3200" spc="0" dirty="0" smtClean="0">
                <a:latin typeface="Arial"/>
                <a:cs typeface="Arial"/>
              </a:rPr>
              <a:t>District Statistics</a:t>
            </a:r>
            <a:endParaRPr sz="3200" dirty="0"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US" sz="3200" spc="0" dirty="0" smtClean="0">
                <a:latin typeface="Arial"/>
                <a:cs typeface="Arial"/>
              </a:rPr>
              <a:t>CVSD </a:t>
            </a:r>
            <a:r>
              <a:rPr lang="en-US" sz="3200" dirty="0" smtClean="0">
                <a:latin typeface="Arial"/>
                <a:cs typeface="Arial"/>
              </a:rPr>
              <a:t>Internal Processes &amp; Procedures</a:t>
            </a:r>
          </a:p>
          <a:p>
            <a:pPr>
              <a:spcBef>
                <a:spcPts val="600"/>
              </a:spcBef>
            </a:pPr>
            <a:r>
              <a:rPr lang="en-US" sz="3200" dirty="0" smtClean="0">
                <a:latin typeface="Arial"/>
                <a:cs typeface="Arial"/>
              </a:rPr>
              <a:t>Candidate Projects</a:t>
            </a:r>
          </a:p>
          <a:p>
            <a:pPr marR="61081">
              <a:spcBef>
                <a:spcPts val="600"/>
              </a:spcBef>
            </a:pPr>
            <a:r>
              <a:rPr lang="en-US" sz="3200" dirty="0" smtClean="0">
                <a:latin typeface="Arial"/>
                <a:cs typeface="Arial"/>
              </a:rPr>
              <a:t>Su</a:t>
            </a:r>
            <a:r>
              <a:rPr lang="en-US" sz="3200" spc="-14" dirty="0" smtClean="0">
                <a:latin typeface="Arial"/>
                <a:cs typeface="Arial"/>
              </a:rPr>
              <a:t>m</a:t>
            </a:r>
            <a:r>
              <a:rPr lang="en-US" sz="3200" dirty="0" smtClean="0">
                <a:latin typeface="Arial"/>
                <a:cs typeface="Arial"/>
              </a:rPr>
              <a:t>m</a:t>
            </a:r>
            <a:r>
              <a:rPr lang="en-US" sz="3200" spc="-9" dirty="0" smtClean="0">
                <a:latin typeface="Arial"/>
                <a:cs typeface="Arial"/>
              </a:rPr>
              <a:t>a</a:t>
            </a:r>
            <a:r>
              <a:rPr lang="en-US" sz="3200" dirty="0" smtClean="0">
                <a:latin typeface="Arial"/>
                <a:cs typeface="Arial"/>
              </a:rPr>
              <a:t>ry</a:t>
            </a:r>
            <a:endParaRPr lang="en-US" sz="3200" dirty="0">
              <a:latin typeface="Arial"/>
              <a:cs typeface="Arial"/>
            </a:endParaRPr>
          </a:p>
          <a:p>
            <a:pPr marR="61081">
              <a:spcBef>
                <a:spcPts val="600"/>
              </a:spcBef>
            </a:pPr>
            <a:r>
              <a:rPr lang="en-US" sz="3200" dirty="0">
                <a:latin typeface="Arial"/>
                <a:cs typeface="Arial"/>
              </a:rPr>
              <a:t>Questi</a:t>
            </a:r>
            <a:r>
              <a:rPr lang="en-US" sz="3200" spc="-14" dirty="0">
                <a:latin typeface="Arial"/>
                <a:cs typeface="Arial"/>
              </a:rPr>
              <a:t>o</a:t>
            </a:r>
            <a:r>
              <a:rPr lang="en-US" sz="3200" dirty="0">
                <a:latin typeface="Arial"/>
                <a:cs typeface="Arial"/>
              </a:rPr>
              <a:t>ns</a:t>
            </a:r>
            <a:r>
              <a:rPr lang="en-US" sz="3200" spc="-24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a</a:t>
            </a:r>
            <a:r>
              <a:rPr lang="en-US" sz="3200" spc="-9" dirty="0">
                <a:latin typeface="Arial"/>
                <a:cs typeface="Arial"/>
              </a:rPr>
              <a:t>n</a:t>
            </a:r>
            <a:r>
              <a:rPr lang="en-US" sz="3200" dirty="0">
                <a:latin typeface="Arial"/>
                <a:cs typeface="Arial"/>
              </a:rPr>
              <a:t>d</a:t>
            </a:r>
            <a:r>
              <a:rPr lang="en-US" sz="3200" spc="-189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Answers</a:t>
            </a:r>
          </a:p>
          <a:p>
            <a:pPr>
              <a:spcBef>
                <a:spcPts val="600"/>
              </a:spcBef>
            </a:pPr>
            <a:r>
              <a:rPr lang="en-US" sz="3200" spc="0" dirty="0" smtClean="0">
                <a:latin typeface="Arial"/>
                <a:cs typeface="Arial"/>
              </a:rPr>
              <a:t> 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1808342" y="6358684"/>
            <a:ext cx="901591" cy="4979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1" name="object 191"/>
          <p:cNvSpPr txBox="1"/>
          <p:nvPr/>
        </p:nvSpPr>
        <p:spPr>
          <a:xfrm>
            <a:off x="1153031" y="6458280"/>
            <a:ext cx="655308" cy="398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5" name="object 205"/>
          <p:cNvSpPr txBox="1"/>
          <p:nvPr/>
        </p:nvSpPr>
        <p:spPr>
          <a:xfrm>
            <a:off x="585159" y="6672937"/>
            <a:ext cx="567872" cy="1836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3847287" y="885997"/>
            <a:ext cx="34290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Introductions</a:t>
            </a:r>
          </a:p>
        </p:txBody>
      </p:sp>
      <p:sp>
        <p:nvSpPr>
          <p:cNvPr id="160" name="object 160"/>
          <p:cNvSpPr txBox="1"/>
          <p:nvPr/>
        </p:nvSpPr>
        <p:spPr>
          <a:xfrm>
            <a:off x="2057400" y="2057400"/>
            <a:ext cx="7008775" cy="3718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en-US" sz="2800" spc="0" dirty="0" smtClean="0">
                <a:latin typeface="Arial"/>
                <a:cs typeface="Arial"/>
              </a:rPr>
              <a:t>Ben Small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-222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Superintendent</a:t>
            </a:r>
          </a:p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Jay Rowell, Deputy Superintendent</a:t>
            </a:r>
            <a:endParaRPr lang="en-US" sz="2800" spc="0" dirty="0" smtClean="0">
              <a:latin typeface="Arial"/>
              <a:cs typeface="Arial"/>
            </a:endParaRPr>
          </a:p>
          <a:p>
            <a:pPr marL="457200" marR="53263" indent="-4572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Jerrol Olson, Planning Principal</a:t>
            </a:r>
          </a:p>
          <a:p>
            <a:pPr marL="457200" marR="53263" indent="-457200">
              <a:spcBef>
                <a:spcPts val="600"/>
              </a:spcBef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Dan Chandler, OAC Services – GC/CM Advisor</a:t>
            </a:r>
          </a:p>
          <a:p>
            <a:pPr marL="457200" marR="53263" indent="-4572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Jeff Jurgensen, OAC Services – GC/CM Advisor &amp; Program Manager</a:t>
            </a:r>
          </a:p>
          <a:p>
            <a:pPr marL="12700">
              <a:lnSpc>
                <a:spcPts val="2960"/>
              </a:lnSpc>
              <a:spcBef>
                <a:spcPts val="148"/>
              </a:spcBef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916026" y="2852085"/>
            <a:ext cx="7846975" cy="1752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object 161"/>
          <p:cNvSpPr txBox="1"/>
          <p:nvPr/>
        </p:nvSpPr>
        <p:spPr>
          <a:xfrm>
            <a:off x="1828800" y="766179"/>
            <a:ext cx="73152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Project</a:t>
            </a: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 Team Qualifications</a:t>
            </a:r>
          </a:p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676086" y="409701"/>
            <a:ext cx="524702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139068" y="1585387"/>
            <a:ext cx="577633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endParaRPr sz="2800" u="sng" dirty="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1749545" y="1775633"/>
            <a:ext cx="7220307" cy="3693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lvl="1">
              <a:spcBef>
                <a:spcPts val="600"/>
              </a:spcBef>
            </a:pPr>
            <a:r>
              <a:rPr lang="en-US" sz="2400" u="sng" dirty="0">
                <a:latin typeface="Arial"/>
                <a:cs typeface="Arial"/>
              </a:rPr>
              <a:t>Ben Small - Superintendent</a:t>
            </a:r>
          </a:p>
          <a:p>
            <a:pPr marL="1384300" lvl="2" indent="-457200">
              <a:spcBef>
                <a:spcPts val="600"/>
              </a:spcBef>
              <a:buFont typeface="Arial"/>
              <a:buChar char="•"/>
            </a:pPr>
            <a:r>
              <a:rPr lang="en-US" sz="2400" spc="0" dirty="0" smtClean="0">
                <a:latin typeface="Arial"/>
                <a:cs typeface="Arial"/>
              </a:rPr>
              <a:t>10 Years as a Superintendent of Central Valley School District</a:t>
            </a:r>
          </a:p>
          <a:p>
            <a:pPr marL="1384300" lvl="2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Actively involved in all aspects of all 13 projects associated with the 2015 Capital Bond.</a:t>
            </a:r>
          </a:p>
          <a:p>
            <a:pPr marL="1384300" lvl="2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Developed the Construction Handbook for the CVSD Board of Directors</a:t>
            </a:r>
          </a:p>
          <a:p>
            <a:pPr marL="927100" lvl="1" indent="-457200">
              <a:spcBef>
                <a:spcPts val="600"/>
              </a:spcBef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69900" indent="-457200">
              <a:lnSpc>
                <a:spcPts val="2960"/>
              </a:lnSpc>
              <a:spcBef>
                <a:spcPts val="148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085493" y="2609769"/>
            <a:ext cx="6915507" cy="14050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53263" indent="-457200">
              <a:lnSpc>
                <a:spcPts val="2960"/>
              </a:lnSpc>
              <a:spcBef>
                <a:spcPts val="148"/>
              </a:spcBef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085493" y="4146342"/>
            <a:ext cx="7481000" cy="14048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ct val="95825"/>
              </a:lnSpc>
              <a:spcBef>
                <a:spcPts val="666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51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bject 160"/>
          <p:cNvSpPr txBox="1"/>
          <p:nvPr/>
        </p:nvSpPr>
        <p:spPr>
          <a:xfrm>
            <a:off x="1832256" y="607215"/>
            <a:ext cx="7311745" cy="580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Projec</a:t>
            </a: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t Team Qualifications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676086" y="409701"/>
            <a:ext cx="147086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91966" y="409701"/>
            <a:ext cx="373115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982928" y="1822322"/>
            <a:ext cx="7010400" cy="3794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lang="en-US" sz="2800" u="sng" spc="0" dirty="0" smtClean="0">
                <a:latin typeface="Arial"/>
                <a:cs typeface="Arial"/>
              </a:rPr>
              <a:t>Jay Rowell – Deputy Superintendent</a:t>
            </a: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Led all 13 projects associated with the 2015 Capital Bond</a:t>
            </a:r>
            <a:endParaRPr lang="en-US" sz="2400" dirty="0">
              <a:latin typeface="Arial"/>
              <a:cs typeface="Arial"/>
            </a:endParaRP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Co</a:t>
            </a:r>
            <a:r>
              <a:rPr lang="en-US" sz="2400" spc="9" dirty="0" smtClean="0">
                <a:latin typeface="Arial"/>
                <a:cs typeface="Arial"/>
              </a:rPr>
              <a:t>n</a:t>
            </a:r>
            <a:r>
              <a:rPr lang="en-US" sz="2400" spc="4" dirty="0" smtClean="0">
                <a:latin typeface="Arial"/>
                <a:cs typeface="Arial"/>
              </a:rPr>
              <a:t>s</a:t>
            </a:r>
            <a:r>
              <a:rPr lang="en-US" sz="2400" dirty="0" smtClean="0">
                <a:latin typeface="Arial"/>
                <a:cs typeface="Arial"/>
              </a:rPr>
              <a:t>t</a:t>
            </a:r>
            <a:r>
              <a:rPr lang="en-US" sz="2400" spc="9" dirty="0" smtClean="0">
                <a:latin typeface="Arial"/>
                <a:cs typeface="Arial"/>
              </a:rPr>
              <a:t>r</a:t>
            </a:r>
            <a:r>
              <a:rPr lang="en-US" sz="2400" dirty="0" smtClean="0">
                <a:latin typeface="Arial"/>
                <a:cs typeface="Arial"/>
              </a:rPr>
              <a:t>u</a:t>
            </a:r>
            <a:r>
              <a:rPr lang="en-US" sz="2400" spc="14" dirty="0" smtClean="0">
                <a:latin typeface="Arial"/>
                <a:cs typeface="Arial"/>
              </a:rPr>
              <a:t>c</a:t>
            </a:r>
            <a:r>
              <a:rPr lang="en-US" sz="2400" dirty="0" smtClean="0">
                <a:latin typeface="Arial"/>
                <a:cs typeface="Arial"/>
              </a:rPr>
              <a:t>ti</a:t>
            </a:r>
            <a:r>
              <a:rPr lang="en-US" sz="2400" spc="9" dirty="0" smtClean="0">
                <a:latin typeface="Arial"/>
                <a:cs typeface="Arial"/>
              </a:rPr>
              <a:t>o</a:t>
            </a:r>
            <a:r>
              <a:rPr lang="en-US" sz="2400" dirty="0" smtClean="0">
                <a:latin typeface="Arial"/>
                <a:cs typeface="Arial"/>
              </a:rPr>
              <a:t>n</a:t>
            </a:r>
            <a:r>
              <a:rPr lang="en-US" sz="2400" spc="-302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adm</a:t>
            </a:r>
            <a:r>
              <a:rPr lang="en-US" sz="2400" spc="9" dirty="0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n</a:t>
            </a:r>
            <a:r>
              <a:rPr lang="en-US" sz="2400" spc="9" dirty="0" smtClean="0">
                <a:latin typeface="Arial"/>
                <a:cs typeface="Arial"/>
              </a:rPr>
              <a:t>i</a:t>
            </a:r>
            <a:r>
              <a:rPr lang="en-US" sz="2400" spc="4" dirty="0" smtClean="0">
                <a:latin typeface="Arial"/>
                <a:cs typeface="Arial"/>
              </a:rPr>
              <a:t>s</a:t>
            </a:r>
            <a:r>
              <a:rPr lang="en-US" sz="2400" dirty="0" smtClean="0">
                <a:latin typeface="Arial"/>
                <a:cs typeface="Arial"/>
              </a:rPr>
              <a:t>t</a:t>
            </a:r>
            <a:r>
              <a:rPr lang="en-US" sz="2400" spc="9" dirty="0" smtClean="0">
                <a:latin typeface="Arial"/>
                <a:cs typeface="Arial"/>
              </a:rPr>
              <a:t>r</a:t>
            </a:r>
            <a:r>
              <a:rPr lang="en-US" sz="2400" dirty="0" smtClean="0">
                <a:latin typeface="Arial"/>
                <a:cs typeface="Arial"/>
              </a:rPr>
              <a:t>a</a:t>
            </a:r>
            <a:r>
              <a:rPr lang="en-US" sz="2400" spc="9" dirty="0" smtClean="0">
                <a:latin typeface="Arial"/>
                <a:cs typeface="Arial"/>
              </a:rPr>
              <a:t>t</a:t>
            </a:r>
            <a:r>
              <a:rPr lang="en-US" sz="2400" dirty="0" smtClean="0">
                <a:latin typeface="Arial"/>
                <a:cs typeface="Arial"/>
              </a:rPr>
              <a:t>or</a:t>
            </a:r>
            <a:r>
              <a:rPr lang="en-US" sz="2400" spc="-144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</a:t>
            </a:r>
            <a:r>
              <a:rPr lang="en-US" sz="2400" spc="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r</a:t>
            </a:r>
            <a:r>
              <a:rPr lang="en-US" sz="2400" spc="-32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6</a:t>
            </a:r>
            <a:r>
              <a:rPr lang="en-US" sz="2400" spc="-1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GC/CM </a:t>
            </a:r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spc="9" dirty="0">
                <a:latin typeface="Arial"/>
                <a:cs typeface="Arial"/>
              </a:rPr>
              <a:t>r</a:t>
            </a:r>
            <a:r>
              <a:rPr lang="en-US" sz="2400" dirty="0">
                <a:latin typeface="Arial"/>
                <a:cs typeface="Arial"/>
              </a:rPr>
              <a:t>o</a:t>
            </a:r>
            <a:r>
              <a:rPr lang="en-US" sz="2400" spc="9" dirty="0">
                <a:latin typeface="Arial"/>
                <a:cs typeface="Arial"/>
              </a:rPr>
              <a:t>j</a:t>
            </a:r>
            <a:r>
              <a:rPr lang="en-US" sz="2400" dirty="0">
                <a:latin typeface="Arial"/>
                <a:cs typeface="Arial"/>
              </a:rPr>
              <a:t>e</a:t>
            </a:r>
            <a:r>
              <a:rPr lang="en-US" sz="2400" spc="14" dirty="0">
                <a:latin typeface="Arial"/>
                <a:cs typeface="Arial"/>
              </a:rPr>
              <a:t>c</a:t>
            </a:r>
            <a:r>
              <a:rPr lang="en-US" sz="2400" dirty="0">
                <a:latin typeface="Arial"/>
                <a:cs typeface="Arial"/>
              </a:rPr>
              <a:t>ts</a:t>
            </a:r>
            <a:r>
              <a:rPr lang="en-US" sz="2400" spc="-97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</a:t>
            </a:r>
            <a:r>
              <a:rPr lang="en-US" sz="2400" spc="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t</a:t>
            </a:r>
            <a:r>
              <a:rPr lang="en-US" sz="2400" spc="9" dirty="0">
                <a:latin typeface="Arial"/>
                <a:cs typeface="Arial"/>
              </a:rPr>
              <a:t>a</a:t>
            </a:r>
            <a:r>
              <a:rPr lang="en-US" sz="2400" dirty="0">
                <a:latin typeface="Arial"/>
                <a:cs typeface="Arial"/>
              </a:rPr>
              <a:t>li</a:t>
            </a:r>
            <a:r>
              <a:rPr lang="en-US" sz="2400" spc="9" dirty="0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g</a:t>
            </a:r>
            <a:r>
              <a:rPr lang="en-US" sz="2400" spc="-9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$</a:t>
            </a:r>
            <a:r>
              <a:rPr lang="en-US" sz="2400" spc="14" dirty="0" smtClean="0">
                <a:latin typeface="Arial"/>
                <a:cs typeface="Arial"/>
              </a:rPr>
              <a:t>144.5</a:t>
            </a:r>
            <a:r>
              <a:rPr lang="en-US" sz="2400" dirty="0" smtClean="0">
                <a:latin typeface="Arial"/>
                <a:cs typeface="Arial"/>
              </a:rPr>
              <a:t>M</a:t>
            </a: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Responsible for coordination and management of all consultants</a:t>
            </a: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Over 31 years of school experience much of it also handling construction issues as well</a:t>
            </a:r>
            <a:endParaRPr lang="en-US" sz="2400" dirty="0">
              <a:latin typeface="Arial"/>
              <a:cs typeface="Arial"/>
            </a:endParaRPr>
          </a:p>
          <a:p>
            <a:pPr marL="12700">
              <a:lnSpc>
                <a:spcPts val="2960"/>
              </a:lnSpc>
              <a:spcBef>
                <a:spcPts val="148"/>
              </a:spcBef>
            </a:pPr>
            <a:endParaRPr sz="2800" u="sng" dirty="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085495" y="2097458"/>
            <a:ext cx="7785047" cy="2779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335" indent="-457200">
              <a:lnSpc>
                <a:spcPct val="95825"/>
              </a:lnSpc>
              <a:spcBef>
                <a:spcPts val="812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790229" y="1746122"/>
            <a:ext cx="987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0" name="object 210"/>
          <p:cNvSpPr txBox="1"/>
          <p:nvPr/>
        </p:nvSpPr>
        <p:spPr>
          <a:xfrm>
            <a:off x="2581919" y="1746122"/>
            <a:ext cx="1000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1" name="object 211"/>
          <p:cNvSpPr txBox="1"/>
          <p:nvPr/>
        </p:nvSpPr>
        <p:spPr>
          <a:xfrm>
            <a:off x="2362530" y="1746122"/>
            <a:ext cx="1011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2" name="object 212"/>
          <p:cNvSpPr txBox="1"/>
          <p:nvPr/>
        </p:nvSpPr>
        <p:spPr>
          <a:xfrm>
            <a:off x="1490425" y="1746122"/>
            <a:ext cx="1012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9313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bject 160"/>
          <p:cNvSpPr txBox="1"/>
          <p:nvPr/>
        </p:nvSpPr>
        <p:spPr>
          <a:xfrm>
            <a:off x="1909979" y="687260"/>
            <a:ext cx="7311745" cy="580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Projec</a:t>
            </a: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t Team Qualifications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676086" y="409701"/>
            <a:ext cx="147086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91966" y="409701"/>
            <a:ext cx="373115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886646" y="1746122"/>
            <a:ext cx="7010400" cy="442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lang="en-US" sz="2800" u="sng" dirty="0" smtClean="0">
                <a:latin typeface="Arial"/>
                <a:cs typeface="Arial"/>
              </a:rPr>
              <a:t>Jerrol Olson – Planning Principal</a:t>
            </a:r>
            <a:endParaRPr lang="en-US" sz="2400" dirty="0" smtClean="0">
              <a:latin typeface="Arial"/>
              <a:cs typeface="Arial"/>
            </a:endParaRP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Planning principal</a:t>
            </a:r>
            <a:r>
              <a:rPr lang="en-US" sz="2400" spc="-144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</a:t>
            </a:r>
            <a:r>
              <a:rPr lang="en-US" sz="2400" spc="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r</a:t>
            </a:r>
            <a:r>
              <a:rPr lang="en-US" sz="2400" spc="-32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6</a:t>
            </a:r>
            <a:r>
              <a:rPr lang="en-US" sz="2400" spc="-1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GC/CM </a:t>
            </a:r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spc="9" dirty="0">
                <a:latin typeface="Arial"/>
                <a:cs typeface="Arial"/>
              </a:rPr>
              <a:t>r</a:t>
            </a:r>
            <a:r>
              <a:rPr lang="en-US" sz="2400" dirty="0">
                <a:latin typeface="Arial"/>
                <a:cs typeface="Arial"/>
              </a:rPr>
              <a:t>o</a:t>
            </a:r>
            <a:r>
              <a:rPr lang="en-US" sz="2400" spc="9" dirty="0">
                <a:latin typeface="Arial"/>
                <a:cs typeface="Arial"/>
              </a:rPr>
              <a:t>j</a:t>
            </a:r>
            <a:r>
              <a:rPr lang="en-US" sz="2400" dirty="0">
                <a:latin typeface="Arial"/>
                <a:cs typeface="Arial"/>
              </a:rPr>
              <a:t>e</a:t>
            </a:r>
            <a:r>
              <a:rPr lang="en-US" sz="2400" spc="14" dirty="0">
                <a:latin typeface="Arial"/>
                <a:cs typeface="Arial"/>
              </a:rPr>
              <a:t>c</a:t>
            </a:r>
            <a:r>
              <a:rPr lang="en-US" sz="2400" dirty="0">
                <a:latin typeface="Arial"/>
                <a:cs typeface="Arial"/>
              </a:rPr>
              <a:t>ts</a:t>
            </a:r>
            <a:r>
              <a:rPr lang="en-US" sz="2400" spc="-97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</a:t>
            </a:r>
            <a:r>
              <a:rPr lang="en-US" sz="2400" spc="9" dirty="0">
                <a:latin typeface="Arial"/>
                <a:cs typeface="Arial"/>
              </a:rPr>
              <a:t>o</a:t>
            </a:r>
            <a:r>
              <a:rPr lang="en-US" sz="2400" dirty="0">
                <a:latin typeface="Arial"/>
                <a:cs typeface="Arial"/>
              </a:rPr>
              <a:t>t</a:t>
            </a:r>
            <a:r>
              <a:rPr lang="en-US" sz="2400" spc="9" dirty="0">
                <a:latin typeface="Arial"/>
                <a:cs typeface="Arial"/>
              </a:rPr>
              <a:t>a</a:t>
            </a:r>
            <a:r>
              <a:rPr lang="en-US" sz="2400" dirty="0">
                <a:latin typeface="Arial"/>
                <a:cs typeface="Arial"/>
              </a:rPr>
              <a:t>li</a:t>
            </a:r>
            <a:r>
              <a:rPr lang="en-US" sz="2400" spc="9" dirty="0">
                <a:latin typeface="Arial"/>
                <a:cs typeface="Arial"/>
              </a:rPr>
              <a:t>n</a:t>
            </a:r>
            <a:r>
              <a:rPr lang="en-US" sz="2400" dirty="0">
                <a:latin typeface="Arial"/>
                <a:cs typeface="Arial"/>
              </a:rPr>
              <a:t>g</a:t>
            </a:r>
            <a:r>
              <a:rPr lang="en-US" sz="2400" spc="-9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$</a:t>
            </a:r>
            <a:r>
              <a:rPr lang="en-US" sz="2400" spc="14" dirty="0" smtClean="0">
                <a:latin typeface="Arial"/>
                <a:cs typeface="Arial"/>
              </a:rPr>
              <a:t>144.5</a:t>
            </a:r>
            <a:r>
              <a:rPr lang="en-US" sz="2400" dirty="0" smtClean="0">
                <a:latin typeface="Arial"/>
                <a:cs typeface="Arial"/>
              </a:rPr>
              <a:t>M </a:t>
            </a: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Responsible for coordination and management of design and construction focusing on meeting the specific needs of the end user</a:t>
            </a:r>
          </a:p>
          <a:p>
            <a:pPr marL="927100" marR="61335" lvl="1" indent="-457200">
              <a:spcBef>
                <a:spcPts val="600"/>
              </a:spcBef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Over 30 years of school experience with 20 years of administration experience focused on shared decision making and team building</a:t>
            </a:r>
            <a:endParaRPr lang="en-US" sz="2400" dirty="0">
              <a:latin typeface="Arial"/>
              <a:cs typeface="Arial"/>
            </a:endParaRPr>
          </a:p>
          <a:p>
            <a:pPr marL="12700">
              <a:lnSpc>
                <a:spcPts val="2960"/>
              </a:lnSpc>
              <a:spcBef>
                <a:spcPts val="148"/>
              </a:spcBef>
            </a:pPr>
            <a:endParaRPr sz="2800" u="sng" dirty="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085495" y="2097458"/>
            <a:ext cx="7785047" cy="2779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335" indent="-457200">
              <a:lnSpc>
                <a:spcPct val="95825"/>
              </a:lnSpc>
              <a:spcBef>
                <a:spcPts val="812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790229" y="1746122"/>
            <a:ext cx="987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0" name="object 210"/>
          <p:cNvSpPr txBox="1"/>
          <p:nvPr/>
        </p:nvSpPr>
        <p:spPr>
          <a:xfrm>
            <a:off x="2581919" y="1746122"/>
            <a:ext cx="1000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1" name="object 211"/>
          <p:cNvSpPr txBox="1"/>
          <p:nvPr/>
        </p:nvSpPr>
        <p:spPr>
          <a:xfrm>
            <a:off x="2362530" y="1746122"/>
            <a:ext cx="1011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2" name="object 212"/>
          <p:cNvSpPr txBox="1"/>
          <p:nvPr/>
        </p:nvSpPr>
        <p:spPr>
          <a:xfrm>
            <a:off x="1490425" y="1746122"/>
            <a:ext cx="1012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40005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3048000" y="685800"/>
            <a:ext cx="479867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District Statistics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1981200" y="1981200"/>
            <a:ext cx="7237095" cy="3988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200" marR="43811" indent="-457200">
              <a:spcBef>
                <a:spcPts val="600"/>
              </a:spcBef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Educating </a:t>
            </a:r>
            <a:r>
              <a:rPr lang="en-US" sz="2800" dirty="0" smtClean="0">
                <a:latin typeface="Arial"/>
                <a:cs typeface="Arial"/>
              </a:rPr>
              <a:t>Spokane Valley </a:t>
            </a:r>
            <a:r>
              <a:rPr lang="en-US" sz="2800" dirty="0">
                <a:latin typeface="Arial"/>
                <a:cs typeface="Arial"/>
              </a:rPr>
              <a:t>area students since </a:t>
            </a:r>
            <a:r>
              <a:rPr lang="en-US" sz="2800" dirty="0" smtClean="0">
                <a:latin typeface="Arial"/>
                <a:cs typeface="Arial"/>
              </a:rPr>
              <a:t>1890</a:t>
            </a:r>
            <a:endParaRPr lang="en-US" sz="2800" dirty="0">
              <a:latin typeface="Arial"/>
              <a:cs typeface="Arial"/>
            </a:endParaRPr>
          </a:p>
          <a:p>
            <a:pPr marL="457200" marR="43811" indent="-457200">
              <a:spcBef>
                <a:spcPts val="600"/>
              </a:spcBef>
              <a:buFont typeface="Arial"/>
              <a:buChar char="•"/>
            </a:pPr>
            <a:r>
              <a:rPr lang="en-US" sz="2800" spc="0" dirty="0" smtClean="0">
                <a:latin typeface="Arial"/>
                <a:cs typeface="Arial"/>
              </a:rPr>
              <a:t>Approximately </a:t>
            </a:r>
            <a:r>
              <a:rPr lang="en-US" sz="2800" dirty="0" smtClean="0">
                <a:latin typeface="Arial"/>
                <a:cs typeface="Arial"/>
              </a:rPr>
              <a:t>14</a:t>
            </a:r>
            <a:r>
              <a:rPr lang="en-US" sz="2800" spc="0" dirty="0" smtClean="0">
                <a:latin typeface="Arial"/>
                <a:cs typeface="Arial"/>
              </a:rPr>
              <a:t>,000</a:t>
            </a:r>
            <a:r>
              <a:rPr lang="en-US" sz="2800" spc="-2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stud</a:t>
            </a:r>
            <a:r>
              <a:rPr lang="en-US" sz="2800" spc="4" dirty="0" smtClean="0">
                <a:latin typeface="Arial"/>
                <a:cs typeface="Arial"/>
              </a:rPr>
              <a:t>e</a:t>
            </a:r>
            <a:r>
              <a:rPr lang="en-US" sz="2800" spc="0" dirty="0" smtClean="0">
                <a:latin typeface="Arial"/>
                <a:cs typeface="Arial"/>
              </a:rPr>
              <a:t>nts</a:t>
            </a: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en-US" sz="2800" spc="-39" dirty="0" smtClean="0">
                <a:latin typeface="Arial"/>
                <a:cs typeface="Arial"/>
              </a:rPr>
              <a:t>A</a:t>
            </a:r>
            <a:r>
              <a:rPr lang="en-US" sz="2800" spc="0" dirty="0" smtClean="0">
                <a:latin typeface="Arial"/>
                <a:cs typeface="Arial"/>
              </a:rPr>
              <a:t>w</a:t>
            </a:r>
            <a:r>
              <a:rPr lang="en-US" sz="2800" spc="4" dirty="0" smtClean="0">
                <a:latin typeface="Arial"/>
                <a:cs typeface="Arial"/>
              </a:rPr>
              <a:t>a</a:t>
            </a:r>
            <a:r>
              <a:rPr lang="en-US" sz="2800" spc="0" dirty="0" smtClean="0">
                <a:latin typeface="Arial"/>
                <a:cs typeface="Arial"/>
              </a:rPr>
              <a:t>r</a:t>
            </a:r>
            <a:r>
              <a:rPr lang="en-US" sz="2800" spc="9" dirty="0" smtClean="0">
                <a:latin typeface="Arial"/>
                <a:cs typeface="Arial"/>
              </a:rPr>
              <a:t>d</a:t>
            </a:r>
            <a:r>
              <a:rPr lang="en-US" sz="2800" spc="4" dirty="0" smtClean="0">
                <a:latin typeface="Arial"/>
                <a:cs typeface="Arial"/>
              </a:rPr>
              <a:t>-</a:t>
            </a:r>
            <a:r>
              <a:rPr lang="en-US" sz="2800" spc="0" dirty="0" smtClean="0">
                <a:latin typeface="Arial"/>
                <a:cs typeface="Arial"/>
              </a:rPr>
              <a:t>win</a:t>
            </a:r>
            <a:r>
              <a:rPr lang="en-US" sz="2800" spc="4" dirty="0" smtClean="0">
                <a:latin typeface="Arial"/>
                <a:cs typeface="Arial"/>
              </a:rPr>
              <a:t>n</a:t>
            </a:r>
            <a:r>
              <a:rPr lang="en-US" sz="2800" spc="0" dirty="0" smtClean="0">
                <a:latin typeface="Arial"/>
                <a:cs typeface="Arial"/>
              </a:rPr>
              <a:t>ing</a:t>
            </a:r>
            <a:r>
              <a:rPr lang="en-US" sz="2800" spc="-2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s</a:t>
            </a:r>
            <a:r>
              <a:rPr lang="en-US" sz="2800" spc="9" dirty="0" smtClean="0">
                <a:latin typeface="Arial"/>
                <a:cs typeface="Arial"/>
              </a:rPr>
              <a:t>c</a:t>
            </a:r>
            <a:r>
              <a:rPr lang="en-US" sz="2800" spc="0" dirty="0" smtClean="0">
                <a:latin typeface="Arial"/>
                <a:cs typeface="Arial"/>
              </a:rPr>
              <a:t>hool</a:t>
            </a:r>
            <a:r>
              <a:rPr lang="en-US" sz="2800" spc="9" dirty="0" smtClean="0">
                <a:latin typeface="Arial"/>
                <a:cs typeface="Arial"/>
              </a:rPr>
              <a:t>s</a:t>
            </a:r>
            <a:r>
              <a:rPr lang="en-US" sz="2800" spc="0" dirty="0" smtClean="0">
                <a:latin typeface="Arial"/>
                <a:cs typeface="Arial"/>
              </a:rPr>
              <a:t>,</a:t>
            </a:r>
            <a:r>
              <a:rPr lang="en-US" sz="2800" spc="-4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p</a:t>
            </a:r>
            <a:r>
              <a:rPr lang="en-US" sz="2800" spc="4" dirty="0" smtClean="0">
                <a:latin typeface="Arial"/>
                <a:cs typeface="Arial"/>
              </a:rPr>
              <a:t>r</a:t>
            </a:r>
            <a:r>
              <a:rPr lang="en-US" sz="2800" spc="0" dirty="0" smtClean="0">
                <a:latin typeface="Arial"/>
                <a:cs typeface="Arial"/>
              </a:rPr>
              <a:t>og</a:t>
            </a:r>
            <a:r>
              <a:rPr lang="en-US" sz="2800" spc="4" dirty="0" smtClean="0">
                <a:latin typeface="Arial"/>
                <a:cs typeface="Arial"/>
              </a:rPr>
              <a:t>r</a:t>
            </a:r>
            <a:r>
              <a:rPr lang="en-US" sz="2800" spc="0" dirty="0" smtClean="0">
                <a:latin typeface="Arial"/>
                <a:cs typeface="Arial"/>
              </a:rPr>
              <a:t>ams</a:t>
            </a:r>
            <a:r>
              <a:rPr lang="en-US" sz="2800" spc="-4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and</a:t>
            </a:r>
            <a:r>
              <a:rPr lang="en-US" sz="2800" spc="-9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dep</a:t>
            </a:r>
            <a:r>
              <a:rPr lang="en-US" sz="2800" spc="4" dirty="0" smtClean="0">
                <a:latin typeface="Arial"/>
                <a:cs typeface="Arial"/>
              </a:rPr>
              <a:t>a</a:t>
            </a:r>
            <a:r>
              <a:rPr lang="en-US" sz="2800" spc="0" dirty="0" smtClean="0">
                <a:latin typeface="Arial"/>
                <a:cs typeface="Arial"/>
              </a:rPr>
              <a:t>rtments</a:t>
            </a:r>
            <a:endParaRPr lang="en-US" sz="2800" dirty="0" smtClean="0">
              <a:latin typeface="Arial"/>
              <a:cs typeface="Arial"/>
            </a:endParaRPr>
          </a:p>
          <a:p>
            <a:pPr marL="457200" marR="43811" indent="-457200">
              <a:spcBef>
                <a:spcPts val="600"/>
              </a:spcBef>
              <a:buFont typeface="Arial"/>
              <a:buChar char="•"/>
            </a:pPr>
            <a:r>
              <a:rPr lang="en-US" sz="2800" spc="0" dirty="0" smtClean="0">
                <a:latin typeface="Arial"/>
                <a:cs typeface="Arial"/>
              </a:rPr>
              <a:t>R</a:t>
            </a:r>
            <a:r>
              <a:rPr lang="en-US" sz="2800" spc="4" dirty="0" smtClean="0">
                <a:latin typeface="Arial"/>
                <a:cs typeface="Arial"/>
              </a:rPr>
              <a:t>e</a:t>
            </a:r>
            <a:r>
              <a:rPr lang="en-US" sz="2800" spc="0" dirty="0" smtClean="0">
                <a:latin typeface="Arial"/>
                <a:cs typeface="Arial"/>
              </a:rPr>
              <a:t>c</a:t>
            </a:r>
            <a:r>
              <a:rPr lang="en-US" sz="2800" spc="4" dirty="0" smtClean="0">
                <a:latin typeface="Arial"/>
                <a:cs typeface="Arial"/>
              </a:rPr>
              <a:t>o</a:t>
            </a:r>
            <a:r>
              <a:rPr lang="en-US" sz="2800" spc="0" dirty="0" smtClean="0">
                <a:latin typeface="Arial"/>
                <a:cs typeface="Arial"/>
              </a:rPr>
              <a:t>gni</a:t>
            </a:r>
            <a:r>
              <a:rPr lang="en-US" sz="2800" spc="4" dirty="0" smtClean="0">
                <a:latin typeface="Arial"/>
                <a:cs typeface="Arial"/>
              </a:rPr>
              <a:t>z</a:t>
            </a:r>
            <a:r>
              <a:rPr lang="en-US" sz="2800" spc="0" dirty="0" smtClean="0">
                <a:latin typeface="Arial"/>
                <a:cs typeface="Arial"/>
              </a:rPr>
              <a:t>ed</a:t>
            </a:r>
            <a:r>
              <a:rPr lang="en-US" sz="2800" spc="-3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for</a:t>
            </a:r>
            <a:r>
              <a:rPr lang="en-US" sz="2800" spc="-1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e</a:t>
            </a:r>
            <a:r>
              <a:rPr lang="en-US" sz="2800" spc="-39" dirty="0" smtClean="0">
                <a:latin typeface="Arial"/>
                <a:cs typeface="Arial"/>
              </a:rPr>
              <a:t>f</a:t>
            </a:r>
            <a:r>
              <a:rPr lang="en-US" sz="2800" spc="0" dirty="0" smtClean="0">
                <a:latin typeface="Arial"/>
                <a:cs typeface="Arial"/>
              </a:rPr>
              <a:t>fecti</a:t>
            </a:r>
            <a:r>
              <a:rPr lang="en-US" sz="2800" spc="-9" dirty="0" smtClean="0">
                <a:latin typeface="Arial"/>
                <a:cs typeface="Arial"/>
              </a:rPr>
              <a:t>v</a:t>
            </a:r>
            <a:r>
              <a:rPr lang="en-US" sz="2800" spc="0" dirty="0" smtClean="0">
                <a:latin typeface="Arial"/>
                <a:cs typeface="Arial"/>
              </a:rPr>
              <a:t>e financi</a:t>
            </a:r>
            <a:r>
              <a:rPr lang="en-US" sz="2800" spc="4" dirty="0" smtClean="0">
                <a:latin typeface="Arial"/>
                <a:cs typeface="Arial"/>
              </a:rPr>
              <a:t>a</a:t>
            </a:r>
            <a:r>
              <a:rPr lang="en-US" sz="2800" spc="0" dirty="0" smtClean="0">
                <a:latin typeface="Arial"/>
                <a:cs typeface="Arial"/>
              </a:rPr>
              <a:t>l </a:t>
            </a:r>
            <a:r>
              <a:rPr lang="en-US" sz="2800" spc="-9" dirty="0" smtClean="0">
                <a:latin typeface="Arial"/>
                <a:cs typeface="Arial"/>
              </a:rPr>
              <a:t>m</a:t>
            </a:r>
            <a:r>
              <a:rPr lang="en-US" sz="2800" spc="0" dirty="0" smtClean="0">
                <a:latin typeface="Arial"/>
                <a:cs typeface="Arial"/>
              </a:rPr>
              <a:t>ana</a:t>
            </a:r>
            <a:r>
              <a:rPr lang="en-US" sz="2800" spc="4" dirty="0" smtClean="0">
                <a:latin typeface="Arial"/>
                <a:cs typeface="Arial"/>
              </a:rPr>
              <a:t>g</a:t>
            </a:r>
            <a:r>
              <a:rPr lang="en-US" sz="2800" spc="0" dirty="0" smtClean="0">
                <a:latin typeface="Arial"/>
                <a:cs typeface="Arial"/>
              </a:rPr>
              <a:t>ement 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3200400" y="685800"/>
            <a:ext cx="479867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District Statistics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133600" y="1981200"/>
            <a:ext cx="7237095" cy="4556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en-US" sz="2800" spc="0" dirty="0" smtClean="0">
                <a:latin typeface="Arial"/>
                <a:cs typeface="Arial"/>
              </a:rPr>
              <a:t>1.7</a:t>
            </a:r>
            <a:r>
              <a:rPr lang="en-US" sz="2800" spc="-1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million </a:t>
            </a:r>
            <a:r>
              <a:rPr lang="en-US" sz="2800" spc="9" dirty="0" smtClean="0">
                <a:latin typeface="Arial"/>
                <a:cs typeface="Arial"/>
              </a:rPr>
              <a:t>s</a:t>
            </a:r>
            <a:r>
              <a:rPr lang="en-US" sz="2800" spc="0" dirty="0" smtClean="0">
                <a:latin typeface="Arial"/>
                <a:cs typeface="Arial"/>
              </a:rPr>
              <a:t>qua</a:t>
            </a:r>
            <a:r>
              <a:rPr lang="en-US" sz="2800" spc="9" dirty="0" smtClean="0">
                <a:latin typeface="Arial"/>
                <a:cs typeface="Arial"/>
              </a:rPr>
              <a:t>r</a:t>
            </a:r>
            <a:r>
              <a:rPr lang="en-US" sz="2800" spc="0" dirty="0" smtClean="0">
                <a:latin typeface="Arial"/>
                <a:cs typeface="Arial"/>
              </a:rPr>
              <a:t>e</a:t>
            </a:r>
            <a:r>
              <a:rPr lang="en-US" sz="2800" spc="-39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feet</a:t>
            </a:r>
            <a:r>
              <a:rPr lang="en-US" sz="2800" spc="-2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of</a:t>
            </a:r>
            <a:r>
              <a:rPr lang="en-US" sz="2800" spc="-19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interior</a:t>
            </a:r>
            <a:r>
              <a:rPr lang="en-US" sz="2800" spc="-2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s</a:t>
            </a:r>
            <a:r>
              <a:rPr lang="en-US" sz="2800" spc="4" dirty="0" smtClean="0">
                <a:latin typeface="Arial"/>
                <a:cs typeface="Arial"/>
              </a:rPr>
              <a:t>p</a:t>
            </a:r>
            <a:r>
              <a:rPr lang="en-US" sz="2800" spc="0" dirty="0" smtClean="0">
                <a:latin typeface="Arial"/>
                <a:cs typeface="Arial"/>
              </a:rPr>
              <a:t>a</a:t>
            </a:r>
            <a:r>
              <a:rPr lang="en-US" sz="2800" spc="4" dirty="0" smtClean="0">
                <a:latin typeface="Arial"/>
                <a:cs typeface="Arial"/>
              </a:rPr>
              <a:t>c</a:t>
            </a:r>
            <a:r>
              <a:rPr lang="en-US" sz="2800" spc="0" dirty="0" smtClean="0">
                <a:latin typeface="Arial"/>
                <a:cs typeface="Arial"/>
              </a:rPr>
              <a:t>e</a:t>
            </a:r>
            <a:endParaRPr lang="en-US" sz="2800" dirty="0" smtClean="0">
              <a:latin typeface="Arial"/>
              <a:cs typeface="Arial"/>
            </a:endParaRPr>
          </a:p>
          <a:p>
            <a:pPr marL="914400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13</a:t>
            </a:r>
            <a:r>
              <a:rPr lang="en-US" sz="2400" spc="-14" dirty="0" smtClean="0">
                <a:latin typeface="Arial"/>
                <a:cs typeface="Arial"/>
              </a:rPr>
              <a:t> </a:t>
            </a:r>
            <a:r>
              <a:rPr lang="en-US" sz="2400" spc="0" dirty="0" smtClean="0">
                <a:latin typeface="Arial"/>
                <a:cs typeface="Arial"/>
              </a:rPr>
              <a:t>elemen</a:t>
            </a:r>
            <a:r>
              <a:rPr lang="en-US" sz="2400" spc="-9" dirty="0" smtClean="0">
                <a:latin typeface="Arial"/>
                <a:cs typeface="Arial"/>
              </a:rPr>
              <a:t>t</a:t>
            </a:r>
            <a:r>
              <a:rPr lang="en-US" sz="2400" spc="0" dirty="0" smtClean="0">
                <a:latin typeface="Arial"/>
                <a:cs typeface="Arial"/>
              </a:rPr>
              <a:t>ary</a:t>
            </a:r>
            <a:r>
              <a:rPr lang="en-US" sz="2400" spc="-29" dirty="0" smtClean="0">
                <a:latin typeface="Arial"/>
                <a:cs typeface="Arial"/>
              </a:rPr>
              <a:t> </a:t>
            </a:r>
            <a:r>
              <a:rPr lang="en-US" sz="2400" spc="0" dirty="0" smtClean="0">
                <a:latin typeface="Arial"/>
                <a:cs typeface="Arial"/>
              </a:rPr>
              <a:t>s</a:t>
            </a:r>
            <a:r>
              <a:rPr lang="en-US" sz="2400" spc="9" dirty="0" smtClean="0">
                <a:latin typeface="Arial"/>
                <a:cs typeface="Arial"/>
              </a:rPr>
              <a:t>c</a:t>
            </a:r>
            <a:r>
              <a:rPr lang="en-US" sz="2400" spc="0" dirty="0" smtClean="0">
                <a:latin typeface="Arial"/>
                <a:cs typeface="Arial"/>
              </a:rPr>
              <a:t>hools</a:t>
            </a:r>
          </a:p>
          <a:p>
            <a:pPr marL="914400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6 </a:t>
            </a:r>
            <a:r>
              <a:rPr lang="en-US" sz="2400" spc="-9" dirty="0" smtClean="0">
                <a:latin typeface="Arial"/>
                <a:cs typeface="Arial"/>
              </a:rPr>
              <a:t>m</a:t>
            </a:r>
            <a:r>
              <a:rPr lang="en-US" sz="2400" spc="0" dirty="0" smtClean="0">
                <a:latin typeface="Arial"/>
                <a:cs typeface="Arial"/>
              </a:rPr>
              <a:t>iddle</a:t>
            </a:r>
            <a:r>
              <a:rPr lang="en-US" sz="2400" spc="-19" dirty="0" smtClean="0">
                <a:latin typeface="Arial"/>
                <a:cs typeface="Arial"/>
              </a:rPr>
              <a:t> </a:t>
            </a:r>
            <a:r>
              <a:rPr lang="en-US" sz="2400" spc="0" dirty="0" smtClean="0">
                <a:latin typeface="Arial"/>
                <a:cs typeface="Arial"/>
              </a:rPr>
              <a:t>s</a:t>
            </a:r>
            <a:r>
              <a:rPr lang="en-US" sz="2400" spc="9" dirty="0" smtClean="0">
                <a:latin typeface="Arial"/>
                <a:cs typeface="Arial"/>
              </a:rPr>
              <a:t>c</a:t>
            </a:r>
            <a:r>
              <a:rPr lang="en-US" sz="2400" spc="0" dirty="0" smtClean="0">
                <a:latin typeface="Arial"/>
                <a:cs typeface="Arial"/>
              </a:rPr>
              <a:t>hools </a:t>
            </a:r>
          </a:p>
          <a:p>
            <a:pPr marL="914400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2 high s</a:t>
            </a:r>
            <a:r>
              <a:rPr lang="en-US" sz="2400" spc="9" dirty="0" smtClean="0">
                <a:latin typeface="Arial"/>
                <a:cs typeface="Arial"/>
              </a:rPr>
              <a:t>c</a:t>
            </a:r>
            <a:r>
              <a:rPr lang="en-US" sz="2400" spc="0" dirty="0" smtClean="0">
                <a:latin typeface="Arial"/>
                <a:cs typeface="Arial"/>
              </a:rPr>
              <a:t>hool</a:t>
            </a:r>
            <a:r>
              <a:rPr lang="en-US" sz="2400" spc="9" dirty="0" smtClean="0">
                <a:latin typeface="Arial"/>
                <a:cs typeface="Arial"/>
              </a:rPr>
              <a:t>s</a:t>
            </a:r>
            <a:endParaRPr lang="en-US" sz="2400" spc="0" dirty="0" smtClean="0">
              <a:latin typeface="Arial"/>
              <a:cs typeface="Arial"/>
            </a:endParaRPr>
          </a:p>
          <a:p>
            <a:pPr marL="914400" marR="148319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2 sp</a:t>
            </a:r>
            <a:r>
              <a:rPr lang="en-US" sz="2400" spc="4" dirty="0" smtClean="0">
                <a:latin typeface="Arial"/>
                <a:cs typeface="Arial"/>
              </a:rPr>
              <a:t>e</a:t>
            </a:r>
            <a:r>
              <a:rPr lang="en-US" sz="2400" spc="0" dirty="0" smtClean="0">
                <a:latin typeface="Arial"/>
                <a:cs typeface="Arial"/>
              </a:rPr>
              <a:t>ci</a:t>
            </a:r>
            <a:r>
              <a:rPr lang="en-US" sz="2400" spc="4" dirty="0" smtClean="0">
                <a:latin typeface="Arial"/>
                <a:cs typeface="Arial"/>
              </a:rPr>
              <a:t>a</a:t>
            </a:r>
            <a:r>
              <a:rPr lang="en-US" sz="2400" spc="0" dirty="0" smtClean="0">
                <a:latin typeface="Arial"/>
                <a:cs typeface="Arial"/>
              </a:rPr>
              <a:t>l</a:t>
            </a:r>
            <a:r>
              <a:rPr lang="en-US" sz="2400" spc="-29" dirty="0" smtClean="0">
                <a:latin typeface="Arial"/>
                <a:cs typeface="Arial"/>
              </a:rPr>
              <a:t> </a:t>
            </a:r>
            <a:r>
              <a:rPr lang="en-US" sz="2400" spc="0" dirty="0" smtClean="0">
                <a:latin typeface="Arial"/>
                <a:cs typeface="Arial"/>
              </a:rPr>
              <a:t>s</a:t>
            </a:r>
            <a:r>
              <a:rPr lang="en-US" sz="2400" spc="9" dirty="0" smtClean="0">
                <a:latin typeface="Arial"/>
                <a:cs typeface="Arial"/>
              </a:rPr>
              <a:t>c</a:t>
            </a:r>
            <a:r>
              <a:rPr lang="en-US" sz="2400" spc="0" dirty="0" smtClean="0">
                <a:latin typeface="Arial"/>
                <a:cs typeface="Arial"/>
              </a:rPr>
              <a:t>hool</a:t>
            </a:r>
            <a:r>
              <a:rPr lang="en-US" sz="2400" spc="9" dirty="0" smtClean="0">
                <a:latin typeface="Arial"/>
                <a:cs typeface="Arial"/>
              </a:rPr>
              <a:t>s</a:t>
            </a:r>
            <a:endParaRPr lang="en-US" sz="2400" spc="0" dirty="0" smtClean="0">
              <a:latin typeface="Arial"/>
              <a:cs typeface="Arial"/>
            </a:endParaRPr>
          </a:p>
          <a:p>
            <a:pPr marL="914400" marR="148319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Technical Skill C</a:t>
            </a:r>
            <a:r>
              <a:rPr lang="en-US" sz="2400" spc="4" dirty="0" smtClean="0">
                <a:latin typeface="Arial"/>
                <a:cs typeface="Arial"/>
              </a:rPr>
              <a:t>e</a:t>
            </a:r>
            <a:r>
              <a:rPr lang="en-US" sz="2400" spc="0" dirty="0" smtClean="0">
                <a:latin typeface="Arial"/>
                <a:cs typeface="Arial"/>
              </a:rPr>
              <a:t>nter </a:t>
            </a:r>
            <a:br>
              <a:rPr lang="en-US" sz="2400" spc="0" dirty="0" smtClean="0">
                <a:latin typeface="Arial"/>
                <a:cs typeface="Arial"/>
              </a:rPr>
            </a:br>
            <a:r>
              <a:rPr lang="en-US" sz="2400" spc="0" dirty="0" smtClean="0">
                <a:latin typeface="Arial"/>
                <a:cs typeface="Arial"/>
              </a:rPr>
              <a:t>c</a:t>
            </a:r>
            <a:r>
              <a:rPr lang="en-US" sz="2400" spc="4" dirty="0" smtClean="0">
                <a:latin typeface="Arial"/>
                <a:cs typeface="Arial"/>
              </a:rPr>
              <a:t>o</a:t>
            </a:r>
            <a:r>
              <a:rPr lang="en-US" sz="2400" spc="0" dirty="0" smtClean="0">
                <a:latin typeface="Arial"/>
                <a:cs typeface="Arial"/>
              </a:rPr>
              <a:t>ope</a:t>
            </a:r>
            <a:r>
              <a:rPr lang="en-US" sz="2400" spc="9" dirty="0" smtClean="0">
                <a:latin typeface="Arial"/>
                <a:cs typeface="Arial"/>
              </a:rPr>
              <a:t>r</a:t>
            </a:r>
            <a:r>
              <a:rPr lang="en-US" sz="2400" spc="0" dirty="0" smtClean="0">
                <a:latin typeface="Arial"/>
                <a:cs typeface="Arial"/>
              </a:rPr>
              <a:t>ati</a:t>
            </a:r>
            <a:r>
              <a:rPr lang="en-US" sz="2400" spc="-9" dirty="0" smtClean="0">
                <a:latin typeface="Arial"/>
                <a:cs typeface="Arial"/>
              </a:rPr>
              <a:t>v</a:t>
            </a:r>
            <a:r>
              <a:rPr lang="en-US" sz="2400" spc="0" dirty="0" smtClean="0">
                <a:latin typeface="Arial"/>
                <a:cs typeface="Arial"/>
              </a:rPr>
              <a:t>e</a:t>
            </a:r>
          </a:p>
          <a:p>
            <a:pPr marL="914400" marR="148319" lvl="1" indent="-457200">
              <a:buSzPct val="90000"/>
              <a:buFont typeface="Courier New"/>
              <a:buChar char="o"/>
            </a:pPr>
            <a:r>
              <a:rPr lang="en-US" sz="2400" spc="0" dirty="0" smtClean="0">
                <a:latin typeface="Arial"/>
                <a:cs typeface="Arial"/>
              </a:rPr>
              <a:t>2 su</a:t>
            </a:r>
            <a:r>
              <a:rPr lang="en-US" sz="2400" spc="4" dirty="0" smtClean="0">
                <a:latin typeface="Arial"/>
                <a:cs typeface="Arial"/>
              </a:rPr>
              <a:t>p</a:t>
            </a:r>
            <a:r>
              <a:rPr lang="en-US" sz="2400" spc="0" dirty="0" smtClean="0">
                <a:latin typeface="Arial"/>
                <a:cs typeface="Arial"/>
              </a:rPr>
              <a:t>po</a:t>
            </a:r>
            <a:r>
              <a:rPr lang="en-US" sz="2400" spc="4" dirty="0" smtClean="0">
                <a:latin typeface="Arial"/>
                <a:cs typeface="Arial"/>
              </a:rPr>
              <a:t>r</a:t>
            </a:r>
            <a:r>
              <a:rPr lang="en-US" sz="2400" spc="0" dirty="0" smtClean="0">
                <a:latin typeface="Arial"/>
                <a:cs typeface="Arial"/>
              </a:rPr>
              <a:t>t</a:t>
            </a:r>
            <a:r>
              <a:rPr lang="en-US" sz="2400" spc="-44" dirty="0" smtClean="0">
                <a:latin typeface="Arial"/>
                <a:cs typeface="Arial"/>
              </a:rPr>
              <a:t> </a:t>
            </a:r>
            <a:r>
              <a:rPr lang="en-US" sz="2400" spc="0" dirty="0" smtClean="0">
                <a:latin typeface="Arial"/>
                <a:cs typeface="Arial"/>
              </a:rPr>
              <a:t>facilities</a:t>
            </a:r>
            <a:endParaRPr lang="en-US" sz="2400" dirty="0" smtClean="0">
              <a:latin typeface="Arial"/>
              <a:cs typeface="Arial"/>
            </a:endParaRPr>
          </a:p>
          <a:p>
            <a:pPr marL="457200" marR="38221" indent="-457200">
              <a:spcBef>
                <a:spcPts val="600"/>
              </a:spcBef>
              <a:buFont typeface="Arial"/>
              <a:buChar char="•"/>
            </a:pPr>
            <a:r>
              <a:rPr lang="en-US" sz="2800" spc="0" dirty="0" smtClean="0">
                <a:latin typeface="Arial"/>
                <a:cs typeface="Arial"/>
              </a:rPr>
              <a:t>337</a:t>
            </a:r>
            <a:r>
              <a:rPr lang="en-US" sz="2800" spc="-9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a</a:t>
            </a:r>
            <a:r>
              <a:rPr lang="en-US" sz="2800" spc="4" dirty="0" smtClean="0">
                <a:latin typeface="Arial"/>
                <a:cs typeface="Arial"/>
              </a:rPr>
              <a:t>c</a:t>
            </a:r>
            <a:r>
              <a:rPr lang="en-US" sz="2800" spc="0" dirty="0" smtClean="0">
                <a:latin typeface="Arial"/>
                <a:cs typeface="Arial"/>
              </a:rPr>
              <a:t>r</a:t>
            </a:r>
            <a:r>
              <a:rPr lang="en-US" sz="2800" spc="4" dirty="0" smtClean="0">
                <a:latin typeface="Arial"/>
                <a:cs typeface="Arial"/>
              </a:rPr>
              <a:t>e</a:t>
            </a:r>
            <a:r>
              <a:rPr lang="en-US" sz="2800" spc="0" dirty="0" smtClean="0">
                <a:latin typeface="Arial"/>
                <a:cs typeface="Arial"/>
              </a:rPr>
              <a:t>s</a:t>
            </a:r>
            <a:r>
              <a:rPr lang="en-US" sz="2800" spc="-34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of</a:t>
            </a:r>
            <a:r>
              <a:rPr lang="en-US" sz="2800" spc="-19" dirty="0" smtClean="0">
                <a:latin typeface="Arial"/>
                <a:cs typeface="Arial"/>
              </a:rPr>
              <a:t> </a:t>
            </a:r>
            <a:r>
              <a:rPr lang="en-US" sz="2800" spc="0" dirty="0" smtClean="0">
                <a:latin typeface="Arial"/>
                <a:cs typeface="Arial"/>
              </a:rPr>
              <a:t>land</a:t>
            </a:r>
          </a:p>
        </p:txBody>
      </p:sp>
    </p:spTree>
    <p:extLst>
      <p:ext uri="{BB962C8B-B14F-4D97-AF65-F5344CB8AC3E}">
        <p14:creationId xmlns:p14="http://schemas.microsoft.com/office/powerpoint/2010/main" val="19813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 txBox="1"/>
          <p:nvPr/>
        </p:nvSpPr>
        <p:spPr>
          <a:xfrm>
            <a:off x="2819400" y="685800"/>
            <a:ext cx="5105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lang="en-US" sz="4000" spc="298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GC/CM Experience</a:t>
            </a:r>
            <a:endParaRPr sz="4000" spc="298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105487" y="1234854"/>
            <a:ext cx="7008495" cy="5470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600"/>
              </a:spcBef>
            </a:pPr>
            <a:r>
              <a:rPr lang="en-US" sz="2800" spc="0" dirty="0" smtClean="0">
                <a:latin typeface="Arial"/>
                <a:cs typeface="Arial"/>
              </a:rPr>
              <a:t>History with alternative delivery projects </a:t>
            </a:r>
            <a:r>
              <a:rPr lang="en-US" sz="2800" dirty="0" smtClean="0">
                <a:latin typeface="Arial"/>
                <a:cs typeface="Arial"/>
              </a:rPr>
              <a:t>since 2015</a:t>
            </a:r>
            <a:endParaRPr lang="en-US" sz="2800" spc="0" dirty="0" smtClean="0">
              <a:latin typeface="Arial"/>
              <a:cs typeface="Arial"/>
            </a:endParaRPr>
          </a:p>
          <a:p>
            <a:pPr marL="355600" indent="-3429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CVSD 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Chester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Greenacres Elementary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Evergreen Middle 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North Pines Middle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Opportunity Elementary </a:t>
            </a:r>
          </a:p>
          <a:p>
            <a:pPr marL="812800" lvl="1" indent="-342900">
              <a:spcBef>
                <a:spcPts val="600"/>
              </a:spcBef>
              <a:buSzPct val="90000"/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Sunrise Elementary</a:t>
            </a:r>
          </a:p>
          <a:p>
            <a:pPr marL="355600" indent="-3429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OAC – over 57 alternative delivery projects valued at over $2B</a:t>
            </a:r>
          </a:p>
          <a:p>
            <a:pPr marL="355600" indent="-342900">
              <a:spcBef>
                <a:spcPts val="600"/>
              </a:spcBef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Perkins Coie – unchallenged legal expertise</a:t>
            </a:r>
          </a:p>
        </p:txBody>
      </p:sp>
    </p:spTree>
    <p:extLst>
      <p:ext uri="{BB962C8B-B14F-4D97-AF65-F5344CB8AC3E}">
        <p14:creationId xmlns:p14="http://schemas.microsoft.com/office/powerpoint/2010/main" val="24111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451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ÇlÇr ñæí©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Jurgensen, Jeff</dc:creator>
  <cp:lastModifiedBy>Jurgensen, Jeff</cp:lastModifiedBy>
  <cp:revision>98</cp:revision>
  <cp:lastPrinted>2017-11-21T19:14:57Z</cp:lastPrinted>
  <dcterms:modified xsi:type="dcterms:W3CDTF">2017-11-30T17:33:47Z</dcterms:modified>
</cp:coreProperties>
</file>