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7" r:id="rId6"/>
    <p:sldId id="258" r:id="rId7"/>
    <p:sldId id="295" r:id="rId8"/>
    <p:sldId id="297" r:id="rId9"/>
    <p:sldId id="305" r:id="rId10"/>
    <p:sldId id="259" r:id="rId11"/>
    <p:sldId id="272" r:id="rId12"/>
    <p:sldId id="273" r:id="rId13"/>
    <p:sldId id="306" r:id="rId14"/>
    <p:sldId id="260" r:id="rId15"/>
    <p:sldId id="277" r:id="rId16"/>
    <p:sldId id="274" r:id="rId17"/>
    <p:sldId id="270" r:id="rId18"/>
    <p:sldId id="271" r:id="rId19"/>
  </p:sldIdLst>
  <p:sldSz cx="9144000" cy="6858000" type="screen4x3"/>
  <p:notesSz cx="9309100" cy="7023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8A6"/>
    <a:srgbClr val="C2E494"/>
    <a:srgbClr val="B7DF81"/>
    <a:srgbClr val="CEE9A9"/>
    <a:srgbClr val="DAEFBF"/>
    <a:srgbClr val="B5DE7E"/>
    <a:srgbClr val="009999"/>
    <a:srgbClr val="3D9181"/>
    <a:srgbClr val="399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BD07C-4115-45E0-BE00-B1A7B509A3E5}" v="1" dt="2020-09-23T15:42:32.3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18" autoAdjust="0"/>
  </p:normalViewPr>
  <p:slideViewPr>
    <p:cSldViewPr>
      <p:cViewPr varScale="1">
        <p:scale>
          <a:sx n="87" d="100"/>
          <a:sy n="87" d="100"/>
        </p:scale>
        <p:origin x="1760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2213" y="5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541" y="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AB1ED10-271E-7C40-A348-AB2E3A18CD23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32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541" y="6670320"/>
            <a:ext cx="4033943" cy="3511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B3D7ABE-321C-0E4E-BB71-E195DB683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5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675" y="0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31483-5576-43EF-9432-5D1121127782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4988" y="877888"/>
            <a:ext cx="3159125" cy="2370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9788"/>
            <a:ext cx="7448550" cy="2765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675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675" y="6670675"/>
            <a:ext cx="4033838" cy="352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C89F3-C1A0-47CD-B711-1C9E2A7A6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87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C89F3-C1A0-47CD-B711-1C9E2A7A6B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54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C89F3-C1A0-47CD-B711-1C9E2A7A6B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77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8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-12710" y="0"/>
            <a:ext cx="1765310" cy="6858000"/>
          </a:xfrm>
          <a:prstGeom prst="rect">
            <a:avLst/>
          </a:prstGeom>
          <a:gradFill flip="none" rotWithShape="1">
            <a:gsLst>
              <a:gs pos="8000">
                <a:srgbClr val="B5DE7E"/>
              </a:gs>
              <a:gs pos="71000">
                <a:schemeClr val="accent5">
                  <a:lumMod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95" y="0"/>
            <a:ext cx="1787095" cy="178590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96549"/>
            <a:ext cx="1752599" cy="146145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159"/>
          <p:cNvSpPr txBox="1"/>
          <p:nvPr/>
        </p:nvSpPr>
        <p:spPr>
          <a:xfrm>
            <a:off x="2962370" y="729756"/>
            <a:ext cx="5002387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5"/>
              </a:lnSpc>
              <a:spcBef>
                <a:spcPts val="209"/>
              </a:spcBef>
              <a:tabLst>
                <a:tab pos="1384300" algn="l"/>
                <a:tab pos="2006600" algn="l"/>
              </a:tabLst>
            </a:pPr>
            <a:r>
              <a:rPr sz="4000" b="1" spc="0" dirty="0">
                <a:latin typeface="Arial"/>
                <a:cs typeface="Arial"/>
              </a:rPr>
              <a:t>State	of	</a:t>
            </a:r>
            <a:r>
              <a:rPr sz="4000" b="1" spc="-144" dirty="0">
                <a:latin typeface="Arial"/>
                <a:cs typeface="Arial"/>
              </a:rPr>
              <a:t>W</a:t>
            </a:r>
            <a:r>
              <a:rPr sz="4000" b="1" spc="0" dirty="0">
                <a:latin typeface="Arial"/>
                <a:cs typeface="Arial"/>
              </a:rPr>
              <a:t>ashin</a:t>
            </a:r>
            <a:r>
              <a:rPr sz="4000" b="1" spc="-14" dirty="0">
                <a:latin typeface="Arial"/>
                <a:cs typeface="Arial"/>
              </a:rPr>
              <a:t>g</a:t>
            </a:r>
            <a:r>
              <a:rPr sz="4000" b="1" spc="0" dirty="0">
                <a:latin typeface="Arial"/>
                <a:cs typeface="Arial"/>
              </a:rPr>
              <a:t>ton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4523922" y="1420100"/>
            <a:ext cx="1879281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5"/>
              </a:lnSpc>
              <a:spcBef>
                <a:spcPts val="209"/>
              </a:spcBef>
            </a:pPr>
            <a:r>
              <a:rPr sz="4000" b="1" spc="0" dirty="0">
                <a:latin typeface="Arial"/>
                <a:cs typeface="Arial"/>
              </a:rPr>
              <a:t>C</a:t>
            </a:r>
            <a:r>
              <a:rPr sz="4000" b="1" spc="-309" dirty="0">
                <a:latin typeface="Arial"/>
                <a:cs typeface="Arial"/>
              </a:rPr>
              <a:t>P</a:t>
            </a:r>
            <a:r>
              <a:rPr sz="4000" b="1" spc="0" dirty="0">
                <a:latin typeface="Arial"/>
                <a:cs typeface="Arial"/>
              </a:rPr>
              <a:t>ARB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2217370" y="2057400"/>
            <a:ext cx="6492383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5"/>
              </a:lnSpc>
              <a:spcBef>
                <a:spcPts val="209"/>
              </a:spcBef>
            </a:pPr>
            <a:r>
              <a:rPr sz="4000" b="1" spc="0" dirty="0">
                <a:latin typeface="Arial"/>
                <a:cs typeface="Arial"/>
              </a:rPr>
              <a:t>Project</a:t>
            </a:r>
            <a:r>
              <a:rPr sz="4000" b="1" spc="-120" dirty="0">
                <a:latin typeface="Arial"/>
                <a:cs typeface="Arial"/>
              </a:rPr>
              <a:t> </a:t>
            </a:r>
            <a:r>
              <a:rPr sz="4000" b="1" spc="0" dirty="0">
                <a:latin typeface="Arial"/>
                <a:cs typeface="Arial"/>
              </a:rPr>
              <a:t>Review</a:t>
            </a:r>
            <a:r>
              <a:rPr sz="4000" b="1" spc="-117" dirty="0">
                <a:latin typeface="Arial"/>
                <a:cs typeface="Arial"/>
              </a:rPr>
              <a:t> </a:t>
            </a:r>
            <a:r>
              <a:rPr sz="4000" b="1" spc="0" dirty="0">
                <a:latin typeface="Arial"/>
                <a:cs typeface="Arial"/>
              </a:rPr>
              <a:t>Committee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1981200" y="2971800"/>
            <a:ext cx="6431321" cy="30396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91835" marR="726923" algn="ctr">
              <a:lnSpc>
                <a:spcPts val="3375"/>
              </a:lnSpc>
              <a:spcBef>
                <a:spcPts val="168"/>
              </a:spcBef>
            </a:pPr>
            <a:r>
              <a:rPr lang="en-US" sz="3200" spc="0" dirty="0">
                <a:latin typeface="Arial"/>
                <a:cs typeface="Arial"/>
              </a:rPr>
              <a:t>Central Valley School District #356</a:t>
            </a:r>
            <a:endParaRPr sz="3200" dirty="0">
              <a:latin typeface="Arial"/>
              <a:cs typeface="Arial"/>
            </a:endParaRPr>
          </a:p>
          <a:p>
            <a:pPr marL="519686" marR="554379" algn="ctr">
              <a:lnSpc>
                <a:spcPct val="95825"/>
              </a:lnSpc>
              <a:spcBef>
                <a:spcPts val="375"/>
              </a:spcBef>
            </a:pPr>
            <a:r>
              <a:rPr lang="en-US" sz="3200" dirty="0">
                <a:latin typeface="Arial"/>
                <a:cs typeface="Arial"/>
              </a:rPr>
              <a:t>Alternative Delivery </a:t>
            </a:r>
          </a:p>
          <a:p>
            <a:pPr marL="519686" marR="554379" algn="ctr">
              <a:lnSpc>
                <a:spcPct val="95825"/>
              </a:lnSpc>
              <a:spcBef>
                <a:spcPts val="375"/>
              </a:spcBef>
            </a:pPr>
            <a:r>
              <a:rPr lang="en-US" sz="3200" spc="0" dirty="0">
                <a:latin typeface="Arial"/>
                <a:cs typeface="Arial"/>
              </a:rPr>
              <a:t>Public Body Recertification for GC/CM</a:t>
            </a:r>
          </a:p>
          <a:p>
            <a:pPr marL="1100289" marR="1134387" algn="ctr">
              <a:lnSpc>
                <a:spcPct val="95825"/>
              </a:lnSpc>
              <a:spcBef>
                <a:spcPts val="544"/>
              </a:spcBef>
            </a:pPr>
            <a:r>
              <a:rPr lang="en-US" sz="3200" spc="0" dirty="0">
                <a:latin typeface="Arial"/>
                <a:cs typeface="Arial"/>
              </a:rPr>
              <a:t>September 24, 2020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330A40-78D5-4003-9482-FC6ACA828E50}"/>
              </a:ext>
            </a:extLst>
          </p:cNvPr>
          <p:cNvSpPr/>
          <p:nvPr/>
        </p:nvSpPr>
        <p:spPr>
          <a:xfrm>
            <a:off x="2057400" y="1447800"/>
            <a:ext cx="6096000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42900">
              <a:spcBef>
                <a:spcPts val="600"/>
              </a:spcBef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OAC Services, Inc. – over 65 alternative delivery projects valued at over $2B</a:t>
            </a:r>
          </a:p>
          <a:p>
            <a:pPr marL="355600" indent="-342900">
              <a:spcBef>
                <a:spcPts val="600"/>
              </a:spcBef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Perkins Coie – unchallenged legal expertise, served as construction counsel since 2015</a:t>
            </a:r>
          </a:p>
        </p:txBody>
      </p:sp>
      <p:sp>
        <p:nvSpPr>
          <p:cNvPr id="3" name="object 159">
            <a:extLst>
              <a:ext uri="{FF2B5EF4-FFF2-40B4-BE49-F238E27FC236}">
                <a16:creationId xmlns:a16="http://schemas.microsoft.com/office/drawing/2014/main" id="{8A67B755-31C4-4AD3-9A31-D16DD13200D4}"/>
              </a:ext>
            </a:extLst>
          </p:cNvPr>
          <p:cNvSpPr txBox="1"/>
          <p:nvPr/>
        </p:nvSpPr>
        <p:spPr>
          <a:xfrm>
            <a:off x="2819400" y="685800"/>
            <a:ext cx="5105400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GC/CM Experience</a:t>
            </a:r>
            <a:endParaRPr sz="4000" spc="298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4076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object 163"/>
          <p:cNvSpPr txBox="1"/>
          <p:nvPr/>
        </p:nvSpPr>
        <p:spPr>
          <a:xfrm>
            <a:off x="2144049" y="812407"/>
            <a:ext cx="6765503" cy="6023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3770"/>
              </a:lnSpc>
              <a:spcBef>
                <a:spcPts val="188"/>
              </a:spcBef>
            </a:pP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CVSD Internal Processes</a:t>
            </a:r>
          </a:p>
          <a:p>
            <a:pPr marL="12700" marR="45720">
              <a:lnSpc>
                <a:spcPts val="3770"/>
              </a:lnSpc>
              <a:spcBef>
                <a:spcPts val="188"/>
              </a:spcBef>
            </a:pPr>
            <a:endParaRPr sz="4000" dirty="0">
              <a:latin typeface="Arial"/>
              <a:cs typeface="Arial"/>
            </a:endParaRPr>
          </a:p>
        </p:txBody>
      </p:sp>
      <p:sp>
        <p:nvSpPr>
          <p:cNvPr id="99" name="Text Box 2"/>
          <p:cNvSpPr txBox="1">
            <a:spLocks noChangeArrowheads="1"/>
          </p:cNvSpPr>
          <p:nvPr/>
        </p:nvSpPr>
        <p:spPr bwMode="auto">
          <a:xfrm>
            <a:off x="2617859" y="1600202"/>
            <a:ext cx="1583170" cy="152130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/>
                <a:ea typeface="ÇlÇr ñæí©" charset="0"/>
              </a:rPr>
              <a:t>CVSD identifies projects in pre-bond planning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/>
            </a:endParaRPr>
          </a:p>
        </p:txBody>
      </p:sp>
      <p:sp>
        <p:nvSpPr>
          <p:cNvPr id="100" name="Text Box 2"/>
          <p:cNvSpPr txBox="1">
            <a:spLocks noChangeArrowheads="1"/>
          </p:cNvSpPr>
          <p:nvPr/>
        </p:nvSpPr>
        <p:spPr bwMode="auto">
          <a:xfrm>
            <a:off x="4572000" y="1599724"/>
            <a:ext cx="1581727" cy="152130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/>
                <a:ea typeface="ÇlÇr ñæí©" charset="0"/>
              </a:rPr>
              <a:t>Scope of each project is further defined, and budgets are drafted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/>
            </a:endParaRPr>
          </a:p>
        </p:txBody>
      </p:sp>
      <p:sp>
        <p:nvSpPr>
          <p:cNvPr id="101" name="Text Box 2"/>
          <p:cNvSpPr txBox="1">
            <a:spLocks noChangeArrowheads="1"/>
          </p:cNvSpPr>
          <p:nvPr/>
        </p:nvSpPr>
        <p:spPr bwMode="auto">
          <a:xfrm>
            <a:off x="6506185" y="1590918"/>
            <a:ext cx="1588943" cy="152130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/>
                <a:ea typeface="ÇlÇr ñæí©" charset="0"/>
              </a:rPr>
              <a:t>Each project is evaluated against RCW 39.10.340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/>
            </a:endParaRPr>
          </a:p>
        </p:txBody>
      </p:sp>
      <p:cxnSp>
        <p:nvCxnSpPr>
          <p:cNvPr id="1028" name="AutoShape 4"/>
          <p:cNvCxnSpPr>
            <a:cxnSpLocks noChangeShapeType="1"/>
          </p:cNvCxnSpPr>
          <p:nvPr/>
        </p:nvCxnSpPr>
        <p:spPr bwMode="auto">
          <a:xfrm>
            <a:off x="6255879" y="2598736"/>
            <a:ext cx="21792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>
            <a:off x="4300440" y="2598736"/>
            <a:ext cx="193386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02" name="Text Box 2"/>
          <p:cNvSpPr txBox="1">
            <a:spLocks noChangeArrowheads="1"/>
          </p:cNvSpPr>
          <p:nvPr/>
        </p:nvSpPr>
        <p:spPr bwMode="auto">
          <a:xfrm>
            <a:off x="2600181" y="3429000"/>
            <a:ext cx="1564767" cy="154803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/>
                <a:ea typeface="ÇlÇr ñæí©" charset="0"/>
              </a:rPr>
              <a:t>Projects that meet at least one of the RCW criteria are further evaluated with pros and cons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/>
            </a:endParaRPr>
          </a:p>
        </p:txBody>
      </p:sp>
      <p:sp>
        <p:nvSpPr>
          <p:cNvPr id="1024" name="Text Box 2"/>
          <p:cNvSpPr txBox="1">
            <a:spLocks noChangeArrowheads="1"/>
          </p:cNvSpPr>
          <p:nvPr/>
        </p:nvSpPr>
        <p:spPr bwMode="auto">
          <a:xfrm>
            <a:off x="4572000" y="3429002"/>
            <a:ext cx="1581727" cy="15480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/>
                <a:ea typeface="ÇlÇr ñæí©" charset="0"/>
              </a:rPr>
              <a:t>Scope of each project is finalized, and final budgets are created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/>
            </a:endParaRPr>
          </a:p>
        </p:txBody>
      </p:sp>
      <p:cxnSp>
        <p:nvCxnSpPr>
          <p:cNvPr id="1032" name="AutoShape 8"/>
          <p:cNvCxnSpPr>
            <a:cxnSpLocks noChangeShapeType="1"/>
          </p:cNvCxnSpPr>
          <p:nvPr/>
        </p:nvCxnSpPr>
        <p:spPr bwMode="auto">
          <a:xfrm>
            <a:off x="4252984" y="4005262"/>
            <a:ext cx="21792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025" name="Text Box 2"/>
          <p:cNvSpPr txBox="1">
            <a:spLocks noChangeArrowheads="1"/>
          </p:cNvSpPr>
          <p:nvPr/>
        </p:nvSpPr>
        <p:spPr bwMode="auto">
          <a:xfrm>
            <a:off x="6560779" y="3429006"/>
            <a:ext cx="1588943" cy="15480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/>
                <a:ea typeface="ÇlÇr ñæí©" charset="0"/>
              </a:rPr>
              <a:t>Based on funds, scopes, pros, and cons, delivery method recommendation is made by Capital Facilities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/>
            </a:endParaRPr>
          </a:p>
        </p:txBody>
      </p:sp>
      <p:cxnSp>
        <p:nvCxnSpPr>
          <p:cNvPr id="1034" name="AutoShape 10"/>
          <p:cNvCxnSpPr>
            <a:cxnSpLocks noChangeShapeType="1"/>
          </p:cNvCxnSpPr>
          <p:nvPr/>
        </p:nvCxnSpPr>
        <p:spPr bwMode="auto">
          <a:xfrm>
            <a:off x="6250059" y="4005262"/>
            <a:ext cx="21792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grpSp>
        <p:nvGrpSpPr>
          <p:cNvPr id="1031" name="Group 1030"/>
          <p:cNvGrpSpPr/>
          <p:nvPr/>
        </p:nvGrpSpPr>
        <p:grpSpPr>
          <a:xfrm>
            <a:off x="2250786" y="3883024"/>
            <a:ext cx="242455" cy="228600"/>
            <a:chOff x="1371600" y="3124200"/>
            <a:chExt cx="266700" cy="228600"/>
          </a:xfrm>
        </p:grpSpPr>
        <p:cxnSp>
          <p:nvCxnSpPr>
            <p:cNvPr id="214" name="AutoShape 4"/>
            <p:cNvCxnSpPr>
              <a:cxnSpLocks noChangeShapeType="1"/>
            </p:cNvCxnSpPr>
            <p:nvPr/>
          </p:nvCxnSpPr>
          <p:spPr bwMode="auto">
            <a:xfrm>
              <a:off x="1398587" y="3246364"/>
              <a:ext cx="23971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6" name="Freeform 1025"/>
            <p:cNvSpPr/>
            <p:nvPr/>
          </p:nvSpPr>
          <p:spPr>
            <a:xfrm flipH="1">
              <a:off x="1371600" y="3124200"/>
              <a:ext cx="45719" cy="228600"/>
            </a:xfrm>
            <a:custGeom>
              <a:avLst/>
              <a:gdLst>
                <a:gd name="connsiteX0" fmla="*/ 151203 w 151203"/>
                <a:gd name="connsiteY0" fmla="*/ 0 h 529137"/>
                <a:gd name="connsiteX1" fmla="*/ 75602 w 151203"/>
                <a:gd name="connsiteY1" fmla="*/ 4535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151203 w 151203"/>
                <a:gd name="connsiteY0" fmla="*/ 0 h 529137"/>
                <a:gd name="connsiteX1" fmla="*/ 70217 w 151203"/>
                <a:gd name="connsiteY1" fmla="*/ 1829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70217 w 105843"/>
                <a:gd name="connsiteY0" fmla="*/ 0 h 510843"/>
                <a:gd name="connsiteX1" fmla="*/ 30241 w 105843"/>
                <a:gd name="connsiteY1" fmla="*/ 42179 h 510843"/>
                <a:gd name="connsiteX2" fmla="*/ 0 w 105843"/>
                <a:gd name="connsiteY2" fmla="*/ 87533 h 510843"/>
                <a:gd name="connsiteX3" fmla="*/ 15121 w 105843"/>
                <a:gd name="connsiteY3" fmla="*/ 208479 h 510843"/>
                <a:gd name="connsiteX4" fmla="*/ 90722 w 105843"/>
                <a:gd name="connsiteY4" fmla="*/ 299188 h 510843"/>
                <a:gd name="connsiteX5" fmla="*/ 105843 w 105843"/>
                <a:gd name="connsiteY5" fmla="*/ 344543 h 510843"/>
                <a:gd name="connsiteX6" fmla="*/ 45361 w 105843"/>
                <a:gd name="connsiteY6" fmla="*/ 495725 h 510843"/>
                <a:gd name="connsiteX7" fmla="*/ 15121 w 105843"/>
                <a:gd name="connsiteY7" fmla="*/ 510843 h 510843"/>
                <a:gd name="connsiteX0" fmla="*/ 70217 w 105843"/>
                <a:gd name="connsiteY0" fmla="*/ 0 h 510843"/>
                <a:gd name="connsiteX1" fmla="*/ 0 w 105843"/>
                <a:gd name="connsiteY1" fmla="*/ 87533 h 510843"/>
                <a:gd name="connsiteX2" fmla="*/ 15121 w 105843"/>
                <a:gd name="connsiteY2" fmla="*/ 208479 h 510843"/>
                <a:gd name="connsiteX3" fmla="*/ 90722 w 105843"/>
                <a:gd name="connsiteY3" fmla="*/ 299188 h 510843"/>
                <a:gd name="connsiteX4" fmla="*/ 105843 w 105843"/>
                <a:gd name="connsiteY4" fmla="*/ 344543 h 510843"/>
                <a:gd name="connsiteX5" fmla="*/ 45361 w 105843"/>
                <a:gd name="connsiteY5" fmla="*/ 495725 h 510843"/>
                <a:gd name="connsiteX6" fmla="*/ 15121 w 105843"/>
                <a:gd name="connsiteY6" fmla="*/ 510843 h 510843"/>
                <a:gd name="connsiteX0" fmla="*/ 70217 w 107258"/>
                <a:gd name="connsiteY0" fmla="*/ 0 h 510843"/>
                <a:gd name="connsiteX1" fmla="*/ 0 w 107258"/>
                <a:gd name="connsiteY1" fmla="*/ 87533 h 510843"/>
                <a:gd name="connsiteX2" fmla="*/ 15121 w 107258"/>
                <a:gd name="connsiteY2" fmla="*/ 208479 h 510843"/>
                <a:gd name="connsiteX3" fmla="*/ 105843 w 107258"/>
                <a:gd name="connsiteY3" fmla="*/ 344543 h 510843"/>
                <a:gd name="connsiteX4" fmla="*/ 45361 w 107258"/>
                <a:gd name="connsiteY4" fmla="*/ 495725 h 510843"/>
                <a:gd name="connsiteX5" fmla="*/ 15121 w 107258"/>
                <a:gd name="connsiteY5" fmla="*/ 510843 h 510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258" h="510843">
                  <a:moveTo>
                    <a:pt x="70217" y="0"/>
                  </a:moveTo>
                  <a:cubicBezTo>
                    <a:pt x="55589" y="18236"/>
                    <a:pt x="9183" y="52787"/>
                    <a:pt x="0" y="87533"/>
                  </a:cubicBezTo>
                  <a:cubicBezTo>
                    <a:pt x="5040" y="127848"/>
                    <a:pt x="-2520" y="165644"/>
                    <a:pt x="15121" y="208479"/>
                  </a:cubicBezTo>
                  <a:cubicBezTo>
                    <a:pt x="32762" y="251314"/>
                    <a:pt x="100803" y="296669"/>
                    <a:pt x="105843" y="344543"/>
                  </a:cubicBezTo>
                  <a:cubicBezTo>
                    <a:pt x="110883" y="392417"/>
                    <a:pt x="105033" y="447994"/>
                    <a:pt x="45361" y="495725"/>
                  </a:cubicBezTo>
                  <a:cubicBezTo>
                    <a:pt x="36561" y="502764"/>
                    <a:pt x="25201" y="505804"/>
                    <a:pt x="15121" y="510843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0" name="Group 1029"/>
          <p:cNvGrpSpPr/>
          <p:nvPr/>
        </p:nvGrpSpPr>
        <p:grpSpPr>
          <a:xfrm>
            <a:off x="8247856" y="2460624"/>
            <a:ext cx="264103" cy="228600"/>
            <a:chOff x="7075487" y="1701800"/>
            <a:chExt cx="290513" cy="228600"/>
          </a:xfrm>
        </p:grpSpPr>
        <p:cxnSp>
          <p:nvCxnSpPr>
            <p:cNvPr id="213" name="AutoShape 4"/>
            <p:cNvCxnSpPr>
              <a:cxnSpLocks noChangeShapeType="1"/>
            </p:cNvCxnSpPr>
            <p:nvPr/>
          </p:nvCxnSpPr>
          <p:spPr bwMode="auto">
            <a:xfrm>
              <a:off x="7075487" y="1828800"/>
              <a:ext cx="23971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6" name="Freeform 215"/>
            <p:cNvSpPr/>
            <p:nvPr/>
          </p:nvSpPr>
          <p:spPr>
            <a:xfrm flipH="1">
              <a:off x="7320281" y="1701800"/>
              <a:ext cx="45719" cy="228600"/>
            </a:xfrm>
            <a:custGeom>
              <a:avLst/>
              <a:gdLst>
                <a:gd name="connsiteX0" fmla="*/ 151203 w 151203"/>
                <a:gd name="connsiteY0" fmla="*/ 0 h 529137"/>
                <a:gd name="connsiteX1" fmla="*/ 75602 w 151203"/>
                <a:gd name="connsiteY1" fmla="*/ 4535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151203 w 151203"/>
                <a:gd name="connsiteY0" fmla="*/ 0 h 529137"/>
                <a:gd name="connsiteX1" fmla="*/ 70217 w 151203"/>
                <a:gd name="connsiteY1" fmla="*/ 1829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70217 w 105843"/>
                <a:gd name="connsiteY0" fmla="*/ 0 h 510843"/>
                <a:gd name="connsiteX1" fmla="*/ 30241 w 105843"/>
                <a:gd name="connsiteY1" fmla="*/ 42179 h 510843"/>
                <a:gd name="connsiteX2" fmla="*/ 0 w 105843"/>
                <a:gd name="connsiteY2" fmla="*/ 87533 h 510843"/>
                <a:gd name="connsiteX3" fmla="*/ 15121 w 105843"/>
                <a:gd name="connsiteY3" fmla="*/ 208479 h 510843"/>
                <a:gd name="connsiteX4" fmla="*/ 90722 w 105843"/>
                <a:gd name="connsiteY4" fmla="*/ 299188 h 510843"/>
                <a:gd name="connsiteX5" fmla="*/ 105843 w 105843"/>
                <a:gd name="connsiteY5" fmla="*/ 344543 h 510843"/>
                <a:gd name="connsiteX6" fmla="*/ 45361 w 105843"/>
                <a:gd name="connsiteY6" fmla="*/ 495725 h 510843"/>
                <a:gd name="connsiteX7" fmla="*/ 15121 w 105843"/>
                <a:gd name="connsiteY7" fmla="*/ 510843 h 510843"/>
                <a:gd name="connsiteX0" fmla="*/ 70217 w 105843"/>
                <a:gd name="connsiteY0" fmla="*/ 0 h 510843"/>
                <a:gd name="connsiteX1" fmla="*/ 0 w 105843"/>
                <a:gd name="connsiteY1" fmla="*/ 87533 h 510843"/>
                <a:gd name="connsiteX2" fmla="*/ 15121 w 105843"/>
                <a:gd name="connsiteY2" fmla="*/ 208479 h 510843"/>
                <a:gd name="connsiteX3" fmla="*/ 90722 w 105843"/>
                <a:gd name="connsiteY3" fmla="*/ 299188 h 510843"/>
                <a:gd name="connsiteX4" fmla="*/ 105843 w 105843"/>
                <a:gd name="connsiteY4" fmla="*/ 344543 h 510843"/>
                <a:gd name="connsiteX5" fmla="*/ 45361 w 105843"/>
                <a:gd name="connsiteY5" fmla="*/ 495725 h 510843"/>
                <a:gd name="connsiteX6" fmla="*/ 15121 w 105843"/>
                <a:gd name="connsiteY6" fmla="*/ 510843 h 510843"/>
                <a:gd name="connsiteX0" fmla="*/ 70217 w 107258"/>
                <a:gd name="connsiteY0" fmla="*/ 0 h 510843"/>
                <a:gd name="connsiteX1" fmla="*/ 0 w 107258"/>
                <a:gd name="connsiteY1" fmla="*/ 87533 h 510843"/>
                <a:gd name="connsiteX2" fmla="*/ 15121 w 107258"/>
                <a:gd name="connsiteY2" fmla="*/ 208479 h 510843"/>
                <a:gd name="connsiteX3" fmla="*/ 105843 w 107258"/>
                <a:gd name="connsiteY3" fmla="*/ 344543 h 510843"/>
                <a:gd name="connsiteX4" fmla="*/ 45361 w 107258"/>
                <a:gd name="connsiteY4" fmla="*/ 495725 h 510843"/>
                <a:gd name="connsiteX5" fmla="*/ 15121 w 107258"/>
                <a:gd name="connsiteY5" fmla="*/ 510843 h 510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258" h="510843">
                  <a:moveTo>
                    <a:pt x="70217" y="0"/>
                  </a:moveTo>
                  <a:cubicBezTo>
                    <a:pt x="55589" y="18236"/>
                    <a:pt x="9183" y="52787"/>
                    <a:pt x="0" y="87533"/>
                  </a:cubicBezTo>
                  <a:cubicBezTo>
                    <a:pt x="5040" y="127848"/>
                    <a:pt x="-2520" y="165644"/>
                    <a:pt x="15121" y="208479"/>
                  </a:cubicBezTo>
                  <a:cubicBezTo>
                    <a:pt x="32762" y="251314"/>
                    <a:pt x="100803" y="296669"/>
                    <a:pt x="105843" y="344543"/>
                  </a:cubicBezTo>
                  <a:cubicBezTo>
                    <a:pt x="110883" y="392417"/>
                    <a:pt x="105033" y="447994"/>
                    <a:pt x="45361" y="495725"/>
                  </a:cubicBezTo>
                  <a:cubicBezTo>
                    <a:pt x="36561" y="502764"/>
                    <a:pt x="25201" y="505804"/>
                    <a:pt x="15121" y="510843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9" name="Group 218"/>
          <p:cNvGrpSpPr/>
          <p:nvPr/>
        </p:nvGrpSpPr>
        <p:grpSpPr>
          <a:xfrm>
            <a:off x="8273256" y="3895724"/>
            <a:ext cx="264103" cy="228600"/>
            <a:chOff x="7075487" y="1701800"/>
            <a:chExt cx="290513" cy="228600"/>
          </a:xfrm>
        </p:grpSpPr>
        <p:cxnSp>
          <p:nvCxnSpPr>
            <p:cNvPr id="220" name="AutoShape 4"/>
            <p:cNvCxnSpPr>
              <a:cxnSpLocks noChangeShapeType="1"/>
            </p:cNvCxnSpPr>
            <p:nvPr/>
          </p:nvCxnSpPr>
          <p:spPr bwMode="auto">
            <a:xfrm>
              <a:off x="7075487" y="1828800"/>
              <a:ext cx="23971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1" name="Freeform 220"/>
            <p:cNvSpPr/>
            <p:nvPr/>
          </p:nvSpPr>
          <p:spPr>
            <a:xfrm flipH="1">
              <a:off x="7320281" y="1701800"/>
              <a:ext cx="45719" cy="228600"/>
            </a:xfrm>
            <a:custGeom>
              <a:avLst/>
              <a:gdLst>
                <a:gd name="connsiteX0" fmla="*/ 151203 w 151203"/>
                <a:gd name="connsiteY0" fmla="*/ 0 h 529137"/>
                <a:gd name="connsiteX1" fmla="*/ 75602 w 151203"/>
                <a:gd name="connsiteY1" fmla="*/ 4535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151203 w 151203"/>
                <a:gd name="connsiteY0" fmla="*/ 0 h 529137"/>
                <a:gd name="connsiteX1" fmla="*/ 70217 w 151203"/>
                <a:gd name="connsiteY1" fmla="*/ 1829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70217 w 105843"/>
                <a:gd name="connsiteY0" fmla="*/ 0 h 510843"/>
                <a:gd name="connsiteX1" fmla="*/ 30241 w 105843"/>
                <a:gd name="connsiteY1" fmla="*/ 42179 h 510843"/>
                <a:gd name="connsiteX2" fmla="*/ 0 w 105843"/>
                <a:gd name="connsiteY2" fmla="*/ 87533 h 510843"/>
                <a:gd name="connsiteX3" fmla="*/ 15121 w 105843"/>
                <a:gd name="connsiteY3" fmla="*/ 208479 h 510843"/>
                <a:gd name="connsiteX4" fmla="*/ 90722 w 105843"/>
                <a:gd name="connsiteY4" fmla="*/ 299188 h 510843"/>
                <a:gd name="connsiteX5" fmla="*/ 105843 w 105843"/>
                <a:gd name="connsiteY5" fmla="*/ 344543 h 510843"/>
                <a:gd name="connsiteX6" fmla="*/ 45361 w 105843"/>
                <a:gd name="connsiteY6" fmla="*/ 495725 h 510843"/>
                <a:gd name="connsiteX7" fmla="*/ 15121 w 105843"/>
                <a:gd name="connsiteY7" fmla="*/ 510843 h 510843"/>
                <a:gd name="connsiteX0" fmla="*/ 70217 w 105843"/>
                <a:gd name="connsiteY0" fmla="*/ 0 h 510843"/>
                <a:gd name="connsiteX1" fmla="*/ 0 w 105843"/>
                <a:gd name="connsiteY1" fmla="*/ 87533 h 510843"/>
                <a:gd name="connsiteX2" fmla="*/ 15121 w 105843"/>
                <a:gd name="connsiteY2" fmla="*/ 208479 h 510843"/>
                <a:gd name="connsiteX3" fmla="*/ 90722 w 105843"/>
                <a:gd name="connsiteY3" fmla="*/ 299188 h 510843"/>
                <a:gd name="connsiteX4" fmla="*/ 105843 w 105843"/>
                <a:gd name="connsiteY4" fmla="*/ 344543 h 510843"/>
                <a:gd name="connsiteX5" fmla="*/ 45361 w 105843"/>
                <a:gd name="connsiteY5" fmla="*/ 495725 h 510843"/>
                <a:gd name="connsiteX6" fmla="*/ 15121 w 105843"/>
                <a:gd name="connsiteY6" fmla="*/ 510843 h 510843"/>
                <a:gd name="connsiteX0" fmla="*/ 70217 w 107258"/>
                <a:gd name="connsiteY0" fmla="*/ 0 h 510843"/>
                <a:gd name="connsiteX1" fmla="*/ 0 w 107258"/>
                <a:gd name="connsiteY1" fmla="*/ 87533 h 510843"/>
                <a:gd name="connsiteX2" fmla="*/ 15121 w 107258"/>
                <a:gd name="connsiteY2" fmla="*/ 208479 h 510843"/>
                <a:gd name="connsiteX3" fmla="*/ 105843 w 107258"/>
                <a:gd name="connsiteY3" fmla="*/ 344543 h 510843"/>
                <a:gd name="connsiteX4" fmla="*/ 45361 w 107258"/>
                <a:gd name="connsiteY4" fmla="*/ 495725 h 510843"/>
                <a:gd name="connsiteX5" fmla="*/ 15121 w 107258"/>
                <a:gd name="connsiteY5" fmla="*/ 510843 h 510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258" h="510843">
                  <a:moveTo>
                    <a:pt x="70217" y="0"/>
                  </a:moveTo>
                  <a:cubicBezTo>
                    <a:pt x="55589" y="18236"/>
                    <a:pt x="9183" y="52787"/>
                    <a:pt x="0" y="87533"/>
                  </a:cubicBezTo>
                  <a:cubicBezTo>
                    <a:pt x="5040" y="127848"/>
                    <a:pt x="-2520" y="165644"/>
                    <a:pt x="15121" y="208479"/>
                  </a:cubicBezTo>
                  <a:cubicBezTo>
                    <a:pt x="32762" y="251314"/>
                    <a:pt x="100803" y="296669"/>
                    <a:pt x="105843" y="344543"/>
                  </a:cubicBezTo>
                  <a:cubicBezTo>
                    <a:pt x="110883" y="392417"/>
                    <a:pt x="105033" y="447994"/>
                    <a:pt x="45361" y="495725"/>
                  </a:cubicBezTo>
                  <a:cubicBezTo>
                    <a:pt x="36561" y="502764"/>
                    <a:pt x="25201" y="505804"/>
                    <a:pt x="15121" y="510843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 Box 2">
            <a:extLst>
              <a:ext uri="{FF2B5EF4-FFF2-40B4-BE49-F238E27FC236}">
                <a16:creationId xmlns:a16="http://schemas.microsoft.com/office/drawing/2014/main" id="{152E46F6-F476-4A8C-97B1-C5126B9D1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435" y="5257798"/>
            <a:ext cx="1588943" cy="15480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/>
                <a:ea typeface="ÇlÇr ñæí©" charset="0"/>
              </a:rPr>
              <a:t>Superintendent Small reviews recommendation and makes delivery method determination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/>
            </a:endParaRPr>
          </a:p>
        </p:txBody>
      </p:sp>
      <p:cxnSp>
        <p:nvCxnSpPr>
          <p:cNvPr id="23" name="AutoShape 8">
            <a:extLst>
              <a:ext uri="{FF2B5EF4-FFF2-40B4-BE49-F238E27FC236}">
                <a16:creationId xmlns:a16="http://schemas.microsoft.com/office/drawing/2014/main" id="{6672C74D-44C0-45ED-A99E-9FB41791C6E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00440" y="5943600"/>
            <a:ext cx="21792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4" name="Text Box 2">
            <a:extLst>
              <a:ext uri="{FF2B5EF4-FFF2-40B4-BE49-F238E27FC236}">
                <a16:creationId xmlns:a16="http://schemas.microsoft.com/office/drawing/2014/main" id="{8D2482E2-E166-4FCA-8923-37123CAD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4425" y="5257798"/>
            <a:ext cx="1581727" cy="15480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/>
                <a:ea typeface="ÇlÇr ñæí©" charset="0"/>
              </a:rPr>
              <a:t>Recommended delivery method is presented to School Board for Approval 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/>
            </a:endParaRPr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55FA0F72-5E60-4890-AFF7-F0B34871B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1608" y="5251784"/>
            <a:ext cx="1581727" cy="15480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effectLst/>
                <a:latin typeface="Arial"/>
                <a:ea typeface="ÇlÇr ñæí©" charset="0"/>
              </a:rPr>
              <a:t>Procurement Begins</a:t>
            </a:r>
            <a:endParaRPr kumimoji="0" lang="en-US" sz="1400" b="0" i="0" u="none" strike="noStrike" cap="none" normalizeH="0" baseline="0" dirty="0">
              <a:ln>
                <a:noFill/>
              </a:ln>
              <a:effectLst/>
              <a:latin typeface="Arial"/>
            </a:endParaRPr>
          </a:p>
        </p:txBody>
      </p:sp>
      <p:cxnSp>
        <p:nvCxnSpPr>
          <p:cNvPr id="26" name="AutoShape 10">
            <a:extLst>
              <a:ext uri="{FF2B5EF4-FFF2-40B4-BE49-F238E27FC236}">
                <a16:creationId xmlns:a16="http://schemas.microsoft.com/office/drawing/2014/main" id="{0F30401D-14B8-47C1-BBF3-BB2C58F52D5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50058" y="5943600"/>
            <a:ext cx="217921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8707793-2B18-4E02-9787-191FE9011798}"/>
              </a:ext>
            </a:extLst>
          </p:cNvPr>
          <p:cNvGrpSpPr/>
          <p:nvPr/>
        </p:nvGrpSpPr>
        <p:grpSpPr>
          <a:xfrm>
            <a:off x="8247856" y="5797198"/>
            <a:ext cx="264103" cy="228600"/>
            <a:chOff x="7075487" y="1701800"/>
            <a:chExt cx="290513" cy="228600"/>
          </a:xfrm>
        </p:grpSpPr>
        <p:cxnSp>
          <p:nvCxnSpPr>
            <p:cNvPr id="28" name="AutoShape 4">
              <a:extLst>
                <a:ext uri="{FF2B5EF4-FFF2-40B4-BE49-F238E27FC236}">
                  <a16:creationId xmlns:a16="http://schemas.microsoft.com/office/drawing/2014/main" id="{6B24D2BD-B8DD-48B5-8E89-9E904C90D71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075487" y="1828800"/>
              <a:ext cx="23971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Freeform 220">
              <a:extLst>
                <a:ext uri="{FF2B5EF4-FFF2-40B4-BE49-F238E27FC236}">
                  <a16:creationId xmlns:a16="http://schemas.microsoft.com/office/drawing/2014/main" id="{875FA298-7764-4AA2-A0C6-A77EF19B7952}"/>
                </a:ext>
              </a:extLst>
            </p:cNvPr>
            <p:cNvSpPr/>
            <p:nvPr/>
          </p:nvSpPr>
          <p:spPr>
            <a:xfrm flipH="1">
              <a:off x="7320281" y="1701800"/>
              <a:ext cx="45719" cy="228600"/>
            </a:xfrm>
            <a:custGeom>
              <a:avLst/>
              <a:gdLst>
                <a:gd name="connsiteX0" fmla="*/ 151203 w 151203"/>
                <a:gd name="connsiteY0" fmla="*/ 0 h 529137"/>
                <a:gd name="connsiteX1" fmla="*/ 75602 w 151203"/>
                <a:gd name="connsiteY1" fmla="*/ 4535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151203 w 151203"/>
                <a:gd name="connsiteY0" fmla="*/ 0 h 529137"/>
                <a:gd name="connsiteX1" fmla="*/ 70217 w 151203"/>
                <a:gd name="connsiteY1" fmla="*/ 1829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70217 w 105843"/>
                <a:gd name="connsiteY0" fmla="*/ 0 h 510843"/>
                <a:gd name="connsiteX1" fmla="*/ 30241 w 105843"/>
                <a:gd name="connsiteY1" fmla="*/ 42179 h 510843"/>
                <a:gd name="connsiteX2" fmla="*/ 0 w 105843"/>
                <a:gd name="connsiteY2" fmla="*/ 87533 h 510843"/>
                <a:gd name="connsiteX3" fmla="*/ 15121 w 105843"/>
                <a:gd name="connsiteY3" fmla="*/ 208479 h 510843"/>
                <a:gd name="connsiteX4" fmla="*/ 90722 w 105843"/>
                <a:gd name="connsiteY4" fmla="*/ 299188 h 510843"/>
                <a:gd name="connsiteX5" fmla="*/ 105843 w 105843"/>
                <a:gd name="connsiteY5" fmla="*/ 344543 h 510843"/>
                <a:gd name="connsiteX6" fmla="*/ 45361 w 105843"/>
                <a:gd name="connsiteY6" fmla="*/ 495725 h 510843"/>
                <a:gd name="connsiteX7" fmla="*/ 15121 w 105843"/>
                <a:gd name="connsiteY7" fmla="*/ 510843 h 510843"/>
                <a:gd name="connsiteX0" fmla="*/ 70217 w 105843"/>
                <a:gd name="connsiteY0" fmla="*/ 0 h 510843"/>
                <a:gd name="connsiteX1" fmla="*/ 0 w 105843"/>
                <a:gd name="connsiteY1" fmla="*/ 87533 h 510843"/>
                <a:gd name="connsiteX2" fmla="*/ 15121 w 105843"/>
                <a:gd name="connsiteY2" fmla="*/ 208479 h 510843"/>
                <a:gd name="connsiteX3" fmla="*/ 90722 w 105843"/>
                <a:gd name="connsiteY3" fmla="*/ 299188 h 510843"/>
                <a:gd name="connsiteX4" fmla="*/ 105843 w 105843"/>
                <a:gd name="connsiteY4" fmla="*/ 344543 h 510843"/>
                <a:gd name="connsiteX5" fmla="*/ 45361 w 105843"/>
                <a:gd name="connsiteY5" fmla="*/ 495725 h 510843"/>
                <a:gd name="connsiteX6" fmla="*/ 15121 w 105843"/>
                <a:gd name="connsiteY6" fmla="*/ 510843 h 510843"/>
                <a:gd name="connsiteX0" fmla="*/ 70217 w 107258"/>
                <a:gd name="connsiteY0" fmla="*/ 0 h 510843"/>
                <a:gd name="connsiteX1" fmla="*/ 0 w 107258"/>
                <a:gd name="connsiteY1" fmla="*/ 87533 h 510843"/>
                <a:gd name="connsiteX2" fmla="*/ 15121 w 107258"/>
                <a:gd name="connsiteY2" fmla="*/ 208479 h 510843"/>
                <a:gd name="connsiteX3" fmla="*/ 105843 w 107258"/>
                <a:gd name="connsiteY3" fmla="*/ 344543 h 510843"/>
                <a:gd name="connsiteX4" fmla="*/ 45361 w 107258"/>
                <a:gd name="connsiteY4" fmla="*/ 495725 h 510843"/>
                <a:gd name="connsiteX5" fmla="*/ 15121 w 107258"/>
                <a:gd name="connsiteY5" fmla="*/ 510843 h 510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258" h="510843">
                  <a:moveTo>
                    <a:pt x="70217" y="0"/>
                  </a:moveTo>
                  <a:cubicBezTo>
                    <a:pt x="55589" y="18236"/>
                    <a:pt x="9183" y="52787"/>
                    <a:pt x="0" y="87533"/>
                  </a:cubicBezTo>
                  <a:cubicBezTo>
                    <a:pt x="5040" y="127848"/>
                    <a:pt x="-2520" y="165644"/>
                    <a:pt x="15121" y="208479"/>
                  </a:cubicBezTo>
                  <a:cubicBezTo>
                    <a:pt x="32762" y="251314"/>
                    <a:pt x="100803" y="296669"/>
                    <a:pt x="105843" y="344543"/>
                  </a:cubicBezTo>
                  <a:cubicBezTo>
                    <a:pt x="110883" y="392417"/>
                    <a:pt x="105033" y="447994"/>
                    <a:pt x="45361" y="495725"/>
                  </a:cubicBezTo>
                  <a:cubicBezTo>
                    <a:pt x="36561" y="502764"/>
                    <a:pt x="25201" y="505804"/>
                    <a:pt x="15121" y="510843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FC2D95E-5872-4489-AADF-288766AD87EC}"/>
              </a:ext>
            </a:extLst>
          </p:cNvPr>
          <p:cNvGrpSpPr/>
          <p:nvPr/>
        </p:nvGrpSpPr>
        <p:grpSpPr>
          <a:xfrm>
            <a:off x="2261723" y="5829300"/>
            <a:ext cx="242455" cy="228600"/>
            <a:chOff x="1371600" y="3124200"/>
            <a:chExt cx="266700" cy="228600"/>
          </a:xfrm>
        </p:grpSpPr>
        <p:cxnSp>
          <p:nvCxnSpPr>
            <p:cNvPr id="31" name="AutoShape 4">
              <a:extLst>
                <a:ext uri="{FF2B5EF4-FFF2-40B4-BE49-F238E27FC236}">
                  <a16:creationId xmlns:a16="http://schemas.microsoft.com/office/drawing/2014/main" id="{685CAEBF-7D15-4405-99F3-669066FE2AF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98587" y="3246364"/>
              <a:ext cx="23971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Freeform 1025">
              <a:extLst>
                <a:ext uri="{FF2B5EF4-FFF2-40B4-BE49-F238E27FC236}">
                  <a16:creationId xmlns:a16="http://schemas.microsoft.com/office/drawing/2014/main" id="{0AB75355-55EF-40FC-88CB-2F6B563BD538}"/>
                </a:ext>
              </a:extLst>
            </p:cNvPr>
            <p:cNvSpPr/>
            <p:nvPr/>
          </p:nvSpPr>
          <p:spPr>
            <a:xfrm flipH="1">
              <a:off x="1371600" y="3124200"/>
              <a:ext cx="45719" cy="228600"/>
            </a:xfrm>
            <a:custGeom>
              <a:avLst/>
              <a:gdLst>
                <a:gd name="connsiteX0" fmla="*/ 151203 w 151203"/>
                <a:gd name="connsiteY0" fmla="*/ 0 h 529137"/>
                <a:gd name="connsiteX1" fmla="*/ 75602 w 151203"/>
                <a:gd name="connsiteY1" fmla="*/ 4535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151203 w 151203"/>
                <a:gd name="connsiteY0" fmla="*/ 0 h 529137"/>
                <a:gd name="connsiteX1" fmla="*/ 70217 w 151203"/>
                <a:gd name="connsiteY1" fmla="*/ 18294 h 529137"/>
                <a:gd name="connsiteX2" fmla="*/ 30241 w 151203"/>
                <a:gd name="connsiteY2" fmla="*/ 60473 h 529137"/>
                <a:gd name="connsiteX3" fmla="*/ 0 w 151203"/>
                <a:gd name="connsiteY3" fmla="*/ 105827 h 529137"/>
                <a:gd name="connsiteX4" fmla="*/ 15121 w 151203"/>
                <a:gd name="connsiteY4" fmla="*/ 226773 h 529137"/>
                <a:gd name="connsiteX5" fmla="*/ 90722 w 151203"/>
                <a:gd name="connsiteY5" fmla="*/ 317482 h 529137"/>
                <a:gd name="connsiteX6" fmla="*/ 105843 w 151203"/>
                <a:gd name="connsiteY6" fmla="*/ 362837 h 529137"/>
                <a:gd name="connsiteX7" fmla="*/ 45361 w 151203"/>
                <a:gd name="connsiteY7" fmla="*/ 514019 h 529137"/>
                <a:gd name="connsiteX8" fmla="*/ 15121 w 151203"/>
                <a:gd name="connsiteY8" fmla="*/ 529137 h 529137"/>
                <a:gd name="connsiteX0" fmla="*/ 70217 w 105843"/>
                <a:gd name="connsiteY0" fmla="*/ 0 h 510843"/>
                <a:gd name="connsiteX1" fmla="*/ 30241 w 105843"/>
                <a:gd name="connsiteY1" fmla="*/ 42179 h 510843"/>
                <a:gd name="connsiteX2" fmla="*/ 0 w 105843"/>
                <a:gd name="connsiteY2" fmla="*/ 87533 h 510843"/>
                <a:gd name="connsiteX3" fmla="*/ 15121 w 105843"/>
                <a:gd name="connsiteY3" fmla="*/ 208479 h 510843"/>
                <a:gd name="connsiteX4" fmla="*/ 90722 w 105843"/>
                <a:gd name="connsiteY4" fmla="*/ 299188 h 510843"/>
                <a:gd name="connsiteX5" fmla="*/ 105843 w 105843"/>
                <a:gd name="connsiteY5" fmla="*/ 344543 h 510843"/>
                <a:gd name="connsiteX6" fmla="*/ 45361 w 105843"/>
                <a:gd name="connsiteY6" fmla="*/ 495725 h 510843"/>
                <a:gd name="connsiteX7" fmla="*/ 15121 w 105843"/>
                <a:gd name="connsiteY7" fmla="*/ 510843 h 510843"/>
                <a:gd name="connsiteX0" fmla="*/ 70217 w 105843"/>
                <a:gd name="connsiteY0" fmla="*/ 0 h 510843"/>
                <a:gd name="connsiteX1" fmla="*/ 0 w 105843"/>
                <a:gd name="connsiteY1" fmla="*/ 87533 h 510843"/>
                <a:gd name="connsiteX2" fmla="*/ 15121 w 105843"/>
                <a:gd name="connsiteY2" fmla="*/ 208479 h 510843"/>
                <a:gd name="connsiteX3" fmla="*/ 90722 w 105843"/>
                <a:gd name="connsiteY3" fmla="*/ 299188 h 510843"/>
                <a:gd name="connsiteX4" fmla="*/ 105843 w 105843"/>
                <a:gd name="connsiteY4" fmla="*/ 344543 h 510843"/>
                <a:gd name="connsiteX5" fmla="*/ 45361 w 105843"/>
                <a:gd name="connsiteY5" fmla="*/ 495725 h 510843"/>
                <a:gd name="connsiteX6" fmla="*/ 15121 w 105843"/>
                <a:gd name="connsiteY6" fmla="*/ 510843 h 510843"/>
                <a:gd name="connsiteX0" fmla="*/ 70217 w 107258"/>
                <a:gd name="connsiteY0" fmla="*/ 0 h 510843"/>
                <a:gd name="connsiteX1" fmla="*/ 0 w 107258"/>
                <a:gd name="connsiteY1" fmla="*/ 87533 h 510843"/>
                <a:gd name="connsiteX2" fmla="*/ 15121 w 107258"/>
                <a:gd name="connsiteY2" fmla="*/ 208479 h 510843"/>
                <a:gd name="connsiteX3" fmla="*/ 105843 w 107258"/>
                <a:gd name="connsiteY3" fmla="*/ 344543 h 510843"/>
                <a:gd name="connsiteX4" fmla="*/ 45361 w 107258"/>
                <a:gd name="connsiteY4" fmla="*/ 495725 h 510843"/>
                <a:gd name="connsiteX5" fmla="*/ 15121 w 107258"/>
                <a:gd name="connsiteY5" fmla="*/ 510843 h 510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7258" h="510843">
                  <a:moveTo>
                    <a:pt x="70217" y="0"/>
                  </a:moveTo>
                  <a:cubicBezTo>
                    <a:pt x="55589" y="18236"/>
                    <a:pt x="9183" y="52787"/>
                    <a:pt x="0" y="87533"/>
                  </a:cubicBezTo>
                  <a:cubicBezTo>
                    <a:pt x="5040" y="127848"/>
                    <a:pt x="-2520" y="165644"/>
                    <a:pt x="15121" y="208479"/>
                  </a:cubicBezTo>
                  <a:cubicBezTo>
                    <a:pt x="32762" y="251314"/>
                    <a:pt x="100803" y="296669"/>
                    <a:pt x="105843" y="344543"/>
                  </a:cubicBezTo>
                  <a:cubicBezTo>
                    <a:pt x="110883" y="392417"/>
                    <a:pt x="105033" y="447994"/>
                    <a:pt x="45361" y="495725"/>
                  </a:cubicBezTo>
                  <a:cubicBezTo>
                    <a:pt x="36561" y="502764"/>
                    <a:pt x="25201" y="505804"/>
                    <a:pt x="15121" y="510843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object 163"/>
          <p:cNvSpPr txBox="1"/>
          <p:nvPr/>
        </p:nvSpPr>
        <p:spPr>
          <a:xfrm>
            <a:off x="1981200" y="685800"/>
            <a:ext cx="6779871" cy="4728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3770"/>
              </a:lnSpc>
              <a:spcBef>
                <a:spcPts val="188"/>
              </a:spcBef>
            </a:pP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CVSD Internal Processes</a:t>
            </a:r>
            <a:endParaRPr sz="4000" spc="298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86"/>
              </a:spcBef>
            </a:pPr>
            <a:endParaRPr sz="2800" dirty="0">
              <a:latin typeface="Arial"/>
              <a:cs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06A271-29C3-4D46-BABB-733BD0235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3535" y="1553607"/>
            <a:ext cx="3657600" cy="4800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ACFDB0-8098-4041-A717-1E0775C0D1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134" y="1553607"/>
            <a:ext cx="3779263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673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object 163"/>
          <p:cNvSpPr txBox="1"/>
          <p:nvPr/>
        </p:nvSpPr>
        <p:spPr>
          <a:xfrm>
            <a:off x="2743200" y="673142"/>
            <a:ext cx="5255870" cy="457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3770"/>
              </a:lnSpc>
              <a:spcBef>
                <a:spcPts val="188"/>
              </a:spcBef>
            </a:pP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Candidate Projects</a:t>
            </a:r>
            <a:endParaRPr sz="4000" spc="298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909267" y="1352201"/>
            <a:ext cx="69279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ts val="2759"/>
              </a:lnSpc>
            </a:pPr>
            <a:r>
              <a:rPr lang="en-US" sz="2400" dirty="0">
                <a:latin typeface="Arial"/>
                <a:cs typeface="Arial"/>
              </a:rPr>
              <a:t>CVSD must continue to update schools, and add additional schools to keep up with the growth in the area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03171" y="2895600"/>
            <a:ext cx="6858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Wingdings" charset="0"/>
              <a:buChar char="þ"/>
              <a:tabLst>
                <a:tab pos="1709738" algn="l"/>
              </a:tabLst>
            </a:pPr>
            <a:r>
              <a:rPr lang="en-US" sz="2400" dirty="0">
                <a:latin typeface="Arial"/>
                <a:ea typeface="Wingdings"/>
                <a:cs typeface="Arial"/>
                <a:sym typeface="Wingdings"/>
              </a:rPr>
              <a:t>Phase I 	2015 to 2018 – In progress ($225M)</a:t>
            </a:r>
            <a:endParaRPr lang="en-US" sz="3200" dirty="0">
              <a:latin typeface="Arial"/>
              <a:ea typeface="Wingdings"/>
              <a:cs typeface="Arial"/>
              <a:sym typeface="Wingdings"/>
            </a:endParaRPr>
          </a:p>
          <a:p>
            <a:pPr>
              <a:tabLst>
                <a:tab pos="1709738" algn="l"/>
              </a:tabLst>
            </a:pPr>
            <a:r>
              <a:rPr lang="en-US" sz="2400" dirty="0">
                <a:latin typeface="Arial"/>
                <a:cs typeface="Arial"/>
                <a:sym typeface="Wingdings" panose="05000000000000000000" pitchFamily="2" charset="2"/>
              </a:rPr>
              <a:t> Phase II   2018 to 2021 – ($165M estimated)</a:t>
            </a:r>
          </a:p>
          <a:p>
            <a:pPr marL="342900" indent="-342900">
              <a:buFont typeface="Wingdings" panose="05000000000000000000" pitchFamily="2" charset="2"/>
              <a:buChar char="o"/>
              <a:tabLst>
                <a:tab pos="1709738" algn="l"/>
              </a:tabLst>
            </a:pPr>
            <a:r>
              <a:rPr lang="en-US" sz="2400" dirty="0">
                <a:solidFill>
                  <a:srgbClr val="008000"/>
                </a:solidFill>
                <a:latin typeface="Arial"/>
                <a:cs typeface="Arial"/>
              </a:rPr>
              <a:t>Phase III	2021 to 2029 – ($153M estimated)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1709738" algn="l"/>
              </a:tabLst>
            </a:pPr>
            <a:r>
              <a:rPr lang="en-US" sz="2400" dirty="0">
                <a:solidFill>
                  <a:srgbClr val="008000"/>
                </a:solidFill>
                <a:latin typeface="Arial"/>
                <a:cs typeface="Arial"/>
              </a:rPr>
              <a:t>Renovate and Expand Two Elementary Schools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1709738" algn="l"/>
              </a:tabLst>
            </a:pPr>
            <a:r>
              <a:rPr lang="en-US" sz="2400" dirty="0">
                <a:solidFill>
                  <a:srgbClr val="008000"/>
                </a:solidFill>
                <a:latin typeface="Arial"/>
                <a:cs typeface="Arial"/>
              </a:rPr>
              <a:t>Transportation Facility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1709738" algn="l"/>
              </a:tabLst>
            </a:pPr>
            <a:r>
              <a:rPr lang="en-US" sz="2400" dirty="0">
                <a:solidFill>
                  <a:srgbClr val="008000"/>
                </a:solidFill>
                <a:latin typeface="Arial"/>
                <a:cs typeface="Arial"/>
              </a:rPr>
              <a:t>New Elementary School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1709738" algn="l"/>
              </a:tabLst>
            </a:pPr>
            <a:r>
              <a:rPr lang="en-US" sz="2400" dirty="0">
                <a:solidFill>
                  <a:srgbClr val="008000"/>
                </a:solidFill>
                <a:latin typeface="Arial"/>
                <a:cs typeface="Arial"/>
              </a:rPr>
              <a:t>New Middle School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1709738" algn="l"/>
              </a:tabLst>
            </a:pPr>
            <a:r>
              <a:rPr lang="en-US" sz="2400" dirty="0">
                <a:solidFill>
                  <a:srgbClr val="008000"/>
                </a:solidFill>
                <a:latin typeface="Arial"/>
                <a:cs typeface="Arial"/>
              </a:rPr>
              <a:t>Upgraded Support Facilities </a:t>
            </a:r>
          </a:p>
        </p:txBody>
      </p:sp>
    </p:spTree>
    <p:extLst>
      <p:ext uri="{BB962C8B-B14F-4D97-AF65-F5344CB8AC3E}">
        <p14:creationId xmlns:p14="http://schemas.microsoft.com/office/powerpoint/2010/main" val="4206839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object 160"/>
          <p:cNvSpPr txBox="1"/>
          <p:nvPr/>
        </p:nvSpPr>
        <p:spPr>
          <a:xfrm>
            <a:off x="4114800" y="685800"/>
            <a:ext cx="2598995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3770"/>
              </a:lnSpc>
              <a:spcBef>
                <a:spcPts val="188"/>
              </a:spcBef>
            </a:pPr>
            <a:r>
              <a:rPr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Summary</a:t>
            </a:r>
          </a:p>
        </p:txBody>
      </p:sp>
      <p:sp>
        <p:nvSpPr>
          <p:cNvPr id="164" name="object 164"/>
          <p:cNvSpPr txBox="1"/>
          <p:nvPr/>
        </p:nvSpPr>
        <p:spPr>
          <a:xfrm>
            <a:off x="2209800" y="1600200"/>
            <a:ext cx="6781800" cy="495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marR="8071" indent="-457200">
              <a:lnSpc>
                <a:spcPts val="2960"/>
              </a:lnSpc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Ten successfully completed GC/CM projects</a:t>
            </a:r>
          </a:p>
          <a:p>
            <a:pPr marL="469900" marR="8071" indent="-457200">
              <a:lnSpc>
                <a:spcPts val="2960"/>
              </a:lnSpc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Qualified internal staff</a:t>
            </a:r>
          </a:p>
          <a:p>
            <a:pPr marL="469900" marR="8071" indent="-457200">
              <a:lnSpc>
                <a:spcPts val="2960"/>
              </a:lnSpc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Highly qualified advisory and legal support</a:t>
            </a:r>
          </a:p>
          <a:p>
            <a:pPr marL="469900" marR="8071" indent="-457200">
              <a:lnSpc>
                <a:spcPts val="2960"/>
              </a:lnSpc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Established internal processes</a:t>
            </a:r>
          </a:p>
          <a:p>
            <a:pPr marL="469900" marR="8071" indent="-457200">
              <a:lnSpc>
                <a:spcPts val="2960"/>
              </a:lnSpc>
              <a:spcAft>
                <a:spcPts val="1200"/>
              </a:spcAft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Agency GC/CM approval allows for greater flexibility in uncertain times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159"/>
          <p:cNvSpPr txBox="1"/>
          <p:nvPr/>
        </p:nvSpPr>
        <p:spPr>
          <a:xfrm>
            <a:off x="2590800" y="2895600"/>
            <a:ext cx="5715000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Questions</a:t>
            </a: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&amp; Answers</a:t>
            </a:r>
            <a:endParaRPr sz="4000" spc="298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159"/>
          <p:cNvSpPr txBox="1"/>
          <p:nvPr/>
        </p:nvSpPr>
        <p:spPr>
          <a:xfrm>
            <a:off x="4035288" y="609600"/>
            <a:ext cx="2109592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Agenda</a:t>
            </a:r>
            <a:endParaRPr sz="40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1983129" y="1219200"/>
            <a:ext cx="7160871" cy="4419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61036">
              <a:spcBef>
                <a:spcPts val="600"/>
              </a:spcBef>
            </a:pPr>
            <a:r>
              <a:rPr sz="3200" spc="0" dirty="0">
                <a:latin typeface="Arial"/>
                <a:cs typeface="Arial"/>
              </a:rPr>
              <a:t>In</a:t>
            </a:r>
            <a:r>
              <a:rPr sz="3200" spc="-9" dirty="0">
                <a:latin typeface="Arial"/>
                <a:cs typeface="Arial"/>
              </a:rPr>
              <a:t>t</a:t>
            </a:r>
            <a:r>
              <a:rPr sz="3200" spc="0" dirty="0">
                <a:latin typeface="Arial"/>
                <a:cs typeface="Arial"/>
              </a:rPr>
              <a:t>ro</a:t>
            </a:r>
            <a:r>
              <a:rPr sz="3200" spc="-9" dirty="0">
                <a:latin typeface="Arial"/>
                <a:cs typeface="Arial"/>
              </a:rPr>
              <a:t>d</a:t>
            </a:r>
            <a:r>
              <a:rPr sz="3200" spc="0" dirty="0">
                <a:latin typeface="Arial"/>
                <a:cs typeface="Arial"/>
              </a:rPr>
              <a:t>ucti</a:t>
            </a:r>
            <a:r>
              <a:rPr sz="3200" spc="-9" dirty="0">
                <a:latin typeface="Arial"/>
                <a:cs typeface="Arial"/>
              </a:rPr>
              <a:t>o</a:t>
            </a:r>
            <a:r>
              <a:rPr sz="3200" spc="0" dirty="0">
                <a:latin typeface="Arial"/>
                <a:cs typeface="Arial"/>
              </a:rPr>
              <a:t>ns</a:t>
            </a:r>
            <a:endParaRPr sz="3200" dirty="0">
              <a:latin typeface="Arial"/>
              <a:cs typeface="Arial"/>
            </a:endParaRPr>
          </a:p>
          <a:p>
            <a:pPr marR="61036">
              <a:spcBef>
                <a:spcPts val="600"/>
              </a:spcBef>
            </a:pPr>
            <a:r>
              <a:rPr lang="en-US" sz="3200" dirty="0">
                <a:latin typeface="Arial"/>
                <a:cs typeface="Arial"/>
              </a:rPr>
              <a:t>Pro</a:t>
            </a:r>
            <a:r>
              <a:rPr lang="en-US" sz="3200" spc="-14" dirty="0">
                <a:latin typeface="Arial"/>
                <a:cs typeface="Arial"/>
              </a:rPr>
              <a:t>j</a:t>
            </a:r>
            <a:r>
              <a:rPr lang="en-US" sz="3200" dirty="0">
                <a:latin typeface="Arial"/>
                <a:cs typeface="Arial"/>
              </a:rPr>
              <a:t>ect</a:t>
            </a:r>
            <a:r>
              <a:rPr lang="en-US" sz="3200" spc="-79" dirty="0">
                <a:latin typeface="Arial"/>
                <a:cs typeface="Arial"/>
              </a:rPr>
              <a:t> </a:t>
            </a:r>
            <a:r>
              <a:rPr lang="en-US" sz="3200" spc="-359" dirty="0">
                <a:latin typeface="Arial"/>
                <a:cs typeface="Arial"/>
              </a:rPr>
              <a:t>T</a:t>
            </a:r>
            <a:r>
              <a:rPr lang="en-US" sz="3200" dirty="0">
                <a:latin typeface="Arial"/>
                <a:cs typeface="Arial"/>
              </a:rPr>
              <a:t>e</a:t>
            </a:r>
            <a:r>
              <a:rPr lang="en-US" sz="3200" spc="-14" dirty="0">
                <a:latin typeface="Arial"/>
                <a:cs typeface="Arial"/>
              </a:rPr>
              <a:t>a</a:t>
            </a:r>
            <a:r>
              <a:rPr lang="en-US" sz="3200" dirty="0">
                <a:latin typeface="Arial"/>
                <a:cs typeface="Arial"/>
              </a:rPr>
              <a:t>m Qu</a:t>
            </a:r>
            <a:r>
              <a:rPr lang="en-US" sz="3200" spc="-14" dirty="0">
                <a:latin typeface="Arial"/>
                <a:cs typeface="Arial"/>
              </a:rPr>
              <a:t>a</a:t>
            </a:r>
            <a:r>
              <a:rPr lang="en-US" sz="3200" dirty="0">
                <a:latin typeface="Arial"/>
                <a:cs typeface="Arial"/>
              </a:rPr>
              <a:t>li</a:t>
            </a:r>
            <a:r>
              <a:rPr lang="en-US" sz="3200" spc="-9" dirty="0">
                <a:latin typeface="Arial"/>
                <a:cs typeface="Arial"/>
              </a:rPr>
              <a:t>f</a:t>
            </a:r>
            <a:r>
              <a:rPr lang="en-US" sz="3200" dirty="0">
                <a:latin typeface="Arial"/>
                <a:cs typeface="Arial"/>
              </a:rPr>
              <a:t>icat</a:t>
            </a:r>
            <a:r>
              <a:rPr lang="en-US" sz="3200" spc="-14" dirty="0">
                <a:latin typeface="Arial"/>
                <a:cs typeface="Arial"/>
              </a:rPr>
              <a:t>i</a:t>
            </a:r>
            <a:r>
              <a:rPr lang="en-US" sz="3200" dirty="0">
                <a:latin typeface="Arial"/>
                <a:cs typeface="Arial"/>
              </a:rPr>
              <a:t>o</a:t>
            </a:r>
            <a:r>
              <a:rPr lang="en-US" sz="3200" spc="-14" dirty="0">
                <a:latin typeface="Arial"/>
                <a:cs typeface="Arial"/>
              </a:rPr>
              <a:t>n</a:t>
            </a:r>
            <a:r>
              <a:rPr lang="en-US" sz="3200" dirty="0">
                <a:latin typeface="Arial"/>
                <a:cs typeface="Arial"/>
              </a:rPr>
              <a:t>s</a:t>
            </a:r>
          </a:p>
          <a:p>
            <a:pPr marR="61036">
              <a:spcBef>
                <a:spcPts val="600"/>
              </a:spcBef>
            </a:pPr>
            <a:r>
              <a:rPr lang="en-US" sz="3200" spc="0" dirty="0">
                <a:latin typeface="Arial"/>
                <a:cs typeface="Arial"/>
              </a:rPr>
              <a:t>District Statistics</a:t>
            </a:r>
          </a:p>
          <a:p>
            <a:pPr marR="61036">
              <a:spcBef>
                <a:spcPts val="600"/>
              </a:spcBef>
            </a:pPr>
            <a:r>
              <a:rPr lang="en-US" sz="3200" dirty="0">
                <a:latin typeface="Arial"/>
                <a:cs typeface="Arial"/>
              </a:rPr>
              <a:t>GC/CM Experience</a:t>
            </a:r>
            <a:endParaRPr sz="3200" dirty="0">
              <a:latin typeface="Arial"/>
              <a:cs typeface="Arial"/>
            </a:endParaRPr>
          </a:p>
          <a:p>
            <a:pPr>
              <a:spcBef>
                <a:spcPts val="600"/>
              </a:spcBef>
            </a:pPr>
            <a:r>
              <a:rPr lang="en-US" sz="3200" spc="0" dirty="0">
                <a:latin typeface="Arial"/>
                <a:cs typeface="Arial"/>
              </a:rPr>
              <a:t>CVSD </a:t>
            </a:r>
            <a:r>
              <a:rPr lang="en-US" sz="3200" dirty="0">
                <a:latin typeface="Arial"/>
                <a:cs typeface="Arial"/>
              </a:rPr>
              <a:t>Internal Processes &amp; Procedures</a:t>
            </a:r>
          </a:p>
          <a:p>
            <a:pPr>
              <a:spcBef>
                <a:spcPts val="600"/>
              </a:spcBef>
            </a:pPr>
            <a:r>
              <a:rPr lang="en-US" sz="3200" dirty="0">
                <a:latin typeface="Arial"/>
                <a:cs typeface="Arial"/>
              </a:rPr>
              <a:t>Candidate Projects</a:t>
            </a:r>
          </a:p>
          <a:p>
            <a:pPr marR="61081">
              <a:spcBef>
                <a:spcPts val="600"/>
              </a:spcBef>
            </a:pPr>
            <a:r>
              <a:rPr lang="en-US" sz="3200" dirty="0">
                <a:latin typeface="Arial"/>
                <a:cs typeface="Arial"/>
              </a:rPr>
              <a:t>Su</a:t>
            </a:r>
            <a:r>
              <a:rPr lang="en-US" sz="3200" spc="-14" dirty="0">
                <a:latin typeface="Arial"/>
                <a:cs typeface="Arial"/>
              </a:rPr>
              <a:t>m</a:t>
            </a:r>
            <a:r>
              <a:rPr lang="en-US" sz="3200" dirty="0">
                <a:latin typeface="Arial"/>
                <a:cs typeface="Arial"/>
              </a:rPr>
              <a:t>m</a:t>
            </a:r>
            <a:r>
              <a:rPr lang="en-US" sz="3200" spc="-9" dirty="0">
                <a:latin typeface="Arial"/>
                <a:cs typeface="Arial"/>
              </a:rPr>
              <a:t>a</a:t>
            </a:r>
            <a:r>
              <a:rPr lang="en-US" sz="3200" dirty="0">
                <a:latin typeface="Arial"/>
                <a:cs typeface="Arial"/>
              </a:rPr>
              <a:t>ry</a:t>
            </a:r>
          </a:p>
          <a:p>
            <a:pPr marR="61081">
              <a:spcBef>
                <a:spcPts val="600"/>
              </a:spcBef>
            </a:pPr>
            <a:r>
              <a:rPr lang="en-US" sz="3200" dirty="0">
                <a:latin typeface="Arial"/>
                <a:cs typeface="Arial"/>
              </a:rPr>
              <a:t>Questi</a:t>
            </a:r>
            <a:r>
              <a:rPr lang="en-US" sz="3200" spc="-14" dirty="0">
                <a:latin typeface="Arial"/>
                <a:cs typeface="Arial"/>
              </a:rPr>
              <a:t>o</a:t>
            </a:r>
            <a:r>
              <a:rPr lang="en-US" sz="3200" dirty="0">
                <a:latin typeface="Arial"/>
                <a:cs typeface="Arial"/>
              </a:rPr>
              <a:t>ns</a:t>
            </a:r>
            <a:r>
              <a:rPr lang="en-US" sz="3200" spc="-24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a</a:t>
            </a:r>
            <a:r>
              <a:rPr lang="en-US" sz="3200" spc="-9" dirty="0">
                <a:latin typeface="Arial"/>
                <a:cs typeface="Arial"/>
              </a:rPr>
              <a:t>n</a:t>
            </a:r>
            <a:r>
              <a:rPr lang="en-US" sz="3200" dirty="0">
                <a:latin typeface="Arial"/>
                <a:cs typeface="Arial"/>
              </a:rPr>
              <a:t>d</a:t>
            </a:r>
            <a:r>
              <a:rPr lang="en-US" sz="3200" spc="-189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Answers</a:t>
            </a:r>
          </a:p>
          <a:p>
            <a:pPr>
              <a:spcBef>
                <a:spcPts val="600"/>
              </a:spcBef>
            </a:pPr>
            <a:r>
              <a:rPr lang="en-US" sz="3200" spc="0" dirty="0">
                <a:latin typeface="Arial"/>
                <a:cs typeface="Arial"/>
              </a:rPr>
              <a:t> 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1808342" y="6358684"/>
            <a:ext cx="901591" cy="4979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1" name="object 191"/>
          <p:cNvSpPr txBox="1"/>
          <p:nvPr/>
        </p:nvSpPr>
        <p:spPr>
          <a:xfrm>
            <a:off x="1153031" y="6458280"/>
            <a:ext cx="655308" cy="3983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5" name="object 205"/>
          <p:cNvSpPr txBox="1"/>
          <p:nvPr/>
        </p:nvSpPr>
        <p:spPr>
          <a:xfrm>
            <a:off x="585159" y="6672937"/>
            <a:ext cx="567872" cy="1836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159"/>
          <p:cNvSpPr txBox="1"/>
          <p:nvPr/>
        </p:nvSpPr>
        <p:spPr>
          <a:xfrm>
            <a:off x="3847287" y="885997"/>
            <a:ext cx="3429000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Introductions</a:t>
            </a:r>
          </a:p>
        </p:txBody>
      </p:sp>
      <p:sp>
        <p:nvSpPr>
          <p:cNvPr id="160" name="object 160"/>
          <p:cNvSpPr txBox="1"/>
          <p:nvPr/>
        </p:nvSpPr>
        <p:spPr>
          <a:xfrm>
            <a:off x="2057400" y="2057400"/>
            <a:ext cx="7008775" cy="37185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en-US" sz="2800" spc="0" dirty="0">
                <a:latin typeface="Arial"/>
                <a:cs typeface="Arial"/>
              </a:rPr>
              <a:t>Ben Small</a:t>
            </a:r>
            <a:r>
              <a:rPr sz="2800" spc="0" dirty="0">
                <a:latin typeface="Arial"/>
                <a:cs typeface="Arial"/>
              </a:rPr>
              <a:t>,</a:t>
            </a:r>
            <a:r>
              <a:rPr sz="2800" spc="-222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Superintendent</a:t>
            </a:r>
          </a:p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Jay Rowell, Associate Superintendent</a:t>
            </a:r>
            <a:endParaRPr lang="en-US" sz="2800" spc="0" dirty="0">
              <a:latin typeface="Arial"/>
              <a:cs typeface="Arial"/>
            </a:endParaRPr>
          </a:p>
          <a:p>
            <a:pPr marL="457200" marR="53263" indent="-457200">
              <a:spcBef>
                <a:spcPts val="600"/>
              </a:spcBef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Jerrol Olson, Director of Facilities</a:t>
            </a:r>
          </a:p>
          <a:p>
            <a:pPr marL="457200" marR="53263" indent="-457200">
              <a:spcBef>
                <a:spcPts val="600"/>
              </a:spcBef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Jeff Jurgensen, OAC Services – GC/CM Advisor &amp; Program Manager</a:t>
            </a:r>
          </a:p>
          <a:p>
            <a:pPr marL="457200" marR="53263" indent="-457200">
              <a:spcBef>
                <a:spcPts val="600"/>
              </a:spcBef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Jonathan Miller, OAC Services – GC/CM Advisor &amp; Senior Project Manager</a:t>
            </a:r>
          </a:p>
          <a:p>
            <a:pPr marL="12700">
              <a:lnSpc>
                <a:spcPts val="2960"/>
              </a:lnSpc>
              <a:spcBef>
                <a:spcPts val="148"/>
              </a:spcBef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916026" y="2852085"/>
            <a:ext cx="7846975" cy="17524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3263">
              <a:lnSpc>
                <a:spcPts val="2960"/>
              </a:lnSpc>
              <a:spcBef>
                <a:spcPts val="148"/>
              </a:spcBef>
            </a:pP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object 161"/>
          <p:cNvSpPr txBox="1"/>
          <p:nvPr/>
        </p:nvSpPr>
        <p:spPr>
          <a:xfrm>
            <a:off x="1828800" y="599947"/>
            <a:ext cx="7315200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Project</a:t>
            </a: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 Team Qualifications</a:t>
            </a:r>
          </a:p>
          <a:p>
            <a:pPr marL="12700">
              <a:lnSpc>
                <a:spcPts val="4175"/>
              </a:lnSpc>
              <a:spcBef>
                <a:spcPts val="208"/>
              </a:spcBef>
            </a:pPr>
            <a:endParaRPr sz="4000" dirty="0"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2676086" y="409701"/>
            <a:ext cx="5247029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endParaRPr sz="4000" dirty="0">
              <a:latin typeface="Arial"/>
              <a:cs typeface="Arial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3139068" y="1585387"/>
            <a:ext cx="5776333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endParaRPr sz="2800" u="sng" dirty="0">
              <a:latin typeface="Arial"/>
              <a:cs typeface="Arial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1749545" y="1775633"/>
            <a:ext cx="7220307" cy="36937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lvl="1">
              <a:spcBef>
                <a:spcPts val="600"/>
              </a:spcBef>
            </a:pPr>
            <a:r>
              <a:rPr lang="en-US" sz="2800" u="sng" dirty="0">
                <a:latin typeface="Arial"/>
                <a:cs typeface="Arial"/>
              </a:rPr>
              <a:t>Ben Small – Superintendent</a:t>
            </a:r>
          </a:p>
          <a:p>
            <a:pPr marL="1384300" lvl="2" indent="-457200">
              <a:spcBef>
                <a:spcPts val="600"/>
              </a:spcBef>
              <a:buFont typeface="Arial"/>
              <a:buChar char="•"/>
            </a:pPr>
            <a:r>
              <a:rPr lang="en-US" sz="2400" spc="0" dirty="0">
                <a:latin typeface="Arial"/>
                <a:cs typeface="Arial"/>
              </a:rPr>
              <a:t>13 years as Superintendent of Central Valley School District; 18 years total as a Superintendent </a:t>
            </a:r>
          </a:p>
          <a:p>
            <a:pPr marL="1384300" lvl="2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30 years of experience in the K-12 realm</a:t>
            </a:r>
            <a:endParaRPr lang="en-US" sz="2400" spc="0" dirty="0">
              <a:latin typeface="Arial"/>
              <a:cs typeface="Arial"/>
            </a:endParaRPr>
          </a:p>
          <a:p>
            <a:pPr marL="1384300" lvl="2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Actively involved in all aspects of every Capital Facility Project</a:t>
            </a:r>
          </a:p>
          <a:p>
            <a:pPr marL="1384300" lvl="2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Developed the Construction Handbook for the CVSD Board of Directors</a:t>
            </a:r>
          </a:p>
          <a:p>
            <a:pPr marL="927100" lvl="1" indent="-457200">
              <a:spcBef>
                <a:spcPts val="600"/>
              </a:spcBef>
              <a:buFont typeface="Arial"/>
              <a:buChar char="•"/>
            </a:pPr>
            <a:endParaRPr lang="en-US" sz="2400" dirty="0">
              <a:latin typeface="Arial"/>
              <a:cs typeface="Arial"/>
            </a:endParaRPr>
          </a:p>
          <a:p>
            <a:pPr marL="469900" indent="-457200">
              <a:lnSpc>
                <a:spcPts val="2960"/>
              </a:lnSpc>
              <a:spcBef>
                <a:spcPts val="148"/>
              </a:spcBef>
              <a:buFont typeface="Arial"/>
              <a:buChar char="•"/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1085493" y="2609769"/>
            <a:ext cx="6915507" cy="14050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marR="53263" indent="-457200">
              <a:lnSpc>
                <a:spcPts val="2960"/>
              </a:lnSpc>
              <a:spcBef>
                <a:spcPts val="148"/>
              </a:spcBef>
              <a:buFont typeface="Arial"/>
              <a:buChar char="•"/>
            </a:pPr>
            <a:endParaRPr lang="en-US" sz="2800" dirty="0">
              <a:latin typeface="Arial"/>
              <a:cs typeface="Arial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1085493" y="4146342"/>
            <a:ext cx="7481000" cy="14048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indent="-457200">
              <a:lnSpc>
                <a:spcPct val="95825"/>
              </a:lnSpc>
              <a:spcBef>
                <a:spcPts val="666"/>
              </a:spcBef>
              <a:buFont typeface="Arial"/>
              <a:buChar char="•"/>
            </a:pPr>
            <a:endParaRPr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5129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object 160"/>
          <p:cNvSpPr txBox="1"/>
          <p:nvPr/>
        </p:nvSpPr>
        <p:spPr>
          <a:xfrm>
            <a:off x="1832256" y="607215"/>
            <a:ext cx="7311745" cy="5808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Projec</a:t>
            </a: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t Team Qualifications</a:t>
            </a:r>
            <a:endParaRPr sz="4000" spc="298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2676086" y="409701"/>
            <a:ext cx="1470861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endParaRPr sz="4000" dirty="0"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4191966" y="409701"/>
            <a:ext cx="3731151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endParaRPr sz="4000" dirty="0">
              <a:latin typeface="Arial"/>
              <a:cs typeface="Arial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1860142" y="1188114"/>
            <a:ext cx="7010400" cy="49078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lang="en-US" sz="2800" u="sng" spc="0" dirty="0">
                <a:latin typeface="Arial"/>
                <a:cs typeface="Arial"/>
              </a:rPr>
              <a:t>Jay Rowell – Associate Superintendent</a:t>
            </a:r>
          </a:p>
          <a:p>
            <a:pPr marL="927100" marR="61335" lvl="1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Has led every Capital Facility Project from the 2015 and 2018 Bond Program</a:t>
            </a:r>
          </a:p>
          <a:p>
            <a:pPr marL="927100" marR="61335" lvl="1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Co</a:t>
            </a:r>
            <a:r>
              <a:rPr lang="en-US" sz="2400" spc="9" dirty="0">
                <a:latin typeface="Arial"/>
                <a:cs typeface="Arial"/>
              </a:rPr>
              <a:t>n</a:t>
            </a:r>
            <a:r>
              <a:rPr lang="en-US" sz="2400" spc="4" dirty="0">
                <a:latin typeface="Arial"/>
                <a:cs typeface="Arial"/>
              </a:rPr>
              <a:t>s</a:t>
            </a:r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spc="9" dirty="0">
                <a:latin typeface="Arial"/>
                <a:cs typeface="Arial"/>
              </a:rPr>
              <a:t>r</a:t>
            </a:r>
            <a:r>
              <a:rPr lang="en-US" sz="2400" dirty="0">
                <a:latin typeface="Arial"/>
                <a:cs typeface="Arial"/>
              </a:rPr>
              <a:t>u</a:t>
            </a:r>
            <a:r>
              <a:rPr lang="en-US" sz="2400" spc="14" dirty="0">
                <a:latin typeface="Arial"/>
                <a:cs typeface="Arial"/>
              </a:rPr>
              <a:t>c</a:t>
            </a:r>
            <a:r>
              <a:rPr lang="en-US" sz="2400" dirty="0">
                <a:latin typeface="Arial"/>
                <a:cs typeface="Arial"/>
              </a:rPr>
              <a:t>ti</a:t>
            </a:r>
            <a:r>
              <a:rPr lang="en-US" sz="2400" spc="9" dirty="0">
                <a:latin typeface="Arial"/>
                <a:cs typeface="Arial"/>
              </a:rPr>
              <a:t>o</a:t>
            </a:r>
            <a:r>
              <a:rPr lang="en-US" sz="2400" dirty="0">
                <a:latin typeface="Arial"/>
                <a:cs typeface="Arial"/>
              </a:rPr>
              <a:t>n</a:t>
            </a:r>
            <a:r>
              <a:rPr lang="en-US" sz="2400" spc="-302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adm</a:t>
            </a:r>
            <a:r>
              <a:rPr lang="en-US" sz="2400" spc="9" dirty="0">
                <a:latin typeface="Arial"/>
                <a:cs typeface="Arial"/>
              </a:rPr>
              <a:t>i</a:t>
            </a:r>
            <a:r>
              <a:rPr lang="en-US" sz="2400" dirty="0">
                <a:latin typeface="Arial"/>
                <a:cs typeface="Arial"/>
              </a:rPr>
              <a:t>n</a:t>
            </a:r>
            <a:r>
              <a:rPr lang="en-US" sz="2400" spc="9" dirty="0">
                <a:latin typeface="Arial"/>
                <a:cs typeface="Arial"/>
              </a:rPr>
              <a:t>i</a:t>
            </a:r>
            <a:r>
              <a:rPr lang="en-US" sz="2400" spc="4" dirty="0">
                <a:latin typeface="Arial"/>
                <a:cs typeface="Arial"/>
              </a:rPr>
              <a:t>s</a:t>
            </a:r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spc="9" dirty="0">
                <a:latin typeface="Arial"/>
                <a:cs typeface="Arial"/>
              </a:rPr>
              <a:t>r</a:t>
            </a:r>
            <a:r>
              <a:rPr lang="en-US" sz="2400" dirty="0">
                <a:latin typeface="Arial"/>
                <a:cs typeface="Arial"/>
              </a:rPr>
              <a:t>a</a:t>
            </a:r>
            <a:r>
              <a:rPr lang="en-US" sz="2400" spc="9" dirty="0">
                <a:latin typeface="Arial"/>
                <a:cs typeface="Arial"/>
              </a:rPr>
              <a:t>t</a:t>
            </a:r>
            <a:r>
              <a:rPr lang="en-US" sz="2400" dirty="0">
                <a:latin typeface="Arial"/>
                <a:cs typeface="Arial"/>
              </a:rPr>
              <a:t>or</a:t>
            </a:r>
            <a:r>
              <a:rPr lang="en-US" sz="2400" spc="-144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f</a:t>
            </a:r>
            <a:r>
              <a:rPr lang="en-US" sz="2400" spc="9" dirty="0">
                <a:latin typeface="Arial"/>
                <a:cs typeface="Arial"/>
              </a:rPr>
              <a:t>o</a:t>
            </a:r>
            <a:r>
              <a:rPr lang="en-US" sz="2400" dirty="0">
                <a:latin typeface="Arial"/>
                <a:cs typeface="Arial"/>
              </a:rPr>
              <a:t>r</a:t>
            </a:r>
            <a:r>
              <a:rPr lang="en-US" sz="2400" spc="-32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10</a:t>
            </a:r>
            <a:r>
              <a:rPr lang="en-US" sz="2400" spc="-1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GC/CM p</a:t>
            </a:r>
            <a:r>
              <a:rPr lang="en-US" sz="2400" spc="9" dirty="0">
                <a:latin typeface="Arial"/>
                <a:cs typeface="Arial"/>
              </a:rPr>
              <a:t>r</a:t>
            </a:r>
            <a:r>
              <a:rPr lang="en-US" sz="2400" dirty="0">
                <a:latin typeface="Arial"/>
                <a:cs typeface="Arial"/>
              </a:rPr>
              <a:t>o</a:t>
            </a:r>
            <a:r>
              <a:rPr lang="en-US" sz="2400" spc="9" dirty="0">
                <a:latin typeface="Arial"/>
                <a:cs typeface="Arial"/>
              </a:rPr>
              <a:t>j</a:t>
            </a:r>
            <a:r>
              <a:rPr lang="en-US" sz="2400" dirty="0">
                <a:latin typeface="Arial"/>
                <a:cs typeface="Arial"/>
              </a:rPr>
              <a:t>e</a:t>
            </a:r>
            <a:r>
              <a:rPr lang="en-US" sz="2400" spc="14" dirty="0">
                <a:latin typeface="Arial"/>
                <a:cs typeface="Arial"/>
              </a:rPr>
              <a:t>c</a:t>
            </a:r>
            <a:r>
              <a:rPr lang="en-US" sz="2400" dirty="0">
                <a:latin typeface="Arial"/>
                <a:cs typeface="Arial"/>
              </a:rPr>
              <a:t>ts</a:t>
            </a:r>
            <a:r>
              <a:rPr lang="en-US" sz="2400" spc="-97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spc="9" dirty="0">
                <a:latin typeface="Arial"/>
                <a:cs typeface="Arial"/>
              </a:rPr>
              <a:t>o</a:t>
            </a:r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spc="9" dirty="0">
                <a:latin typeface="Arial"/>
                <a:cs typeface="Arial"/>
              </a:rPr>
              <a:t>a</a:t>
            </a:r>
            <a:r>
              <a:rPr lang="en-US" sz="2400" dirty="0">
                <a:latin typeface="Arial"/>
                <a:cs typeface="Arial"/>
              </a:rPr>
              <a:t>li</a:t>
            </a:r>
            <a:r>
              <a:rPr lang="en-US" sz="2400" spc="9" dirty="0">
                <a:latin typeface="Arial"/>
                <a:cs typeface="Arial"/>
              </a:rPr>
              <a:t>n</a:t>
            </a:r>
            <a:r>
              <a:rPr lang="en-US" sz="2400" dirty="0">
                <a:latin typeface="Arial"/>
                <a:cs typeface="Arial"/>
              </a:rPr>
              <a:t>g</a:t>
            </a:r>
            <a:r>
              <a:rPr lang="en-US" sz="2400" spc="-9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$</a:t>
            </a:r>
            <a:r>
              <a:rPr lang="en-US" sz="2400" spc="14" dirty="0">
                <a:latin typeface="Arial"/>
                <a:cs typeface="Arial"/>
              </a:rPr>
              <a:t>183</a:t>
            </a:r>
            <a:r>
              <a:rPr lang="en-US" sz="2400" dirty="0">
                <a:latin typeface="Arial"/>
                <a:cs typeface="Arial"/>
              </a:rPr>
              <a:t>M</a:t>
            </a:r>
          </a:p>
          <a:p>
            <a:pPr marL="927100" marR="61335" lvl="1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Responsible for coordination and management of all consultants</a:t>
            </a:r>
          </a:p>
          <a:p>
            <a:pPr marL="927100" marR="61335" lvl="1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Over 34 years of school experience combined with six years of construction experience</a:t>
            </a:r>
          </a:p>
          <a:p>
            <a:pPr marL="927100" marR="61335" lvl="1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Certified from the 2015 and 2017 AGC GC/CM Workshop</a:t>
            </a:r>
          </a:p>
          <a:p>
            <a:pPr marL="12700">
              <a:lnSpc>
                <a:spcPts val="2960"/>
              </a:lnSpc>
              <a:spcBef>
                <a:spcPts val="148"/>
              </a:spcBef>
            </a:pPr>
            <a:endParaRPr sz="2800" u="sng" dirty="0">
              <a:latin typeface="Arial"/>
              <a:cs typeface="Arial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1085495" y="2097458"/>
            <a:ext cx="7785047" cy="27793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marR="61335" indent="-457200">
              <a:lnSpc>
                <a:spcPct val="95825"/>
              </a:lnSpc>
              <a:spcBef>
                <a:spcPts val="812"/>
              </a:spcBef>
              <a:buFont typeface="Arial"/>
              <a:buChar char="•"/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3790229" y="1746122"/>
            <a:ext cx="9871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0" name="object 210"/>
          <p:cNvSpPr txBox="1"/>
          <p:nvPr/>
        </p:nvSpPr>
        <p:spPr>
          <a:xfrm>
            <a:off x="2581919" y="1746122"/>
            <a:ext cx="10006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1" name="object 211"/>
          <p:cNvSpPr txBox="1"/>
          <p:nvPr/>
        </p:nvSpPr>
        <p:spPr>
          <a:xfrm>
            <a:off x="2362530" y="1746122"/>
            <a:ext cx="10114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2" name="object 212"/>
          <p:cNvSpPr txBox="1"/>
          <p:nvPr/>
        </p:nvSpPr>
        <p:spPr>
          <a:xfrm>
            <a:off x="1490425" y="1746122"/>
            <a:ext cx="10120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2931352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object 160"/>
          <p:cNvSpPr txBox="1"/>
          <p:nvPr/>
        </p:nvSpPr>
        <p:spPr>
          <a:xfrm>
            <a:off x="1832255" y="591765"/>
            <a:ext cx="7311745" cy="5808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Projec</a:t>
            </a: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t Team Qualifications</a:t>
            </a:r>
            <a:endParaRPr sz="4000" spc="298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2676086" y="409701"/>
            <a:ext cx="1470861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endParaRPr sz="4000" dirty="0"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4191966" y="409701"/>
            <a:ext cx="3731151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endParaRPr sz="4000" dirty="0">
              <a:latin typeface="Arial"/>
              <a:cs typeface="Arial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1892716" y="1215961"/>
            <a:ext cx="7010400" cy="44260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lang="en-US" sz="2800" u="sng" dirty="0">
                <a:latin typeface="Arial"/>
                <a:cs typeface="Arial"/>
              </a:rPr>
              <a:t>Jerrol Olson – Director of Facilities</a:t>
            </a:r>
            <a:endParaRPr lang="en-US" sz="2400" dirty="0">
              <a:latin typeface="Arial"/>
              <a:cs typeface="Arial"/>
            </a:endParaRPr>
          </a:p>
          <a:p>
            <a:pPr marL="927100" marR="61335" lvl="1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Planning principal</a:t>
            </a:r>
            <a:r>
              <a:rPr lang="en-US" sz="2400" spc="-144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f</a:t>
            </a:r>
            <a:r>
              <a:rPr lang="en-US" sz="2400" spc="9" dirty="0">
                <a:latin typeface="Arial"/>
                <a:cs typeface="Arial"/>
              </a:rPr>
              <a:t>o</a:t>
            </a:r>
            <a:r>
              <a:rPr lang="en-US" sz="2400" dirty="0">
                <a:latin typeface="Arial"/>
                <a:cs typeface="Arial"/>
              </a:rPr>
              <a:t>r</a:t>
            </a:r>
            <a:r>
              <a:rPr lang="en-US" sz="2400" spc="-32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5</a:t>
            </a:r>
            <a:r>
              <a:rPr lang="en-US" sz="2400" spc="-1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GC/CM p</a:t>
            </a:r>
            <a:r>
              <a:rPr lang="en-US" sz="2400" spc="9" dirty="0">
                <a:latin typeface="Arial"/>
                <a:cs typeface="Arial"/>
              </a:rPr>
              <a:t>r</a:t>
            </a:r>
            <a:r>
              <a:rPr lang="en-US" sz="2400" dirty="0">
                <a:latin typeface="Arial"/>
                <a:cs typeface="Arial"/>
              </a:rPr>
              <a:t>o</a:t>
            </a:r>
            <a:r>
              <a:rPr lang="en-US" sz="2400" spc="9" dirty="0">
                <a:latin typeface="Arial"/>
                <a:cs typeface="Arial"/>
              </a:rPr>
              <a:t>j</a:t>
            </a:r>
            <a:r>
              <a:rPr lang="en-US" sz="2400" dirty="0">
                <a:latin typeface="Arial"/>
                <a:cs typeface="Arial"/>
              </a:rPr>
              <a:t>e</a:t>
            </a:r>
            <a:r>
              <a:rPr lang="en-US" sz="2400" spc="14" dirty="0">
                <a:latin typeface="Arial"/>
                <a:cs typeface="Arial"/>
              </a:rPr>
              <a:t>c</a:t>
            </a:r>
            <a:r>
              <a:rPr lang="en-US" sz="2400" dirty="0">
                <a:latin typeface="Arial"/>
                <a:cs typeface="Arial"/>
              </a:rPr>
              <a:t>ts</a:t>
            </a:r>
            <a:r>
              <a:rPr lang="en-US" sz="2400" spc="-97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spc="9" dirty="0">
                <a:latin typeface="Arial"/>
                <a:cs typeface="Arial"/>
              </a:rPr>
              <a:t>o</a:t>
            </a:r>
            <a:r>
              <a:rPr lang="en-US" sz="2400" dirty="0">
                <a:latin typeface="Arial"/>
                <a:cs typeface="Arial"/>
              </a:rPr>
              <a:t>t</a:t>
            </a:r>
            <a:r>
              <a:rPr lang="en-US" sz="2400" spc="9" dirty="0">
                <a:latin typeface="Arial"/>
                <a:cs typeface="Arial"/>
              </a:rPr>
              <a:t>a</a:t>
            </a:r>
            <a:r>
              <a:rPr lang="en-US" sz="2400" dirty="0">
                <a:latin typeface="Arial"/>
                <a:cs typeface="Arial"/>
              </a:rPr>
              <a:t>li</a:t>
            </a:r>
            <a:r>
              <a:rPr lang="en-US" sz="2400" spc="9" dirty="0">
                <a:latin typeface="Arial"/>
                <a:cs typeface="Arial"/>
              </a:rPr>
              <a:t>n</a:t>
            </a:r>
            <a:r>
              <a:rPr lang="en-US" sz="2400" dirty="0">
                <a:latin typeface="Arial"/>
                <a:cs typeface="Arial"/>
              </a:rPr>
              <a:t>g</a:t>
            </a:r>
            <a:r>
              <a:rPr lang="en-US" sz="2400" spc="-9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$</a:t>
            </a:r>
            <a:r>
              <a:rPr lang="en-US" sz="2400" spc="14" dirty="0">
                <a:latin typeface="Arial"/>
                <a:cs typeface="Arial"/>
              </a:rPr>
              <a:t>144.5</a:t>
            </a:r>
            <a:r>
              <a:rPr lang="en-US" sz="2400" dirty="0">
                <a:latin typeface="Arial"/>
                <a:cs typeface="Arial"/>
              </a:rPr>
              <a:t>M; transitioned to Facilities Director in 2018 </a:t>
            </a:r>
          </a:p>
          <a:p>
            <a:pPr marL="927100" marR="61335" lvl="1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Responsible for coordination and management of design and construction focusing on meeting the specific needs of the end user</a:t>
            </a:r>
          </a:p>
          <a:p>
            <a:pPr marL="927100" marR="61335" lvl="1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34 years of school experience with 20 years of administration experience focused on shared decision making and team building</a:t>
            </a:r>
          </a:p>
          <a:p>
            <a:pPr marL="927100" marR="61335" lvl="1" indent="-4572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latin typeface="Arial"/>
                <a:cs typeface="Arial"/>
              </a:rPr>
              <a:t>Completed 2017 AGC GC/CM Workshop</a:t>
            </a:r>
          </a:p>
          <a:p>
            <a:pPr marL="12700">
              <a:lnSpc>
                <a:spcPts val="2960"/>
              </a:lnSpc>
              <a:spcBef>
                <a:spcPts val="148"/>
              </a:spcBef>
            </a:pPr>
            <a:endParaRPr sz="2800" u="sng" dirty="0">
              <a:latin typeface="Arial"/>
              <a:cs typeface="Arial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1085495" y="2097458"/>
            <a:ext cx="7785047" cy="27793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9900" marR="61335" indent="-457200">
              <a:lnSpc>
                <a:spcPct val="95825"/>
              </a:lnSpc>
              <a:spcBef>
                <a:spcPts val="812"/>
              </a:spcBef>
              <a:buFont typeface="Arial"/>
              <a:buChar char="•"/>
            </a:pPr>
            <a:endParaRPr sz="2800" dirty="0">
              <a:latin typeface="Arial"/>
              <a:cs typeface="Arial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3790229" y="1746122"/>
            <a:ext cx="9871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0" name="object 210"/>
          <p:cNvSpPr txBox="1"/>
          <p:nvPr/>
        </p:nvSpPr>
        <p:spPr>
          <a:xfrm>
            <a:off x="2581919" y="1746122"/>
            <a:ext cx="10006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1" name="object 211"/>
          <p:cNvSpPr txBox="1"/>
          <p:nvPr/>
        </p:nvSpPr>
        <p:spPr>
          <a:xfrm>
            <a:off x="2362530" y="1746122"/>
            <a:ext cx="10114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2" name="object 212"/>
          <p:cNvSpPr txBox="1"/>
          <p:nvPr/>
        </p:nvSpPr>
        <p:spPr>
          <a:xfrm>
            <a:off x="1490425" y="1746122"/>
            <a:ext cx="10120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  <p:extLst>
      <p:ext uri="{BB962C8B-B14F-4D97-AF65-F5344CB8AC3E}">
        <p14:creationId xmlns:p14="http://schemas.microsoft.com/office/powerpoint/2010/main" val="4000552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159"/>
          <p:cNvSpPr txBox="1"/>
          <p:nvPr/>
        </p:nvSpPr>
        <p:spPr>
          <a:xfrm>
            <a:off x="3048000" y="685800"/>
            <a:ext cx="4798671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District Statistics</a:t>
            </a:r>
            <a:endParaRPr sz="4000" spc="298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1981200" y="1981200"/>
            <a:ext cx="7237095" cy="39882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57200" marR="43811" indent="-457200">
              <a:spcBef>
                <a:spcPts val="600"/>
              </a:spcBef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Educating Spokane Valley area students since 1890</a:t>
            </a:r>
          </a:p>
          <a:p>
            <a:pPr marL="457200" marR="43811" indent="-457200">
              <a:spcBef>
                <a:spcPts val="600"/>
              </a:spcBef>
              <a:buFont typeface="Arial"/>
              <a:buChar char="•"/>
            </a:pPr>
            <a:r>
              <a:rPr lang="en-US" sz="2800" spc="0" dirty="0">
                <a:latin typeface="Arial"/>
                <a:cs typeface="Arial"/>
              </a:rPr>
              <a:t>Nearly 15,000 stud</a:t>
            </a:r>
            <a:r>
              <a:rPr lang="en-US" sz="2800" spc="4" dirty="0">
                <a:latin typeface="Arial"/>
                <a:cs typeface="Arial"/>
              </a:rPr>
              <a:t>e</a:t>
            </a:r>
            <a:r>
              <a:rPr lang="en-US" sz="2800" spc="0" dirty="0">
                <a:latin typeface="Arial"/>
                <a:cs typeface="Arial"/>
              </a:rPr>
              <a:t>nts</a:t>
            </a:r>
            <a:endParaRPr lang="en-US" sz="2800" dirty="0">
              <a:latin typeface="Arial"/>
              <a:cs typeface="Arial"/>
            </a:endParaRPr>
          </a:p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en-US" sz="2800" spc="-39" dirty="0">
                <a:latin typeface="Arial"/>
                <a:cs typeface="Arial"/>
              </a:rPr>
              <a:t>A</a:t>
            </a:r>
            <a:r>
              <a:rPr lang="en-US" sz="2800" spc="0" dirty="0">
                <a:latin typeface="Arial"/>
                <a:cs typeface="Arial"/>
              </a:rPr>
              <a:t>w</a:t>
            </a:r>
            <a:r>
              <a:rPr lang="en-US" sz="2800" spc="4" dirty="0">
                <a:latin typeface="Arial"/>
                <a:cs typeface="Arial"/>
              </a:rPr>
              <a:t>a</a:t>
            </a:r>
            <a:r>
              <a:rPr lang="en-US" sz="2800" spc="0" dirty="0">
                <a:latin typeface="Arial"/>
                <a:cs typeface="Arial"/>
              </a:rPr>
              <a:t>r</a:t>
            </a:r>
            <a:r>
              <a:rPr lang="en-US" sz="2800" spc="9" dirty="0">
                <a:latin typeface="Arial"/>
                <a:cs typeface="Arial"/>
              </a:rPr>
              <a:t>d</a:t>
            </a:r>
            <a:r>
              <a:rPr lang="en-US" sz="2800" spc="4" dirty="0">
                <a:latin typeface="Arial"/>
                <a:cs typeface="Arial"/>
              </a:rPr>
              <a:t>-</a:t>
            </a:r>
            <a:r>
              <a:rPr lang="en-US" sz="2800" spc="0" dirty="0">
                <a:latin typeface="Arial"/>
                <a:cs typeface="Arial"/>
              </a:rPr>
              <a:t>win</a:t>
            </a:r>
            <a:r>
              <a:rPr lang="en-US" sz="2800" spc="4" dirty="0">
                <a:latin typeface="Arial"/>
                <a:cs typeface="Arial"/>
              </a:rPr>
              <a:t>n</a:t>
            </a:r>
            <a:r>
              <a:rPr lang="en-US" sz="2800" spc="0" dirty="0">
                <a:latin typeface="Arial"/>
                <a:cs typeface="Arial"/>
              </a:rPr>
              <a:t>ing</a:t>
            </a:r>
            <a:r>
              <a:rPr lang="en-US" sz="2800" spc="-24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s</a:t>
            </a:r>
            <a:r>
              <a:rPr lang="en-US" sz="2800" spc="9" dirty="0">
                <a:latin typeface="Arial"/>
                <a:cs typeface="Arial"/>
              </a:rPr>
              <a:t>c</a:t>
            </a:r>
            <a:r>
              <a:rPr lang="en-US" sz="2800" spc="0" dirty="0">
                <a:latin typeface="Arial"/>
                <a:cs typeface="Arial"/>
              </a:rPr>
              <a:t>hool</a:t>
            </a:r>
            <a:r>
              <a:rPr lang="en-US" sz="2800" spc="9" dirty="0">
                <a:latin typeface="Arial"/>
                <a:cs typeface="Arial"/>
              </a:rPr>
              <a:t>s</a:t>
            </a:r>
            <a:r>
              <a:rPr lang="en-US" sz="2800" spc="0" dirty="0">
                <a:latin typeface="Arial"/>
                <a:cs typeface="Arial"/>
              </a:rPr>
              <a:t>,</a:t>
            </a:r>
            <a:r>
              <a:rPr lang="en-US" sz="2800" spc="-44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p</a:t>
            </a:r>
            <a:r>
              <a:rPr lang="en-US" sz="2800" spc="4" dirty="0">
                <a:latin typeface="Arial"/>
                <a:cs typeface="Arial"/>
              </a:rPr>
              <a:t>r</a:t>
            </a:r>
            <a:r>
              <a:rPr lang="en-US" sz="2800" spc="0" dirty="0">
                <a:latin typeface="Arial"/>
                <a:cs typeface="Arial"/>
              </a:rPr>
              <a:t>og</a:t>
            </a:r>
            <a:r>
              <a:rPr lang="en-US" sz="2800" spc="4" dirty="0">
                <a:latin typeface="Arial"/>
                <a:cs typeface="Arial"/>
              </a:rPr>
              <a:t>r</a:t>
            </a:r>
            <a:r>
              <a:rPr lang="en-US" sz="2800" spc="0" dirty="0">
                <a:latin typeface="Arial"/>
                <a:cs typeface="Arial"/>
              </a:rPr>
              <a:t>ams</a:t>
            </a:r>
            <a:r>
              <a:rPr lang="en-US" sz="2800" spc="-44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and</a:t>
            </a:r>
            <a:r>
              <a:rPr lang="en-US" sz="2800" spc="-9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dep</a:t>
            </a:r>
            <a:r>
              <a:rPr lang="en-US" sz="2800" spc="4" dirty="0">
                <a:latin typeface="Arial"/>
                <a:cs typeface="Arial"/>
              </a:rPr>
              <a:t>a</a:t>
            </a:r>
            <a:r>
              <a:rPr lang="en-US" sz="2800" spc="0" dirty="0">
                <a:latin typeface="Arial"/>
                <a:cs typeface="Arial"/>
              </a:rPr>
              <a:t>rtments</a:t>
            </a:r>
            <a:endParaRPr lang="en-US" sz="2800" dirty="0">
              <a:latin typeface="Arial"/>
              <a:cs typeface="Arial"/>
            </a:endParaRPr>
          </a:p>
          <a:p>
            <a:pPr marL="457200" marR="43811" indent="-457200">
              <a:spcBef>
                <a:spcPts val="600"/>
              </a:spcBef>
              <a:buFont typeface="Arial"/>
              <a:buChar char="•"/>
            </a:pPr>
            <a:r>
              <a:rPr lang="en-US" sz="2800" spc="0" dirty="0">
                <a:latin typeface="Arial"/>
                <a:cs typeface="Arial"/>
              </a:rPr>
              <a:t>R</a:t>
            </a:r>
            <a:r>
              <a:rPr lang="en-US" sz="2800" spc="4" dirty="0">
                <a:latin typeface="Arial"/>
                <a:cs typeface="Arial"/>
              </a:rPr>
              <a:t>e</a:t>
            </a:r>
            <a:r>
              <a:rPr lang="en-US" sz="2800" spc="0" dirty="0">
                <a:latin typeface="Arial"/>
                <a:cs typeface="Arial"/>
              </a:rPr>
              <a:t>c</a:t>
            </a:r>
            <a:r>
              <a:rPr lang="en-US" sz="2800" spc="4" dirty="0">
                <a:latin typeface="Arial"/>
                <a:cs typeface="Arial"/>
              </a:rPr>
              <a:t>o</a:t>
            </a:r>
            <a:r>
              <a:rPr lang="en-US" sz="2800" spc="0" dirty="0">
                <a:latin typeface="Arial"/>
                <a:cs typeface="Arial"/>
              </a:rPr>
              <a:t>gni</a:t>
            </a:r>
            <a:r>
              <a:rPr lang="en-US" sz="2800" spc="4" dirty="0">
                <a:latin typeface="Arial"/>
                <a:cs typeface="Arial"/>
              </a:rPr>
              <a:t>z</a:t>
            </a:r>
            <a:r>
              <a:rPr lang="en-US" sz="2800" spc="0" dirty="0">
                <a:latin typeface="Arial"/>
                <a:cs typeface="Arial"/>
              </a:rPr>
              <a:t>ed</a:t>
            </a:r>
            <a:r>
              <a:rPr lang="en-US" sz="2800" spc="-34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for</a:t>
            </a:r>
            <a:r>
              <a:rPr lang="en-US" sz="2800" spc="-14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e</a:t>
            </a:r>
            <a:r>
              <a:rPr lang="en-US" sz="2800" spc="-39" dirty="0">
                <a:latin typeface="Arial"/>
                <a:cs typeface="Arial"/>
              </a:rPr>
              <a:t>f</a:t>
            </a:r>
            <a:r>
              <a:rPr lang="en-US" sz="2800" spc="0" dirty="0">
                <a:latin typeface="Arial"/>
                <a:cs typeface="Arial"/>
              </a:rPr>
              <a:t>fecti</a:t>
            </a:r>
            <a:r>
              <a:rPr lang="en-US" sz="2800" spc="-9" dirty="0">
                <a:latin typeface="Arial"/>
                <a:cs typeface="Arial"/>
              </a:rPr>
              <a:t>v</a:t>
            </a:r>
            <a:r>
              <a:rPr lang="en-US" sz="2800" spc="0" dirty="0">
                <a:latin typeface="Arial"/>
                <a:cs typeface="Arial"/>
              </a:rPr>
              <a:t>e financi</a:t>
            </a:r>
            <a:r>
              <a:rPr lang="en-US" sz="2800" spc="4" dirty="0">
                <a:latin typeface="Arial"/>
                <a:cs typeface="Arial"/>
              </a:rPr>
              <a:t>a</a:t>
            </a:r>
            <a:r>
              <a:rPr lang="en-US" sz="2800" spc="0" dirty="0">
                <a:latin typeface="Arial"/>
                <a:cs typeface="Arial"/>
              </a:rPr>
              <a:t>l </a:t>
            </a:r>
            <a:r>
              <a:rPr lang="en-US" sz="2800" spc="-9" dirty="0">
                <a:latin typeface="Arial"/>
                <a:cs typeface="Arial"/>
              </a:rPr>
              <a:t>m</a:t>
            </a:r>
            <a:r>
              <a:rPr lang="en-US" sz="2800" spc="0" dirty="0">
                <a:latin typeface="Arial"/>
                <a:cs typeface="Arial"/>
              </a:rPr>
              <a:t>ana</a:t>
            </a:r>
            <a:r>
              <a:rPr lang="en-US" sz="2800" spc="4" dirty="0">
                <a:latin typeface="Arial"/>
                <a:cs typeface="Arial"/>
              </a:rPr>
              <a:t>g</a:t>
            </a:r>
            <a:r>
              <a:rPr lang="en-US" sz="2800" spc="0" dirty="0">
                <a:latin typeface="Arial"/>
                <a:cs typeface="Arial"/>
              </a:rPr>
              <a:t>ement </a:t>
            </a:r>
          </a:p>
          <a:p>
            <a:pPr marL="457200" marR="43811" indent="-457200">
              <a:spcBef>
                <a:spcPts val="600"/>
              </a:spcBef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Passed 2018 Bond with over 70% voter approval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159"/>
          <p:cNvSpPr txBox="1"/>
          <p:nvPr/>
        </p:nvSpPr>
        <p:spPr>
          <a:xfrm>
            <a:off x="3200400" y="685800"/>
            <a:ext cx="4798671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District Statistics</a:t>
            </a:r>
            <a:endParaRPr sz="4000" spc="298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2133600" y="1981200"/>
            <a:ext cx="7237095" cy="4556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57200" indent="-457200">
              <a:spcBef>
                <a:spcPts val="600"/>
              </a:spcBef>
              <a:buFont typeface="Arial"/>
              <a:buChar char="•"/>
            </a:pPr>
            <a:r>
              <a:rPr lang="en-US" sz="2800" spc="0" dirty="0">
                <a:latin typeface="Arial"/>
                <a:cs typeface="Arial"/>
              </a:rPr>
              <a:t>1.8</a:t>
            </a:r>
            <a:r>
              <a:rPr lang="en-US" sz="2800" spc="-14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million </a:t>
            </a:r>
            <a:r>
              <a:rPr lang="en-US" sz="2800" spc="9" dirty="0">
                <a:latin typeface="Arial"/>
                <a:cs typeface="Arial"/>
              </a:rPr>
              <a:t>s</a:t>
            </a:r>
            <a:r>
              <a:rPr lang="en-US" sz="2800" spc="0" dirty="0">
                <a:latin typeface="Arial"/>
                <a:cs typeface="Arial"/>
              </a:rPr>
              <a:t>qua</a:t>
            </a:r>
            <a:r>
              <a:rPr lang="en-US" sz="2800" spc="9" dirty="0">
                <a:latin typeface="Arial"/>
                <a:cs typeface="Arial"/>
              </a:rPr>
              <a:t>r</a:t>
            </a:r>
            <a:r>
              <a:rPr lang="en-US" sz="2800" spc="0" dirty="0">
                <a:latin typeface="Arial"/>
                <a:cs typeface="Arial"/>
              </a:rPr>
              <a:t>e</a:t>
            </a:r>
            <a:r>
              <a:rPr lang="en-US" sz="2800" spc="-39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feet</a:t>
            </a:r>
            <a:r>
              <a:rPr lang="en-US" sz="2800" spc="-24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of</a:t>
            </a:r>
            <a:r>
              <a:rPr lang="en-US" sz="2800" spc="-19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interior</a:t>
            </a:r>
            <a:r>
              <a:rPr lang="en-US" sz="2800" spc="-24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s</a:t>
            </a:r>
            <a:r>
              <a:rPr lang="en-US" sz="2800" spc="4" dirty="0">
                <a:latin typeface="Arial"/>
                <a:cs typeface="Arial"/>
              </a:rPr>
              <a:t>p</a:t>
            </a:r>
            <a:r>
              <a:rPr lang="en-US" sz="2800" spc="0" dirty="0">
                <a:latin typeface="Arial"/>
                <a:cs typeface="Arial"/>
              </a:rPr>
              <a:t>a</a:t>
            </a:r>
            <a:r>
              <a:rPr lang="en-US" sz="2800" spc="4" dirty="0">
                <a:latin typeface="Arial"/>
                <a:cs typeface="Arial"/>
              </a:rPr>
              <a:t>c</a:t>
            </a:r>
            <a:r>
              <a:rPr lang="en-US" sz="2800" spc="0" dirty="0">
                <a:latin typeface="Arial"/>
                <a:cs typeface="Arial"/>
              </a:rPr>
              <a:t>e</a:t>
            </a:r>
            <a:endParaRPr lang="en-US" sz="2800" dirty="0">
              <a:latin typeface="Arial"/>
              <a:cs typeface="Arial"/>
            </a:endParaRPr>
          </a:p>
          <a:p>
            <a:pPr marL="914400" lvl="1" indent="-457200">
              <a:buSzPct val="90000"/>
              <a:buFont typeface="Courier New"/>
              <a:buChar char="o"/>
            </a:pPr>
            <a:r>
              <a:rPr lang="en-US" sz="2400" spc="0" dirty="0">
                <a:latin typeface="Arial"/>
                <a:cs typeface="Arial"/>
              </a:rPr>
              <a:t>14</a:t>
            </a:r>
            <a:r>
              <a:rPr lang="en-US" sz="2400" spc="-14" dirty="0">
                <a:latin typeface="Arial"/>
                <a:cs typeface="Arial"/>
              </a:rPr>
              <a:t> </a:t>
            </a:r>
            <a:r>
              <a:rPr lang="en-US" sz="2400" spc="0" dirty="0">
                <a:latin typeface="Arial"/>
                <a:cs typeface="Arial"/>
              </a:rPr>
              <a:t>elemen</a:t>
            </a:r>
            <a:r>
              <a:rPr lang="en-US" sz="2400" spc="-9" dirty="0">
                <a:latin typeface="Arial"/>
                <a:cs typeface="Arial"/>
              </a:rPr>
              <a:t>t</a:t>
            </a:r>
            <a:r>
              <a:rPr lang="en-US" sz="2400" spc="0" dirty="0">
                <a:latin typeface="Arial"/>
                <a:cs typeface="Arial"/>
              </a:rPr>
              <a:t>ary</a:t>
            </a:r>
            <a:r>
              <a:rPr lang="en-US" sz="2400" spc="-29" dirty="0">
                <a:latin typeface="Arial"/>
                <a:cs typeface="Arial"/>
              </a:rPr>
              <a:t> </a:t>
            </a:r>
            <a:r>
              <a:rPr lang="en-US" sz="2400" spc="0" dirty="0">
                <a:latin typeface="Arial"/>
                <a:cs typeface="Arial"/>
              </a:rPr>
              <a:t>s</a:t>
            </a:r>
            <a:r>
              <a:rPr lang="en-US" sz="2400" spc="9" dirty="0">
                <a:latin typeface="Arial"/>
                <a:cs typeface="Arial"/>
              </a:rPr>
              <a:t>c</a:t>
            </a:r>
            <a:r>
              <a:rPr lang="en-US" sz="2400" spc="0" dirty="0">
                <a:latin typeface="Arial"/>
                <a:cs typeface="Arial"/>
              </a:rPr>
              <a:t>hools</a:t>
            </a:r>
          </a:p>
          <a:p>
            <a:pPr marL="914400" lvl="1" indent="-457200">
              <a:buSzPct val="90000"/>
              <a:buFont typeface="Courier New"/>
              <a:buChar char="o"/>
            </a:pPr>
            <a:r>
              <a:rPr lang="en-US" sz="2400" spc="0" dirty="0">
                <a:latin typeface="Arial"/>
                <a:cs typeface="Arial"/>
              </a:rPr>
              <a:t>6 </a:t>
            </a:r>
            <a:r>
              <a:rPr lang="en-US" sz="2400" spc="-9" dirty="0">
                <a:latin typeface="Arial"/>
                <a:cs typeface="Arial"/>
              </a:rPr>
              <a:t>m</a:t>
            </a:r>
            <a:r>
              <a:rPr lang="en-US" sz="2400" spc="0" dirty="0">
                <a:latin typeface="Arial"/>
                <a:cs typeface="Arial"/>
              </a:rPr>
              <a:t>iddle</a:t>
            </a:r>
            <a:r>
              <a:rPr lang="en-US" sz="2400" spc="-19" dirty="0">
                <a:latin typeface="Arial"/>
                <a:cs typeface="Arial"/>
              </a:rPr>
              <a:t> </a:t>
            </a:r>
            <a:r>
              <a:rPr lang="en-US" sz="2400" spc="0" dirty="0">
                <a:latin typeface="Arial"/>
                <a:cs typeface="Arial"/>
              </a:rPr>
              <a:t>s</a:t>
            </a:r>
            <a:r>
              <a:rPr lang="en-US" sz="2400" spc="9" dirty="0">
                <a:latin typeface="Arial"/>
                <a:cs typeface="Arial"/>
              </a:rPr>
              <a:t>c</a:t>
            </a:r>
            <a:r>
              <a:rPr lang="en-US" sz="2400" spc="0" dirty="0">
                <a:latin typeface="Arial"/>
                <a:cs typeface="Arial"/>
              </a:rPr>
              <a:t>hools </a:t>
            </a:r>
          </a:p>
          <a:p>
            <a:pPr marL="914400" lvl="1" indent="-457200">
              <a:buSzPct val="90000"/>
              <a:buFont typeface="Courier New"/>
              <a:buChar char="o"/>
            </a:pPr>
            <a:r>
              <a:rPr lang="en-US" sz="2400" spc="0" dirty="0">
                <a:latin typeface="Arial"/>
                <a:cs typeface="Arial"/>
              </a:rPr>
              <a:t>2 high s</a:t>
            </a:r>
            <a:r>
              <a:rPr lang="en-US" sz="2400" spc="9" dirty="0">
                <a:latin typeface="Arial"/>
                <a:cs typeface="Arial"/>
              </a:rPr>
              <a:t>c</a:t>
            </a:r>
            <a:r>
              <a:rPr lang="en-US" sz="2400" spc="0" dirty="0">
                <a:latin typeface="Arial"/>
                <a:cs typeface="Arial"/>
              </a:rPr>
              <a:t>hool</a:t>
            </a:r>
            <a:r>
              <a:rPr lang="en-US" sz="2400" spc="9" dirty="0">
                <a:latin typeface="Arial"/>
                <a:cs typeface="Arial"/>
              </a:rPr>
              <a:t>s (3</a:t>
            </a:r>
            <a:r>
              <a:rPr lang="en-US" sz="2400" spc="9" baseline="30000" dirty="0">
                <a:latin typeface="Arial"/>
                <a:cs typeface="Arial"/>
              </a:rPr>
              <a:t>rd</a:t>
            </a:r>
            <a:r>
              <a:rPr lang="en-US" sz="2400" spc="9" dirty="0">
                <a:latin typeface="Arial"/>
                <a:cs typeface="Arial"/>
              </a:rPr>
              <a:t> opens fall 2021)</a:t>
            </a:r>
            <a:endParaRPr lang="en-US" sz="2400" spc="0" dirty="0">
              <a:latin typeface="Arial"/>
              <a:cs typeface="Arial"/>
            </a:endParaRPr>
          </a:p>
          <a:p>
            <a:pPr marL="914400" marR="148319" lvl="1" indent="-457200">
              <a:buSzPct val="90000"/>
              <a:buFont typeface="Courier New"/>
              <a:buChar char="o"/>
            </a:pPr>
            <a:r>
              <a:rPr lang="en-US" sz="2400" dirty="0">
                <a:latin typeface="Arial"/>
                <a:cs typeface="Arial"/>
              </a:rPr>
              <a:t>3</a:t>
            </a:r>
            <a:r>
              <a:rPr lang="en-US" sz="2400" spc="0" dirty="0">
                <a:latin typeface="Arial"/>
                <a:cs typeface="Arial"/>
              </a:rPr>
              <a:t> choice schools</a:t>
            </a:r>
          </a:p>
          <a:p>
            <a:pPr marL="914400" marR="148319" lvl="1" indent="-457200">
              <a:buSzPct val="90000"/>
              <a:buFont typeface="Courier New"/>
              <a:buChar char="o"/>
            </a:pPr>
            <a:r>
              <a:rPr lang="en-US" sz="2400" spc="0" dirty="0">
                <a:latin typeface="Arial"/>
                <a:cs typeface="Arial"/>
              </a:rPr>
              <a:t>Technical Skill C</a:t>
            </a:r>
            <a:r>
              <a:rPr lang="en-US" sz="2400" spc="4" dirty="0">
                <a:latin typeface="Arial"/>
                <a:cs typeface="Arial"/>
              </a:rPr>
              <a:t>e</a:t>
            </a:r>
            <a:r>
              <a:rPr lang="en-US" sz="2400" spc="0" dirty="0">
                <a:latin typeface="Arial"/>
                <a:cs typeface="Arial"/>
              </a:rPr>
              <a:t>nter </a:t>
            </a:r>
            <a:br>
              <a:rPr lang="en-US" sz="2400" spc="0" dirty="0">
                <a:latin typeface="Arial"/>
                <a:cs typeface="Arial"/>
              </a:rPr>
            </a:br>
            <a:r>
              <a:rPr lang="en-US" sz="2400" spc="0" dirty="0">
                <a:latin typeface="Arial"/>
                <a:cs typeface="Arial"/>
              </a:rPr>
              <a:t>c</a:t>
            </a:r>
            <a:r>
              <a:rPr lang="en-US" sz="2400" spc="4" dirty="0">
                <a:latin typeface="Arial"/>
                <a:cs typeface="Arial"/>
              </a:rPr>
              <a:t>o</a:t>
            </a:r>
            <a:r>
              <a:rPr lang="en-US" sz="2400" spc="0" dirty="0">
                <a:latin typeface="Arial"/>
                <a:cs typeface="Arial"/>
              </a:rPr>
              <a:t>ope</a:t>
            </a:r>
            <a:r>
              <a:rPr lang="en-US" sz="2400" spc="9" dirty="0">
                <a:latin typeface="Arial"/>
                <a:cs typeface="Arial"/>
              </a:rPr>
              <a:t>r</a:t>
            </a:r>
            <a:r>
              <a:rPr lang="en-US" sz="2400" spc="0" dirty="0">
                <a:latin typeface="Arial"/>
                <a:cs typeface="Arial"/>
              </a:rPr>
              <a:t>ati</a:t>
            </a:r>
            <a:r>
              <a:rPr lang="en-US" sz="2400" spc="-9" dirty="0">
                <a:latin typeface="Arial"/>
                <a:cs typeface="Arial"/>
              </a:rPr>
              <a:t>v</a:t>
            </a:r>
            <a:r>
              <a:rPr lang="en-US" sz="2400" spc="0" dirty="0">
                <a:latin typeface="Arial"/>
                <a:cs typeface="Arial"/>
              </a:rPr>
              <a:t>e</a:t>
            </a:r>
          </a:p>
          <a:p>
            <a:pPr marL="914400" marR="148319" lvl="1" indent="-457200">
              <a:buSzPct val="90000"/>
              <a:buFont typeface="Courier New"/>
              <a:buChar char="o"/>
            </a:pPr>
            <a:r>
              <a:rPr lang="en-US" sz="2400" spc="0" dirty="0">
                <a:latin typeface="Arial"/>
                <a:cs typeface="Arial"/>
              </a:rPr>
              <a:t>2 su</a:t>
            </a:r>
            <a:r>
              <a:rPr lang="en-US" sz="2400" spc="4" dirty="0">
                <a:latin typeface="Arial"/>
                <a:cs typeface="Arial"/>
              </a:rPr>
              <a:t>p</a:t>
            </a:r>
            <a:r>
              <a:rPr lang="en-US" sz="2400" spc="0" dirty="0">
                <a:latin typeface="Arial"/>
                <a:cs typeface="Arial"/>
              </a:rPr>
              <a:t>po</a:t>
            </a:r>
            <a:r>
              <a:rPr lang="en-US" sz="2400" spc="4" dirty="0">
                <a:latin typeface="Arial"/>
                <a:cs typeface="Arial"/>
              </a:rPr>
              <a:t>r</a:t>
            </a:r>
            <a:r>
              <a:rPr lang="en-US" sz="2400" spc="0" dirty="0">
                <a:latin typeface="Arial"/>
                <a:cs typeface="Arial"/>
              </a:rPr>
              <a:t>t</a:t>
            </a:r>
            <a:r>
              <a:rPr lang="en-US" sz="2400" spc="-44" dirty="0">
                <a:latin typeface="Arial"/>
                <a:cs typeface="Arial"/>
              </a:rPr>
              <a:t> </a:t>
            </a:r>
            <a:r>
              <a:rPr lang="en-US" sz="2400" spc="0" dirty="0">
                <a:latin typeface="Arial"/>
                <a:cs typeface="Arial"/>
              </a:rPr>
              <a:t>facilities</a:t>
            </a:r>
            <a:endParaRPr lang="en-US" sz="2400" dirty="0">
              <a:latin typeface="Arial"/>
              <a:cs typeface="Arial"/>
            </a:endParaRPr>
          </a:p>
          <a:p>
            <a:pPr marL="457200" marR="38221" indent="-457200">
              <a:spcBef>
                <a:spcPts val="600"/>
              </a:spcBef>
              <a:buFont typeface="Arial"/>
              <a:buChar char="•"/>
            </a:pPr>
            <a:r>
              <a:rPr lang="en-US" sz="2800" spc="0" dirty="0">
                <a:latin typeface="Arial"/>
                <a:cs typeface="Arial"/>
              </a:rPr>
              <a:t>Nearly 500</a:t>
            </a:r>
            <a:r>
              <a:rPr lang="en-US" sz="2800" spc="-9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a</a:t>
            </a:r>
            <a:r>
              <a:rPr lang="en-US" sz="2800" spc="4" dirty="0">
                <a:latin typeface="Arial"/>
                <a:cs typeface="Arial"/>
              </a:rPr>
              <a:t>c</a:t>
            </a:r>
            <a:r>
              <a:rPr lang="en-US" sz="2800" spc="0" dirty="0">
                <a:latin typeface="Arial"/>
                <a:cs typeface="Arial"/>
              </a:rPr>
              <a:t>r</a:t>
            </a:r>
            <a:r>
              <a:rPr lang="en-US" sz="2800" spc="4" dirty="0">
                <a:latin typeface="Arial"/>
                <a:cs typeface="Arial"/>
              </a:rPr>
              <a:t>e</a:t>
            </a:r>
            <a:r>
              <a:rPr lang="en-US" sz="2800" spc="0" dirty="0">
                <a:latin typeface="Arial"/>
                <a:cs typeface="Arial"/>
              </a:rPr>
              <a:t>s</a:t>
            </a:r>
            <a:r>
              <a:rPr lang="en-US" sz="2800" spc="-34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of</a:t>
            </a:r>
            <a:r>
              <a:rPr lang="en-US" sz="2800" spc="-19" dirty="0">
                <a:latin typeface="Arial"/>
                <a:cs typeface="Arial"/>
              </a:rPr>
              <a:t> </a:t>
            </a:r>
            <a:r>
              <a:rPr lang="en-US" sz="2800" spc="0" dirty="0">
                <a:latin typeface="Arial"/>
                <a:cs typeface="Arial"/>
              </a:rPr>
              <a:t>land</a:t>
            </a:r>
          </a:p>
        </p:txBody>
      </p:sp>
    </p:spTree>
    <p:extLst>
      <p:ext uri="{BB962C8B-B14F-4D97-AF65-F5344CB8AC3E}">
        <p14:creationId xmlns:p14="http://schemas.microsoft.com/office/powerpoint/2010/main" val="1981340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bject 159"/>
          <p:cNvSpPr txBox="1"/>
          <p:nvPr/>
        </p:nvSpPr>
        <p:spPr>
          <a:xfrm>
            <a:off x="2819400" y="685800"/>
            <a:ext cx="5105400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lang="en-US" sz="4000" spc="298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GC/CM Experience</a:t>
            </a:r>
            <a:endParaRPr sz="4000" spc="298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2105487" y="1234854"/>
            <a:ext cx="7008495" cy="54707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spcBef>
                <a:spcPts val="600"/>
              </a:spcBef>
            </a:pPr>
            <a:r>
              <a:rPr lang="en-US" sz="2800" spc="0" dirty="0">
                <a:latin typeface="Arial"/>
                <a:cs typeface="Arial"/>
              </a:rPr>
              <a:t>GC/CM Projects since 2015</a:t>
            </a:r>
          </a:p>
          <a:p>
            <a:pPr marL="355600" indent="-342900">
              <a:spcBef>
                <a:spcPts val="600"/>
              </a:spcBef>
              <a:buFont typeface="Arial"/>
              <a:buChar char="•"/>
            </a:pPr>
            <a:r>
              <a:rPr lang="en-US" sz="2800" dirty="0">
                <a:latin typeface="Arial"/>
                <a:cs typeface="Arial"/>
              </a:rPr>
              <a:t>CVSD 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Chester Renovation and Expansion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Greenacres Elementary Renovation and Expansion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Evergreen Middle Renovation and Expansion 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North Pines Middle New in Lieu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Opportunity Elementary Renovation and Expansion 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Sunrise Elementary Renovation and Expansion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Riverbend Addition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Horizon Middle Renovation and Expansion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HVAC Projects at Four Elementary Schools</a:t>
            </a:r>
          </a:p>
          <a:p>
            <a:pPr marL="812800" lvl="1" indent="-342900">
              <a:spcBef>
                <a:spcPts val="600"/>
              </a:spcBef>
              <a:buSzPct val="90000"/>
              <a:buFont typeface="Courier New"/>
              <a:buChar char="o"/>
            </a:pPr>
            <a:r>
              <a:rPr lang="en-US" sz="2000" dirty="0">
                <a:latin typeface="Arial"/>
                <a:cs typeface="Arial"/>
              </a:rPr>
              <a:t>Synthetic Turf (Heavy Civil) at High Schools</a:t>
            </a:r>
          </a:p>
        </p:txBody>
      </p:sp>
    </p:spTree>
    <p:extLst>
      <p:ext uri="{BB962C8B-B14F-4D97-AF65-F5344CB8AC3E}">
        <p14:creationId xmlns:p14="http://schemas.microsoft.com/office/powerpoint/2010/main" val="2411164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AE8F3516BE944FB13A24F2557D04B5" ma:contentTypeVersion="13" ma:contentTypeDescription="Create a new document." ma:contentTypeScope="" ma:versionID="1c9fc45ad3d429074cfc5de45426b7c7">
  <xsd:schema xmlns:xsd="http://www.w3.org/2001/XMLSchema" xmlns:xs="http://www.w3.org/2001/XMLSchema" xmlns:p="http://schemas.microsoft.com/office/2006/metadata/properties" xmlns:ns3="a7abc27f-b0ce-45e0-bb82-b82a84478742" xmlns:ns4="d0109411-ecf4-4d22-a968-de2f46612b18" targetNamespace="http://schemas.microsoft.com/office/2006/metadata/properties" ma:root="true" ma:fieldsID="8c5de4cd77e9112108b8e8d1d5b5f700" ns3:_="" ns4:_="">
    <xsd:import namespace="a7abc27f-b0ce-45e0-bb82-b82a84478742"/>
    <xsd:import namespace="d0109411-ecf4-4d22-a968-de2f46612b1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abc27f-b0ce-45e0-bb82-b82a844787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109411-ecf4-4d22-a968-de2f46612b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04E59D-2DE0-4255-96FB-E3B9A3BDF7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AB9AA6-63C7-4039-838A-1AFF7C12E9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abc27f-b0ce-45e0-bb82-b82a84478742"/>
    <ds:schemaRef ds:uri="d0109411-ecf4-4d22-a968-de2f46612b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55FFFA-4024-4987-A129-AE7A8712D55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</TotalTime>
  <Words>598</Words>
  <Application>Microsoft Office PowerPoint</Application>
  <PresentationFormat>On-screen Show (4:3)</PresentationFormat>
  <Paragraphs>103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Jurgensen, Jeff</dc:creator>
  <cp:lastModifiedBy>Jonathan Miller</cp:lastModifiedBy>
  <cp:revision>126</cp:revision>
  <cp:lastPrinted>2017-11-21T19:14:57Z</cp:lastPrinted>
  <dcterms:modified xsi:type="dcterms:W3CDTF">2020-09-23T16:08:04Z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0x010100B1AE8F3516BE944FB13A24F2557D04B5</vt:lpwstr>
  </property>
</Properties>
</file>