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83" r:id="rId3"/>
    <p:sldId id="291" r:id="rId4"/>
    <p:sldId id="287" r:id="rId5"/>
    <p:sldId id="316" r:id="rId6"/>
    <p:sldId id="329" r:id="rId7"/>
    <p:sldId id="330" r:id="rId8"/>
    <p:sldId id="332" r:id="rId9"/>
    <p:sldId id="333" r:id="rId10"/>
    <p:sldId id="370" r:id="rId11"/>
    <p:sldId id="367" r:id="rId12"/>
    <p:sldId id="292" r:id="rId13"/>
    <p:sldId id="364" r:id="rId14"/>
    <p:sldId id="336" r:id="rId15"/>
    <p:sldId id="371" r:id="rId16"/>
    <p:sldId id="369" r:id="rId17"/>
    <p:sldId id="354" r:id="rId18"/>
    <p:sldId id="368" r:id="rId19"/>
    <p:sldId id="314" r:id="rId20"/>
    <p:sldId id="340" r:id="rId21"/>
    <p:sldId id="315" r:id="rId22"/>
    <p:sldId id="361" r:id="rId23"/>
    <p:sldId id="313" r:id="rId24"/>
    <p:sldId id="277" r:id="rId25"/>
    <p:sldId id="343" r:id="rId26"/>
    <p:sldId id="305" r:id="rId27"/>
    <p:sldId id="348" r:id="rId28"/>
    <p:sldId id="347" r:id="rId29"/>
    <p:sldId id="265" r:id="rId30"/>
    <p:sldId id="279" r:id="rId31"/>
    <p:sldId id="266" r:id="rId32"/>
    <p:sldId id="311" r:id="rId33"/>
    <p:sldId id="285" r:id="rId34"/>
    <p:sldId id="360" r:id="rId35"/>
    <p:sldId id="281" r:id="rId36"/>
    <p:sldId id="282" r:id="rId3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A6D9"/>
    <a:srgbClr val="00A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86380" autoAdjust="0"/>
  </p:normalViewPr>
  <p:slideViewPr>
    <p:cSldViewPr>
      <p:cViewPr varScale="1">
        <p:scale>
          <a:sx n="112" d="100"/>
          <a:sy n="112" d="100"/>
        </p:scale>
        <p:origin x="-58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8475" cy="465138"/>
          </a:xfrm>
          <a:prstGeom prst="rect">
            <a:avLst/>
          </a:prstGeom>
        </p:spPr>
        <p:txBody>
          <a:bodyPr vert="horz" lIns="92633" tIns="46317" rIns="92633" bIns="463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3" y="0"/>
            <a:ext cx="3038475" cy="465138"/>
          </a:xfrm>
          <a:prstGeom prst="rect">
            <a:avLst/>
          </a:prstGeom>
        </p:spPr>
        <p:txBody>
          <a:bodyPr vert="horz" lIns="92633" tIns="46317" rIns="92633" bIns="46317" rtlCol="0"/>
          <a:lstStyle>
            <a:lvl1pPr algn="r">
              <a:defRPr sz="1200"/>
            </a:lvl1pPr>
          </a:lstStyle>
          <a:p>
            <a:fld id="{0435EB79-4CD3-4F09-B6F4-D176C4F93551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29675"/>
            <a:ext cx="3038475" cy="465138"/>
          </a:xfrm>
          <a:prstGeom prst="rect">
            <a:avLst/>
          </a:prstGeom>
        </p:spPr>
        <p:txBody>
          <a:bodyPr vert="horz" lIns="92633" tIns="46317" rIns="92633" bIns="463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3" y="8829675"/>
            <a:ext cx="3038475" cy="465138"/>
          </a:xfrm>
          <a:prstGeom prst="rect">
            <a:avLst/>
          </a:prstGeom>
        </p:spPr>
        <p:txBody>
          <a:bodyPr vert="horz" lIns="92633" tIns="46317" rIns="92633" bIns="46317" rtlCol="0" anchor="b"/>
          <a:lstStyle>
            <a:lvl1pPr algn="r">
              <a:defRPr sz="1200"/>
            </a:lvl1pPr>
          </a:lstStyle>
          <a:p>
            <a:fld id="{266C49AF-4113-468E-A0D7-98874A8AA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0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8475" cy="465138"/>
          </a:xfrm>
          <a:prstGeom prst="rect">
            <a:avLst/>
          </a:prstGeom>
        </p:spPr>
        <p:txBody>
          <a:bodyPr vert="horz" lIns="92633" tIns="46317" rIns="92633" bIns="463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3" y="0"/>
            <a:ext cx="3038475" cy="465138"/>
          </a:xfrm>
          <a:prstGeom prst="rect">
            <a:avLst/>
          </a:prstGeom>
        </p:spPr>
        <p:txBody>
          <a:bodyPr vert="horz" lIns="92633" tIns="46317" rIns="92633" bIns="46317" rtlCol="0"/>
          <a:lstStyle>
            <a:lvl1pPr algn="r">
              <a:defRPr sz="1200"/>
            </a:lvl1pPr>
          </a:lstStyle>
          <a:p>
            <a:fld id="{851C3A19-11CC-4902-8D56-8C84E2F1DD11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33" tIns="46317" rIns="92633" bIns="463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8"/>
            <a:ext cx="5607050" cy="4183063"/>
          </a:xfrm>
          <a:prstGeom prst="rect">
            <a:avLst/>
          </a:prstGeom>
        </p:spPr>
        <p:txBody>
          <a:bodyPr vert="horz" lIns="92633" tIns="46317" rIns="92633" bIns="463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675"/>
            <a:ext cx="3038475" cy="465138"/>
          </a:xfrm>
          <a:prstGeom prst="rect">
            <a:avLst/>
          </a:prstGeom>
        </p:spPr>
        <p:txBody>
          <a:bodyPr vert="horz" lIns="92633" tIns="46317" rIns="92633" bIns="463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3" y="8829675"/>
            <a:ext cx="3038475" cy="465138"/>
          </a:xfrm>
          <a:prstGeom prst="rect">
            <a:avLst/>
          </a:prstGeom>
        </p:spPr>
        <p:txBody>
          <a:bodyPr vert="horz" lIns="92633" tIns="46317" rIns="92633" bIns="46317" rtlCol="0" anchor="b"/>
          <a:lstStyle>
            <a:lvl1pPr algn="r">
              <a:defRPr sz="1200"/>
            </a:lvl1pPr>
          </a:lstStyle>
          <a:p>
            <a:fld id="{1E56F321-8004-430C-A3D5-D881F1EA6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65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D8B61A2-6DF4-46F6-B57D-F774B42E49E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366C0D8-AE11-4882-8726-CB4184BAFA49}" type="datetimeFigureOut">
              <a:rPr lang="en-US" smtClean="0"/>
              <a:t>3/21/2018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749" y="2819400"/>
            <a:ext cx="7543800" cy="136757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>Rock Island and Rocky Reach </a:t>
            </a:r>
            <a:br>
              <a:rPr lang="en-US" sz="3600" b="1" dirty="0"/>
            </a:br>
            <a:r>
              <a:rPr lang="en-US" sz="3600" b="1" dirty="0"/>
              <a:t>Dam Modernizations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4948" y="4495800"/>
            <a:ext cx="5867402" cy="93366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Application to use the GC/CM Delivery Method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March 22, 2018 Presentation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28600" y="5943600"/>
            <a:ext cx="8058149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“To provide sustainable, reliable utility services that enhance the quality </a:t>
            </a:r>
          </a:p>
          <a:p>
            <a:pPr algn="ctr"/>
            <a:r>
              <a:rPr lang="en-US" sz="1600" dirty="0"/>
              <a:t>of life in Chelan County.”</a:t>
            </a:r>
            <a:endParaRPr lang="en-US" sz="1600" b="1" dirty="0">
              <a:solidFill>
                <a:srgbClr val="7EA6D9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58461DE-A8B3-44BD-9209-ED1FF1E2C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05423"/>
            <a:ext cx="2692262" cy="209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91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7848600" cy="1173162"/>
          </a:xfrm>
        </p:spPr>
        <p:txBody>
          <a:bodyPr/>
          <a:lstStyle/>
          <a:p>
            <a:r>
              <a:rPr lang="en-US" dirty="0"/>
              <a:t>2018 Long Range Facilities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4038600" cy="4590288"/>
          </a:xfrm>
        </p:spPr>
        <p:txBody>
          <a:bodyPr>
            <a:normAutofit/>
          </a:bodyPr>
          <a:lstStyle/>
          <a:p>
            <a:pPr marL="342900" lvl="1">
              <a:buClr>
                <a:schemeClr val="accent1"/>
              </a:buClr>
            </a:pPr>
            <a:endParaRPr lang="en-US" sz="1400" dirty="0"/>
          </a:p>
          <a:p>
            <a:pPr marL="342900" lvl="1">
              <a:buClr>
                <a:schemeClr val="accent1"/>
              </a:buClr>
            </a:pPr>
            <a:r>
              <a:rPr lang="en-US" sz="1800" dirty="0"/>
              <a:t>Initiated by Strategic Plan in 2014</a:t>
            </a:r>
          </a:p>
          <a:p>
            <a:pPr marL="342900" lvl="1">
              <a:buClr>
                <a:schemeClr val="accent1"/>
              </a:buClr>
            </a:pPr>
            <a:r>
              <a:rPr lang="en-US" sz="1800" dirty="0"/>
              <a:t>Developed a 50 year Facility Plan</a:t>
            </a:r>
          </a:p>
          <a:p>
            <a:pPr marL="342900" lvl="1">
              <a:buClr>
                <a:schemeClr val="accent1"/>
              </a:buClr>
            </a:pPr>
            <a:r>
              <a:rPr lang="en-US" sz="1800" dirty="0"/>
              <a:t>Comprehensive Public Engagement</a:t>
            </a:r>
          </a:p>
          <a:p>
            <a:pPr marL="342900" lvl="1">
              <a:buClr>
                <a:schemeClr val="accent1"/>
              </a:buClr>
            </a:pPr>
            <a:r>
              <a:rPr lang="en-US" sz="1800" dirty="0"/>
              <a:t>Three Locations:</a:t>
            </a:r>
          </a:p>
          <a:p>
            <a:pPr marL="708660" lvl="2">
              <a:buClr>
                <a:schemeClr val="accent1"/>
              </a:buClr>
            </a:pPr>
            <a:r>
              <a:rPr lang="en-US" sz="1400" dirty="0"/>
              <a:t>Rock island Dam Hydro Support Facilities</a:t>
            </a:r>
          </a:p>
          <a:p>
            <a:pPr marL="708660" lvl="2">
              <a:buClr>
                <a:schemeClr val="accent1"/>
              </a:buClr>
            </a:pPr>
            <a:r>
              <a:rPr lang="en-US" sz="1400" dirty="0"/>
              <a:t>Rocky Reach Dam Hydro Support Facilities</a:t>
            </a:r>
          </a:p>
          <a:p>
            <a:pPr marL="708660" lvl="2">
              <a:buClr>
                <a:schemeClr val="accent1"/>
              </a:buClr>
            </a:pPr>
            <a:r>
              <a:rPr lang="en-US" sz="1400" dirty="0"/>
              <a:t>Headquarters Facility in Wenatchee</a:t>
            </a:r>
          </a:p>
          <a:p>
            <a:pPr marL="342900" lvl="1">
              <a:buClr>
                <a:schemeClr val="accent1"/>
              </a:buClr>
            </a:pPr>
            <a:r>
              <a:rPr lang="en-US" sz="1800" dirty="0"/>
              <a:t>Approved Hydro Support Facilities</a:t>
            </a:r>
          </a:p>
          <a:p>
            <a:pPr marL="342900" lvl="1">
              <a:buClr>
                <a:schemeClr val="accent1"/>
              </a:buClr>
            </a:pPr>
            <a:r>
              <a:rPr lang="en-US" sz="1800" dirty="0"/>
              <a:t>5 year Funding Approved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74" y="1536700"/>
            <a:ext cx="2969652" cy="4589463"/>
          </a:xfrm>
        </p:spPr>
      </p:pic>
    </p:spTree>
    <p:extLst>
      <p:ext uri="{BB962C8B-B14F-4D97-AF65-F5344CB8AC3E}">
        <p14:creationId xmlns:p14="http://schemas.microsoft.com/office/powerpoint/2010/main" val="1323512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Equity:</a:t>
            </a:r>
            <a:br>
              <a:rPr lang="en-US" dirty="0"/>
            </a:br>
            <a:r>
              <a:rPr lang="en-US" dirty="0"/>
              <a:t>Community Inclusion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800600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dirty="0"/>
              <a:t>Chelan County PUD is committed to Equity and Excellence. Developing strong business relationships and community partnerships are critically important to fulfilling the districts mission.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u="sng" dirty="0"/>
              <a:t>The District’s goals include</a:t>
            </a:r>
            <a:r>
              <a:rPr lang="en-US" dirty="0"/>
              <a:t>: </a:t>
            </a:r>
          </a:p>
          <a:p>
            <a:pPr marL="571500" indent="-457200"/>
            <a:r>
              <a:rPr lang="en-US" sz="1900" dirty="0"/>
              <a:t>Robust Stakeholder Engagement for All District Projects and Initiatives</a:t>
            </a:r>
          </a:p>
          <a:p>
            <a:pPr marL="571500" indent="-457200"/>
            <a:r>
              <a:rPr lang="en-US" sz="1900" dirty="0"/>
              <a:t>Growing Diversity Programs for Future Workforce Development:</a:t>
            </a:r>
          </a:p>
          <a:p>
            <a:pPr marL="1028700" lvl="1" indent="-457200"/>
            <a:r>
              <a:rPr lang="en-US" sz="1900" dirty="0"/>
              <a:t>2016 Creation of Community Outreach Position</a:t>
            </a:r>
          </a:p>
          <a:p>
            <a:pPr marL="1028700" lvl="1" indent="-457200"/>
            <a:r>
              <a:rPr lang="en-US" sz="1900" dirty="0"/>
              <a:t>Community Needs Assessment - Find the Gaps in Knowledge, Skills &amp; Abilities</a:t>
            </a:r>
          </a:p>
          <a:p>
            <a:pPr marL="1028700" lvl="1" indent="-457200"/>
            <a:r>
              <a:rPr lang="en-US" sz="1900" dirty="0"/>
              <a:t>2017 Development of Multiple Diversity Outreach Programs (Discover Us, “Pizza, Pop &amp; Power Tools”, STEM Academy, </a:t>
            </a:r>
            <a:r>
              <a:rPr lang="en-US" sz="1900" dirty="0" err="1"/>
              <a:t>WorkSource</a:t>
            </a:r>
            <a:r>
              <a:rPr lang="en-US" sz="1900" dirty="0"/>
              <a:t> Veterans Program)</a:t>
            </a:r>
          </a:p>
          <a:p>
            <a:pPr marL="1028700" lvl="1" indent="-457200"/>
            <a:r>
              <a:rPr lang="en-US" sz="1900" dirty="0"/>
              <a:t>2018 New CAMP (College Assistance Migrant Program) development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392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514" y="3124200"/>
            <a:ext cx="7620000" cy="1143000"/>
          </a:xfrm>
        </p:spPr>
        <p:txBody>
          <a:bodyPr/>
          <a:lstStyle/>
          <a:p>
            <a:pPr algn="ctr"/>
            <a:r>
              <a:rPr lang="en-US" sz="4400" dirty="0"/>
              <a:t>The Projects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D01D5E5-A085-47D9-ACA3-FB74E832F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953" y="304800"/>
            <a:ext cx="2597121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9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Rock Island Dam</a:t>
            </a:r>
          </a:p>
        </p:txBody>
      </p:sp>
      <p:sp>
        <p:nvSpPr>
          <p:cNvPr id="4" name="7-Point Star 3"/>
          <p:cNvSpPr/>
          <p:nvPr/>
        </p:nvSpPr>
        <p:spPr>
          <a:xfrm>
            <a:off x="3276600" y="3733800"/>
            <a:ext cx="451611" cy="381000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5168990-25C9-4E7F-AD38-A90F923FF3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67" r="5000"/>
          <a:stretch/>
        </p:blipFill>
        <p:spPr>
          <a:xfrm>
            <a:off x="304800" y="1446213"/>
            <a:ext cx="7972424" cy="4937760"/>
          </a:xfrm>
          <a:prstGeom prst="rect">
            <a:avLst/>
          </a:prstGeom>
        </p:spPr>
      </p:pic>
      <p:sp>
        <p:nvSpPr>
          <p:cNvPr id="6" name="Star: 5 Points 5">
            <a:extLst>
              <a:ext uri="{FF2B5EF4-FFF2-40B4-BE49-F238E27FC236}">
                <a16:creationId xmlns="" xmlns:a16="http://schemas.microsoft.com/office/drawing/2014/main" id="{A7690B98-61D3-4786-BBF8-92CAC88D9134}"/>
              </a:ext>
            </a:extLst>
          </p:cNvPr>
          <p:cNvSpPr/>
          <p:nvPr/>
        </p:nvSpPr>
        <p:spPr>
          <a:xfrm>
            <a:off x="4495800" y="3733800"/>
            <a:ext cx="838200" cy="8382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82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304800"/>
            <a:ext cx="7620000" cy="1143000"/>
          </a:xfrm>
        </p:spPr>
        <p:txBody>
          <a:bodyPr/>
          <a:lstStyle/>
          <a:p>
            <a:pPr algn="ctr"/>
            <a:r>
              <a:rPr lang="en-US" sz="4400" dirty="0"/>
              <a:t>Rock Island Dam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228600" y="1531776"/>
            <a:ext cx="3962400" cy="4589463"/>
          </a:xfrm>
        </p:spPr>
        <p:txBody>
          <a:bodyPr>
            <a:normAutofit/>
          </a:bodyPr>
          <a:lstStyle/>
          <a:p>
            <a:r>
              <a:rPr lang="en-US" sz="2000" dirty="0"/>
              <a:t>Built Spillway and Powerhouse 1 from 1929 to 1932</a:t>
            </a:r>
          </a:p>
          <a:p>
            <a:r>
              <a:rPr lang="en-US" sz="2000" b="1" dirty="0"/>
              <a:t>First Hydropower project on the Columbia River </a:t>
            </a:r>
          </a:p>
          <a:p>
            <a:r>
              <a:rPr lang="en-US" sz="2000" dirty="0"/>
              <a:t>Built Powerhouse 2 1974 - 1979</a:t>
            </a:r>
          </a:p>
          <a:p>
            <a:r>
              <a:rPr lang="en-US" sz="2000" dirty="0"/>
              <a:t>629 MW production capacity</a:t>
            </a:r>
          </a:p>
          <a:p>
            <a:r>
              <a:rPr lang="en-US" sz="2000" dirty="0"/>
              <a:t>Connected by a single lane across the Columbia River</a:t>
            </a:r>
          </a:p>
          <a:p>
            <a:r>
              <a:rPr lang="en-US" sz="2000" dirty="0"/>
              <a:t>Confined work areas</a:t>
            </a:r>
          </a:p>
          <a:p>
            <a:r>
              <a:rPr lang="en-US" sz="2000" dirty="0"/>
              <a:t>Essential facility operation</a:t>
            </a:r>
          </a:p>
          <a:p>
            <a:r>
              <a:rPr lang="en-US" sz="2000" dirty="0"/>
              <a:t>Planned significant 10 year rehabilitation project starting 2020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D6A5B0A-F6FB-41BD-9AC3-CC7376776F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636" y="3926457"/>
            <a:ext cx="3520668" cy="22780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2C29269-39D3-4BFF-83C3-C5236B0B72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498" y="1512726"/>
            <a:ext cx="3550331" cy="229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40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Rocky Reach Dam</a:t>
            </a:r>
          </a:p>
        </p:txBody>
      </p:sp>
      <p:sp>
        <p:nvSpPr>
          <p:cNvPr id="4" name="7-Point Star 3"/>
          <p:cNvSpPr/>
          <p:nvPr/>
        </p:nvSpPr>
        <p:spPr>
          <a:xfrm>
            <a:off x="4498594" y="4114800"/>
            <a:ext cx="451611" cy="381000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6A154EB-136C-4510-B228-3E2926825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1417637"/>
            <a:ext cx="7696200" cy="4994423"/>
          </a:xfrm>
          <a:prstGeom prst="rect">
            <a:avLst/>
          </a:prstGeom>
        </p:spPr>
      </p:pic>
      <p:sp>
        <p:nvSpPr>
          <p:cNvPr id="5" name="Star: 5 Points 4">
            <a:extLst>
              <a:ext uri="{FF2B5EF4-FFF2-40B4-BE49-F238E27FC236}">
                <a16:creationId xmlns="" xmlns:a16="http://schemas.microsoft.com/office/drawing/2014/main" id="{D07944F1-9FE0-4D8A-AE95-656BC4D12CF8}"/>
              </a:ext>
            </a:extLst>
          </p:cNvPr>
          <p:cNvSpPr/>
          <p:nvPr/>
        </p:nvSpPr>
        <p:spPr>
          <a:xfrm>
            <a:off x="3733800" y="2133600"/>
            <a:ext cx="304800" cy="304800"/>
          </a:xfrm>
          <a:prstGeom prst="star5">
            <a:avLst>
              <a:gd name="adj" fmla="val 26566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14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304800"/>
            <a:ext cx="7620000" cy="1143000"/>
          </a:xfrm>
        </p:spPr>
        <p:txBody>
          <a:bodyPr/>
          <a:lstStyle/>
          <a:p>
            <a:pPr algn="ctr"/>
            <a:r>
              <a:rPr lang="en-US" sz="4400" dirty="0"/>
              <a:t>Rocky Reach Dam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228600" y="1516589"/>
            <a:ext cx="3962400" cy="5112811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Built in 1961</a:t>
            </a:r>
          </a:p>
          <a:p>
            <a:endParaRPr lang="en-US" sz="2000" dirty="0"/>
          </a:p>
          <a:p>
            <a:r>
              <a:rPr lang="en-US" sz="2000" dirty="0"/>
              <a:t>1300 MW Production Capacity</a:t>
            </a:r>
          </a:p>
          <a:p>
            <a:endParaRPr lang="en-US" sz="2000" dirty="0"/>
          </a:p>
          <a:p>
            <a:r>
              <a:rPr lang="en-US" sz="2000" dirty="0"/>
              <a:t>Public access Visitor’s Center, Park and Powerhouse Museum</a:t>
            </a:r>
          </a:p>
          <a:p>
            <a:endParaRPr lang="en-US" sz="2000" dirty="0"/>
          </a:p>
          <a:p>
            <a:r>
              <a:rPr lang="en-US" sz="2000" dirty="0"/>
              <a:t>Central Maintenance work force facilities for all three Dams</a:t>
            </a:r>
          </a:p>
          <a:p>
            <a:endParaRPr lang="en-US" sz="2000" dirty="0"/>
          </a:p>
          <a:p>
            <a:r>
              <a:rPr lang="en-US" sz="2000" dirty="0"/>
              <a:t>Continuous on-going Unit repairs and Overhauls use the Facilities</a:t>
            </a:r>
          </a:p>
          <a:p>
            <a:endParaRPr lang="en-US" sz="2000" dirty="0"/>
          </a:p>
          <a:p>
            <a:r>
              <a:rPr lang="en-US" sz="2000" dirty="0"/>
              <a:t>On-going large Turbine unit rehabilitation until at least 2020</a:t>
            </a:r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B7CC438-AB03-4E3B-97DC-4F72F85D58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293" y="1507064"/>
            <a:ext cx="3609229" cy="22367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CAD1CEE-E7E8-41B5-BD47-6D044AD0FD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673" y="3957860"/>
            <a:ext cx="3624849" cy="234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54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Rock Island Scope of Work</a:t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1026" name="Picture 2" descr="C:\Documents\Business\A - Active Clients and Projects\Chelan County PUD\PRC Presentation\Rock Island Site Plan 3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62667"/>
            <a:ext cx="808021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983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696200" cy="885859"/>
          </a:xfrm>
        </p:spPr>
        <p:txBody>
          <a:bodyPr/>
          <a:lstStyle/>
          <a:p>
            <a:pPr algn="ctr"/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Rocky Reach </a:t>
            </a:r>
            <a:r>
              <a:rPr lang="en-US" sz="4000" dirty="0" smtClean="0"/>
              <a:t>Scope of Work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6C4C1A7-F11C-43EF-B063-7D7FE96BB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400300" y="-266700"/>
            <a:ext cx="3581400" cy="74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47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620000" cy="1143000"/>
          </a:xfrm>
        </p:spPr>
        <p:txBody>
          <a:bodyPr/>
          <a:lstStyle/>
          <a:p>
            <a:pPr algn="ctr"/>
            <a:r>
              <a:rPr lang="en-US" dirty="0"/>
              <a:t>Rock Island Project Budget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257390"/>
              </p:ext>
            </p:extLst>
          </p:nvPr>
        </p:nvGraphicFramePr>
        <p:xfrm>
          <a:off x="428625" y="1524000"/>
          <a:ext cx="7543800" cy="4624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92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45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05"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/>
                      <a:r>
                        <a:rPr lang="en-US" sz="18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Category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ctr" latinLnBrk="0" hangingPunct="1"/>
                      <a:r>
                        <a:rPr lang="en-US" sz="18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Budget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7396">
                <a:tc>
                  <a:txBody>
                    <a:bodyPr/>
                    <a:lstStyle/>
                    <a:p>
                      <a:r>
                        <a:rPr lang="en-US" sz="1600" b="1" dirty="0"/>
                        <a:t>Project MACC</a:t>
                      </a:r>
                      <a:r>
                        <a:rPr lang="en-US" sz="1600" b="1" baseline="0" dirty="0"/>
                        <a:t> (includes GC/CM Risk Contingency @ 3% of MACC)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$23,324,725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GC/CM Fee, SGC’s, Pre-Con Services and NSS Allowance (13.5% of MACC)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$3,640,275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349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Owner’s Construction and Project Contingency (6% of MACC)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$1,617,900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850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Furnishings, Fixtures, Equipment, Data &amp; Technology (0.025% of MACC)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$67,413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Professional Services (A/E)</a:t>
                      </a:r>
                      <a:r>
                        <a:rPr lang="en-US" sz="16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(14.47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of MACC)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$3,901,836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Owner’s Consultants (2.5% of MACC)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$674,125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Contract Administration (PM, CM) (2.5% of MACC)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$674,125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Other Related Project Costs (Permits Fees, Etc.)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$1,670,572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Sales Tax (8.2% of MACC)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$2,211,130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05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39,400,000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970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pPr algn="ctr"/>
            <a:r>
              <a:rPr lang="en-US" sz="4400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0700" y="2209800"/>
            <a:ext cx="4953000" cy="32766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Introductions</a:t>
            </a:r>
          </a:p>
          <a:p>
            <a:r>
              <a:rPr lang="en-US" sz="2800" dirty="0"/>
              <a:t>CCPUD Capital Improvement Plan</a:t>
            </a:r>
          </a:p>
          <a:p>
            <a:r>
              <a:rPr lang="en-US" sz="2800" dirty="0"/>
              <a:t>The Projects</a:t>
            </a:r>
          </a:p>
          <a:p>
            <a:r>
              <a:rPr lang="en-US" sz="2800" dirty="0"/>
              <a:t>Project Budgets</a:t>
            </a:r>
          </a:p>
          <a:p>
            <a:r>
              <a:rPr lang="en-US" sz="2800" dirty="0"/>
              <a:t>Project Schedule</a:t>
            </a:r>
          </a:p>
          <a:p>
            <a:r>
              <a:rPr lang="en-US" sz="2800" dirty="0"/>
              <a:t>Why GC/CM</a:t>
            </a:r>
          </a:p>
          <a:p>
            <a:r>
              <a:rPr lang="en-US" sz="2800" dirty="0"/>
              <a:t>Qualifications</a:t>
            </a:r>
          </a:p>
          <a:p>
            <a:r>
              <a:rPr lang="en-US" sz="2800" dirty="0"/>
              <a:t>Organization</a:t>
            </a:r>
          </a:p>
          <a:p>
            <a:r>
              <a:rPr lang="en-US" sz="2800" dirty="0"/>
              <a:t>Summary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601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620000" cy="1143000"/>
          </a:xfrm>
        </p:spPr>
        <p:txBody>
          <a:bodyPr/>
          <a:lstStyle/>
          <a:p>
            <a:pPr algn="ctr"/>
            <a:r>
              <a:rPr lang="en-US" dirty="0"/>
              <a:t>Rocky Reach Project Budget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050222"/>
              </p:ext>
            </p:extLst>
          </p:nvPr>
        </p:nvGraphicFramePr>
        <p:xfrm>
          <a:off x="304800" y="1371600"/>
          <a:ext cx="7696200" cy="46764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04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Category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A6D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fontAlgn="ctr"/>
                      <a:r>
                        <a:rPr lang="en-US" sz="1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Budget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A6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7786">
                <a:tc>
                  <a:txBody>
                    <a:bodyPr/>
                    <a:lstStyle/>
                    <a:p>
                      <a:r>
                        <a:rPr lang="en-US" sz="1600" b="1" dirty="0"/>
                        <a:t>Project MACC</a:t>
                      </a:r>
                      <a:r>
                        <a:rPr lang="en-US" sz="1600" b="1" baseline="0" dirty="0"/>
                        <a:t> (includes GC/CM Risk Contingency @ 3% of MACC)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$24,553,025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875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GC/CM Fee, SGC’s, Pre-Con Services and NSS Allowance (13.5% of MACC)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$3,831,975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041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Owner’s Construction and Project Contingency (6% of MACC)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$1,703,100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623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Furnishings, Fixtures, Equipment, Data &amp; Technology (0.25% of MACC)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$70,963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041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Professional Services (A/E)</a:t>
                      </a:r>
                      <a:r>
                        <a:rPr lang="en-US" sz="16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(14.47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of MACC)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$4,107,310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041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Owner’s Consultants (2.5% of MACC)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$709,625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041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Contract Administration (PM, CM) (2.5% of MACC)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$709,625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041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Other Related Project Costs (Permits Fees, Etc.)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$1,483,708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041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Sales Tax (8.2% of MACC)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$2,327,570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0414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31,200,000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4070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Rock Island &amp; Rocky Reach              GC/CM Schedule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291726"/>
              </p:ext>
            </p:extLst>
          </p:nvPr>
        </p:nvGraphicFramePr>
        <p:xfrm>
          <a:off x="457200" y="1752600"/>
          <a:ext cx="7620000" cy="48693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19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200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Project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 Schedule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Start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85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PRC Presentation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March</a:t>
                      </a:r>
                      <a:r>
                        <a:rPr lang="en-US" sz="1400" b="1" baseline="0" dirty="0"/>
                        <a:t> 22, 2018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85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Publication of Advertisement for GC/CM Services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April 6 &amp; 13, 2018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85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Information Meeting (date subject to change)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April 13, 2018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85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RFP Submittal Deadline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April 20, 2018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85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Open &amp; Score Submittal Received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April 23-27, 2018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85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Notify Submitters of Most Highly Qualified Submitters &amp; Invite to Interview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April 30, 2018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754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Interviews with Short-Listed Firms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May 7-11, 2018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85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Notify Submitters of Most Highly Qualified Firms &amp; Invite to Submit RFFP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May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14, </a:t>
                      </a:r>
                      <a:r>
                        <a:rPr lang="en-US" sz="1400" b="1" dirty="0"/>
                        <a:t>2018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725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RFFP Submittal Deadline &amp; Opening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May 25, 2018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85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Notify Submitters of Scoring and Most Highly Qualified GC/CM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May 28, 2018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85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Early Assistance Services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May 30, 2018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185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Pre-Con Work Plan Due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June 18, 2018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185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Commission Board Approval of GC/CM Selection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July 2, 2018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185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GC/CM Agreement with Pre-Con Services Executed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July</a:t>
                      </a:r>
                      <a:r>
                        <a:rPr lang="en-US" sz="1400" b="1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16, 2018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629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Rock Island &amp; Rocky Reach Dam Development Schedules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09700" y="6172200"/>
            <a:ext cx="5715000" cy="860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rgbClr val="C00000"/>
                </a:solidFill>
              </a:rPr>
              <a:t>Critical Phasing – Essential Facilities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D521302-022F-4DD5-BBD2-2BF5C896FE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" t="1572" r="3079" b="7261"/>
          <a:stretch/>
        </p:blipFill>
        <p:spPr>
          <a:xfrm>
            <a:off x="246994" y="1524000"/>
            <a:ext cx="7614744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34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514" y="3200400"/>
            <a:ext cx="7620000" cy="1143000"/>
          </a:xfrm>
        </p:spPr>
        <p:txBody>
          <a:bodyPr/>
          <a:lstStyle/>
          <a:p>
            <a:pPr algn="ctr"/>
            <a:r>
              <a:rPr lang="en-US" dirty="0"/>
              <a:t>Why GC/CM Delivery Method for Rock Island &amp; Rocky Reach</a:t>
            </a:r>
            <a:br>
              <a:rPr lang="en-US" dirty="0"/>
            </a:br>
            <a:r>
              <a:rPr lang="en-US" dirty="0"/>
              <a:t>Dam Support Facilities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B32C28B-B90B-4323-94DE-4D272A960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953" y="228600"/>
            <a:ext cx="2597121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18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91652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Complies with 3 of the 5 Statutory Criteria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620000" cy="36576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(1) Implementation of the project involves </a:t>
            </a:r>
            <a:r>
              <a:rPr lang="en-US" sz="1600" dirty="0">
                <a:solidFill>
                  <a:srgbClr val="C00000"/>
                </a:solidFill>
              </a:rPr>
              <a:t>complex scheduling, phasing</a:t>
            </a:r>
            <a:r>
              <a:rPr lang="en-US" sz="1600" dirty="0"/>
              <a:t>, or </a:t>
            </a:r>
            <a:r>
              <a:rPr lang="en-US" sz="1600" dirty="0">
                <a:solidFill>
                  <a:srgbClr val="C00000"/>
                </a:solidFill>
              </a:rPr>
              <a:t>coordination</a:t>
            </a:r>
            <a:r>
              <a:rPr lang="en-US" sz="1600" dirty="0"/>
              <a:t>.</a:t>
            </a:r>
          </a:p>
          <a:p>
            <a:pPr marL="514350" indent="-514350">
              <a:buAutoNum type="arabicParenBoth"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(2) The project involves construction at an </a:t>
            </a:r>
            <a:r>
              <a:rPr lang="en-US" sz="1600" dirty="0">
                <a:solidFill>
                  <a:srgbClr val="C00000"/>
                </a:solidFill>
              </a:rPr>
              <a:t>occupied</a:t>
            </a:r>
            <a:r>
              <a:rPr lang="en-US" sz="1600" dirty="0"/>
              <a:t> facility which must continue to operate during construction.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(3) The involvement of the General Contractor/Construction Manager during the design stage is </a:t>
            </a:r>
            <a:r>
              <a:rPr lang="en-US" sz="1600" dirty="0">
                <a:solidFill>
                  <a:srgbClr val="C00000"/>
                </a:solidFill>
              </a:rPr>
              <a:t>critical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C00000"/>
                </a:solidFill>
              </a:rPr>
              <a:t>to the success </a:t>
            </a:r>
            <a:r>
              <a:rPr lang="en-US" sz="1600" dirty="0"/>
              <a:t>of the project.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strike="sngStrike" dirty="0"/>
              <a:t>(4) The project encompasses a complex or technical work environment.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strike="sngStrike" dirty="0"/>
              <a:t>(5) The project requires specialized work on a building that has historic significance.</a:t>
            </a:r>
          </a:p>
          <a:p>
            <a:pPr marL="0" indent="0">
              <a:buNone/>
            </a:pPr>
            <a:r>
              <a:rPr lang="en-US" sz="1600" i="1" dirty="0">
                <a:solidFill>
                  <a:srgbClr val="FF0000"/>
                </a:solidFill>
              </a:rPr>
              <a:t/>
            </a:r>
            <a:br>
              <a:rPr lang="en-US" sz="1600" i="1" dirty="0">
                <a:solidFill>
                  <a:srgbClr val="FF0000"/>
                </a:solidFill>
              </a:rPr>
            </a:b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361889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Projects involve complex scheduling, phasing, and coordination on an occupied Essential Facility site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F7DF67C-C9A5-44F7-8154-57F55795F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Required continuous operation of both </a:t>
            </a:r>
            <a:r>
              <a:rPr lang="en-US" sz="2000" dirty="0" err="1"/>
              <a:t>hydros</a:t>
            </a:r>
            <a:r>
              <a:rPr lang="en-US" sz="2000" dirty="0"/>
              <a:t> at all times</a:t>
            </a:r>
          </a:p>
          <a:p>
            <a:endParaRPr lang="en-US" sz="2000" dirty="0"/>
          </a:p>
          <a:p>
            <a:r>
              <a:rPr lang="en-US" sz="2000" dirty="0"/>
              <a:t>Support facilities house the labor and equipment that maintains and operates the </a:t>
            </a:r>
            <a:r>
              <a:rPr lang="en-US" sz="2000" dirty="0" err="1"/>
              <a:t>hydros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 support facilities will remain occupied and in use during the support facilities improvements</a:t>
            </a:r>
          </a:p>
          <a:p>
            <a:endParaRPr lang="en-US" sz="2000" dirty="0"/>
          </a:p>
          <a:p>
            <a:r>
              <a:rPr lang="en-US" sz="2000" dirty="0"/>
              <a:t>Need GC/CM feedback on planned phasing to ensure the most efficient and cost effective phasing plan</a:t>
            </a:r>
          </a:p>
          <a:p>
            <a:endParaRPr lang="en-US" sz="2000" dirty="0"/>
          </a:p>
          <a:p>
            <a:r>
              <a:rPr lang="en-US" sz="2000" dirty="0"/>
              <a:t>Need GC/CM feedback immediately regarding cost estimating</a:t>
            </a:r>
          </a:p>
          <a:p>
            <a:pPr marL="11430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8556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696200" cy="885859"/>
          </a:xfrm>
        </p:spPr>
        <p:txBody>
          <a:bodyPr/>
          <a:lstStyle/>
          <a:p>
            <a:r>
              <a:rPr lang="en-US" sz="4000" dirty="0"/>
              <a:t>Other Critical Factors 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799"/>
            <a:ext cx="6629400" cy="5537861"/>
          </a:xfrm>
        </p:spPr>
        <p:txBody>
          <a:bodyPr>
            <a:normAutofit/>
          </a:bodyPr>
          <a:lstStyle/>
          <a:p>
            <a:endParaRPr lang="en-US" sz="1500" dirty="0"/>
          </a:p>
          <a:p>
            <a:r>
              <a:rPr lang="en-US" sz="2400" dirty="0"/>
              <a:t>Safety:  Improved Safety Planning and Execution </a:t>
            </a:r>
          </a:p>
          <a:p>
            <a:pPr marL="114300" indent="0">
              <a:buNone/>
            </a:pPr>
            <a:endParaRPr lang="en-US" sz="2400" dirty="0"/>
          </a:p>
          <a:p>
            <a:r>
              <a:rPr lang="en-US" sz="2400" dirty="0"/>
              <a:t>Inflation:  Manage Escalating Market Costs</a:t>
            </a:r>
          </a:p>
          <a:p>
            <a:pPr marL="114300" indent="0">
              <a:buNone/>
            </a:pPr>
            <a:endParaRPr lang="en-US" sz="2400" dirty="0"/>
          </a:p>
          <a:p>
            <a:r>
              <a:rPr lang="en-US" sz="2400" dirty="0"/>
              <a:t>Multiple Packages:  Sites and Buildings</a:t>
            </a:r>
          </a:p>
          <a:p>
            <a:endParaRPr lang="en-US" sz="2400" dirty="0"/>
          </a:p>
          <a:p>
            <a:r>
              <a:rPr lang="en-US" sz="2400" dirty="0"/>
              <a:t>Procurement:  Early Procurement of Long Lead Items and Larger Quantity Bundling for Value</a:t>
            </a:r>
          </a:p>
          <a:p>
            <a:endParaRPr lang="en-US" sz="2400" dirty="0"/>
          </a:p>
          <a:p>
            <a:r>
              <a:rPr lang="en-US" sz="2400" dirty="0"/>
              <a:t>Cost Savings:  Mobilization and Overhead Reduction with Two Projects and One GC/CM</a:t>
            </a:r>
          </a:p>
          <a:p>
            <a:pPr marL="114300" indent="0">
              <a:buNone/>
            </a:pPr>
            <a:endParaRPr lang="en-US" sz="3200" dirty="0"/>
          </a:p>
          <a:p>
            <a:endParaRPr lang="en-US" sz="3200" dirty="0"/>
          </a:p>
          <a:p>
            <a:pPr marL="11430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54437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Two Projects – One GC/CM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Experienced cost savings at Clover Park SD combined projects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Key factor to savings – same design team on both projects</a:t>
            </a:r>
          </a:p>
          <a:p>
            <a:pPr marL="777240" lvl="2" indent="0">
              <a:buNone/>
            </a:pPr>
            <a:endParaRPr lang="en-US" dirty="0"/>
          </a:p>
          <a:p>
            <a:r>
              <a:rPr lang="en-US" dirty="0"/>
              <a:t>Experienced cost savings at Tacoma Public Schools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McCarver ES and Stewart MS Modernizations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Projects maintain separate project teams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Savings achieved in reduced overall company overhead, combined procurement, and careful sequencing of the Work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Approximate savings in the $1 M range</a:t>
            </a:r>
          </a:p>
          <a:p>
            <a:pPr marL="777240" lvl="2" indent="0">
              <a:buNone/>
            </a:pPr>
            <a:endParaRPr lang="en-US" dirty="0"/>
          </a:p>
          <a:p>
            <a:r>
              <a:rPr lang="en-US" dirty="0"/>
              <a:t>GC/CM RFP includes demonstrating this kind of experience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Depth of experience by our leadership team and our design team and having the same design team for both projects – forms the basis for this two project GC/CM approval request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3762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Public Benefits ……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Standardized Improvements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Enhanced Safety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Enhanced Cost and Schedule Control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Appropriate Risk Allocation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Fiscal Accountability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2362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514" y="3200400"/>
            <a:ext cx="76200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Public Body Qualifications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E3CF721-871A-4FA9-9268-6BFDBA4B5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953" y="304800"/>
            <a:ext cx="2597121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71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514" y="3048000"/>
            <a:ext cx="7620000" cy="1143000"/>
          </a:xfrm>
        </p:spPr>
        <p:txBody>
          <a:bodyPr/>
          <a:lstStyle/>
          <a:p>
            <a:pPr algn="ctr"/>
            <a:r>
              <a:rPr lang="en-US" sz="4400" dirty="0"/>
              <a:t>Introductions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E8F94E0-9264-413B-95DB-00A07679D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181" y="381000"/>
            <a:ext cx="2596219" cy="202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219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CCPUD Leadership Team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417638"/>
            <a:ext cx="7086600" cy="513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4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513556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100" u="sng" dirty="0"/>
              <a:t>The District</a:t>
            </a:r>
            <a:endParaRPr lang="en-US" sz="1900" dirty="0">
              <a:solidFill>
                <a:srgbClr val="FF0000"/>
              </a:solidFill>
            </a:endParaRPr>
          </a:p>
          <a:p>
            <a:r>
              <a:rPr lang="en-US" sz="1900" dirty="0"/>
              <a:t>New to the GC/CM method of project delivery</a:t>
            </a:r>
          </a:p>
          <a:p>
            <a:pPr marL="114300" indent="0">
              <a:buNone/>
            </a:pPr>
            <a:endParaRPr lang="en-US" sz="1900" dirty="0"/>
          </a:p>
          <a:p>
            <a:pPr marL="114300" indent="0">
              <a:buNone/>
            </a:pPr>
            <a:r>
              <a:rPr lang="en-US" sz="2100" u="sng" dirty="0"/>
              <a:t>CCPUD GC/CM Team Experience</a:t>
            </a:r>
          </a:p>
          <a:p>
            <a:r>
              <a:rPr lang="en-US" sz="1900" dirty="0"/>
              <a:t>Parametrix: GC/CM Procurement and Advisory Services</a:t>
            </a:r>
          </a:p>
          <a:p>
            <a:r>
              <a:rPr lang="en-US" sz="1900" dirty="0"/>
              <a:t>Parametrix:  GC/CM Program and Project Management Services</a:t>
            </a:r>
          </a:p>
          <a:p>
            <a:r>
              <a:rPr lang="en-US" sz="1900" dirty="0"/>
              <a:t>Perkin Coie: GC/CM External Legal Services</a:t>
            </a:r>
          </a:p>
          <a:p>
            <a:r>
              <a:rPr lang="en-US" sz="1900" dirty="0"/>
              <a:t>TCF Architects: GC/CM Design Services</a:t>
            </a:r>
          </a:p>
          <a:p>
            <a:pPr marL="114300" indent="0">
              <a:buNone/>
            </a:pPr>
            <a:endParaRPr lang="en-US" sz="1900" dirty="0"/>
          </a:p>
          <a:p>
            <a:pPr marL="114300" indent="0">
              <a:buNone/>
            </a:pPr>
            <a:r>
              <a:rPr lang="en-US" sz="1900" b="1" dirty="0"/>
              <a:t>CCPUD satisfies the public body qualifications by staff augmentation with consultants.</a:t>
            </a:r>
          </a:p>
          <a:p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18476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228600"/>
            <a:ext cx="7772400" cy="70485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Rock Island &amp; Rocky Reach Dam</a:t>
            </a:r>
            <a:br>
              <a:rPr lang="en-US" sz="3600" dirty="0"/>
            </a:br>
            <a:r>
              <a:rPr lang="en-US" sz="3600" dirty="0"/>
              <a:t>Project Organizational Chart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4B21A19-150C-46A8-A524-51B53DE3AC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0" t="4445" r="12614" b="16667"/>
          <a:stretch/>
        </p:blipFill>
        <p:spPr>
          <a:xfrm>
            <a:off x="2057400" y="1219200"/>
            <a:ext cx="38100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755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7514" y="3200400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/>
              <a:t>Project Team GC/CM Experience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CDBD717-525A-4F01-8B0A-B6F4A73B6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953" y="304800"/>
            <a:ext cx="2597121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844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7047342"/>
              </p:ext>
            </p:extLst>
          </p:nvPr>
        </p:nvGraphicFramePr>
        <p:xfrm>
          <a:off x="457200" y="381001"/>
          <a:ext cx="7696200" cy="5692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89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572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901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Name</a:t>
                      </a:r>
                    </a:p>
                  </a:txBody>
                  <a:tcPr marL="89639" marR="89639" marT="44820" marB="44820">
                    <a:solidFill>
                      <a:srgbClr val="00A6D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Experience</a:t>
                      </a:r>
                    </a:p>
                  </a:txBody>
                  <a:tcPr marL="89639" marR="89639" marT="44820" marB="44820">
                    <a:solidFill>
                      <a:srgbClr val="00A6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4566">
                <a:tc>
                  <a:txBody>
                    <a:bodyPr/>
                    <a:lstStyle/>
                    <a:p>
                      <a:r>
                        <a:rPr lang="en-US" sz="1200" b="1" dirty="0"/>
                        <a:t>Dan Frazier</a:t>
                      </a:r>
                    </a:p>
                    <a:p>
                      <a:r>
                        <a:rPr lang="en-US" sz="1200" dirty="0"/>
                        <a:t>Director of Shared Services</a:t>
                      </a:r>
                      <a:endParaRPr lang="en-US" sz="1200" baseline="0" dirty="0"/>
                    </a:p>
                    <a:p>
                      <a:r>
                        <a:rPr lang="en-US" sz="1200" baseline="0" dirty="0"/>
                        <a:t>Chelan County PUD </a:t>
                      </a:r>
                      <a:endParaRPr lang="en-US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baseline="0" dirty="0"/>
                        <a:t>26 yrs. Program/Project Management</a:t>
                      </a:r>
                      <a:r>
                        <a:rPr lang="en-US" sz="12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r>
                        <a:rPr lang="en-US" sz="1200" baseline="0" dirty="0"/>
                        <a:t>26 yrs. in Public Works/Public Utility</a:t>
                      </a:r>
                      <a:endParaRPr lang="en-US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0382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Sam Dilly, P.E.</a:t>
                      </a:r>
                    </a:p>
                    <a:p>
                      <a:r>
                        <a:rPr lang="en-US" sz="1200" baseline="0" dirty="0"/>
                        <a:t>Project Manager III</a:t>
                      </a:r>
                    </a:p>
                    <a:p>
                      <a:r>
                        <a:rPr lang="en-US" sz="1200" baseline="0" dirty="0"/>
                        <a:t>Chelan County PUD</a:t>
                      </a:r>
                      <a:endParaRPr lang="en-US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24 </a:t>
                      </a:r>
                      <a:r>
                        <a:rPr lang="en-US" sz="1200" b="1" baseline="0" dirty="0"/>
                        <a:t>yrs. Civil Engineer/Project Management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 yrs. Project Management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Tim Detering</a:t>
                      </a:r>
                    </a:p>
                    <a:p>
                      <a:r>
                        <a:rPr lang="en-US" sz="1200" baseline="0" dirty="0"/>
                        <a:t>Project Manager II</a:t>
                      </a:r>
                    </a:p>
                    <a:p>
                      <a:r>
                        <a:rPr lang="en-US" sz="1200" baseline="0" dirty="0"/>
                        <a:t>Chelan County PUD</a:t>
                      </a:r>
                      <a:endParaRPr lang="en-US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36</a:t>
                      </a:r>
                      <a:r>
                        <a:rPr lang="en-US" sz="1200" b="1" baseline="0" dirty="0"/>
                        <a:t> yrs. Project Management/Construction Management</a:t>
                      </a:r>
                    </a:p>
                    <a:p>
                      <a:endParaRPr lang="en-US" sz="120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8335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Tyler Sellers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Construction Manager II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Chelan County PUD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 yrs. Construction Management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685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Jim Dugan</a:t>
                      </a:r>
                    </a:p>
                    <a:p>
                      <a:r>
                        <a:rPr lang="en-US" sz="1200" baseline="0" dirty="0"/>
                        <a:t>GC/CM Program Advisor</a:t>
                      </a:r>
                    </a:p>
                    <a:p>
                      <a:r>
                        <a:rPr lang="en-US" sz="1200" baseline="0" dirty="0" err="1"/>
                        <a:t>Parametrix</a:t>
                      </a:r>
                      <a:endParaRPr lang="en-US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baseline="0" dirty="0"/>
                        <a:t>40 yrs. Program/Project Management</a:t>
                      </a:r>
                    </a:p>
                    <a:p>
                      <a:r>
                        <a:rPr lang="en-US" sz="1200" b="1" u="sng" dirty="0">
                          <a:latin typeface="+mn-lt"/>
                        </a:rPr>
                        <a:t>18 GC/CM Projects</a:t>
                      </a:r>
                      <a:r>
                        <a:rPr lang="en-US" sz="1200" b="1" u="sng" dirty="0">
                          <a:latin typeface="Calibri Light" panose="020F0302020204030204" pitchFamily="34" charset="0"/>
                        </a:rPr>
                        <a:t>:  </a:t>
                      </a:r>
                      <a:r>
                        <a:rPr lang="en-US" sz="1200" dirty="0">
                          <a:latin typeface="Calibri Light" panose="020F0302020204030204" pitchFamily="34" charset="0"/>
                        </a:rPr>
                        <a:t>ASD Olympic Middle School, ASD Four Elementary School Program, MVSD Old Main Building, MVSD</a:t>
                      </a:r>
                      <a:r>
                        <a:rPr lang="en-US" sz="1200" baseline="0" dirty="0">
                          <a:latin typeface="Calibri Light" panose="020F0302020204030204" pitchFamily="34" charset="0"/>
                        </a:rPr>
                        <a:t>  Madison Elementary,  MVSD East Division Elementary, BISD Blakely Elementary School, TPS</a:t>
                      </a:r>
                      <a:r>
                        <a:rPr lang="en-US" sz="1200" dirty="0">
                          <a:latin typeface="Calibri Light" panose="020F0302020204030204" pitchFamily="34" charset="0"/>
                        </a:rPr>
                        <a:t> Stadium High School, COT Tacoma Convention and Trade Center, TPS McCarver Elementary School; TPS Stewart Middle School;</a:t>
                      </a:r>
                      <a:r>
                        <a:rPr lang="en-US" sz="1200" baseline="0" dirty="0">
                          <a:latin typeface="Calibri Light" panose="020F0302020204030204" pitchFamily="34" charset="0"/>
                        </a:rPr>
                        <a:t> MPT Eastside Community Center, TPS Browns Point Elementary School; CKSD HS/MS and OHS Projects</a:t>
                      </a:r>
                      <a:endParaRPr lang="en-US" sz="1200" dirty="0">
                        <a:latin typeface="Calibri Light" panose="020F0302020204030204" pitchFamily="34" charset="0"/>
                      </a:endParaRPr>
                    </a:p>
                    <a:p>
                      <a:r>
                        <a:rPr lang="en-US" sz="1200" b="1" u="sng" dirty="0">
                          <a:latin typeface="Calibri Light" panose="020F0302020204030204" pitchFamily="34" charset="0"/>
                        </a:rPr>
                        <a:t>Tacoma Public Schools</a:t>
                      </a:r>
                      <a:r>
                        <a:rPr lang="en-US" sz="1200" b="1" u="sng" baseline="0" dirty="0">
                          <a:latin typeface="Calibri Light" panose="020F0302020204030204" pitchFamily="34" charset="0"/>
                        </a:rPr>
                        <a:t> Board of Director</a:t>
                      </a:r>
                      <a:r>
                        <a:rPr lang="en-US" sz="1200" baseline="0" dirty="0">
                          <a:latin typeface="Calibri Light" panose="020F0302020204030204" pitchFamily="34" charset="0"/>
                        </a:rPr>
                        <a:t>:  2005 – 2011</a:t>
                      </a:r>
                    </a:p>
                    <a:p>
                      <a:r>
                        <a:rPr lang="en-US" sz="1200" b="1" u="sng" baseline="0" dirty="0">
                          <a:latin typeface="Calibri Light" panose="020F0302020204030204" pitchFamily="34" charset="0"/>
                        </a:rPr>
                        <a:t>Project Review Committee Member</a:t>
                      </a:r>
                      <a:r>
                        <a:rPr lang="en-US" sz="1200" baseline="0" dirty="0">
                          <a:latin typeface="Calibri Light" panose="020F0302020204030204" pitchFamily="34" charset="0"/>
                        </a:rPr>
                        <a:t>:  3 Year Term Ends June 2019</a:t>
                      </a:r>
                      <a:endParaRPr lang="en-US" sz="1200" b="1" baseline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6846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2182440"/>
              </p:ext>
            </p:extLst>
          </p:nvPr>
        </p:nvGraphicFramePr>
        <p:xfrm>
          <a:off x="304800" y="685800"/>
          <a:ext cx="7848600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92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593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Name</a:t>
                      </a:r>
                    </a:p>
                  </a:txBody>
                  <a:tcPr marL="89639" marR="89639" marT="44820" marB="44820">
                    <a:solidFill>
                      <a:srgbClr val="00A6D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Experience</a:t>
                      </a:r>
                    </a:p>
                  </a:txBody>
                  <a:tcPr marL="89639" marR="89639" marT="44820" marB="44820">
                    <a:solidFill>
                      <a:srgbClr val="00A6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981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 Cody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GC/CM Procurement &amp; PM/CM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Parametrix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 yrs. Of Design &amp; PM/CM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GC/CM Projects: 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LSSD HS, ASD Olympic Middle School, MVSD MVHS Old</a:t>
                      </a:r>
                      <a:r>
                        <a:rPr lang="en-US" sz="12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Main Building Historic, MVSD Madison Elementary</a:t>
                      </a:r>
                      <a:r>
                        <a:rPr lang="en-US" sz="12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MVSD East Division Elementary, CKSD CKSH and Middle School, CKSD Olympic HS, TPS Browns Point Elementary, Metro Parks Tacoma Eastside Community  Center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Randy Cook , </a:t>
                      </a:r>
                      <a:r>
                        <a:rPr lang="en-US" sz="12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AIA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Principal in Charge/Project Manager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TCF Architecture </a:t>
                      </a:r>
                    </a:p>
                    <a:p>
                      <a:pPr marL="0" algn="l" defTabSz="914400" rtl="0" eaLnBrk="1" latinLnBrk="0" hangingPunct="1"/>
                      <a:endParaRPr lang="en-US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 30yrs.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TCF Architecture- PIC/PM</a:t>
                      </a:r>
                    </a:p>
                    <a:p>
                      <a:r>
                        <a:rPr lang="en-US" sz="1200" b="1" u="sng" dirty="0"/>
                        <a:t> GC/CM</a:t>
                      </a:r>
                      <a:r>
                        <a:rPr lang="en-US" sz="1200" b="1" u="sng" baseline="0" dirty="0"/>
                        <a:t> Project</a:t>
                      </a:r>
                      <a:r>
                        <a:rPr lang="en-US" b="0" baseline="0" dirty="0"/>
                        <a:t>: </a:t>
                      </a:r>
                      <a:r>
                        <a:rPr lang="en-US" sz="12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LWSD Wilderness Elementary School, TPS Browns Point Elementary School, Mt. Vernon School District East Division Elementary School and Madison Elementary School, WSD Washington Elementary School, Olympia School District ORLA</a:t>
                      </a:r>
                    </a:p>
                    <a:p>
                      <a:endParaRPr lang="en-US" sz="1200" b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dirty="0"/>
                        <a:t>Mark Winsor, AAIA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baseline="0" dirty="0"/>
                        <a:t>Project Manager Support/Project Designer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baseline="0" dirty="0"/>
                        <a:t>TCF Architecture</a:t>
                      </a:r>
                      <a:endParaRPr lang="en-US" sz="1200" dirty="0"/>
                    </a:p>
                    <a:p>
                      <a:pPr marL="0" algn="l" defTabSz="914400" rtl="0" eaLnBrk="1" latinLnBrk="0" hangingPunct="1"/>
                      <a:endParaRPr lang="en-US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32 yrs. Project Manager Support/Project Designer 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sz="12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12926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35052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Projects are funded with the appropriate budgets</a:t>
            </a:r>
          </a:p>
          <a:p>
            <a:r>
              <a:rPr lang="en-US" sz="2400" dirty="0"/>
              <a:t>Projects meet qualifying </a:t>
            </a:r>
            <a:r>
              <a:rPr lang="en-US" sz="2400" dirty="0" err="1"/>
              <a:t>RCW</a:t>
            </a:r>
            <a:r>
              <a:rPr lang="en-US" sz="2400" dirty="0"/>
              <a:t> 39.10 criteria</a:t>
            </a:r>
          </a:p>
          <a:p>
            <a:r>
              <a:rPr lang="en-US" sz="2400" dirty="0"/>
              <a:t>Project Management Plan for both projects are developed and have clear and logical lines of authority</a:t>
            </a:r>
          </a:p>
          <a:p>
            <a:r>
              <a:rPr lang="en-US" sz="2400" dirty="0"/>
              <a:t>Project team has the necessary experience in addition to continuity both projects</a:t>
            </a:r>
          </a:p>
          <a:p>
            <a:r>
              <a:rPr lang="en-US" sz="2400" dirty="0"/>
              <a:t>Project team has the capacity for both projects</a:t>
            </a:r>
          </a:p>
          <a:p>
            <a:r>
              <a:rPr lang="en-US" sz="2400" dirty="0"/>
              <a:t>Project team is prepared and ready to proceed</a:t>
            </a:r>
          </a:p>
          <a:p>
            <a:r>
              <a:rPr lang="en-US" sz="2400" dirty="0"/>
              <a:t>GC/CM RFP is complete and ready to publish</a:t>
            </a:r>
          </a:p>
        </p:txBody>
      </p:sp>
    </p:spTree>
    <p:extLst>
      <p:ext uri="{BB962C8B-B14F-4D97-AF65-F5344CB8AC3E}">
        <p14:creationId xmlns:p14="http://schemas.microsoft.com/office/powerpoint/2010/main" val="27893881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19100" y="3733800"/>
            <a:ext cx="7543800" cy="1031875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A5CF913-4830-4C11-8B26-2E4DBCB31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439" y="685800"/>
            <a:ext cx="2597121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01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The Project Team – Here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7638"/>
            <a:ext cx="8077200" cy="5211762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1800" u="sng" dirty="0"/>
              <a:t>Chelan County Public Utility District No. 1</a:t>
            </a:r>
          </a:p>
          <a:p>
            <a:r>
              <a:rPr lang="en-US" sz="1800" dirty="0"/>
              <a:t>Dan Frazier, Director of Shared Services</a:t>
            </a:r>
          </a:p>
          <a:p>
            <a:r>
              <a:rPr lang="en-US" sz="1800" dirty="0"/>
              <a:t>Sam Dilly, P.E. Project Manager III</a:t>
            </a:r>
          </a:p>
          <a:p>
            <a:r>
              <a:rPr lang="en-US" sz="1800" dirty="0"/>
              <a:t>Katie Yount, General Counsel</a:t>
            </a:r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r>
              <a:rPr lang="en-US" sz="1800" u="sng" dirty="0"/>
              <a:t>TCF Architecture</a:t>
            </a:r>
          </a:p>
          <a:p>
            <a:r>
              <a:rPr lang="en-US" sz="1800" dirty="0"/>
              <a:t>Randy Cook , AIA, Principal-in-Charge/ Project Manager</a:t>
            </a:r>
          </a:p>
          <a:p>
            <a:r>
              <a:rPr lang="en-US" sz="1800" dirty="0"/>
              <a:t>Mark Winsor, AAIA, Project </a:t>
            </a:r>
            <a:r>
              <a:rPr lang="en-US" sz="1800" dirty="0" smtClean="0"/>
              <a:t>Designer/Project Manager </a:t>
            </a:r>
            <a:r>
              <a:rPr lang="en-US" sz="1800" dirty="0"/>
              <a:t>Support</a:t>
            </a:r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r>
              <a:rPr lang="en-US" sz="1800" u="sng" dirty="0"/>
              <a:t>Parametrix</a:t>
            </a:r>
          </a:p>
          <a:p>
            <a:r>
              <a:rPr lang="en-US" sz="1800" dirty="0"/>
              <a:t>Jim Dugan, GC/CM Program Advisor</a:t>
            </a:r>
          </a:p>
          <a:p>
            <a:r>
              <a:rPr lang="en-US" sz="1800" dirty="0"/>
              <a:t>Dan Cody, GC/CM Procurement &amp; PM/CM</a:t>
            </a:r>
          </a:p>
          <a:p>
            <a:r>
              <a:rPr lang="en-US" sz="1800" dirty="0"/>
              <a:t>Michelle Langi, Project Controls Specialist</a:t>
            </a:r>
          </a:p>
          <a:p>
            <a:endParaRPr lang="en-US" sz="1800" dirty="0"/>
          </a:p>
          <a:p>
            <a:pPr marL="114300" indent="0">
              <a:buNone/>
            </a:pPr>
            <a:r>
              <a:rPr lang="en-US" sz="1800" u="sng" dirty="0"/>
              <a:t>Perkins </a:t>
            </a:r>
            <a:r>
              <a:rPr lang="en-US" sz="1800" u="sng" dirty="0" err="1"/>
              <a:t>Coie</a:t>
            </a:r>
            <a:endParaRPr lang="en-US" sz="1800" u="sng" dirty="0"/>
          </a:p>
          <a:p>
            <a:r>
              <a:rPr lang="en-US" sz="1800" dirty="0" err="1"/>
              <a:t>Graehm</a:t>
            </a:r>
            <a:r>
              <a:rPr lang="en-US" sz="1800" dirty="0"/>
              <a:t> Wallace, GC/CM Legal Advisor</a:t>
            </a:r>
          </a:p>
          <a:p>
            <a:endParaRPr lang="en-US" sz="1800" dirty="0"/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73537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The Project Team:</a:t>
            </a:r>
            <a:br>
              <a:rPr lang="en-US" sz="4400" dirty="0"/>
            </a:br>
            <a:r>
              <a:rPr lang="en-US" sz="4400" dirty="0"/>
              <a:t>Other Team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3048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2000" u="sng" dirty="0"/>
          </a:p>
          <a:p>
            <a:pPr marL="114300" indent="0">
              <a:buNone/>
            </a:pPr>
            <a:r>
              <a:rPr lang="en-US" sz="2000" u="sng" dirty="0"/>
              <a:t>Chelan County Public Utilities District No. 1</a:t>
            </a:r>
          </a:p>
          <a:p>
            <a:r>
              <a:rPr lang="en-US" sz="2000" dirty="0"/>
              <a:t>Steve Wright, General Manager</a:t>
            </a:r>
          </a:p>
          <a:p>
            <a:r>
              <a:rPr lang="en-US" sz="2000" dirty="0"/>
              <a:t>Jeff Smith, Manager Director </a:t>
            </a:r>
            <a:r>
              <a:rPr lang="en-US" sz="2000" dirty="0" smtClean="0"/>
              <a:t>- District </a:t>
            </a:r>
            <a:r>
              <a:rPr lang="en-US" sz="2000" dirty="0"/>
              <a:t>Services</a:t>
            </a:r>
          </a:p>
          <a:p>
            <a:r>
              <a:rPr lang="en-US" sz="2000" dirty="0"/>
              <a:t>Erik </a:t>
            </a:r>
            <a:r>
              <a:rPr lang="en-US" sz="2000" dirty="0" err="1"/>
              <a:t>Wahlquist</a:t>
            </a:r>
            <a:r>
              <a:rPr lang="en-US" sz="2000" dirty="0"/>
              <a:t>, General Counsel</a:t>
            </a:r>
          </a:p>
          <a:p>
            <a:r>
              <a:rPr lang="en-US" sz="2000" dirty="0"/>
              <a:t>Tim Detering, Project Manager II</a:t>
            </a:r>
          </a:p>
          <a:p>
            <a:r>
              <a:rPr lang="en-US" sz="2000" dirty="0"/>
              <a:t>Tyler Sellers, Construction Manager II</a:t>
            </a:r>
          </a:p>
          <a:p>
            <a:pPr marL="11430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1694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514" y="3505200"/>
            <a:ext cx="7620000" cy="1143000"/>
          </a:xfrm>
        </p:spPr>
        <p:txBody>
          <a:bodyPr/>
          <a:lstStyle/>
          <a:p>
            <a:pPr algn="ctr"/>
            <a:r>
              <a:rPr lang="en-US" sz="4400" dirty="0"/>
              <a:t>Chelan County PUD</a:t>
            </a:r>
            <a:br>
              <a:rPr lang="en-US" sz="4400" dirty="0"/>
            </a:br>
            <a:r>
              <a:rPr lang="en-US" sz="4400" dirty="0"/>
              <a:t>Capital Improvement Program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1E34820-8E0A-4D9D-B4D3-A263BEDEC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953" y="457200"/>
            <a:ext cx="2597121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55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490" y="228600"/>
            <a:ext cx="7848600" cy="1189038"/>
          </a:xfrm>
        </p:spPr>
        <p:txBody>
          <a:bodyPr/>
          <a:lstStyle/>
          <a:p>
            <a:pPr algn="ctr"/>
            <a:r>
              <a:rPr lang="en-US" dirty="0"/>
              <a:t>Chelan County PUD No. </a:t>
            </a:r>
            <a:r>
              <a:rPr lang="en-US"/>
              <a:t>1</a:t>
            </a:r>
            <a:endParaRPr lang="en-US" dirty="0"/>
          </a:p>
        </p:txBody>
      </p:sp>
      <p:sp>
        <p:nvSpPr>
          <p:cNvPr id="3" name="7-Point Star 2"/>
          <p:cNvSpPr/>
          <p:nvPr/>
        </p:nvSpPr>
        <p:spPr>
          <a:xfrm>
            <a:off x="4272789" y="2743200"/>
            <a:ext cx="451611" cy="381000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10DD78E-40A5-42FE-AF7A-9CDB9036DE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7" b="11389"/>
          <a:stretch/>
        </p:blipFill>
        <p:spPr>
          <a:xfrm>
            <a:off x="457200" y="1524000"/>
            <a:ext cx="7772400" cy="4663440"/>
          </a:xfrm>
          <a:prstGeom prst="rect">
            <a:avLst/>
          </a:prstGeom>
        </p:spPr>
      </p:pic>
      <p:sp>
        <p:nvSpPr>
          <p:cNvPr id="7" name="Star: 5 Points 6">
            <a:extLst>
              <a:ext uri="{FF2B5EF4-FFF2-40B4-BE49-F238E27FC236}">
                <a16:creationId xmlns="" xmlns:a16="http://schemas.microsoft.com/office/drawing/2014/main" id="{B4FCA29D-FA2D-4166-B4E3-3312A2DCEF35}"/>
              </a:ext>
            </a:extLst>
          </p:cNvPr>
          <p:cNvSpPr/>
          <p:nvPr/>
        </p:nvSpPr>
        <p:spPr>
          <a:xfrm>
            <a:off x="1676400" y="3962400"/>
            <a:ext cx="381000" cy="381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="" xmlns:a16="http://schemas.microsoft.com/office/drawing/2014/main" id="{FE00D4F3-A3E3-460E-BF9B-A366AA2A280A}"/>
              </a:ext>
            </a:extLst>
          </p:cNvPr>
          <p:cNvSpPr/>
          <p:nvPr/>
        </p:nvSpPr>
        <p:spPr>
          <a:xfrm>
            <a:off x="2667000" y="1905000"/>
            <a:ext cx="381000" cy="4572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="" xmlns:a16="http://schemas.microsoft.com/office/drawing/2014/main" id="{4624AB09-DE6F-441A-94A0-56623DCD8BF2}"/>
              </a:ext>
            </a:extLst>
          </p:cNvPr>
          <p:cNvSpPr/>
          <p:nvPr/>
        </p:nvSpPr>
        <p:spPr>
          <a:xfrm>
            <a:off x="4876800" y="5105400"/>
            <a:ext cx="3810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46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District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Chelan County PUD was established by a vote of people in 1936</a:t>
            </a:r>
          </a:p>
          <a:p>
            <a:r>
              <a:rPr lang="en-US" dirty="0"/>
              <a:t>Second largest, non-federal, publicly owned hydro generation capacity in the U.S.</a:t>
            </a:r>
          </a:p>
          <a:p>
            <a:r>
              <a:rPr lang="en-US" dirty="0"/>
              <a:t>800 Employees </a:t>
            </a:r>
          </a:p>
          <a:p>
            <a:r>
              <a:rPr lang="en-US" dirty="0"/>
              <a:t>50,000 Customers</a:t>
            </a:r>
          </a:p>
          <a:p>
            <a:r>
              <a:rPr lang="en-US" dirty="0"/>
              <a:t>3,000 sq. mile service territory </a:t>
            </a:r>
          </a:p>
          <a:p>
            <a:r>
              <a:rPr lang="en-US" dirty="0"/>
              <a:t>35% of hydropower generated serves county residents, the remainder is sold through contracts and into the energy market. </a:t>
            </a:r>
          </a:p>
          <a:p>
            <a:r>
              <a:rPr lang="en-US" dirty="0"/>
              <a:t>Three Hydroelectric projects</a:t>
            </a:r>
          </a:p>
          <a:p>
            <a:pPr lvl="1"/>
            <a:r>
              <a:rPr lang="en-US" dirty="0"/>
              <a:t>Lake Chelan Dam –Built in 1927</a:t>
            </a:r>
          </a:p>
          <a:p>
            <a:pPr lvl="1"/>
            <a:r>
              <a:rPr lang="en-US" dirty="0"/>
              <a:t>Rock Island Dam – Built in 1933</a:t>
            </a:r>
          </a:p>
          <a:p>
            <a:pPr lvl="1"/>
            <a:r>
              <a:rPr lang="en-US" dirty="0"/>
              <a:t>Rocky Reach Dam – Built in 1961</a:t>
            </a:r>
          </a:p>
          <a:p>
            <a:r>
              <a:rPr lang="en-US" dirty="0"/>
              <a:t>Operate </a:t>
            </a:r>
          </a:p>
          <a:p>
            <a:pPr lvl="1"/>
            <a:r>
              <a:rPr lang="en-US" dirty="0"/>
              <a:t>Water/wastewater – approx. 5,000 customers</a:t>
            </a:r>
          </a:p>
          <a:p>
            <a:pPr lvl="1"/>
            <a:r>
              <a:rPr lang="en-US" dirty="0"/>
              <a:t>Fiber &amp; telecom – 13,000 customers</a:t>
            </a:r>
          </a:p>
          <a:p>
            <a:pPr lvl="1"/>
            <a:r>
              <a:rPr lang="en-US" dirty="0"/>
              <a:t>Parks &amp; recreation – 14 parks along the Columbia River and Lake Chelan</a:t>
            </a:r>
          </a:p>
          <a:p>
            <a:pPr marL="41148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642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7848600" cy="1173162"/>
          </a:xfrm>
        </p:spPr>
        <p:txBody>
          <a:bodyPr/>
          <a:lstStyle/>
          <a:p>
            <a:r>
              <a:rPr lang="en-US" dirty="0"/>
              <a:t>2018 Capital Improvement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sz="1900" b="1" u="sng" dirty="0"/>
              <a:t>Rock Island Dam </a:t>
            </a:r>
          </a:p>
          <a:p>
            <a:pPr marL="114300" indent="0">
              <a:buNone/>
            </a:pPr>
            <a:r>
              <a:rPr lang="en-US" sz="1900" dirty="0"/>
              <a:t> </a:t>
            </a:r>
            <a:r>
              <a:rPr lang="en-US" sz="1600" u="sng" dirty="0"/>
              <a:t>New Buildings &amp; Modernizations</a:t>
            </a:r>
          </a:p>
          <a:p>
            <a:pPr marL="342900" lvl="1">
              <a:buClr>
                <a:schemeClr val="accent1"/>
              </a:buClr>
            </a:pPr>
            <a:r>
              <a:rPr lang="en-US" sz="1400" dirty="0"/>
              <a:t>Heated Storage Building</a:t>
            </a:r>
          </a:p>
          <a:p>
            <a:pPr marL="342900" lvl="1">
              <a:buClr>
                <a:schemeClr val="accent1"/>
              </a:buClr>
            </a:pPr>
            <a:r>
              <a:rPr lang="en-US" sz="1400" dirty="0"/>
              <a:t>New Blast/Paint/shop building </a:t>
            </a:r>
          </a:p>
          <a:p>
            <a:pPr marL="342900" lvl="1">
              <a:buClr>
                <a:schemeClr val="accent1"/>
              </a:buClr>
            </a:pPr>
            <a:r>
              <a:rPr lang="en-US" sz="1400" dirty="0"/>
              <a:t>ATKO Building Remodel For Machine Shops</a:t>
            </a:r>
          </a:p>
          <a:p>
            <a:pPr marL="342900" lvl="1">
              <a:buClr>
                <a:schemeClr val="accent1"/>
              </a:buClr>
            </a:pPr>
            <a:r>
              <a:rPr lang="en-US" sz="1400" dirty="0"/>
              <a:t>Stone &amp; Webster Building</a:t>
            </a:r>
          </a:p>
          <a:p>
            <a:pPr marL="342900" lvl="1">
              <a:buClr>
                <a:schemeClr val="accent1"/>
              </a:buClr>
            </a:pPr>
            <a:r>
              <a:rPr lang="en-US" sz="1400" dirty="0"/>
              <a:t>Cobra building</a:t>
            </a:r>
          </a:p>
          <a:p>
            <a:pPr marL="342900" lvl="1">
              <a:buClr>
                <a:schemeClr val="accent1"/>
              </a:buClr>
            </a:pPr>
            <a:r>
              <a:rPr lang="en-US" sz="1400" dirty="0"/>
              <a:t>New Crew Building</a:t>
            </a:r>
          </a:p>
          <a:p>
            <a:pPr marL="342900" lvl="1">
              <a:buClr>
                <a:schemeClr val="accent1"/>
              </a:buClr>
            </a:pPr>
            <a:r>
              <a:rPr lang="en-US" sz="1400" dirty="0"/>
              <a:t>New PH2 Engineering Offices &amp; Breakrooms</a:t>
            </a:r>
          </a:p>
          <a:p>
            <a:pPr marL="342900" lvl="1">
              <a:buClr>
                <a:schemeClr val="accent1"/>
              </a:buClr>
            </a:pPr>
            <a:r>
              <a:rPr lang="en-US" sz="1400" dirty="0"/>
              <a:t>New Warehouse &amp; Tool Building</a:t>
            </a:r>
          </a:p>
          <a:p>
            <a:pPr marL="342900" lvl="1">
              <a:buClr>
                <a:schemeClr val="accent1"/>
              </a:buClr>
            </a:pPr>
            <a:r>
              <a:rPr lang="en-US" sz="1400" dirty="0"/>
              <a:t>Existing Clean Room &amp; Storage Building </a:t>
            </a:r>
          </a:p>
          <a:p>
            <a:pPr marL="342900" lvl="1">
              <a:buClr>
                <a:schemeClr val="accent1"/>
              </a:buClr>
            </a:pPr>
            <a:r>
              <a:rPr lang="en-US" sz="1400" dirty="0"/>
              <a:t>Existing Media Blast Building (Rehab)</a:t>
            </a:r>
          </a:p>
          <a:p>
            <a:pPr marL="342900" lvl="1">
              <a:buClr>
                <a:schemeClr val="accent1"/>
              </a:buClr>
            </a:pPr>
            <a:r>
              <a:rPr lang="en-US" sz="1400" dirty="0"/>
              <a:t>Existing Crew Building (Demo)</a:t>
            </a:r>
          </a:p>
          <a:p>
            <a:pPr marL="342900" lvl="1">
              <a:buClr>
                <a:schemeClr val="accent1"/>
              </a:buClr>
            </a:pPr>
            <a:r>
              <a:rPr lang="en-US" sz="1400" dirty="0"/>
              <a:t>Existing offices (Remodel)</a:t>
            </a:r>
          </a:p>
          <a:p>
            <a:pPr marL="342900" lvl="1">
              <a:buClr>
                <a:schemeClr val="accent1"/>
              </a:buClr>
            </a:pPr>
            <a:r>
              <a:rPr lang="en-US" sz="1400" dirty="0"/>
              <a:t>Existing warehouse</a:t>
            </a:r>
          </a:p>
          <a:p>
            <a:pPr marL="342900" lvl="1">
              <a:buClr>
                <a:schemeClr val="accent1"/>
              </a:buClr>
            </a:pPr>
            <a:r>
              <a:rPr lang="en-US" sz="1400" dirty="0"/>
              <a:t>Existing Shop Building</a:t>
            </a:r>
          </a:p>
          <a:p>
            <a:pPr marL="342900" lvl="1">
              <a:buClr>
                <a:schemeClr val="accent1"/>
              </a:buClr>
            </a:pPr>
            <a:r>
              <a:rPr lang="en-US" sz="1400" dirty="0"/>
              <a:t>Existing Ph1 Storage</a:t>
            </a:r>
          </a:p>
          <a:p>
            <a:pPr marL="342900" lvl="1">
              <a:buClr>
                <a:schemeClr val="accent1"/>
              </a:buClr>
            </a:pPr>
            <a:r>
              <a:rPr lang="en-US" sz="1400" dirty="0"/>
              <a:t>Existing Storage (Rehab)</a:t>
            </a:r>
          </a:p>
          <a:p>
            <a:pPr marL="342900" lvl="1">
              <a:buClr>
                <a:schemeClr val="accent1"/>
              </a:buClr>
            </a:pPr>
            <a:endParaRPr lang="en-US" sz="1400" dirty="0"/>
          </a:p>
          <a:p>
            <a:pPr marL="342900" lvl="1">
              <a:buClr>
                <a:schemeClr val="accent1"/>
              </a:buClr>
            </a:pPr>
            <a:endParaRPr lang="en-US" sz="1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0FD5F44-5EA5-4E76-92BA-6A351BA43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67200" y="1536192"/>
            <a:ext cx="3810000" cy="4590288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sz="1900" b="1" u="sng" dirty="0"/>
              <a:t>Rocky Reach </a:t>
            </a:r>
            <a:r>
              <a:rPr lang="en-US" sz="1900" b="1" u="sng" dirty="0" smtClean="0"/>
              <a:t>Dam</a:t>
            </a:r>
            <a:endParaRPr lang="en-US" sz="1900" b="1" u="sng" dirty="0"/>
          </a:p>
          <a:p>
            <a:pPr marL="114300" indent="0">
              <a:buNone/>
            </a:pPr>
            <a:r>
              <a:rPr lang="en-US" sz="1600" u="sng" dirty="0"/>
              <a:t>New Buildings &amp; Modernizations</a:t>
            </a:r>
          </a:p>
          <a:p>
            <a:pPr marL="342900" lvl="1">
              <a:buClr>
                <a:schemeClr val="accent1"/>
              </a:buClr>
            </a:pPr>
            <a:r>
              <a:rPr lang="en-US" sz="1400" dirty="0"/>
              <a:t>New Paint &amp; Blast Building</a:t>
            </a:r>
          </a:p>
          <a:p>
            <a:pPr marL="342900" lvl="1">
              <a:buClr>
                <a:schemeClr val="accent1"/>
              </a:buClr>
            </a:pPr>
            <a:r>
              <a:rPr lang="en-US" sz="1400" dirty="0"/>
              <a:t>New Storage Building</a:t>
            </a:r>
          </a:p>
          <a:p>
            <a:pPr marL="342900" lvl="1">
              <a:buClr>
                <a:schemeClr val="accent1"/>
              </a:buClr>
            </a:pPr>
            <a:r>
              <a:rPr lang="en-US" sz="1400" dirty="0"/>
              <a:t>New Office Building</a:t>
            </a:r>
          </a:p>
          <a:p>
            <a:pPr marL="342900" lvl="1">
              <a:buClr>
                <a:schemeClr val="accent1"/>
              </a:buClr>
            </a:pPr>
            <a:r>
              <a:rPr lang="en-US" sz="1400" dirty="0"/>
              <a:t>New </a:t>
            </a:r>
            <a:r>
              <a:rPr lang="en-US" sz="1400" dirty="0" err="1"/>
              <a:t>Haz</a:t>
            </a:r>
            <a:r>
              <a:rPr lang="en-US" sz="1400" dirty="0"/>
              <a:t>-mat Building</a:t>
            </a:r>
          </a:p>
          <a:p>
            <a:pPr marL="342900" lvl="1">
              <a:buClr>
                <a:schemeClr val="accent1"/>
              </a:buClr>
            </a:pPr>
            <a:r>
              <a:rPr lang="en-US" sz="1400" dirty="0"/>
              <a:t>New Crew Building </a:t>
            </a:r>
          </a:p>
          <a:p>
            <a:pPr marL="342900" lvl="1">
              <a:buClr>
                <a:schemeClr val="accent1"/>
              </a:buClr>
            </a:pPr>
            <a:r>
              <a:rPr lang="en-US" sz="1400" dirty="0"/>
              <a:t>New Fuel Island</a:t>
            </a:r>
          </a:p>
          <a:p>
            <a:pPr marL="342900" lvl="1">
              <a:buClr>
                <a:schemeClr val="accent1"/>
              </a:buClr>
            </a:pPr>
            <a:r>
              <a:rPr lang="en-US" sz="1400" dirty="0"/>
              <a:t>Dive shop</a:t>
            </a:r>
          </a:p>
          <a:p>
            <a:pPr marL="342900" lvl="1">
              <a:buClr>
                <a:schemeClr val="accent1"/>
              </a:buClr>
            </a:pPr>
            <a:r>
              <a:rPr lang="en-US" sz="1400" dirty="0"/>
              <a:t>Tool Room</a:t>
            </a:r>
          </a:p>
          <a:p>
            <a:pPr marL="342900" lvl="1">
              <a:buClr>
                <a:schemeClr val="accent1"/>
              </a:buClr>
            </a:pPr>
            <a:r>
              <a:rPr lang="en-US" sz="1400" dirty="0"/>
              <a:t>Electrical Clean Room</a:t>
            </a:r>
          </a:p>
          <a:p>
            <a:pPr marL="342900" lvl="1">
              <a:buClr>
                <a:schemeClr val="accent1"/>
              </a:buClr>
            </a:pPr>
            <a:r>
              <a:rPr lang="en-US" sz="1400" dirty="0"/>
              <a:t>Machine Shop</a:t>
            </a:r>
          </a:p>
          <a:p>
            <a:pPr marL="342900" lvl="1">
              <a:buClr>
                <a:schemeClr val="accent1"/>
              </a:buClr>
            </a:pPr>
            <a:r>
              <a:rPr lang="en-US" sz="1400" dirty="0"/>
              <a:t>Fabrication Shop &amp; CNC</a:t>
            </a:r>
          </a:p>
          <a:p>
            <a:pPr marL="342900" lvl="1">
              <a:buClr>
                <a:schemeClr val="accent1"/>
              </a:buClr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641190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TPS PowerPoint</Template>
  <TotalTime>8131</TotalTime>
  <Words>1893</Words>
  <Application>Microsoft Office PowerPoint</Application>
  <PresentationFormat>On-screen Show (4:3)</PresentationFormat>
  <Paragraphs>340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Adjacency</vt:lpstr>
      <vt:lpstr>    Rock Island and Rocky Reach  Dam Modernizations</vt:lpstr>
      <vt:lpstr>Agenda</vt:lpstr>
      <vt:lpstr>Introductions</vt:lpstr>
      <vt:lpstr>The Project Team – Here Today</vt:lpstr>
      <vt:lpstr>The Project Team: Other Team Members</vt:lpstr>
      <vt:lpstr>Chelan County PUD Capital Improvement Program</vt:lpstr>
      <vt:lpstr>Chelan County PUD No. 1</vt:lpstr>
      <vt:lpstr>The District</vt:lpstr>
      <vt:lpstr>2018 Capital Improvement Plan</vt:lpstr>
      <vt:lpstr>2018 Long Range Facilities Plan</vt:lpstr>
      <vt:lpstr>Business Equity: Community Inclusion Plan</vt:lpstr>
      <vt:lpstr>The Projects</vt:lpstr>
      <vt:lpstr>Rock Island Dam</vt:lpstr>
      <vt:lpstr>Rock Island Dam </vt:lpstr>
      <vt:lpstr>Rocky Reach Dam</vt:lpstr>
      <vt:lpstr>Rocky Reach Dam </vt:lpstr>
      <vt:lpstr> Rock Island Scope of Work </vt:lpstr>
      <vt:lpstr> Rocky Reach Scope of Work </vt:lpstr>
      <vt:lpstr>Rock Island Project Budget</vt:lpstr>
      <vt:lpstr>Rocky Reach Project Budget</vt:lpstr>
      <vt:lpstr>Rock Island &amp; Rocky Reach              GC/CM Schedule</vt:lpstr>
      <vt:lpstr>Rock Island &amp; Rocky Reach Dam Development Schedules</vt:lpstr>
      <vt:lpstr>Why GC/CM Delivery Method for Rock Island &amp; Rocky Reach Dam Support Facilities</vt:lpstr>
      <vt:lpstr> Complies with 3 of the 5 Statutory Criteria </vt:lpstr>
      <vt:lpstr>Projects involve complex scheduling, phasing, and coordination on an occupied Essential Facility site</vt:lpstr>
      <vt:lpstr>Other Critical Factors  </vt:lpstr>
      <vt:lpstr>Two Projects – One GC/CM</vt:lpstr>
      <vt:lpstr>Public Benefits ……</vt:lpstr>
      <vt:lpstr>Public Body Qualifications</vt:lpstr>
      <vt:lpstr>CCPUD Leadership Team</vt:lpstr>
      <vt:lpstr>Rock Island &amp; Rocky Reach Dam Project Organizational Chart</vt:lpstr>
      <vt:lpstr>PowerPoint Presentation</vt:lpstr>
      <vt:lpstr>PowerPoint Presentation</vt:lpstr>
      <vt:lpstr>PowerPoint Presentation</vt:lpstr>
      <vt:lpstr>Summary</vt:lpstr>
      <vt:lpstr>Thank you</vt:lpstr>
    </vt:vector>
  </TitlesOfParts>
  <Company>Parametrix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Stewart Middle School and McCarver Elementary School Modernizations</dc:title>
  <dc:creator>Howard Hillinger</dc:creator>
  <cp:lastModifiedBy>James Dugan</cp:lastModifiedBy>
  <cp:revision>481</cp:revision>
  <cp:lastPrinted>2018-03-09T21:29:19Z</cp:lastPrinted>
  <dcterms:created xsi:type="dcterms:W3CDTF">2013-09-04T15:42:31Z</dcterms:created>
  <dcterms:modified xsi:type="dcterms:W3CDTF">2018-03-22T03:39:56Z</dcterms:modified>
</cp:coreProperties>
</file>