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0"/>
  </p:notesMasterIdLst>
  <p:handoutMasterIdLst>
    <p:handoutMasterId r:id="rId31"/>
  </p:handoutMasterIdLst>
  <p:sldIdLst>
    <p:sldId id="256" r:id="rId2"/>
    <p:sldId id="283" r:id="rId3"/>
    <p:sldId id="291" r:id="rId4"/>
    <p:sldId id="287" r:id="rId5"/>
    <p:sldId id="316" r:id="rId6"/>
    <p:sldId id="330" r:id="rId7"/>
    <p:sldId id="332" r:id="rId8"/>
    <p:sldId id="292" r:id="rId9"/>
    <p:sldId id="364" r:id="rId10"/>
    <p:sldId id="336" r:id="rId11"/>
    <p:sldId id="396" r:id="rId12"/>
    <p:sldId id="333" r:id="rId13"/>
    <p:sldId id="395" r:id="rId14"/>
    <p:sldId id="399" r:id="rId15"/>
    <p:sldId id="398" r:id="rId16"/>
    <p:sldId id="315" r:id="rId17"/>
    <p:sldId id="366" r:id="rId18"/>
    <p:sldId id="361" r:id="rId19"/>
    <p:sldId id="313" r:id="rId20"/>
    <p:sldId id="381" r:id="rId21"/>
    <p:sldId id="265" r:id="rId22"/>
    <p:sldId id="394" r:id="rId23"/>
    <p:sldId id="266" r:id="rId24"/>
    <p:sldId id="311" r:id="rId25"/>
    <p:sldId id="285" r:id="rId26"/>
    <p:sldId id="360" r:id="rId27"/>
    <p:sldId id="281" r:id="rId28"/>
    <p:sldId id="282"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A6D9"/>
    <a:srgbClr val="00A6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86380" autoAdjust="0"/>
  </p:normalViewPr>
  <p:slideViewPr>
    <p:cSldViewPr>
      <p:cViewPr varScale="1">
        <p:scale>
          <a:sx n="86" d="100"/>
          <a:sy n="86" d="100"/>
        </p:scale>
        <p:origin x="1157" y="72"/>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38475" cy="465138"/>
          </a:xfrm>
          <a:prstGeom prst="rect">
            <a:avLst/>
          </a:prstGeom>
        </p:spPr>
        <p:txBody>
          <a:bodyPr vert="horz" lIns="92633" tIns="46317" rIns="92633" bIns="46317" rtlCol="0"/>
          <a:lstStyle>
            <a:lvl1pPr algn="l">
              <a:defRPr sz="1200"/>
            </a:lvl1pPr>
          </a:lstStyle>
          <a:p>
            <a:endParaRPr lang="en-US" dirty="0"/>
          </a:p>
        </p:txBody>
      </p:sp>
      <p:sp>
        <p:nvSpPr>
          <p:cNvPr id="3" name="Date Placeholder 2"/>
          <p:cNvSpPr>
            <a:spLocks noGrp="1"/>
          </p:cNvSpPr>
          <p:nvPr>
            <p:ph type="dt" sz="quarter" idx="1"/>
          </p:nvPr>
        </p:nvSpPr>
        <p:spPr>
          <a:xfrm>
            <a:off x="3970343" y="0"/>
            <a:ext cx="3038475" cy="465138"/>
          </a:xfrm>
          <a:prstGeom prst="rect">
            <a:avLst/>
          </a:prstGeom>
        </p:spPr>
        <p:txBody>
          <a:bodyPr vert="horz" lIns="92633" tIns="46317" rIns="92633" bIns="46317" rtlCol="0"/>
          <a:lstStyle>
            <a:lvl1pPr algn="r">
              <a:defRPr sz="1200"/>
            </a:lvl1pPr>
          </a:lstStyle>
          <a:p>
            <a:fld id="{0435EB79-4CD3-4F09-B6F4-D176C4F93551}" type="datetimeFigureOut">
              <a:rPr lang="en-US" smtClean="0"/>
              <a:t>9/26/2018</a:t>
            </a:fld>
            <a:endParaRPr lang="en-US" dirty="0"/>
          </a:p>
        </p:txBody>
      </p:sp>
      <p:sp>
        <p:nvSpPr>
          <p:cNvPr id="4" name="Footer Placeholder 3"/>
          <p:cNvSpPr>
            <a:spLocks noGrp="1"/>
          </p:cNvSpPr>
          <p:nvPr>
            <p:ph type="ftr" sz="quarter" idx="2"/>
          </p:nvPr>
        </p:nvSpPr>
        <p:spPr>
          <a:xfrm>
            <a:off x="5" y="8829675"/>
            <a:ext cx="3038475" cy="465138"/>
          </a:xfrm>
          <a:prstGeom prst="rect">
            <a:avLst/>
          </a:prstGeom>
        </p:spPr>
        <p:txBody>
          <a:bodyPr vert="horz" lIns="92633" tIns="46317" rIns="92633" bIns="4631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3" y="8829675"/>
            <a:ext cx="3038475" cy="465138"/>
          </a:xfrm>
          <a:prstGeom prst="rect">
            <a:avLst/>
          </a:prstGeom>
        </p:spPr>
        <p:txBody>
          <a:bodyPr vert="horz" lIns="92633" tIns="46317" rIns="92633" bIns="46317" rtlCol="0" anchor="b"/>
          <a:lstStyle>
            <a:lvl1pPr algn="r">
              <a:defRPr sz="1200"/>
            </a:lvl1pPr>
          </a:lstStyle>
          <a:p>
            <a:fld id="{266C49AF-4113-468E-A0D7-98874A8AA0CC}" type="slidenum">
              <a:rPr lang="en-US" smtClean="0"/>
              <a:t>‹#›</a:t>
            </a:fld>
            <a:endParaRPr lang="en-US" dirty="0"/>
          </a:p>
        </p:txBody>
      </p:sp>
    </p:spTree>
    <p:extLst>
      <p:ext uri="{BB962C8B-B14F-4D97-AF65-F5344CB8AC3E}">
        <p14:creationId xmlns:p14="http://schemas.microsoft.com/office/powerpoint/2010/main" val="202980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38475" cy="465138"/>
          </a:xfrm>
          <a:prstGeom prst="rect">
            <a:avLst/>
          </a:prstGeom>
        </p:spPr>
        <p:txBody>
          <a:bodyPr vert="horz" lIns="92633" tIns="46317" rIns="92633" bIns="46317" rtlCol="0"/>
          <a:lstStyle>
            <a:lvl1pPr algn="l">
              <a:defRPr sz="1200"/>
            </a:lvl1pPr>
          </a:lstStyle>
          <a:p>
            <a:endParaRPr lang="en-US" dirty="0"/>
          </a:p>
        </p:txBody>
      </p:sp>
      <p:sp>
        <p:nvSpPr>
          <p:cNvPr id="3" name="Date Placeholder 2"/>
          <p:cNvSpPr>
            <a:spLocks noGrp="1"/>
          </p:cNvSpPr>
          <p:nvPr>
            <p:ph type="dt" idx="1"/>
          </p:nvPr>
        </p:nvSpPr>
        <p:spPr>
          <a:xfrm>
            <a:off x="3970343" y="0"/>
            <a:ext cx="3038475" cy="465138"/>
          </a:xfrm>
          <a:prstGeom prst="rect">
            <a:avLst/>
          </a:prstGeom>
        </p:spPr>
        <p:txBody>
          <a:bodyPr vert="horz" lIns="92633" tIns="46317" rIns="92633" bIns="46317" rtlCol="0"/>
          <a:lstStyle>
            <a:lvl1pPr algn="r">
              <a:defRPr sz="1200"/>
            </a:lvl1pPr>
          </a:lstStyle>
          <a:p>
            <a:fld id="{851C3A19-11CC-4902-8D56-8C84E2F1DD11}" type="datetimeFigureOut">
              <a:rPr lang="en-US" smtClean="0"/>
              <a:t>9/26/2018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633" tIns="46317" rIns="92633" bIns="46317" rtlCol="0" anchor="ctr"/>
          <a:lstStyle/>
          <a:p>
            <a:endParaRPr lang="en-US" dirty="0"/>
          </a:p>
        </p:txBody>
      </p:sp>
      <p:sp>
        <p:nvSpPr>
          <p:cNvPr id="5" name="Notes Placeholder 4"/>
          <p:cNvSpPr>
            <a:spLocks noGrp="1"/>
          </p:cNvSpPr>
          <p:nvPr>
            <p:ph type="body" sz="quarter" idx="3"/>
          </p:nvPr>
        </p:nvSpPr>
        <p:spPr>
          <a:xfrm>
            <a:off x="701676" y="4416428"/>
            <a:ext cx="5607050" cy="4183063"/>
          </a:xfrm>
          <a:prstGeom prst="rect">
            <a:avLst/>
          </a:prstGeom>
        </p:spPr>
        <p:txBody>
          <a:bodyPr vert="horz" lIns="92633" tIns="46317" rIns="92633" bIns="46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8829675"/>
            <a:ext cx="3038475" cy="465138"/>
          </a:xfrm>
          <a:prstGeom prst="rect">
            <a:avLst/>
          </a:prstGeom>
        </p:spPr>
        <p:txBody>
          <a:bodyPr vert="horz" lIns="92633" tIns="46317" rIns="92633" bIns="4631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3" y="8829675"/>
            <a:ext cx="3038475" cy="465138"/>
          </a:xfrm>
          <a:prstGeom prst="rect">
            <a:avLst/>
          </a:prstGeom>
        </p:spPr>
        <p:txBody>
          <a:bodyPr vert="horz" lIns="92633" tIns="46317" rIns="92633" bIns="46317" rtlCol="0" anchor="b"/>
          <a:lstStyle>
            <a:lvl1pPr algn="r">
              <a:defRPr sz="1200"/>
            </a:lvl1pPr>
          </a:lstStyle>
          <a:p>
            <a:fld id="{1E56F321-8004-430C-A3D5-D881F1EA66E9}" type="slidenum">
              <a:rPr lang="en-US" smtClean="0"/>
              <a:t>‹#›</a:t>
            </a:fld>
            <a:endParaRPr lang="en-US" dirty="0"/>
          </a:p>
        </p:txBody>
      </p:sp>
    </p:spTree>
    <p:extLst>
      <p:ext uri="{BB962C8B-B14F-4D97-AF65-F5344CB8AC3E}">
        <p14:creationId xmlns:p14="http://schemas.microsoft.com/office/powerpoint/2010/main" val="2909965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66C0D8-AE11-4882-8726-CB4184BAFA49}"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6C0D8-AE11-4882-8726-CB4184BAFA49}"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6C0D8-AE11-4882-8726-CB4184BAFA49}"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6C0D8-AE11-4882-8726-CB4184BAFA49}"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6C0D8-AE11-4882-8726-CB4184BAFA49}"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66C0D8-AE11-4882-8726-CB4184BAFA49}" type="datetimeFigureOut">
              <a:rPr lang="en-US" smtClean="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66C0D8-AE11-4882-8726-CB4184BAFA49}" type="datetimeFigureOut">
              <a:rPr lang="en-US" smtClean="0"/>
              <a:t>9/26/2018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66C0D8-AE11-4882-8726-CB4184BAFA49}" type="datetimeFigureOut">
              <a:rPr lang="en-US" smtClean="0"/>
              <a:t>9/26/2018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6C0D8-AE11-4882-8726-CB4184BAFA49}" type="datetimeFigureOut">
              <a:rPr lang="en-US" smtClean="0"/>
              <a:t>9/26/2018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66C0D8-AE11-4882-8726-CB4184BAFA49}" type="datetimeFigureOut">
              <a:rPr lang="en-US" smtClean="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8B61A2-6DF4-46F6-B57D-F774B42E49EA}"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366C0D8-AE11-4882-8726-CB4184BAFA49}" type="datetimeFigureOut">
              <a:rPr lang="en-US" smtClean="0"/>
              <a:t>9/26/2018</a:t>
            </a:fld>
            <a:endParaRPr lang="en-US" dirty="0"/>
          </a:p>
        </p:txBody>
      </p:sp>
      <p:sp>
        <p:nvSpPr>
          <p:cNvPr id="9" name="Slide Number Placeholder 8"/>
          <p:cNvSpPr>
            <a:spLocks noGrp="1"/>
          </p:cNvSpPr>
          <p:nvPr>
            <p:ph type="sldNum" sz="quarter" idx="11"/>
          </p:nvPr>
        </p:nvSpPr>
        <p:spPr/>
        <p:txBody>
          <a:bodyPr/>
          <a:lstStyle/>
          <a:p>
            <a:fld id="{ED8B61A2-6DF4-46F6-B57D-F774B42E49EA}"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D8B61A2-6DF4-46F6-B57D-F774B42E49EA}"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366C0D8-AE11-4882-8726-CB4184BAFA49}" type="datetimeFigureOut">
              <a:rPr lang="en-US" smtClean="0"/>
              <a:t>9/26/2018</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749" y="2819400"/>
            <a:ext cx="7543800" cy="1162262"/>
          </a:xfrm>
        </p:spPr>
        <p:txBody>
          <a:bodyPr>
            <a:noAutofit/>
          </a:bodyPr>
          <a:lstStyle/>
          <a:p>
            <a:pPr algn="ctr"/>
            <a:br>
              <a:rPr lang="en-US" sz="3600" b="1" dirty="0"/>
            </a:br>
            <a:br>
              <a:rPr lang="en-US" sz="3600" b="1" dirty="0"/>
            </a:br>
            <a:br>
              <a:rPr lang="en-US" sz="3600" b="1" dirty="0"/>
            </a:br>
            <a:br>
              <a:rPr lang="en-US" sz="3600" b="1" dirty="0"/>
            </a:br>
            <a:r>
              <a:rPr lang="en-US" sz="3200" b="1" dirty="0"/>
              <a:t>Rock Island Dam Powerhouse #2</a:t>
            </a:r>
            <a:br>
              <a:rPr lang="en-US" sz="3200" b="1" dirty="0"/>
            </a:br>
            <a:r>
              <a:rPr lang="en-US" sz="3200" b="1" dirty="0"/>
              <a:t>Turbine Generator Rehabilitation Project</a:t>
            </a:r>
            <a:endParaRPr lang="en-US" sz="3200" dirty="0">
              <a:solidFill>
                <a:schemeClr val="tx1"/>
              </a:solidFill>
              <a:latin typeface="+mn-lt"/>
            </a:endParaRPr>
          </a:p>
        </p:txBody>
      </p:sp>
      <p:sp>
        <p:nvSpPr>
          <p:cNvPr id="3" name="Subtitle 2"/>
          <p:cNvSpPr>
            <a:spLocks noGrp="1"/>
          </p:cNvSpPr>
          <p:nvPr>
            <p:ph type="subTitle" idx="1"/>
          </p:nvPr>
        </p:nvSpPr>
        <p:spPr>
          <a:xfrm>
            <a:off x="1504948" y="4495800"/>
            <a:ext cx="5867402" cy="933662"/>
          </a:xfrm>
        </p:spPr>
        <p:txBody>
          <a:bodyPr>
            <a:normAutofit fontScale="92500"/>
          </a:bodyPr>
          <a:lstStyle/>
          <a:p>
            <a:pPr algn="ctr"/>
            <a:r>
              <a:rPr lang="en-US" dirty="0">
                <a:solidFill>
                  <a:schemeClr val="tx1"/>
                </a:solidFill>
              </a:rPr>
              <a:t>Application to use the Progressive D/B Delivery Method </a:t>
            </a:r>
          </a:p>
          <a:p>
            <a:pPr algn="ctr"/>
            <a:r>
              <a:rPr lang="en-US" dirty="0">
                <a:solidFill>
                  <a:schemeClr val="tx1"/>
                </a:solidFill>
              </a:rPr>
              <a:t>September 27, 2018 Presentation</a:t>
            </a:r>
            <a:endParaRPr lang="en-US" sz="2000" dirty="0">
              <a:solidFill>
                <a:schemeClr val="tx1"/>
              </a:solidFill>
            </a:endParaRPr>
          </a:p>
        </p:txBody>
      </p:sp>
      <p:sp>
        <p:nvSpPr>
          <p:cNvPr id="8" name="Subtitle 2"/>
          <p:cNvSpPr txBox="1">
            <a:spLocks/>
          </p:cNvSpPr>
          <p:nvPr/>
        </p:nvSpPr>
        <p:spPr>
          <a:xfrm>
            <a:off x="228600" y="5943600"/>
            <a:ext cx="8058149" cy="6858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a:r>
              <a:rPr lang="en-US" sz="1600" dirty="0"/>
              <a:t>“To provide sustainable, reliable utility services that enhance the quality </a:t>
            </a:r>
          </a:p>
          <a:p>
            <a:pPr algn="ctr"/>
            <a:r>
              <a:rPr lang="en-US" sz="1600" dirty="0"/>
              <a:t>of life in Chelan County.”</a:t>
            </a:r>
            <a:endParaRPr lang="en-US" sz="1600" b="1" dirty="0">
              <a:solidFill>
                <a:srgbClr val="7EA6D9"/>
              </a:solidFill>
            </a:endParaRPr>
          </a:p>
        </p:txBody>
      </p:sp>
      <p:pic>
        <p:nvPicPr>
          <p:cNvPr id="4" name="Picture 3">
            <a:extLst>
              <a:ext uri="{FF2B5EF4-FFF2-40B4-BE49-F238E27FC236}">
                <a16:creationId xmlns:a16="http://schemas.microsoft.com/office/drawing/2014/main" id="{358461DE-A8B3-44BD-9209-ED1FF1E2C07A}"/>
              </a:ext>
            </a:extLst>
          </p:cNvPr>
          <p:cNvPicPr>
            <a:picLocks noChangeAspect="1"/>
          </p:cNvPicPr>
          <p:nvPr/>
        </p:nvPicPr>
        <p:blipFill>
          <a:blip r:embed="rId2"/>
          <a:stretch>
            <a:fillRect/>
          </a:stretch>
        </p:blipFill>
        <p:spPr>
          <a:xfrm>
            <a:off x="2895600" y="205423"/>
            <a:ext cx="2692262" cy="2099839"/>
          </a:xfrm>
          <a:prstGeom prst="rect">
            <a:avLst/>
          </a:prstGeom>
        </p:spPr>
      </p:pic>
    </p:spTree>
    <p:extLst>
      <p:ext uri="{BB962C8B-B14F-4D97-AF65-F5344CB8AC3E}">
        <p14:creationId xmlns:p14="http://schemas.microsoft.com/office/powerpoint/2010/main" val="532091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304800"/>
            <a:ext cx="7620000" cy="1143000"/>
          </a:xfrm>
        </p:spPr>
        <p:txBody>
          <a:bodyPr/>
          <a:lstStyle/>
          <a:p>
            <a:pPr algn="ctr"/>
            <a:r>
              <a:rPr lang="en-US" sz="4400" dirty="0">
                <a:solidFill>
                  <a:schemeClr val="tx1"/>
                </a:solidFill>
              </a:rPr>
              <a:t>Rock Island Dam </a:t>
            </a:r>
          </a:p>
        </p:txBody>
      </p:sp>
      <p:sp>
        <p:nvSpPr>
          <p:cNvPr id="3" name="Content Placeholder 2"/>
          <p:cNvSpPr>
            <a:spLocks noGrp="1"/>
          </p:cNvSpPr>
          <p:nvPr>
            <p:ph sz="half" idx="4294967295"/>
          </p:nvPr>
        </p:nvSpPr>
        <p:spPr>
          <a:xfrm>
            <a:off x="381000" y="1676400"/>
            <a:ext cx="3962400" cy="4589463"/>
          </a:xfrm>
        </p:spPr>
        <p:txBody>
          <a:bodyPr>
            <a:normAutofit lnSpcReduction="10000"/>
          </a:bodyPr>
          <a:lstStyle/>
          <a:p>
            <a:r>
              <a:rPr lang="en-US" sz="1700" dirty="0"/>
              <a:t>First Powerhouse built in 1933</a:t>
            </a:r>
          </a:p>
          <a:p>
            <a:r>
              <a:rPr lang="en-US" sz="1700" dirty="0"/>
              <a:t>First Hydropower project on the Columbia River </a:t>
            </a:r>
          </a:p>
          <a:p>
            <a:r>
              <a:rPr lang="en-US" sz="1700" dirty="0"/>
              <a:t>Second Powerhouse built in 1979</a:t>
            </a:r>
          </a:p>
          <a:p>
            <a:r>
              <a:rPr lang="en-US" sz="1700" dirty="0"/>
              <a:t>Last Hydropower project on the Columbia River</a:t>
            </a:r>
          </a:p>
          <a:p>
            <a:r>
              <a:rPr lang="en-US" sz="1700" dirty="0"/>
              <a:t>Eight (8) original turbine-generator units installed in Powerhouse #2</a:t>
            </a:r>
          </a:p>
          <a:p>
            <a:r>
              <a:rPr lang="en-US" sz="1700" dirty="0"/>
              <a:t>“Bulb” type turbines are rare in the United States</a:t>
            </a:r>
          </a:p>
          <a:p>
            <a:r>
              <a:rPr lang="en-US" sz="1700" dirty="0"/>
              <a:t>Turbine-generators have exceeded their 40-year useful life</a:t>
            </a:r>
          </a:p>
          <a:p>
            <a:r>
              <a:rPr lang="en-US" sz="1700" dirty="0"/>
              <a:t>Rehabilitation will ensure another 40 years of reliable/efficient operation</a:t>
            </a:r>
          </a:p>
          <a:p>
            <a:r>
              <a:rPr lang="en-US" sz="1700" dirty="0"/>
              <a:t>Rehabilitation will be phased to minimize disruption to power generation capability</a:t>
            </a:r>
          </a:p>
          <a:p>
            <a:pPr marL="114300" indent="0">
              <a:buNone/>
            </a:pPr>
            <a:endParaRPr lang="en-US" sz="2000" dirty="0"/>
          </a:p>
        </p:txBody>
      </p:sp>
      <p:pic>
        <p:nvPicPr>
          <p:cNvPr id="7" name="Picture 6">
            <a:extLst>
              <a:ext uri="{FF2B5EF4-FFF2-40B4-BE49-F238E27FC236}">
                <a16:creationId xmlns:a16="http://schemas.microsoft.com/office/drawing/2014/main" id="{0D6A5B0A-F6FB-41BD-9AC3-CC7376776F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9851" y="3860577"/>
            <a:ext cx="3520668" cy="2278080"/>
          </a:xfrm>
          <a:prstGeom prst="rect">
            <a:avLst/>
          </a:prstGeom>
        </p:spPr>
      </p:pic>
      <p:pic>
        <p:nvPicPr>
          <p:cNvPr id="6" name="Picture 5">
            <a:extLst>
              <a:ext uri="{FF2B5EF4-FFF2-40B4-BE49-F238E27FC236}">
                <a16:creationId xmlns:a16="http://schemas.microsoft.com/office/drawing/2014/main" id="{D2C29269-39D3-4BFF-83C3-C5236B0B72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5679" y="1494121"/>
            <a:ext cx="3439829" cy="2225772"/>
          </a:xfrm>
          <a:prstGeom prst="rect">
            <a:avLst/>
          </a:prstGeom>
        </p:spPr>
      </p:pic>
    </p:spTree>
    <p:extLst>
      <p:ext uri="{BB962C8B-B14F-4D97-AF65-F5344CB8AC3E}">
        <p14:creationId xmlns:p14="http://schemas.microsoft.com/office/powerpoint/2010/main" val="1157340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A92BC6-BE73-4593-9EDB-11D980F19FFE}"/>
              </a:ext>
            </a:extLst>
          </p:cNvPr>
          <p:cNvPicPr>
            <a:picLocks noChangeAspect="1"/>
          </p:cNvPicPr>
          <p:nvPr/>
        </p:nvPicPr>
        <p:blipFill>
          <a:blip r:embed="rId2"/>
          <a:stretch>
            <a:fillRect/>
          </a:stretch>
        </p:blipFill>
        <p:spPr>
          <a:xfrm>
            <a:off x="254496" y="228600"/>
            <a:ext cx="7975104" cy="6400800"/>
          </a:xfrm>
          <a:prstGeom prst="rect">
            <a:avLst/>
          </a:prstGeom>
        </p:spPr>
      </p:pic>
    </p:spTree>
    <p:extLst>
      <p:ext uri="{BB962C8B-B14F-4D97-AF65-F5344CB8AC3E}">
        <p14:creationId xmlns:p14="http://schemas.microsoft.com/office/powerpoint/2010/main" val="2962186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Rock Island Dam </a:t>
            </a:r>
            <a:br>
              <a:rPr lang="en-US" dirty="0"/>
            </a:br>
            <a:r>
              <a:rPr lang="en-US" dirty="0"/>
              <a:t>Powerhouse #2 Rehabilitation</a:t>
            </a:r>
          </a:p>
        </p:txBody>
      </p:sp>
      <p:sp>
        <p:nvSpPr>
          <p:cNvPr id="3" name="Content Placeholder 2"/>
          <p:cNvSpPr>
            <a:spLocks noGrp="1"/>
          </p:cNvSpPr>
          <p:nvPr>
            <p:ph idx="1"/>
          </p:nvPr>
        </p:nvSpPr>
        <p:spPr/>
        <p:txBody>
          <a:bodyPr>
            <a:normAutofit/>
          </a:bodyPr>
          <a:lstStyle/>
          <a:p>
            <a:pPr marL="342900" lvl="1">
              <a:buClr>
                <a:schemeClr val="accent1"/>
              </a:buClr>
            </a:pPr>
            <a:endParaRPr lang="en-US" sz="1400" dirty="0"/>
          </a:p>
          <a:p>
            <a:pPr marL="342900" lvl="1">
              <a:buClr>
                <a:schemeClr val="accent1"/>
              </a:buClr>
            </a:pPr>
            <a:r>
              <a:rPr lang="en-US" sz="1600" dirty="0"/>
              <a:t>Assess turbine generator components; disassemble, clean, inspect/assess for re-use. </a:t>
            </a:r>
          </a:p>
          <a:p>
            <a:pPr marL="342900" lvl="1">
              <a:buClr>
                <a:schemeClr val="accent1"/>
              </a:buClr>
            </a:pPr>
            <a:r>
              <a:rPr lang="en-US" sz="1600" dirty="0"/>
              <a:t>Refurbish most turbine generator major components.</a:t>
            </a:r>
          </a:p>
          <a:p>
            <a:pPr marL="765810" lvl="2" indent="-285750">
              <a:buClr>
                <a:schemeClr val="accent1"/>
              </a:buClr>
            </a:pPr>
            <a:r>
              <a:rPr lang="en-US" sz="1600" dirty="0"/>
              <a:t>Sandblast, inspect for re-use and remaining life, repair and re-machine to original dimensions and tolerances as necessary.</a:t>
            </a:r>
          </a:p>
          <a:p>
            <a:pPr marL="342900" lvl="1">
              <a:buClr>
                <a:schemeClr val="accent1"/>
              </a:buClr>
            </a:pPr>
            <a:r>
              <a:rPr lang="en-US" sz="1600" dirty="0"/>
              <a:t>Turbine work - weld/machine worn and corroded parts that have 40 years remaining life. Replace bearing, bushings and seals.  Manufacture and install new parts that do not have 40 years remaining life.</a:t>
            </a:r>
          </a:p>
          <a:p>
            <a:r>
              <a:rPr lang="en-US" sz="1600" dirty="0"/>
              <a:t>Generator work - inspect stator frame and rotor spider, rewind or replace stator,  refurbish or replace poles, replace spider and rim if necessary.</a:t>
            </a:r>
          </a:p>
          <a:p>
            <a:pPr marL="342900" lvl="1">
              <a:buClr>
                <a:schemeClr val="accent1"/>
              </a:buClr>
            </a:pPr>
            <a:r>
              <a:rPr lang="en-US" sz="1600" dirty="0"/>
              <a:t>Re-assemble components into a functioning turbine generator.</a:t>
            </a:r>
          </a:p>
          <a:p>
            <a:pPr marL="342900" lvl="1">
              <a:buClr>
                <a:schemeClr val="accent1"/>
              </a:buClr>
            </a:pPr>
            <a:r>
              <a:rPr lang="en-US" sz="1600" dirty="0"/>
              <a:t>Refurbish or replace bridge crane and gantry crane trolleys in preparation for installation.</a:t>
            </a:r>
          </a:p>
          <a:p>
            <a:pPr marL="342900" lvl="1">
              <a:buClr>
                <a:schemeClr val="accent1"/>
              </a:buClr>
            </a:pPr>
            <a:r>
              <a:rPr lang="en-US" sz="1600" dirty="0"/>
              <a:t>Assess and upgrade (as necessary) all associated balance of plant systems.</a:t>
            </a:r>
          </a:p>
          <a:p>
            <a:pPr marL="114300" lvl="1" indent="0">
              <a:buClr>
                <a:schemeClr val="accent1"/>
              </a:buClr>
              <a:buNone/>
            </a:pPr>
            <a:endParaRPr lang="en-US" sz="1600" dirty="0">
              <a:solidFill>
                <a:srgbClr val="FF0000"/>
              </a:solidFill>
            </a:endParaRPr>
          </a:p>
          <a:p>
            <a:pPr marL="114300" lvl="1" indent="0">
              <a:buClr>
                <a:schemeClr val="accent1"/>
              </a:buClr>
              <a:buNone/>
            </a:pPr>
            <a:endParaRPr lang="en-US" sz="1600" dirty="0"/>
          </a:p>
          <a:p>
            <a:pPr marL="114300" lvl="1" indent="0">
              <a:buClr>
                <a:schemeClr val="accent1"/>
              </a:buClr>
              <a:buNone/>
            </a:pPr>
            <a:endParaRPr lang="en-US" sz="900" dirty="0">
              <a:solidFill>
                <a:srgbClr val="FF0000"/>
              </a:solidFill>
            </a:endParaRPr>
          </a:p>
        </p:txBody>
      </p:sp>
    </p:spTree>
    <p:extLst>
      <p:ext uri="{BB962C8B-B14F-4D97-AF65-F5344CB8AC3E}">
        <p14:creationId xmlns:p14="http://schemas.microsoft.com/office/powerpoint/2010/main" val="3364119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436F6-22A8-432F-B645-2C50E311E15A}"/>
              </a:ext>
            </a:extLst>
          </p:cNvPr>
          <p:cNvPicPr>
            <a:picLocks noChangeAspect="1"/>
          </p:cNvPicPr>
          <p:nvPr/>
        </p:nvPicPr>
        <p:blipFill>
          <a:blip r:embed="rId2"/>
          <a:stretch>
            <a:fillRect/>
          </a:stretch>
        </p:blipFill>
        <p:spPr>
          <a:xfrm>
            <a:off x="571500" y="293914"/>
            <a:ext cx="7658100" cy="6335486"/>
          </a:xfrm>
          <a:prstGeom prst="rect">
            <a:avLst/>
          </a:prstGeom>
        </p:spPr>
      </p:pic>
    </p:spTree>
    <p:extLst>
      <p:ext uri="{BB962C8B-B14F-4D97-AF65-F5344CB8AC3E}">
        <p14:creationId xmlns:p14="http://schemas.microsoft.com/office/powerpoint/2010/main" val="2451780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620000" cy="1143000"/>
          </a:xfrm>
        </p:spPr>
        <p:txBody>
          <a:bodyPr/>
          <a:lstStyle/>
          <a:p>
            <a:pPr algn="ctr"/>
            <a:r>
              <a:rPr lang="en-US" sz="2800">
                <a:latin typeface="Cambria" panose="02040503050406030204" pitchFamily="18" charset="0"/>
              </a:rPr>
              <a:t>Rock Island Dam Powerhouse #2                           Turbine Generator Rehabilitation Project Budget</a:t>
            </a:r>
            <a:endParaRPr lang="en-US" sz="2800" dirty="0">
              <a:latin typeface="Cambria" panose="0204050305040603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6233669"/>
              </p:ext>
            </p:extLst>
          </p:nvPr>
        </p:nvGraphicFramePr>
        <p:xfrm>
          <a:off x="533400" y="1600200"/>
          <a:ext cx="7302500" cy="3032760"/>
        </p:xfrm>
        <a:graphic>
          <a:graphicData uri="http://schemas.openxmlformats.org/drawingml/2006/table">
            <a:tbl>
              <a:tblPr>
                <a:tableStyleId>{5C22544A-7EE6-4342-B048-85BDC9FD1C3A}</a:tableStyleId>
              </a:tblPr>
              <a:tblGrid>
                <a:gridCol w="5791200">
                  <a:extLst>
                    <a:ext uri="{9D8B030D-6E8A-4147-A177-3AD203B41FA5}">
                      <a16:colId xmlns:a16="http://schemas.microsoft.com/office/drawing/2014/main" val="20000"/>
                    </a:ext>
                  </a:extLst>
                </a:gridCol>
                <a:gridCol w="1511300">
                  <a:extLst>
                    <a:ext uri="{9D8B030D-6E8A-4147-A177-3AD203B41FA5}">
                      <a16:colId xmlns:a16="http://schemas.microsoft.com/office/drawing/2014/main" val="20001"/>
                    </a:ext>
                  </a:extLst>
                </a:gridCol>
              </a:tblGrid>
              <a:tr h="381000">
                <a:tc>
                  <a:txBody>
                    <a:bodyPr/>
                    <a:lstStyle/>
                    <a:p>
                      <a:pPr algn="l" fontAlgn="ctr"/>
                      <a:r>
                        <a:rPr lang="en-US" sz="1800" b="0" u="none" strike="noStrike" dirty="0">
                          <a:solidFill>
                            <a:schemeClr val="bg1"/>
                          </a:solidFill>
                          <a:effectLst/>
                        </a:rPr>
                        <a:t> Category</a:t>
                      </a:r>
                      <a:endParaRPr lang="en-US" sz="1800" b="0" i="0" u="none" strike="noStrike" dirty="0">
                        <a:solidFill>
                          <a:schemeClr val="bg1"/>
                        </a:solidFill>
                        <a:effectLst/>
                        <a:latin typeface="Calibri" panose="020F0502020204030204" pitchFamily="34" charset="0"/>
                      </a:endParaRPr>
                    </a:p>
                  </a:txBody>
                  <a:tcPr marL="9525" marR="9525" marT="9525" marB="0" anchor="ctr">
                    <a:solidFill>
                      <a:srgbClr val="00A6DE"/>
                    </a:solidFill>
                  </a:tcPr>
                </a:tc>
                <a:tc>
                  <a:txBody>
                    <a:bodyPr/>
                    <a:lstStyle/>
                    <a:p>
                      <a:pPr marL="0" indent="0" algn="ctr" fontAlgn="ctr"/>
                      <a:r>
                        <a:rPr lang="en-US" sz="1800" b="0" u="none" strike="noStrike" dirty="0">
                          <a:solidFill>
                            <a:schemeClr val="bg1"/>
                          </a:solidFill>
                          <a:effectLst/>
                        </a:rPr>
                        <a:t>Budget</a:t>
                      </a:r>
                      <a:endParaRPr lang="en-US" sz="1800" b="0" i="0" u="none" strike="noStrike" dirty="0">
                        <a:solidFill>
                          <a:schemeClr val="bg1"/>
                        </a:solidFill>
                        <a:effectLst/>
                        <a:latin typeface="Calibri" panose="020F0502020204030204" pitchFamily="34" charset="0"/>
                      </a:endParaRPr>
                    </a:p>
                  </a:txBody>
                  <a:tcPr marL="9525" marR="9525" marT="9525" marB="0" anchor="ctr">
                    <a:solidFill>
                      <a:srgbClr val="00A6DE"/>
                    </a:solidFill>
                  </a:tcPr>
                </a:tc>
                <a:extLst>
                  <a:ext uri="{0D108BD9-81ED-4DB2-BD59-A6C34878D82A}">
                    <a16:rowId xmlns:a16="http://schemas.microsoft.com/office/drawing/2014/main" val="10000"/>
                  </a:ext>
                </a:extLst>
              </a:tr>
              <a:tr h="381000">
                <a:tc>
                  <a:txBody>
                    <a:bodyPr/>
                    <a:lstStyle/>
                    <a:p>
                      <a:r>
                        <a:rPr lang="en-US" sz="1600" b="1" dirty="0">
                          <a:solidFill>
                            <a:schemeClr val="tx1"/>
                          </a:solidFill>
                        </a:rPr>
                        <a:t>Costs for Professional Services (A/E, Legal, etc.)</a:t>
                      </a:r>
                    </a:p>
                  </a:txBody>
                  <a:tcPr>
                    <a:solidFill>
                      <a:schemeClr val="bg1">
                        <a:lumMod val="95000"/>
                      </a:schemeClr>
                    </a:solidFill>
                  </a:tcPr>
                </a:tc>
                <a:tc>
                  <a:txBody>
                    <a:bodyPr/>
                    <a:lstStyle/>
                    <a:p>
                      <a:pPr algn="r"/>
                      <a:r>
                        <a:rPr lang="en-US" dirty="0">
                          <a:solidFill>
                            <a:schemeClr val="tx1"/>
                          </a:solidFill>
                        </a:rPr>
                        <a:t>$  6,000,000</a:t>
                      </a:r>
                    </a:p>
                  </a:txBody>
                  <a:tcPr>
                    <a:solidFill>
                      <a:schemeClr val="bg1">
                        <a:lumMod val="95000"/>
                      </a:schemeClr>
                    </a:solidFill>
                  </a:tcPr>
                </a:tc>
                <a:extLst>
                  <a:ext uri="{0D108BD9-81ED-4DB2-BD59-A6C34878D82A}">
                    <a16:rowId xmlns:a16="http://schemas.microsoft.com/office/drawing/2014/main" val="10001"/>
                  </a:ext>
                </a:extLst>
              </a:tr>
              <a:tr h="381000">
                <a:tc>
                  <a:txBody>
                    <a:bodyPr/>
                    <a:lstStyle/>
                    <a:p>
                      <a:pPr marL="0" algn="l" defTabSz="914400" rtl="0" eaLnBrk="1" latinLnBrk="0" hangingPunct="1"/>
                      <a:r>
                        <a:rPr lang="en-US" sz="1600" b="1" kern="1200" dirty="0">
                          <a:solidFill>
                            <a:schemeClr val="tx1"/>
                          </a:solidFill>
                          <a:latin typeface="+mn-lt"/>
                          <a:ea typeface="+mn-ea"/>
                          <a:cs typeface="+mn-cs"/>
                        </a:rPr>
                        <a:t>Contractor Design</a:t>
                      </a:r>
                    </a:p>
                  </a:txBody>
                  <a:tcPr>
                    <a:solidFill>
                      <a:schemeClr val="bg1">
                        <a:lumMod val="85000"/>
                      </a:schemeClr>
                    </a:solidFill>
                  </a:tcPr>
                </a:tc>
                <a:tc>
                  <a:txBody>
                    <a:bodyPr/>
                    <a:lstStyle/>
                    <a:p>
                      <a:pPr algn="r"/>
                      <a:r>
                        <a:rPr lang="en-US" dirty="0">
                          <a:solidFill>
                            <a:schemeClr val="tx1"/>
                          </a:solidFill>
                        </a:rPr>
                        <a:t>$ 10,000,000</a:t>
                      </a:r>
                    </a:p>
                  </a:txBody>
                  <a:tcPr>
                    <a:solidFill>
                      <a:schemeClr val="bg1">
                        <a:lumMod val="85000"/>
                      </a:schemeClr>
                    </a:solidFill>
                  </a:tcPr>
                </a:tc>
                <a:extLst>
                  <a:ext uri="{0D108BD9-81ED-4DB2-BD59-A6C34878D82A}">
                    <a16:rowId xmlns:a16="http://schemas.microsoft.com/office/drawing/2014/main" val="10003"/>
                  </a:ext>
                </a:extLst>
              </a:tr>
              <a:tr h="381000">
                <a:tc>
                  <a:txBody>
                    <a:bodyPr/>
                    <a:lstStyle/>
                    <a:p>
                      <a:pPr marL="0" algn="l" defTabSz="914400" rtl="0" eaLnBrk="1" latinLnBrk="0" hangingPunct="1"/>
                      <a:r>
                        <a:rPr lang="en-US" sz="1600" b="1" kern="1200" dirty="0">
                          <a:solidFill>
                            <a:schemeClr val="tx1"/>
                          </a:solidFill>
                          <a:latin typeface="+mn-lt"/>
                          <a:ea typeface="+mn-ea"/>
                          <a:cs typeface="+mn-cs"/>
                        </a:rPr>
                        <a:t>Contractor Manufacturing and Mobilization</a:t>
                      </a:r>
                    </a:p>
                  </a:txBody>
                  <a:tcPr>
                    <a:solidFill>
                      <a:schemeClr val="bg1">
                        <a:lumMod val="95000"/>
                      </a:schemeClr>
                    </a:solidFill>
                  </a:tcPr>
                </a:tc>
                <a:tc>
                  <a:txBody>
                    <a:bodyPr/>
                    <a:lstStyle/>
                    <a:p>
                      <a:pPr algn="r"/>
                      <a:r>
                        <a:rPr lang="en-US" dirty="0">
                          <a:solidFill>
                            <a:schemeClr val="tx1"/>
                          </a:solidFill>
                        </a:rPr>
                        <a:t>$ 26,000,000</a:t>
                      </a:r>
                    </a:p>
                  </a:txBody>
                  <a:tcPr>
                    <a:solidFill>
                      <a:schemeClr val="bg1">
                        <a:lumMod val="95000"/>
                      </a:schemeClr>
                    </a:solidFill>
                  </a:tcPr>
                </a:tc>
                <a:extLst>
                  <a:ext uri="{0D108BD9-81ED-4DB2-BD59-A6C34878D82A}">
                    <a16:rowId xmlns:a16="http://schemas.microsoft.com/office/drawing/2014/main" val="10004"/>
                  </a:ext>
                </a:extLst>
              </a:tr>
              <a:tr h="381000">
                <a:tc>
                  <a:txBody>
                    <a:bodyPr/>
                    <a:lstStyle/>
                    <a:p>
                      <a:pPr marL="0" algn="l" defTabSz="914400" rtl="0" eaLnBrk="1" latinLnBrk="0" hangingPunct="1"/>
                      <a:r>
                        <a:rPr lang="en-US" sz="1600" b="1" kern="1200" dirty="0">
                          <a:solidFill>
                            <a:schemeClr val="tx1"/>
                          </a:solidFill>
                          <a:latin typeface="+mn-lt"/>
                          <a:ea typeface="+mn-ea"/>
                          <a:cs typeface="+mn-cs"/>
                        </a:rPr>
                        <a:t>Develop Site Machining and Fabrication Capabilities</a:t>
                      </a:r>
                    </a:p>
                  </a:txBody>
                  <a:tcPr>
                    <a:solidFill>
                      <a:schemeClr val="bg1">
                        <a:lumMod val="85000"/>
                      </a:schemeClr>
                    </a:solidFill>
                  </a:tcPr>
                </a:tc>
                <a:tc>
                  <a:txBody>
                    <a:bodyPr/>
                    <a:lstStyle/>
                    <a:p>
                      <a:pPr algn="r"/>
                      <a:r>
                        <a:rPr lang="en-US" dirty="0">
                          <a:solidFill>
                            <a:schemeClr val="tx1"/>
                          </a:solidFill>
                        </a:rPr>
                        <a:t>$ 12,000,000</a:t>
                      </a:r>
                    </a:p>
                  </a:txBody>
                  <a:tcPr>
                    <a:solidFill>
                      <a:schemeClr val="bg1">
                        <a:lumMod val="85000"/>
                      </a:schemeClr>
                    </a:solidFill>
                  </a:tcPr>
                </a:tc>
                <a:extLst>
                  <a:ext uri="{0D108BD9-81ED-4DB2-BD59-A6C34878D82A}">
                    <a16:rowId xmlns:a16="http://schemas.microsoft.com/office/drawing/2014/main" val="10005"/>
                  </a:ext>
                </a:extLst>
              </a:tr>
              <a:tr h="381000">
                <a:tc>
                  <a:txBody>
                    <a:bodyPr/>
                    <a:lstStyle/>
                    <a:p>
                      <a:pPr marL="0" algn="l" defTabSz="914400" rtl="0" eaLnBrk="1" latinLnBrk="0" hangingPunct="1"/>
                      <a:r>
                        <a:rPr lang="en-US" sz="1600" b="1" kern="1200" dirty="0">
                          <a:solidFill>
                            <a:schemeClr val="tx1"/>
                          </a:solidFill>
                          <a:latin typeface="+mn-lt"/>
                          <a:ea typeface="+mn-ea"/>
                          <a:cs typeface="+mn-cs"/>
                        </a:rPr>
                        <a:t>Unit Installation</a:t>
                      </a:r>
                    </a:p>
                  </a:txBody>
                  <a:tcPr>
                    <a:solidFill>
                      <a:schemeClr val="bg1">
                        <a:lumMod val="95000"/>
                      </a:schemeClr>
                    </a:solidFill>
                  </a:tcPr>
                </a:tc>
                <a:tc>
                  <a:txBody>
                    <a:bodyPr/>
                    <a:lstStyle/>
                    <a:p>
                      <a:pPr algn="r"/>
                      <a:r>
                        <a:rPr lang="en-US" dirty="0">
                          <a:solidFill>
                            <a:schemeClr val="tx1"/>
                          </a:solidFill>
                        </a:rPr>
                        <a:t>$240,000,000</a:t>
                      </a:r>
                    </a:p>
                  </a:txBody>
                  <a:tcPr>
                    <a:solidFill>
                      <a:schemeClr val="bg1">
                        <a:lumMod val="95000"/>
                      </a:schemeClr>
                    </a:solidFill>
                  </a:tcPr>
                </a:tc>
                <a:extLst>
                  <a:ext uri="{0D108BD9-81ED-4DB2-BD59-A6C34878D82A}">
                    <a16:rowId xmlns:a16="http://schemas.microsoft.com/office/drawing/2014/main" val="10006"/>
                  </a:ext>
                </a:extLst>
              </a:tr>
              <a:tr h="381000">
                <a:tc>
                  <a:txBody>
                    <a:bodyPr/>
                    <a:lstStyle/>
                    <a:p>
                      <a:pPr marL="0" algn="l" defTabSz="914400" rtl="0" eaLnBrk="1" latinLnBrk="0" hangingPunct="1"/>
                      <a:r>
                        <a:rPr lang="en-US" sz="1600" b="1" kern="1200" dirty="0">
                          <a:solidFill>
                            <a:schemeClr val="tx1"/>
                          </a:solidFill>
                          <a:latin typeface="+mn-lt"/>
                          <a:ea typeface="+mn-ea"/>
                          <a:cs typeface="+mn-cs"/>
                        </a:rPr>
                        <a:t>District Administration and Project Management</a:t>
                      </a:r>
                    </a:p>
                  </a:txBody>
                  <a:tcPr>
                    <a:solidFill>
                      <a:schemeClr val="bg1">
                        <a:lumMod val="85000"/>
                      </a:schemeClr>
                    </a:solidFill>
                  </a:tcPr>
                </a:tc>
                <a:tc>
                  <a:txBody>
                    <a:bodyPr/>
                    <a:lstStyle/>
                    <a:p>
                      <a:pPr algn="r"/>
                      <a:r>
                        <a:rPr lang="en-US" dirty="0">
                          <a:solidFill>
                            <a:schemeClr val="tx1"/>
                          </a:solidFill>
                        </a:rPr>
                        <a:t>$ 19,000,000</a:t>
                      </a:r>
                    </a:p>
                  </a:txBody>
                  <a:tcPr>
                    <a:solidFill>
                      <a:schemeClr val="bg1">
                        <a:lumMod val="85000"/>
                      </a:schemeClr>
                    </a:solidFill>
                  </a:tcPr>
                </a:tc>
                <a:extLst>
                  <a:ext uri="{0D108BD9-81ED-4DB2-BD59-A6C34878D82A}">
                    <a16:rowId xmlns:a16="http://schemas.microsoft.com/office/drawing/2014/main" val="10008"/>
                  </a:ext>
                </a:extLst>
              </a:tr>
              <a:tr h="320040">
                <a:tc>
                  <a:txBody>
                    <a:bodyPr/>
                    <a:lstStyle/>
                    <a:p>
                      <a:pPr marL="0" algn="r" defTabSz="914400" rtl="0" eaLnBrk="1" latinLnBrk="0" hangingPunct="1"/>
                      <a:r>
                        <a:rPr lang="en-US" sz="1600" b="1" kern="1200" dirty="0">
                          <a:solidFill>
                            <a:schemeClr val="tx1"/>
                          </a:solidFill>
                          <a:latin typeface="+mn-lt"/>
                          <a:ea typeface="+mn-ea"/>
                          <a:cs typeface="+mn-cs"/>
                        </a:rPr>
                        <a:t>Total </a:t>
                      </a:r>
                    </a:p>
                  </a:txBody>
                  <a:tcPr>
                    <a:solidFill>
                      <a:schemeClr val="bg1">
                        <a:lumMod val="95000"/>
                      </a:schemeClr>
                    </a:solidFill>
                  </a:tcPr>
                </a:tc>
                <a:tc>
                  <a:txBody>
                    <a:bodyPr/>
                    <a:lstStyle/>
                    <a:p>
                      <a:pPr algn="r"/>
                      <a:r>
                        <a:rPr lang="en-US" b="1" dirty="0">
                          <a:solidFill>
                            <a:schemeClr val="tx1"/>
                          </a:solidFill>
                        </a:rPr>
                        <a:t>$313,000,000</a:t>
                      </a:r>
                    </a:p>
                  </a:txBody>
                  <a:tcPr>
                    <a:solidFill>
                      <a:schemeClr val="bg1">
                        <a:lumMod val="95000"/>
                      </a:schemeClr>
                    </a:solidFill>
                  </a:tcPr>
                </a:tc>
                <a:extLst>
                  <a:ext uri="{0D108BD9-81ED-4DB2-BD59-A6C34878D82A}">
                    <a16:rowId xmlns:a16="http://schemas.microsoft.com/office/drawing/2014/main" val="10009"/>
                  </a:ext>
                </a:extLst>
              </a:tr>
            </a:tbl>
          </a:graphicData>
        </a:graphic>
      </p:graphicFrame>
      <p:sp>
        <p:nvSpPr>
          <p:cNvPr id="3" name="TextBox 2"/>
          <p:cNvSpPr txBox="1"/>
          <p:nvPr/>
        </p:nvSpPr>
        <p:spPr>
          <a:xfrm>
            <a:off x="723900" y="5532120"/>
            <a:ext cx="7073900" cy="923330"/>
          </a:xfrm>
          <a:prstGeom prst="rect">
            <a:avLst/>
          </a:prstGeom>
          <a:noFill/>
        </p:spPr>
        <p:txBody>
          <a:bodyPr wrap="square" rtlCol="0">
            <a:spAutoFit/>
          </a:bodyPr>
          <a:lstStyle/>
          <a:p>
            <a:r>
              <a:rPr lang="en-US" dirty="0"/>
              <a:t>Note:  All design and construction costs identified above include 8.2% sales tax and a combined 25% contingency for design, construction, escalation and inflation</a:t>
            </a:r>
          </a:p>
        </p:txBody>
      </p:sp>
    </p:spTree>
    <p:extLst>
      <p:ext uri="{BB962C8B-B14F-4D97-AF65-F5344CB8AC3E}">
        <p14:creationId xmlns:p14="http://schemas.microsoft.com/office/powerpoint/2010/main" val="3306999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1A15E-C69C-4A62-929E-2EBFDF6E7A22}"/>
              </a:ext>
            </a:extLst>
          </p:cNvPr>
          <p:cNvSpPr>
            <a:spLocks noGrp="1"/>
          </p:cNvSpPr>
          <p:nvPr>
            <p:ph type="title"/>
          </p:nvPr>
        </p:nvSpPr>
        <p:spPr/>
        <p:txBody>
          <a:bodyPr/>
          <a:lstStyle/>
          <a:p>
            <a:r>
              <a:rPr lang="en-US" dirty="0"/>
              <a:t>Project Funding</a:t>
            </a:r>
          </a:p>
        </p:txBody>
      </p:sp>
      <p:sp>
        <p:nvSpPr>
          <p:cNvPr id="3" name="Rectangle 2"/>
          <p:cNvSpPr/>
          <p:nvPr/>
        </p:nvSpPr>
        <p:spPr>
          <a:xfrm>
            <a:off x="457200" y="1417638"/>
            <a:ext cx="7620000" cy="3740255"/>
          </a:xfrm>
          <a:prstGeom prst="rect">
            <a:avLst/>
          </a:prstGeom>
        </p:spPr>
        <p:txBody>
          <a:bodyPr wrap="square">
            <a:spAutoFit/>
          </a:bodyPr>
          <a:lstStyle/>
          <a:p>
            <a:pPr marL="342900" marR="0" lvl="1" indent="-228600">
              <a:lnSpc>
                <a:spcPct val="107000"/>
              </a:lnSpc>
              <a:spcBef>
                <a:spcPct val="20000"/>
              </a:spcBef>
              <a:spcAft>
                <a:spcPts val="0"/>
              </a:spcAft>
              <a:buClr>
                <a:schemeClr val="accent1"/>
              </a:buClr>
              <a:buFont typeface="Arial" pitchFamily="34" charset="0"/>
              <a:buChar char="•"/>
            </a:pPr>
            <a:r>
              <a:rPr lang="en-US" sz="2000" dirty="0"/>
              <a:t>Overall project scope, schedule, budget presented to District Board of Commissioners in November 2017</a:t>
            </a:r>
          </a:p>
          <a:p>
            <a:pPr marL="342900" marR="0" lvl="1" indent="-228600">
              <a:lnSpc>
                <a:spcPct val="107000"/>
              </a:lnSpc>
              <a:spcBef>
                <a:spcPct val="20000"/>
              </a:spcBef>
              <a:spcAft>
                <a:spcPts val="0"/>
              </a:spcAft>
              <a:buClr>
                <a:schemeClr val="accent1"/>
              </a:buClr>
              <a:buFont typeface="Arial" pitchFamily="34" charset="0"/>
              <a:buChar char="•"/>
            </a:pPr>
            <a:r>
              <a:rPr lang="en-US" sz="2000" dirty="0"/>
              <a:t>Approved 2018 capital funds associated with the project</a:t>
            </a:r>
          </a:p>
          <a:p>
            <a:pPr marL="342900" marR="0" lvl="1" indent="-228600">
              <a:lnSpc>
                <a:spcPct val="107000"/>
              </a:lnSpc>
              <a:spcBef>
                <a:spcPct val="20000"/>
              </a:spcBef>
              <a:spcAft>
                <a:spcPts val="0"/>
              </a:spcAft>
              <a:buClr>
                <a:schemeClr val="accent1"/>
              </a:buClr>
              <a:buFont typeface="Arial" pitchFamily="34" charset="0"/>
              <a:buChar char="•"/>
            </a:pPr>
            <a:r>
              <a:rPr lang="en-US" sz="2000" dirty="0"/>
              <a:t>District currently plans to fund project with cash reserves until 2022</a:t>
            </a:r>
          </a:p>
          <a:p>
            <a:pPr marL="342900" marR="0" lvl="1" indent="-228600">
              <a:lnSpc>
                <a:spcPct val="107000"/>
              </a:lnSpc>
              <a:spcBef>
                <a:spcPct val="20000"/>
              </a:spcBef>
              <a:spcAft>
                <a:spcPts val="0"/>
              </a:spcAft>
              <a:buClr>
                <a:schemeClr val="accent1"/>
              </a:buClr>
              <a:buFont typeface="Arial" pitchFamily="34" charset="0"/>
              <a:buChar char="•"/>
            </a:pPr>
            <a:r>
              <a:rPr lang="en-US" sz="2000" dirty="0"/>
              <a:t>District has not issued bonds for capital projects since 2009</a:t>
            </a:r>
          </a:p>
          <a:p>
            <a:pPr marL="342900" marR="0" lvl="1" indent="-228600">
              <a:lnSpc>
                <a:spcPct val="107000"/>
              </a:lnSpc>
              <a:spcBef>
                <a:spcPct val="20000"/>
              </a:spcBef>
              <a:spcAft>
                <a:spcPts val="0"/>
              </a:spcAft>
              <a:buClr>
                <a:schemeClr val="accent1"/>
              </a:buClr>
              <a:buFont typeface="Arial" pitchFamily="34" charset="0"/>
              <a:buChar char="•"/>
            </a:pPr>
            <a:r>
              <a:rPr lang="en-US" sz="2000" dirty="0"/>
              <a:t>Average capital expenditure of $44M between 2010 and 2017 using cash reserves </a:t>
            </a:r>
          </a:p>
          <a:p>
            <a:pPr marL="342900" marR="0" lvl="1" indent="-228600">
              <a:lnSpc>
                <a:spcPct val="107000"/>
              </a:lnSpc>
              <a:spcBef>
                <a:spcPct val="20000"/>
              </a:spcBef>
              <a:spcAft>
                <a:spcPts val="0"/>
              </a:spcAft>
              <a:buClr>
                <a:schemeClr val="accent1"/>
              </a:buClr>
              <a:buFont typeface="Arial" pitchFamily="34" charset="0"/>
              <a:buChar char="•"/>
            </a:pPr>
            <a:r>
              <a:rPr lang="en-US" sz="2000" dirty="0"/>
              <a:t>District’s current bond rating is AA+/Stable, one of the top five public utilities</a:t>
            </a:r>
          </a:p>
          <a:p>
            <a:pPr marL="342900" marR="0" lvl="1" indent="-228600">
              <a:lnSpc>
                <a:spcPct val="107000"/>
              </a:lnSpc>
              <a:spcBef>
                <a:spcPct val="20000"/>
              </a:spcBef>
              <a:spcAft>
                <a:spcPts val="800"/>
              </a:spcAft>
              <a:buClr>
                <a:schemeClr val="accent1"/>
              </a:buClr>
              <a:buFont typeface="Arial" pitchFamily="34" charset="0"/>
              <a:buChar char="•"/>
            </a:pPr>
            <a:r>
              <a:rPr lang="en-US" sz="2000" dirty="0"/>
              <a:t>Ability to fund project after 2022 using external debt is high </a:t>
            </a:r>
          </a:p>
        </p:txBody>
      </p:sp>
    </p:spTree>
    <p:extLst>
      <p:ext uri="{BB962C8B-B14F-4D97-AF65-F5344CB8AC3E}">
        <p14:creationId xmlns:p14="http://schemas.microsoft.com/office/powerpoint/2010/main" val="1946590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Rock Island Dam Powerhouse #2  Turbine Generator Rehabilitation Project D/B Schedule</a:t>
            </a:r>
            <a:endParaRPr lang="en-US" sz="2800"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500794512"/>
              </p:ext>
            </p:extLst>
          </p:nvPr>
        </p:nvGraphicFramePr>
        <p:xfrm>
          <a:off x="457200" y="1752600"/>
          <a:ext cx="7696200" cy="4832100"/>
        </p:xfrm>
        <a:graphic>
          <a:graphicData uri="http://schemas.openxmlformats.org/drawingml/2006/table">
            <a:tbl>
              <a:tblPr firstRow="1" firstCol="1" bandRow="1">
                <a:tableStyleId>{5C22544A-7EE6-4342-B048-85BDC9FD1C3A}</a:tableStyleId>
              </a:tblPr>
              <a:tblGrid>
                <a:gridCol w="54864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152400">
                <a:tc>
                  <a:txBody>
                    <a:bodyPr/>
                    <a:lstStyle/>
                    <a:p>
                      <a:r>
                        <a:rPr lang="en-US" sz="1400" dirty="0">
                          <a:solidFill>
                            <a:schemeClr val="bg1"/>
                          </a:solidFill>
                        </a:rPr>
                        <a:t>Project</a:t>
                      </a:r>
                      <a:r>
                        <a:rPr lang="en-US" sz="1400" baseline="0" dirty="0">
                          <a:solidFill>
                            <a:schemeClr val="bg1"/>
                          </a:solidFill>
                        </a:rPr>
                        <a:t> Schedule</a:t>
                      </a:r>
                      <a:endParaRPr lang="en-US" sz="1400"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400" dirty="0">
                          <a:solidFill>
                            <a:schemeClr val="bg1"/>
                          </a:solidFill>
                        </a:rPr>
                        <a:t> Estimated Date</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r h="318541">
                <a:tc>
                  <a:txBody>
                    <a:bodyPr/>
                    <a:lstStyle/>
                    <a:p>
                      <a:pPr marL="0" algn="l" defTabSz="914400" rtl="0" eaLnBrk="1" latinLnBrk="0" hangingPunct="1"/>
                      <a:r>
                        <a:rPr lang="en-US" sz="1400" b="1" kern="1200" dirty="0">
                          <a:solidFill>
                            <a:schemeClr val="tx1"/>
                          </a:solidFill>
                          <a:latin typeface="+mn-lt"/>
                          <a:ea typeface="+mn-ea"/>
                          <a:cs typeface="+mn-cs"/>
                        </a:rPr>
                        <a:t>PRC Presentation</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baseline="0" dirty="0">
                          <a:solidFill>
                            <a:schemeClr val="tx1"/>
                          </a:solidFill>
                        </a:rPr>
                        <a:t>September 27, 2018</a:t>
                      </a:r>
                      <a:endParaRPr lang="en-US" sz="14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318541">
                <a:tc>
                  <a:txBody>
                    <a:bodyPr/>
                    <a:lstStyle/>
                    <a:p>
                      <a:pPr marL="0" algn="l" defTabSz="914400" rtl="0" eaLnBrk="1" latinLnBrk="0" hangingPunct="1"/>
                      <a:r>
                        <a:rPr lang="en-US" sz="1400" b="1" kern="1200" dirty="0">
                          <a:solidFill>
                            <a:schemeClr val="tx1"/>
                          </a:solidFill>
                          <a:latin typeface="+mn-lt"/>
                          <a:ea typeface="+mn-ea"/>
                          <a:cs typeface="+mn-cs"/>
                        </a:rPr>
                        <a:t>Publication of RFQ for Design/Build Services</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rPr>
                        <a:t>October 12, 2018</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18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Project Information Meeting (Date subject to change.)</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a:solidFill>
                            <a:schemeClr val="tx1"/>
                          </a:solidFill>
                        </a:rPr>
                        <a:t>October 29, 2018</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318541">
                <a:tc>
                  <a:txBody>
                    <a:bodyPr/>
                    <a:lstStyle/>
                    <a:p>
                      <a:pPr marL="0" algn="l" defTabSz="914400" rtl="0" eaLnBrk="1" latinLnBrk="0" hangingPunct="1"/>
                      <a:r>
                        <a:rPr lang="en-US" sz="1400" b="1" kern="1200" dirty="0">
                          <a:solidFill>
                            <a:schemeClr val="tx1"/>
                          </a:solidFill>
                          <a:latin typeface="+mn-lt"/>
                          <a:ea typeface="+mn-ea"/>
                          <a:cs typeface="+mn-cs"/>
                        </a:rPr>
                        <a:t>RFQ Submittal Deadline</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rPr>
                        <a:t>November 14, 2018</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318541">
                <a:tc>
                  <a:txBody>
                    <a:bodyPr/>
                    <a:lstStyle/>
                    <a:p>
                      <a:pPr marL="0" algn="l" defTabSz="914400" rtl="0" eaLnBrk="1" latinLnBrk="0" hangingPunct="1"/>
                      <a:r>
                        <a:rPr lang="en-US" sz="1400" b="1" kern="1200" dirty="0">
                          <a:solidFill>
                            <a:schemeClr val="tx1"/>
                          </a:solidFill>
                          <a:latin typeface="+mn-lt"/>
                          <a:ea typeface="+mn-ea"/>
                          <a:cs typeface="+mn-cs"/>
                        </a:rPr>
                        <a:t>Open &amp; Review/Score Submittals Received</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a:solidFill>
                            <a:schemeClr val="tx1"/>
                          </a:solidFill>
                        </a:rPr>
                        <a:t>November 14-19, 2018</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318541">
                <a:tc>
                  <a:txBody>
                    <a:bodyPr/>
                    <a:lstStyle/>
                    <a:p>
                      <a:pPr marL="0" algn="l" defTabSz="914400" rtl="0" eaLnBrk="1" latinLnBrk="0" hangingPunct="1"/>
                      <a:r>
                        <a:rPr lang="en-US" sz="1400" b="1" kern="1200" dirty="0">
                          <a:solidFill>
                            <a:schemeClr val="tx1"/>
                          </a:solidFill>
                          <a:latin typeface="+mn-lt"/>
                          <a:ea typeface="+mn-ea"/>
                          <a:cs typeface="+mn-cs"/>
                        </a:rPr>
                        <a:t>Identify Finalists &amp; Issue RFP &amp; Proprietary Meeting Notifications</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rPr>
                        <a:t>November 21, 2018</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337549">
                <a:tc>
                  <a:txBody>
                    <a:bodyPr/>
                    <a:lstStyle/>
                    <a:p>
                      <a:pPr marL="0" algn="l" defTabSz="914400" rtl="0" eaLnBrk="1" latinLnBrk="0" hangingPunct="1"/>
                      <a:r>
                        <a:rPr lang="en-US" sz="1400" b="1" kern="1200" dirty="0">
                          <a:solidFill>
                            <a:schemeClr val="tx1"/>
                          </a:solidFill>
                          <a:latin typeface="+mn-lt"/>
                          <a:ea typeface="+mn-ea"/>
                          <a:cs typeface="+mn-cs"/>
                        </a:rPr>
                        <a:t>Proprietary Meeting #1</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a:solidFill>
                            <a:schemeClr val="tx1"/>
                          </a:solidFill>
                        </a:rPr>
                        <a:t>December 3, 2018</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7"/>
                  </a:ext>
                </a:extLst>
              </a:tr>
              <a:tr h="318541">
                <a:tc>
                  <a:txBody>
                    <a:bodyPr/>
                    <a:lstStyle/>
                    <a:p>
                      <a:pPr marL="0" algn="l" defTabSz="914400" rtl="0" eaLnBrk="1" latinLnBrk="0" hangingPunct="1"/>
                      <a:r>
                        <a:rPr lang="en-US" sz="1400" b="1" kern="1200" dirty="0">
                          <a:solidFill>
                            <a:schemeClr val="tx1"/>
                          </a:solidFill>
                          <a:latin typeface="+mn-lt"/>
                          <a:ea typeface="+mn-ea"/>
                          <a:cs typeface="+mn-cs"/>
                        </a:rPr>
                        <a:t>Proprietary Meeting #2</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rPr>
                        <a:t>January 28, 2019</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367259">
                <a:tc>
                  <a:txBody>
                    <a:bodyPr/>
                    <a:lstStyle/>
                    <a:p>
                      <a:pPr marL="0" algn="l" defTabSz="914400" rtl="0" eaLnBrk="1" latinLnBrk="0" hangingPunct="1"/>
                      <a:r>
                        <a:rPr lang="en-US" sz="1400" b="1" kern="1200" dirty="0">
                          <a:solidFill>
                            <a:schemeClr val="tx1"/>
                          </a:solidFill>
                          <a:latin typeface="+mn-lt"/>
                          <a:ea typeface="+mn-ea"/>
                          <a:cs typeface="+mn-cs"/>
                        </a:rPr>
                        <a:t>Proprietary Meeting #3</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a:solidFill>
                            <a:schemeClr val="tx1"/>
                          </a:solidFill>
                        </a:rPr>
                        <a:t>March 11, 2019</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9"/>
                  </a:ext>
                </a:extLst>
              </a:tr>
              <a:tr h="318541">
                <a:tc>
                  <a:txBody>
                    <a:bodyPr/>
                    <a:lstStyle/>
                    <a:p>
                      <a:pPr marL="0" algn="l" defTabSz="914400" rtl="0" eaLnBrk="1" latinLnBrk="0" hangingPunct="1"/>
                      <a:r>
                        <a:rPr lang="en-US" sz="1400" b="1" kern="1200" dirty="0">
                          <a:solidFill>
                            <a:schemeClr val="tx1"/>
                          </a:solidFill>
                          <a:latin typeface="+mn-lt"/>
                          <a:ea typeface="+mn-ea"/>
                          <a:cs typeface="+mn-cs"/>
                        </a:rPr>
                        <a:t>RFP Submittal Deadline (Proposals &amp; Cost Factors)</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rPr>
                        <a:t>April 17, 2019 3:00pm</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318541">
                <a:tc>
                  <a:txBody>
                    <a:bodyPr/>
                    <a:lstStyle/>
                    <a:p>
                      <a:pPr marL="0" algn="l" defTabSz="914400" rtl="0" eaLnBrk="1" latinLnBrk="0" hangingPunct="1"/>
                      <a:r>
                        <a:rPr lang="en-US" sz="1400" b="1" kern="1200" dirty="0">
                          <a:solidFill>
                            <a:schemeClr val="tx1"/>
                          </a:solidFill>
                          <a:latin typeface="+mn-lt"/>
                          <a:ea typeface="+mn-ea"/>
                          <a:cs typeface="+mn-cs"/>
                        </a:rPr>
                        <a:t>Open &amp; Review Proposals (Cost Factors not reviewed)</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a:solidFill>
                            <a:schemeClr val="tx1"/>
                          </a:solidFill>
                        </a:rPr>
                        <a:t>April 18-24, 2019</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1"/>
                  </a:ext>
                </a:extLst>
              </a:tr>
              <a:tr h="318541">
                <a:tc>
                  <a:txBody>
                    <a:bodyPr/>
                    <a:lstStyle/>
                    <a:p>
                      <a:pPr marL="0" algn="l" defTabSz="914400" rtl="0" eaLnBrk="1" latinLnBrk="0" hangingPunct="1"/>
                      <a:r>
                        <a:rPr lang="en-US" sz="1400" b="1" kern="1200" dirty="0">
                          <a:solidFill>
                            <a:schemeClr val="tx1"/>
                          </a:solidFill>
                          <a:latin typeface="+mn-lt"/>
                          <a:ea typeface="+mn-ea"/>
                          <a:cs typeface="+mn-cs"/>
                        </a:rPr>
                        <a:t>Design/Builder Interviews</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rPr>
                        <a:t>April 25, 2019</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r h="318541">
                <a:tc>
                  <a:txBody>
                    <a:bodyPr/>
                    <a:lstStyle/>
                    <a:p>
                      <a:pPr marL="0" algn="l" defTabSz="914400" rtl="0" eaLnBrk="1" latinLnBrk="0" hangingPunct="1"/>
                      <a:r>
                        <a:rPr lang="en-US" sz="1400" b="1" kern="1200" dirty="0">
                          <a:solidFill>
                            <a:schemeClr val="tx1"/>
                          </a:solidFill>
                          <a:latin typeface="+mn-lt"/>
                          <a:ea typeface="+mn-ea"/>
                          <a:cs typeface="+mn-cs"/>
                        </a:rPr>
                        <a:t>Open Cost Factors &amp; Score Proposals</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a:solidFill>
                            <a:schemeClr val="tx1"/>
                          </a:solidFill>
                        </a:rPr>
                        <a:t>April 29, 2019</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3"/>
                  </a:ext>
                </a:extLst>
              </a:tr>
              <a:tr h="318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Notify Design/Builders of Scoring and Most-Qualified Design/Builder</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rPr>
                        <a:t>May 1, 2019</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813629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Rock Island Dam Powerhouse #2  Turbine Generator Rehabilitation Project D/B Schedule </a:t>
            </a:r>
            <a:endParaRPr lang="en-US" sz="2800"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899942669"/>
              </p:ext>
            </p:extLst>
          </p:nvPr>
        </p:nvGraphicFramePr>
        <p:xfrm>
          <a:off x="381000" y="1752600"/>
          <a:ext cx="7772400" cy="3239395"/>
        </p:xfrm>
        <a:graphic>
          <a:graphicData uri="http://schemas.openxmlformats.org/drawingml/2006/table">
            <a:tbl>
              <a:tblPr firstRow="1" firstCol="1" bandRow="1">
                <a:tableStyleId>{5C22544A-7EE6-4342-B048-85BDC9FD1C3A}</a:tableStyleId>
              </a:tblPr>
              <a:tblGrid>
                <a:gridCol w="51816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tblGrid>
              <a:tr h="152400">
                <a:tc>
                  <a:txBody>
                    <a:bodyPr/>
                    <a:lstStyle/>
                    <a:p>
                      <a:r>
                        <a:rPr lang="en-US" sz="1400" dirty="0">
                          <a:solidFill>
                            <a:schemeClr val="bg1"/>
                          </a:solidFill>
                        </a:rPr>
                        <a:t>Project</a:t>
                      </a:r>
                      <a:r>
                        <a:rPr lang="en-US" sz="1400" baseline="0" dirty="0">
                          <a:solidFill>
                            <a:schemeClr val="bg1"/>
                          </a:solidFill>
                        </a:rPr>
                        <a:t> Schedule</a:t>
                      </a:r>
                      <a:endParaRPr lang="en-US" sz="1400"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400" dirty="0">
                          <a:solidFill>
                            <a:schemeClr val="bg1"/>
                          </a:solidFill>
                        </a:rPr>
                        <a:t> Estimated Date</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r h="318541">
                <a:tc>
                  <a:txBody>
                    <a:bodyPr/>
                    <a:lstStyle/>
                    <a:p>
                      <a:pPr marL="0" algn="l" defTabSz="914400" rtl="0" eaLnBrk="1" latinLnBrk="0" hangingPunct="1"/>
                      <a:r>
                        <a:rPr lang="en-US" sz="1400" b="1" kern="1200" dirty="0">
                          <a:solidFill>
                            <a:schemeClr val="tx1"/>
                          </a:solidFill>
                          <a:latin typeface="+mn-lt"/>
                          <a:ea typeface="+mn-ea"/>
                          <a:cs typeface="+mn-cs"/>
                        </a:rPr>
                        <a:t>Design/Build Contract Negotiation</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baseline="0" dirty="0">
                          <a:solidFill>
                            <a:schemeClr val="tx1"/>
                          </a:solidFill>
                        </a:rPr>
                        <a:t>May 6-31, 2019</a:t>
                      </a:r>
                      <a:endParaRPr lang="en-US" sz="14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318541">
                <a:tc>
                  <a:txBody>
                    <a:bodyPr/>
                    <a:lstStyle/>
                    <a:p>
                      <a:pPr marL="0" algn="l" defTabSz="914400" rtl="0" eaLnBrk="1" latinLnBrk="0" hangingPunct="1"/>
                      <a:r>
                        <a:rPr lang="en-US" sz="1400" b="1" kern="1200" dirty="0">
                          <a:solidFill>
                            <a:schemeClr val="tx1"/>
                          </a:solidFill>
                          <a:latin typeface="+mn-lt"/>
                          <a:ea typeface="+mn-ea"/>
                          <a:cs typeface="+mn-cs"/>
                        </a:rPr>
                        <a:t>Execute Design/Build Agreement with Preconstruction Services</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rPr>
                        <a:t>July 1, 2019</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18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Preconstruction Phase Services</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a:solidFill>
                            <a:schemeClr val="tx1"/>
                          </a:solidFill>
                        </a:rPr>
                        <a:t>July - December 2019</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318541">
                <a:tc>
                  <a:txBody>
                    <a:bodyPr/>
                    <a:lstStyle/>
                    <a:p>
                      <a:pPr marL="0" algn="l" defTabSz="914400" rtl="0" eaLnBrk="1" latinLnBrk="0" hangingPunct="1"/>
                      <a:r>
                        <a:rPr lang="en-US" sz="1400" b="1" kern="1200" dirty="0">
                          <a:solidFill>
                            <a:schemeClr val="tx1"/>
                          </a:solidFill>
                          <a:latin typeface="+mn-lt"/>
                          <a:ea typeface="+mn-ea"/>
                          <a:cs typeface="+mn-cs"/>
                        </a:rPr>
                        <a:t>GMP Negotiation</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rPr>
                        <a:t>November 2019</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318541">
                <a:tc>
                  <a:txBody>
                    <a:bodyPr/>
                    <a:lstStyle/>
                    <a:p>
                      <a:pPr marL="0" algn="l" defTabSz="914400" rtl="0" eaLnBrk="1" latinLnBrk="0" hangingPunct="1"/>
                      <a:r>
                        <a:rPr lang="en-US" sz="1400" b="1" kern="1200" dirty="0">
                          <a:solidFill>
                            <a:schemeClr val="tx1"/>
                          </a:solidFill>
                          <a:latin typeface="+mn-lt"/>
                          <a:ea typeface="+mn-ea"/>
                          <a:cs typeface="+mn-cs"/>
                        </a:rPr>
                        <a:t>GMP Amendment Executed</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a:solidFill>
                            <a:schemeClr val="tx1"/>
                          </a:solidFill>
                        </a:rPr>
                        <a:t>December 2019</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318541">
                <a:tc>
                  <a:txBody>
                    <a:bodyPr/>
                    <a:lstStyle/>
                    <a:p>
                      <a:pPr marL="0" algn="l" defTabSz="914400" rtl="0" eaLnBrk="1" latinLnBrk="0" hangingPunct="1"/>
                      <a:r>
                        <a:rPr lang="en-US" sz="1400" b="1" kern="1200" dirty="0">
                          <a:solidFill>
                            <a:schemeClr val="tx1"/>
                          </a:solidFill>
                          <a:latin typeface="+mn-lt"/>
                          <a:ea typeface="+mn-ea"/>
                          <a:cs typeface="+mn-cs"/>
                        </a:rPr>
                        <a:t>Design Phase – First</a:t>
                      </a:r>
                      <a:r>
                        <a:rPr lang="en-US" sz="1400" b="1" kern="1200" baseline="0" dirty="0">
                          <a:solidFill>
                            <a:schemeClr val="tx1"/>
                          </a:solidFill>
                          <a:latin typeface="+mn-lt"/>
                          <a:ea typeface="+mn-ea"/>
                          <a:cs typeface="+mn-cs"/>
                        </a:rPr>
                        <a:t> Unit</a:t>
                      </a:r>
                      <a:endParaRPr lang="en-US" sz="1400" b="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rPr>
                        <a:t>July 2019 – February 2020</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337549">
                <a:tc>
                  <a:txBody>
                    <a:bodyPr/>
                    <a:lstStyle/>
                    <a:p>
                      <a:pPr marL="0" algn="l" defTabSz="914400" rtl="0" eaLnBrk="1" latinLnBrk="0" hangingPunct="1"/>
                      <a:r>
                        <a:rPr lang="en-US" sz="1400" b="1" kern="1200" dirty="0">
                          <a:solidFill>
                            <a:schemeClr val="tx1"/>
                          </a:solidFill>
                          <a:latin typeface="+mn-lt"/>
                          <a:ea typeface="+mn-ea"/>
                          <a:cs typeface="+mn-cs"/>
                        </a:rPr>
                        <a:t>Manufacturing – First Unit and Unit Common</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a:solidFill>
                            <a:schemeClr val="tx1"/>
                          </a:solidFill>
                        </a:rPr>
                        <a:t>March 2020 – July 2021</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7"/>
                  </a:ext>
                </a:extLst>
              </a:tr>
              <a:tr h="318541">
                <a:tc>
                  <a:txBody>
                    <a:bodyPr/>
                    <a:lstStyle/>
                    <a:p>
                      <a:pPr marL="0" algn="l" defTabSz="914400" rtl="0" eaLnBrk="1" latinLnBrk="0" hangingPunct="1"/>
                      <a:r>
                        <a:rPr lang="en-US" sz="1400" b="1" kern="1200" dirty="0">
                          <a:solidFill>
                            <a:schemeClr val="tx1"/>
                          </a:solidFill>
                          <a:latin typeface="+mn-lt"/>
                          <a:ea typeface="+mn-ea"/>
                          <a:cs typeface="+mn-cs"/>
                        </a:rPr>
                        <a:t>Site Set-up and Mobilization</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rPr>
                        <a:t>July 2020 – September 2021</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367259">
                <a:tc>
                  <a:txBody>
                    <a:bodyPr/>
                    <a:lstStyle/>
                    <a:p>
                      <a:pPr marL="0" algn="l" defTabSz="914400" rtl="0" eaLnBrk="1" latinLnBrk="0" hangingPunct="1"/>
                      <a:r>
                        <a:rPr lang="en-US" sz="1400" b="1" kern="1200" dirty="0">
                          <a:solidFill>
                            <a:schemeClr val="tx1"/>
                          </a:solidFill>
                          <a:latin typeface="+mn-lt"/>
                          <a:ea typeface="+mn-ea"/>
                          <a:cs typeface="+mn-cs"/>
                        </a:rPr>
                        <a:t>Bidding &amp; Construction Phase</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a:solidFill>
                            <a:schemeClr val="tx1"/>
                          </a:solidFill>
                        </a:rPr>
                        <a:t>September 2021 – January 2029</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67255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Rock Island Dam Powerhouse #2  Turbine Rehabilitation Project Development Schedules</a:t>
            </a:r>
            <a:endParaRPr lang="en-US" sz="1000" dirty="0">
              <a:solidFill>
                <a:srgbClr val="FF0000"/>
              </a:solidFill>
            </a:endParaRPr>
          </a:p>
        </p:txBody>
      </p:sp>
      <p:sp>
        <p:nvSpPr>
          <p:cNvPr id="5" name="Title 1"/>
          <p:cNvSpPr txBox="1">
            <a:spLocks/>
          </p:cNvSpPr>
          <p:nvPr/>
        </p:nvSpPr>
        <p:spPr>
          <a:xfrm>
            <a:off x="1409700" y="6096000"/>
            <a:ext cx="5715000" cy="86030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800" dirty="0">
                <a:solidFill>
                  <a:srgbClr val="C00000"/>
                </a:solidFill>
              </a:rPr>
              <a:t>Critical Phasing </a:t>
            </a:r>
          </a:p>
        </p:txBody>
      </p:sp>
      <p:pic>
        <p:nvPicPr>
          <p:cNvPr id="4" name="Picture 3" descr="A screenshot of a cell phone&#10;&#10;Description generated with very high confidence">
            <a:extLst>
              <a:ext uri="{FF2B5EF4-FFF2-40B4-BE49-F238E27FC236}">
                <a16:creationId xmlns:a16="http://schemas.microsoft.com/office/drawing/2014/main" id="{12BFB4F9-D247-497F-ACEE-0145D98BB3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77" y="1295400"/>
            <a:ext cx="8165123" cy="4953000"/>
          </a:xfrm>
          <a:prstGeom prst="rect">
            <a:avLst/>
          </a:prstGeom>
        </p:spPr>
      </p:pic>
    </p:spTree>
    <p:extLst>
      <p:ext uri="{BB962C8B-B14F-4D97-AF65-F5344CB8AC3E}">
        <p14:creationId xmlns:p14="http://schemas.microsoft.com/office/powerpoint/2010/main" val="1680134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14" y="2706449"/>
            <a:ext cx="7620000" cy="2017951"/>
          </a:xfrm>
        </p:spPr>
        <p:txBody>
          <a:bodyPr/>
          <a:lstStyle/>
          <a:p>
            <a:pPr algn="ctr"/>
            <a:r>
              <a:rPr lang="en-US" sz="3200" dirty="0"/>
              <a:t>Why D/B Delivery Method for Rock Island Dam Powerhouse #2  Turbine Generator Rehabilitation Project </a:t>
            </a:r>
          </a:p>
        </p:txBody>
      </p:sp>
      <p:pic>
        <p:nvPicPr>
          <p:cNvPr id="3" name="Picture 2">
            <a:extLst>
              <a:ext uri="{FF2B5EF4-FFF2-40B4-BE49-F238E27FC236}">
                <a16:creationId xmlns:a16="http://schemas.microsoft.com/office/drawing/2014/main" id="{7B32C28B-B90B-4323-94DE-4D272A960826}"/>
              </a:ext>
            </a:extLst>
          </p:cNvPr>
          <p:cNvPicPr>
            <a:picLocks noChangeAspect="1"/>
          </p:cNvPicPr>
          <p:nvPr/>
        </p:nvPicPr>
        <p:blipFill>
          <a:blip r:embed="rId2"/>
          <a:stretch>
            <a:fillRect/>
          </a:stretch>
        </p:blipFill>
        <p:spPr>
          <a:xfrm>
            <a:off x="2938953" y="228600"/>
            <a:ext cx="2597121" cy="2017951"/>
          </a:xfrm>
          <a:prstGeom prst="rect">
            <a:avLst/>
          </a:prstGeom>
        </p:spPr>
      </p:pic>
    </p:spTree>
    <p:extLst>
      <p:ext uri="{BB962C8B-B14F-4D97-AF65-F5344CB8AC3E}">
        <p14:creationId xmlns:p14="http://schemas.microsoft.com/office/powerpoint/2010/main" val="1906418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143000"/>
          </a:xfrm>
        </p:spPr>
        <p:txBody>
          <a:bodyPr/>
          <a:lstStyle/>
          <a:p>
            <a:pPr algn="ctr"/>
            <a:r>
              <a:rPr lang="en-US" sz="4400" dirty="0"/>
              <a:t>Agenda</a:t>
            </a:r>
          </a:p>
        </p:txBody>
      </p:sp>
      <p:sp>
        <p:nvSpPr>
          <p:cNvPr id="3" name="Content Placeholder 2"/>
          <p:cNvSpPr>
            <a:spLocks noGrp="1"/>
          </p:cNvSpPr>
          <p:nvPr>
            <p:ph idx="1"/>
          </p:nvPr>
        </p:nvSpPr>
        <p:spPr>
          <a:xfrm>
            <a:off x="1790700" y="2209800"/>
            <a:ext cx="4953000" cy="3276600"/>
          </a:xfrm>
        </p:spPr>
        <p:txBody>
          <a:bodyPr>
            <a:normAutofit fontScale="77500" lnSpcReduction="20000"/>
          </a:bodyPr>
          <a:lstStyle/>
          <a:p>
            <a:r>
              <a:rPr lang="en-US" sz="2800" dirty="0"/>
              <a:t>Introductions</a:t>
            </a:r>
          </a:p>
          <a:p>
            <a:r>
              <a:rPr lang="en-US" sz="2800" dirty="0"/>
              <a:t>Chelan County PUD</a:t>
            </a:r>
          </a:p>
          <a:p>
            <a:r>
              <a:rPr lang="en-US" sz="2800" dirty="0"/>
              <a:t>The Project</a:t>
            </a:r>
          </a:p>
          <a:p>
            <a:r>
              <a:rPr lang="en-US" sz="2800" dirty="0"/>
              <a:t>Project Budget</a:t>
            </a:r>
          </a:p>
          <a:p>
            <a:r>
              <a:rPr lang="en-US" sz="2800" dirty="0"/>
              <a:t>Project Schedule</a:t>
            </a:r>
          </a:p>
          <a:p>
            <a:r>
              <a:rPr lang="en-US" sz="2800" dirty="0"/>
              <a:t>Why Progressive Design-Build</a:t>
            </a:r>
          </a:p>
          <a:p>
            <a:r>
              <a:rPr lang="en-US" sz="2800" dirty="0"/>
              <a:t>Qualifications</a:t>
            </a:r>
          </a:p>
          <a:p>
            <a:r>
              <a:rPr lang="en-US" sz="2800" dirty="0"/>
              <a:t>Organization Chart</a:t>
            </a:r>
          </a:p>
          <a:p>
            <a:r>
              <a:rPr lang="en-US" sz="2800" dirty="0"/>
              <a:t>Summary</a:t>
            </a:r>
          </a:p>
          <a:p>
            <a:endParaRPr lang="en-US" dirty="0"/>
          </a:p>
        </p:txBody>
      </p:sp>
    </p:spTree>
    <p:extLst>
      <p:ext uri="{BB962C8B-B14F-4D97-AF65-F5344CB8AC3E}">
        <p14:creationId xmlns:p14="http://schemas.microsoft.com/office/powerpoint/2010/main" val="1253601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20000" cy="762000"/>
          </a:xfrm>
        </p:spPr>
        <p:txBody>
          <a:bodyPr>
            <a:noAutofit/>
          </a:bodyPr>
          <a:lstStyle/>
          <a:p>
            <a:br>
              <a:rPr lang="en-US" sz="3200" dirty="0"/>
            </a:br>
            <a:r>
              <a:rPr lang="en-US" sz="3200" dirty="0">
                <a:solidFill>
                  <a:schemeClr val="tx1"/>
                </a:solidFill>
              </a:rPr>
              <a:t>RCW 39.10 D/B Statutory Compliance</a:t>
            </a:r>
            <a:br>
              <a:rPr lang="en-US" sz="4400" dirty="0"/>
            </a:br>
            <a:endParaRPr lang="en-US" sz="4400" dirty="0"/>
          </a:p>
        </p:txBody>
      </p:sp>
      <p:sp>
        <p:nvSpPr>
          <p:cNvPr id="6" name="Content Placeholder 2"/>
          <p:cNvSpPr>
            <a:spLocks noGrp="1"/>
          </p:cNvSpPr>
          <p:nvPr>
            <p:ph sz="half" idx="1"/>
          </p:nvPr>
        </p:nvSpPr>
        <p:spPr>
          <a:xfrm>
            <a:off x="457200" y="1295400"/>
            <a:ext cx="7620000" cy="4876800"/>
          </a:xfrm>
        </p:spPr>
        <p:txBody>
          <a:bodyPr>
            <a:normAutofit fontScale="55000" lnSpcReduction="20000"/>
          </a:bodyPr>
          <a:lstStyle/>
          <a:p>
            <a:pPr marL="0" indent="0">
              <a:buNone/>
            </a:pPr>
            <a:r>
              <a:rPr lang="en-US" sz="2700" dirty="0">
                <a:solidFill>
                  <a:srgbClr val="C00000"/>
                </a:solidFill>
              </a:rPr>
              <a:t>(5.1) If the construction activities are highly specialized and a D/B approach is critical in developing the construction methodology</a:t>
            </a:r>
          </a:p>
          <a:p>
            <a:pPr marL="0" indent="0">
              <a:buNone/>
            </a:pPr>
            <a:endParaRPr lang="en-US" sz="2700" dirty="0">
              <a:solidFill>
                <a:srgbClr val="C00000"/>
              </a:solidFill>
            </a:endParaRPr>
          </a:p>
          <a:p>
            <a:pPr lvl="1" indent="-342900"/>
            <a:r>
              <a:rPr lang="en-US" sz="2700" dirty="0">
                <a:solidFill>
                  <a:srgbClr val="C00000"/>
                </a:solidFill>
              </a:rPr>
              <a:t>Limited access for removal and reinstallation</a:t>
            </a:r>
          </a:p>
          <a:p>
            <a:pPr lvl="1" indent="-342900"/>
            <a:r>
              <a:rPr lang="en-US" sz="2700" dirty="0">
                <a:solidFill>
                  <a:srgbClr val="C00000"/>
                </a:solidFill>
              </a:rPr>
              <a:t>Massive scale/size of components</a:t>
            </a:r>
          </a:p>
          <a:p>
            <a:pPr lvl="1" indent="-342900"/>
            <a:r>
              <a:rPr lang="en-US" sz="2700" dirty="0">
                <a:solidFill>
                  <a:srgbClr val="C00000"/>
                </a:solidFill>
              </a:rPr>
              <a:t>Very specialized machining/fabrication will be required</a:t>
            </a:r>
          </a:p>
          <a:p>
            <a:pPr lvl="1" indent="-342900"/>
            <a:r>
              <a:rPr lang="en-US" sz="2700" dirty="0">
                <a:solidFill>
                  <a:srgbClr val="C00000"/>
                </a:solidFill>
              </a:rPr>
              <a:t>Very tight clearances/tolerances required between operational and stationary components</a:t>
            </a:r>
          </a:p>
          <a:p>
            <a:pPr lvl="1" indent="-342900"/>
            <a:r>
              <a:rPr lang="en-US" sz="2700" dirty="0">
                <a:solidFill>
                  <a:srgbClr val="C00000"/>
                </a:solidFill>
              </a:rPr>
              <a:t>Phased construction required to minimize operational impacts on power generation</a:t>
            </a:r>
          </a:p>
          <a:p>
            <a:pPr marL="514350" indent="-514350">
              <a:buAutoNum type="arabicParenBoth"/>
            </a:pPr>
            <a:endParaRPr lang="en-US" sz="2700" dirty="0"/>
          </a:p>
          <a:p>
            <a:pPr marL="0" indent="0">
              <a:buNone/>
            </a:pPr>
            <a:r>
              <a:rPr lang="en-US" sz="2700" dirty="0">
                <a:solidFill>
                  <a:srgbClr val="C00000"/>
                </a:solidFill>
              </a:rPr>
              <a:t>(5.2) If the project provides opportunity for greater innovation and efficiencies between the designer and builder</a:t>
            </a:r>
          </a:p>
          <a:p>
            <a:pPr marL="0" indent="0">
              <a:buNone/>
            </a:pPr>
            <a:endParaRPr lang="en-US" sz="2700" dirty="0">
              <a:solidFill>
                <a:srgbClr val="C00000"/>
              </a:solidFill>
            </a:endParaRPr>
          </a:p>
          <a:p>
            <a:pPr lvl="1" indent="-342900"/>
            <a:r>
              <a:rPr lang="en-US" sz="2700" dirty="0">
                <a:solidFill>
                  <a:srgbClr val="C00000"/>
                </a:solidFill>
              </a:rPr>
              <a:t>“Bulb” turbine-generator rare in the U.S.</a:t>
            </a:r>
          </a:p>
          <a:p>
            <a:pPr lvl="1" indent="-342900"/>
            <a:r>
              <a:rPr lang="en-US" sz="2700" dirty="0">
                <a:solidFill>
                  <a:srgbClr val="C00000"/>
                </a:solidFill>
              </a:rPr>
              <a:t>Limited contractors qualified/experienced to do this type of work</a:t>
            </a:r>
          </a:p>
          <a:p>
            <a:pPr lvl="1" indent="-342900"/>
            <a:r>
              <a:rPr lang="en-US" sz="2700" dirty="0">
                <a:solidFill>
                  <a:srgbClr val="C00000"/>
                </a:solidFill>
              </a:rPr>
              <a:t>Will require evaluation of each turbine-generator as they are removed/disassembled</a:t>
            </a:r>
          </a:p>
          <a:p>
            <a:pPr lvl="1" indent="-342900"/>
            <a:r>
              <a:rPr lang="en-US" sz="2700" dirty="0">
                <a:solidFill>
                  <a:srgbClr val="C00000"/>
                </a:solidFill>
              </a:rPr>
              <a:t>Design may vary based on condition and needs of each unit</a:t>
            </a:r>
          </a:p>
          <a:p>
            <a:pPr marL="0" lvl="1" indent="0">
              <a:buClr>
                <a:schemeClr val="accent1"/>
              </a:buClr>
              <a:buNone/>
            </a:pPr>
            <a:r>
              <a:rPr lang="en-US" sz="1800" dirty="0">
                <a:solidFill>
                  <a:srgbClr val="C00000"/>
                </a:solidFill>
              </a:rPr>
              <a:t>Owner does not have expertise to specify options for improvement to existing systems</a:t>
            </a:r>
          </a:p>
          <a:p>
            <a:pPr marL="0" indent="0">
              <a:buNone/>
            </a:pPr>
            <a:endParaRPr lang="en-US" sz="2700" dirty="0"/>
          </a:p>
          <a:p>
            <a:pPr marL="0" indent="0">
              <a:buNone/>
            </a:pPr>
            <a:r>
              <a:rPr lang="en-US" sz="2700" dirty="0"/>
              <a:t>(5.3) If significant savings in project delivery time would be realized</a:t>
            </a:r>
          </a:p>
          <a:p>
            <a:pPr marL="0" indent="0">
              <a:buNone/>
            </a:pPr>
            <a:endParaRPr lang="en-US" sz="1900" dirty="0">
              <a:solidFill>
                <a:srgbClr val="C00000"/>
              </a:solidFill>
            </a:endParaRPr>
          </a:p>
          <a:p>
            <a:pPr marL="0" indent="0">
              <a:buNone/>
            </a:pPr>
            <a:r>
              <a:rPr lang="en-US" sz="1900" dirty="0">
                <a:solidFill>
                  <a:srgbClr val="C00000"/>
                </a:solidFill>
              </a:rPr>
              <a:t>	</a:t>
            </a:r>
            <a:endParaRPr lang="en-US" sz="2600" dirty="0"/>
          </a:p>
        </p:txBody>
      </p:sp>
    </p:spTree>
    <p:extLst>
      <p:ext uri="{BB962C8B-B14F-4D97-AF65-F5344CB8AC3E}">
        <p14:creationId xmlns:p14="http://schemas.microsoft.com/office/powerpoint/2010/main" val="3615246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14" y="3200400"/>
            <a:ext cx="7620000" cy="1143000"/>
          </a:xfrm>
        </p:spPr>
        <p:txBody>
          <a:bodyPr>
            <a:normAutofit/>
          </a:bodyPr>
          <a:lstStyle/>
          <a:p>
            <a:pPr algn="ctr"/>
            <a:r>
              <a:rPr lang="en-US" sz="4400" dirty="0"/>
              <a:t>Public Body Qualifications</a:t>
            </a:r>
          </a:p>
        </p:txBody>
      </p:sp>
      <p:pic>
        <p:nvPicPr>
          <p:cNvPr id="3" name="Picture 2">
            <a:extLst>
              <a:ext uri="{FF2B5EF4-FFF2-40B4-BE49-F238E27FC236}">
                <a16:creationId xmlns:a16="http://schemas.microsoft.com/office/drawing/2014/main" id="{3E3CF721-871A-4FA9-9268-6BFDBA4B5A6F}"/>
              </a:ext>
            </a:extLst>
          </p:cNvPr>
          <p:cNvPicPr>
            <a:picLocks noChangeAspect="1"/>
          </p:cNvPicPr>
          <p:nvPr/>
        </p:nvPicPr>
        <p:blipFill>
          <a:blip r:embed="rId2"/>
          <a:stretch>
            <a:fillRect/>
          </a:stretch>
        </p:blipFill>
        <p:spPr>
          <a:xfrm>
            <a:off x="2938953" y="304800"/>
            <a:ext cx="2597121" cy="2017951"/>
          </a:xfrm>
          <a:prstGeom prst="rect">
            <a:avLst/>
          </a:prstGeom>
        </p:spPr>
      </p:pic>
    </p:spTree>
    <p:extLst>
      <p:ext uri="{BB962C8B-B14F-4D97-AF65-F5344CB8AC3E}">
        <p14:creationId xmlns:p14="http://schemas.microsoft.com/office/powerpoint/2010/main" val="1571071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CCPUD Leadership Team</a:t>
            </a:r>
          </a:p>
        </p:txBody>
      </p:sp>
      <p:sp>
        <p:nvSpPr>
          <p:cNvPr id="3" name="Content Placeholder 2"/>
          <p:cNvSpPr>
            <a:spLocks noGrp="1"/>
          </p:cNvSpPr>
          <p:nvPr>
            <p:ph idx="1"/>
          </p:nvPr>
        </p:nvSpPr>
        <p:spPr>
          <a:xfrm>
            <a:off x="457200" y="1752600"/>
            <a:ext cx="7620000" cy="4800600"/>
          </a:xfrm>
        </p:spPr>
        <p:txBody>
          <a:bodyPr>
            <a:normAutofit lnSpcReduction="10000"/>
          </a:bodyPr>
          <a:lstStyle/>
          <a:p>
            <a:r>
              <a:rPr lang="en-US" sz="1900" dirty="0"/>
              <a:t>CCPUD has extensive construction experience including projects of similar scope and complexity</a:t>
            </a:r>
          </a:p>
          <a:p>
            <a:pPr lvl="1"/>
            <a:r>
              <a:rPr lang="en-US" sz="1700" dirty="0"/>
              <a:t>All of which have been delivered using Design-Bid-Build or Negotiated Contract.</a:t>
            </a:r>
          </a:p>
          <a:p>
            <a:pPr lvl="1"/>
            <a:r>
              <a:rPr lang="en-US" sz="1700" dirty="0"/>
              <a:t>Long track record of building projects on-time and within budget.</a:t>
            </a:r>
          </a:p>
          <a:p>
            <a:r>
              <a:rPr lang="en-US" sz="1900" dirty="0"/>
              <a:t>CCPUD is new to the Design Build method of project delivery</a:t>
            </a:r>
          </a:p>
          <a:p>
            <a:r>
              <a:rPr lang="en-US" sz="1900" dirty="0"/>
              <a:t>CCPUD team members are registered to attend the upcoming AGC Design-Build Workshop</a:t>
            </a:r>
          </a:p>
          <a:p>
            <a:r>
              <a:rPr lang="en-US" sz="1900" dirty="0"/>
              <a:t>Parametrix: Dan Cody D/B PM Support and Jim Dugan Internal D/B Advisor</a:t>
            </a:r>
          </a:p>
          <a:p>
            <a:r>
              <a:rPr lang="en-US" sz="1900" dirty="0"/>
              <a:t>John Palewicz: External D/B Advisor</a:t>
            </a:r>
          </a:p>
          <a:p>
            <a:r>
              <a:rPr lang="en-US" sz="1900" dirty="0"/>
              <a:t>Graehm Wallace, (Perkins Coie):  External D/B Legal Counsel</a:t>
            </a:r>
          </a:p>
          <a:p>
            <a:endParaRPr lang="en-US" sz="1900" dirty="0"/>
          </a:p>
          <a:p>
            <a:pPr marL="114300" indent="0">
              <a:buNone/>
            </a:pPr>
            <a:r>
              <a:rPr lang="en-US" sz="1900" b="1" dirty="0"/>
              <a:t>CCPUD satisfies the public body qualifications by staff augmentation with consultants.</a:t>
            </a:r>
          </a:p>
          <a:p>
            <a:endParaRPr lang="en-US" dirty="0"/>
          </a:p>
        </p:txBody>
      </p:sp>
    </p:spTree>
    <p:extLst>
      <p:ext uri="{BB962C8B-B14F-4D97-AF65-F5344CB8AC3E}">
        <p14:creationId xmlns:p14="http://schemas.microsoft.com/office/powerpoint/2010/main" val="2065877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52400"/>
            <a:ext cx="7772400" cy="685800"/>
          </a:xfrm>
        </p:spPr>
        <p:txBody>
          <a:bodyPr>
            <a:noAutofit/>
          </a:bodyPr>
          <a:lstStyle/>
          <a:p>
            <a:pPr algn="ctr"/>
            <a:r>
              <a:rPr lang="en-US" sz="2000" dirty="0"/>
              <a:t>Rock Island Dam Powerhouse #2 - Turbine Generator</a:t>
            </a:r>
            <a:r>
              <a:rPr lang="en-US" sz="2000" dirty="0">
                <a:solidFill>
                  <a:srgbClr val="FF0000"/>
                </a:solidFill>
              </a:rPr>
              <a:t> </a:t>
            </a:r>
            <a:r>
              <a:rPr lang="en-US" sz="2000" dirty="0"/>
              <a:t>Rehabilitation Project</a:t>
            </a:r>
            <a:br>
              <a:rPr lang="en-US" sz="2000" dirty="0"/>
            </a:br>
            <a:r>
              <a:rPr lang="en-US" sz="2000" dirty="0"/>
              <a:t>Project Organizational Chart</a:t>
            </a:r>
            <a:endParaRPr lang="en-US" sz="1600" dirty="0">
              <a:solidFill>
                <a:srgbClr val="FF0000"/>
              </a:solidFill>
            </a:endParaRPr>
          </a:p>
        </p:txBody>
      </p:sp>
      <p:pic>
        <p:nvPicPr>
          <p:cNvPr id="5" name="Picture 4" descr="A screenshot of a cell phone&#10;&#10;Description generated with high confidence">
            <a:extLst>
              <a:ext uri="{FF2B5EF4-FFF2-40B4-BE49-F238E27FC236}">
                <a16:creationId xmlns:a16="http://schemas.microsoft.com/office/drawing/2014/main" id="{08BDD7AC-AC29-40B0-8FA8-B754C0CE9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990600"/>
            <a:ext cx="7848600" cy="5562600"/>
          </a:xfrm>
          <a:prstGeom prst="rect">
            <a:avLst/>
          </a:prstGeom>
        </p:spPr>
      </p:pic>
    </p:spTree>
    <p:extLst>
      <p:ext uri="{BB962C8B-B14F-4D97-AF65-F5344CB8AC3E}">
        <p14:creationId xmlns:p14="http://schemas.microsoft.com/office/powerpoint/2010/main" val="2887275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27514" y="3200400"/>
            <a:ext cx="76200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400" dirty="0"/>
              <a:t>Project Team D/B Experience</a:t>
            </a:r>
            <a:endParaRPr lang="en-US" sz="4400" dirty="0">
              <a:solidFill>
                <a:srgbClr val="FF0000"/>
              </a:solidFill>
            </a:endParaRPr>
          </a:p>
        </p:txBody>
      </p:sp>
      <p:pic>
        <p:nvPicPr>
          <p:cNvPr id="3" name="Picture 2">
            <a:extLst>
              <a:ext uri="{FF2B5EF4-FFF2-40B4-BE49-F238E27FC236}">
                <a16:creationId xmlns:a16="http://schemas.microsoft.com/office/drawing/2014/main" id="{8CDBD717-525A-4F01-8B0A-B6F4A73B6969}"/>
              </a:ext>
            </a:extLst>
          </p:cNvPr>
          <p:cNvPicPr>
            <a:picLocks noChangeAspect="1"/>
          </p:cNvPicPr>
          <p:nvPr/>
        </p:nvPicPr>
        <p:blipFill>
          <a:blip r:embed="rId2"/>
          <a:stretch>
            <a:fillRect/>
          </a:stretch>
        </p:blipFill>
        <p:spPr>
          <a:xfrm>
            <a:off x="2938953" y="304800"/>
            <a:ext cx="2597121" cy="2017951"/>
          </a:xfrm>
          <a:prstGeom prst="rect">
            <a:avLst/>
          </a:prstGeom>
        </p:spPr>
      </p:pic>
    </p:spTree>
    <p:extLst>
      <p:ext uri="{BB962C8B-B14F-4D97-AF65-F5344CB8AC3E}">
        <p14:creationId xmlns:p14="http://schemas.microsoft.com/office/powerpoint/2010/main" val="3417284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p:cNvGraphicFramePr>
          <p:nvPr>
            <p:extLst>
              <p:ext uri="{D42A27DB-BD31-4B8C-83A1-F6EECF244321}">
                <p14:modId xmlns:p14="http://schemas.microsoft.com/office/powerpoint/2010/main" val="1010900301"/>
              </p:ext>
            </p:extLst>
          </p:nvPr>
        </p:nvGraphicFramePr>
        <p:xfrm>
          <a:off x="457200" y="838200"/>
          <a:ext cx="7696200" cy="4453233"/>
        </p:xfrm>
        <a:graphic>
          <a:graphicData uri="http://schemas.openxmlformats.org/drawingml/2006/table">
            <a:tbl>
              <a:tblPr firstRow="1" bandRow="1">
                <a:tableStyleId>{5C22544A-7EE6-4342-B048-85BDC9FD1C3A}</a:tableStyleId>
              </a:tblPr>
              <a:tblGrid>
                <a:gridCol w="2538954">
                  <a:extLst>
                    <a:ext uri="{9D8B030D-6E8A-4147-A177-3AD203B41FA5}">
                      <a16:colId xmlns:a16="http://schemas.microsoft.com/office/drawing/2014/main" val="20000"/>
                    </a:ext>
                  </a:extLst>
                </a:gridCol>
                <a:gridCol w="5157246">
                  <a:extLst>
                    <a:ext uri="{9D8B030D-6E8A-4147-A177-3AD203B41FA5}">
                      <a16:colId xmlns:a16="http://schemas.microsoft.com/office/drawing/2014/main" val="20001"/>
                    </a:ext>
                  </a:extLst>
                </a:gridCol>
              </a:tblGrid>
              <a:tr h="349010">
                <a:tc>
                  <a:txBody>
                    <a:bodyPr/>
                    <a:lstStyle/>
                    <a:p>
                      <a:pPr algn="l"/>
                      <a:r>
                        <a:rPr lang="en-US" sz="1400" b="0" dirty="0">
                          <a:solidFill>
                            <a:schemeClr val="bg1"/>
                          </a:solidFill>
                        </a:rPr>
                        <a:t>Name</a:t>
                      </a:r>
                    </a:p>
                  </a:txBody>
                  <a:tcPr marL="89639" marR="89639" marT="44820" marB="44820">
                    <a:solidFill>
                      <a:srgbClr val="00A6DE"/>
                    </a:solidFill>
                  </a:tcPr>
                </a:tc>
                <a:tc>
                  <a:txBody>
                    <a:bodyPr/>
                    <a:lstStyle/>
                    <a:p>
                      <a:pPr algn="l"/>
                      <a:r>
                        <a:rPr lang="en-US" sz="1400" b="0" dirty="0">
                          <a:solidFill>
                            <a:schemeClr val="bg1"/>
                          </a:solidFill>
                        </a:rPr>
                        <a:t>Experience</a:t>
                      </a:r>
                    </a:p>
                  </a:txBody>
                  <a:tcPr marL="89639" marR="89639" marT="44820" marB="44820">
                    <a:solidFill>
                      <a:srgbClr val="00A6DE"/>
                    </a:solidFill>
                  </a:tcPr>
                </a:tc>
                <a:extLst>
                  <a:ext uri="{0D108BD9-81ED-4DB2-BD59-A6C34878D82A}">
                    <a16:rowId xmlns:a16="http://schemas.microsoft.com/office/drawing/2014/main" val="10000"/>
                  </a:ext>
                </a:extLst>
              </a:tr>
              <a:tr h="804566">
                <a:tc>
                  <a:txBody>
                    <a:bodyPr/>
                    <a:lstStyle/>
                    <a:p>
                      <a:r>
                        <a:rPr lang="en-US" sz="1200" b="1" dirty="0"/>
                        <a:t>Brett Bickford</a:t>
                      </a:r>
                    </a:p>
                    <a:p>
                      <a:r>
                        <a:rPr lang="en-US" sz="1200" baseline="0" dirty="0">
                          <a:solidFill>
                            <a:schemeClr val="tx1"/>
                          </a:solidFill>
                        </a:rPr>
                        <a:t>Director – Engineering and Project Management (EPM)</a:t>
                      </a:r>
                    </a:p>
                    <a:p>
                      <a:r>
                        <a:rPr lang="en-US" sz="1200" baseline="0" dirty="0"/>
                        <a:t>Chelan County PUD </a:t>
                      </a:r>
                      <a:endParaRPr lang="en-US" sz="1200" dirty="0"/>
                    </a:p>
                  </a:txBody>
                  <a:tcPr>
                    <a:solidFill>
                      <a:schemeClr val="bg1">
                        <a:lumMod val="95000"/>
                      </a:schemeClr>
                    </a:solidFill>
                  </a:tcPr>
                </a:tc>
                <a:tc>
                  <a:txBody>
                    <a:bodyPr/>
                    <a:lstStyle/>
                    <a:p>
                      <a:r>
                        <a:rPr lang="en-US" sz="1200" b="1" strike="noStrike" baseline="0" dirty="0">
                          <a:solidFill>
                            <a:schemeClr val="tx1"/>
                          </a:solidFill>
                        </a:rPr>
                        <a:t>30 yrs. Civil Engineering/Project Management Experience</a:t>
                      </a:r>
                    </a:p>
                    <a:p>
                      <a:r>
                        <a:rPr lang="en-US" sz="1200" b="0" strike="noStrike" baseline="0" dirty="0">
                          <a:solidFill>
                            <a:schemeClr val="tx1"/>
                          </a:solidFill>
                        </a:rPr>
                        <a:t>25 yrs. Hydro Engineering/Project Management Experience</a:t>
                      </a:r>
                    </a:p>
                    <a:p>
                      <a:r>
                        <a:rPr lang="en-US" sz="1200" b="0" strike="noStrike" baseline="0" dirty="0">
                          <a:solidFill>
                            <a:schemeClr val="tx1"/>
                          </a:solidFill>
                        </a:rPr>
                        <a:t>Project Manager for Rocky Reach Fish Bypass System ($110M 2001 to 2003)</a:t>
                      </a:r>
                    </a:p>
                    <a:p>
                      <a:r>
                        <a:rPr lang="en-US" sz="1200" b="0" strike="noStrike" baseline="0" dirty="0">
                          <a:solidFill>
                            <a:schemeClr val="tx1"/>
                          </a:solidFill>
                        </a:rPr>
                        <a:t>Project Manager for Rock Island Powerhouse 1 Rehabilitation ($150M 2003 to 2017)</a:t>
                      </a:r>
                      <a:endParaRPr lang="en-US" sz="1200" b="0" strike="noStrike" dirty="0">
                        <a:solidFill>
                          <a:schemeClr val="tx1"/>
                        </a:solidFill>
                      </a:endParaRPr>
                    </a:p>
                  </a:txBody>
                  <a:tcPr>
                    <a:solidFill>
                      <a:schemeClr val="bg1">
                        <a:lumMod val="95000"/>
                      </a:schemeClr>
                    </a:solidFill>
                  </a:tcPr>
                </a:tc>
                <a:extLst>
                  <a:ext uri="{0D108BD9-81ED-4DB2-BD59-A6C34878D82A}">
                    <a16:rowId xmlns:a16="http://schemas.microsoft.com/office/drawing/2014/main" val="10001"/>
                  </a:ext>
                </a:extLst>
              </a:tr>
              <a:tr h="903823">
                <a:tc>
                  <a:txBody>
                    <a:bodyPr/>
                    <a:lstStyle/>
                    <a:p>
                      <a:pPr marL="0" algn="l" defTabSz="914400" rtl="0" eaLnBrk="1" latinLnBrk="0" hangingPunct="1"/>
                      <a:r>
                        <a:rPr lang="en-US" sz="1200" b="1" kern="1200" dirty="0">
                          <a:solidFill>
                            <a:schemeClr val="dk1"/>
                          </a:solidFill>
                          <a:latin typeface="+mn-lt"/>
                          <a:ea typeface="+mn-ea"/>
                          <a:cs typeface="+mn-cs"/>
                        </a:rPr>
                        <a:t>John Sagerser</a:t>
                      </a:r>
                    </a:p>
                    <a:p>
                      <a:r>
                        <a:rPr lang="en-US" sz="1200" baseline="0" dirty="0">
                          <a:solidFill>
                            <a:schemeClr val="tx1"/>
                          </a:solidFill>
                        </a:rPr>
                        <a:t>Rock Island EPM Manager</a:t>
                      </a:r>
                    </a:p>
                    <a:p>
                      <a:r>
                        <a:rPr lang="en-US" sz="1200" baseline="0" dirty="0"/>
                        <a:t>Chelan County PUD</a:t>
                      </a:r>
                      <a:endParaRPr lang="en-US" sz="1200" dirty="0"/>
                    </a:p>
                  </a:txBody>
                  <a:tcPr>
                    <a:solidFill>
                      <a:schemeClr val="bg1">
                        <a:lumMod val="85000"/>
                      </a:schemeClr>
                    </a:solidFill>
                  </a:tcPr>
                </a:tc>
                <a:tc>
                  <a:txBody>
                    <a:bodyPr/>
                    <a:lstStyle/>
                    <a:p>
                      <a:r>
                        <a:rPr lang="en-US" sz="1200" b="1" strike="noStrike" dirty="0">
                          <a:solidFill>
                            <a:schemeClr val="tx1"/>
                          </a:solidFill>
                        </a:rPr>
                        <a:t>28 </a:t>
                      </a:r>
                      <a:r>
                        <a:rPr lang="en-US" sz="1200" b="1" strike="noStrike" baseline="0" dirty="0">
                          <a:solidFill>
                            <a:schemeClr val="tx1"/>
                          </a:solidFill>
                        </a:rPr>
                        <a:t>yrs. Electrical Engineering/Project Management Experience</a:t>
                      </a:r>
                    </a:p>
                    <a:p>
                      <a:pPr marL="0" algn="l" defTabSz="914400" rtl="0" eaLnBrk="1" latinLnBrk="0" hangingPunct="1"/>
                      <a:r>
                        <a:rPr lang="en-US" sz="1200" strike="noStrike" kern="1200" baseline="0" dirty="0">
                          <a:solidFill>
                            <a:schemeClr val="tx1"/>
                          </a:solidFill>
                          <a:latin typeface="+mn-lt"/>
                          <a:ea typeface="+mn-ea"/>
                          <a:cs typeface="+mn-cs"/>
                        </a:rPr>
                        <a:t>17 yrs. Hydro Engineering/Project Management Experience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Project Manager for Lake Chelan Hydro Modernization </a:t>
                      </a:r>
                      <a:r>
                        <a:rPr lang="en-US" sz="1200" kern="1200" baseline="0" dirty="0">
                          <a:solidFill>
                            <a:schemeClr val="tx1"/>
                          </a:solidFill>
                          <a:latin typeface="+mn-lt"/>
                          <a:ea typeface="+mn-ea"/>
                          <a:cs typeface="+mn-cs"/>
                        </a:rPr>
                        <a:t>($35M 2006 to 2010)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Project Manager for Rock Island Powerhouse 1 Rehabilitation (2015 to 2018)</a:t>
                      </a:r>
                      <a:endParaRPr lang="en-US" sz="1200" dirty="0">
                        <a:solidFill>
                          <a:schemeClr val="tx1"/>
                        </a:solidFill>
                      </a:endParaRPr>
                    </a:p>
                  </a:txBody>
                  <a:tcPr>
                    <a:solidFill>
                      <a:schemeClr val="bg1">
                        <a:lumMod val="85000"/>
                      </a:schemeClr>
                    </a:solidFill>
                  </a:tcPr>
                </a:tc>
                <a:extLst>
                  <a:ext uri="{0D108BD9-81ED-4DB2-BD59-A6C34878D82A}">
                    <a16:rowId xmlns:a16="http://schemas.microsoft.com/office/drawing/2014/main" val="10002"/>
                  </a:ext>
                </a:extLst>
              </a:tr>
              <a:tr h="914400">
                <a:tc>
                  <a:txBody>
                    <a:bodyPr/>
                    <a:lstStyle/>
                    <a:p>
                      <a:pPr marL="0" algn="l" defTabSz="914400" rtl="0" eaLnBrk="1" latinLnBrk="0" hangingPunct="1"/>
                      <a:r>
                        <a:rPr lang="en-US" sz="1200" b="1" kern="1200" dirty="0">
                          <a:solidFill>
                            <a:schemeClr val="dk1"/>
                          </a:solidFill>
                          <a:latin typeface="+mn-lt"/>
                          <a:ea typeface="+mn-ea"/>
                          <a:cs typeface="+mn-cs"/>
                        </a:rPr>
                        <a:t>Chuck Boss</a:t>
                      </a:r>
                    </a:p>
                    <a:p>
                      <a:pPr marL="0" algn="l" defTabSz="914400" rtl="0" eaLnBrk="1" latinLnBrk="0" hangingPunct="1"/>
                      <a:r>
                        <a:rPr lang="en-US" sz="1200" kern="1200" dirty="0">
                          <a:solidFill>
                            <a:schemeClr val="dk1"/>
                          </a:solidFill>
                          <a:latin typeface="+mn-lt"/>
                          <a:ea typeface="+mn-ea"/>
                          <a:cs typeface="+mn-cs"/>
                        </a:rPr>
                        <a:t>Construction Manager </a:t>
                      </a:r>
                    </a:p>
                    <a:p>
                      <a:pPr marL="0" algn="l" defTabSz="914400" rtl="0" eaLnBrk="1" latinLnBrk="0" hangingPunct="1"/>
                      <a:r>
                        <a:rPr lang="en-US" sz="1200" kern="1200" dirty="0">
                          <a:solidFill>
                            <a:schemeClr val="dk1"/>
                          </a:solidFill>
                          <a:latin typeface="+mn-lt"/>
                          <a:ea typeface="+mn-ea"/>
                          <a:cs typeface="+mn-cs"/>
                        </a:rPr>
                        <a:t>Chelan County PUD</a:t>
                      </a:r>
                    </a:p>
                    <a:p>
                      <a:pPr marL="0" algn="l" defTabSz="914400" rtl="0" eaLnBrk="1" latinLnBrk="0" hangingPunct="1"/>
                      <a:endParaRPr lang="en-US" sz="1200"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trike="noStrike" kern="1200" dirty="0">
                          <a:solidFill>
                            <a:schemeClr val="tx1"/>
                          </a:solidFill>
                          <a:latin typeface="+mn-lt"/>
                          <a:ea typeface="+mn-ea"/>
                          <a:cs typeface="+mn-cs"/>
                        </a:rPr>
                        <a:t>20</a:t>
                      </a:r>
                      <a:r>
                        <a:rPr lang="en-US" sz="1200" b="1" kern="1200" dirty="0">
                          <a:solidFill>
                            <a:schemeClr val="tx1"/>
                          </a:solidFill>
                          <a:latin typeface="+mn-lt"/>
                          <a:ea typeface="+mn-ea"/>
                          <a:cs typeface="+mn-cs"/>
                        </a:rPr>
                        <a:t> yrs. Industrial Engineering/Construction Management Experience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12 yrs. Hydro Construction Management/Quality Control Experience</a:t>
                      </a:r>
                    </a:p>
                    <a:p>
                      <a:r>
                        <a:rPr lang="en-US" sz="1200" kern="1200" dirty="0">
                          <a:solidFill>
                            <a:schemeClr val="tx1"/>
                          </a:solidFill>
                          <a:latin typeface="Calibri Light" panose="020F0302020204030204" pitchFamily="34" charset="0"/>
                          <a:ea typeface="+mn-ea"/>
                          <a:cs typeface="+mn-cs"/>
                        </a:rPr>
                        <a:t>Construction Manager Rock Island Powerhouse 1 Rehabilitation</a:t>
                      </a:r>
                    </a:p>
                    <a:p>
                      <a:r>
                        <a:rPr lang="en-US" sz="1200" kern="1200" dirty="0">
                          <a:solidFill>
                            <a:schemeClr val="tx1"/>
                          </a:solidFill>
                          <a:latin typeface="Calibri Light" panose="020F0302020204030204" pitchFamily="34" charset="0"/>
                          <a:ea typeface="+mn-ea"/>
                          <a:cs typeface="+mn-cs"/>
                        </a:rPr>
                        <a:t>QA/QC Representative Rock Island Powerhouse 1 Rehabilitation</a:t>
                      </a:r>
                    </a:p>
                    <a:p>
                      <a:r>
                        <a:rPr lang="en-US" sz="1200" kern="1200" dirty="0">
                          <a:solidFill>
                            <a:schemeClr val="tx1"/>
                          </a:solidFill>
                          <a:latin typeface="Calibri Light" panose="020F0302020204030204" pitchFamily="34" charset="0"/>
                          <a:ea typeface="+mn-ea"/>
                          <a:cs typeface="+mn-cs"/>
                        </a:rPr>
                        <a:t>Construction Manager Rock Island Denil Installation/Removal</a:t>
                      </a:r>
                    </a:p>
                  </a:txBody>
                  <a:tcPr>
                    <a:solidFill>
                      <a:schemeClr val="bg1">
                        <a:lumMod val="95000"/>
                      </a:schemeClr>
                    </a:solidFill>
                  </a:tcPr>
                </a:tc>
                <a:extLst>
                  <a:ext uri="{0D108BD9-81ED-4DB2-BD59-A6C34878D82A}">
                    <a16:rowId xmlns:a16="http://schemas.microsoft.com/office/drawing/2014/main" val="10003"/>
                  </a:ext>
                </a:extLst>
              </a:tr>
              <a:tr h="983359">
                <a:tc>
                  <a:txBody>
                    <a:bodyPr/>
                    <a:lstStyle/>
                    <a:p>
                      <a:pPr marL="0" algn="l" defTabSz="914400" rtl="0" eaLnBrk="1" latinLnBrk="0" hangingPunct="1"/>
                      <a:r>
                        <a:rPr lang="en-US" sz="1200" b="1" kern="1200" dirty="0">
                          <a:solidFill>
                            <a:schemeClr val="dk1"/>
                          </a:solidFill>
                          <a:latin typeface="+mn-lt"/>
                          <a:ea typeface="+mn-ea"/>
                          <a:cs typeface="+mn-cs"/>
                        </a:rPr>
                        <a:t>Jim Dugan</a:t>
                      </a:r>
                    </a:p>
                    <a:p>
                      <a:r>
                        <a:rPr lang="en-US" sz="1200" baseline="0" dirty="0"/>
                        <a:t>D/B Program Advisor</a:t>
                      </a:r>
                    </a:p>
                    <a:p>
                      <a:r>
                        <a:rPr lang="en-US" sz="1200" baseline="0" dirty="0"/>
                        <a:t>Parametrix</a:t>
                      </a:r>
                      <a:endParaRPr lang="en-US" sz="1200" dirty="0"/>
                    </a:p>
                    <a:p>
                      <a:pPr marL="0" algn="l" defTabSz="914400" rtl="0" eaLnBrk="1" latinLnBrk="0" hangingPunct="1"/>
                      <a:endParaRPr lang="en-US" sz="1200" kern="1200" dirty="0">
                        <a:solidFill>
                          <a:schemeClr val="dk1"/>
                        </a:solidFill>
                        <a:latin typeface="+mn-lt"/>
                        <a:ea typeface="+mn-ea"/>
                        <a:cs typeface="+mn-cs"/>
                      </a:endParaRPr>
                    </a:p>
                  </a:txBody>
                  <a:tcPr>
                    <a:solidFill>
                      <a:schemeClr val="bg1">
                        <a:lumMod val="85000"/>
                      </a:schemeClr>
                    </a:solidFill>
                  </a:tcPr>
                </a:tc>
                <a:tc>
                  <a:txBody>
                    <a:bodyPr/>
                    <a:lstStyle/>
                    <a:p>
                      <a:r>
                        <a:rPr lang="en-US" sz="1200" b="1" baseline="0" dirty="0"/>
                        <a:t>40 yrs. Program/Project Management</a:t>
                      </a:r>
                    </a:p>
                    <a:p>
                      <a:r>
                        <a:rPr lang="en-US" sz="1200" b="1" u="sng" dirty="0">
                          <a:latin typeface="+mn-lt"/>
                        </a:rPr>
                        <a:t>Projects</a:t>
                      </a:r>
                      <a:r>
                        <a:rPr lang="en-US" sz="1200" b="1" u="sng" dirty="0">
                          <a:latin typeface="Calibri Light" panose="020F0302020204030204" pitchFamily="34" charset="0"/>
                        </a:rPr>
                        <a:t>: </a:t>
                      </a:r>
                      <a:r>
                        <a:rPr lang="en-US" sz="1200" b="0" u="none" dirty="0">
                          <a:latin typeface="Calibri Light" panose="020F0302020204030204" pitchFamily="34" charset="0"/>
                        </a:rPr>
                        <a:t>TPS – Boze Elementary School; TPS Hunt Middle School; Willapa Elementary School Gym; Multiple large D/B projects worldwide with The Austin Company</a:t>
                      </a:r>
                      <a:endParaRPr lang="en-US" sz="1200" b="0" u="none" baseline="0" dirty="0">
                        <a:latin typeface="Calibri Light" panose="020F0302020204030204" pitchFamily="34" charset="0"/>
                      </a:endParaRPr>
                    </a:p>
                    <a:p>
                      <a:r>
                        <a:rPr lang="en-US" sz="1200" b="1" u="sng" baseline="0" dirty="0">
                          <a:latin typeface="Calibri Light" panose="020F0302020204030204" pitchFamily="34" charset="0"/>
                        </a:rPr>
                        <a:t>Project Review Committee Member</a:t>
                      </a:r>
                      <a:r>
                        <a:rPr lang="en-US" sz="1200" baseline="0" dirty="0">
                          <a:latin typeface="Calibri Light" panose="020F0302020204030204" pitchFamily="34" charset="0"/>
                        </a:rPr>
                        <a:t>:  3 Year Term Ends June 2019</a:t>
                      </a:r>
                      <a:endParaRPr lang="en-US"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rgbClr val="FF0000"/>
                        </a:solidFill>
                        <a:latin typeface="+mn-lt"/>
                        <a:ea typeface="+mn-ea"/>
                        <a:cs typeface="+mn-cs"/>
                      </a:endParaRPr>
                    </a:p>
                  </a:txBody>
                  <a:tcPr>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89684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p:cNvGraphicFramePr>
          <p:nvPr>
            <p:extLst>
              <p:ext uri="{D42A27DB-BD31-4B8C-83A1-F6EECF244321}">
                <p14:modId xmlns:p14="http://schemas.microsoft.com/office/powerpoint/2010/main" val="2129475659"/>
              </p:ext>
            </p:extLst>
          </p:nvPr>
        </p:nvGraphicFramePr>
        <p:xfrm>
          <a:off x="304800" y="914400"/>
          <a:ext cx="7848600" cy="4343400"/>
        </p:xfrm>
        <a:graphic>
          <a:graphicData uri="http://schemas.openxmlformats.org/drawingml/2006/table">
            <a:tbl>
              <a:tblPr firstRow="1" bandRow="1">
                <a:tableStyleId>{5C22544A-7EE6-4342-B048-85BDC9FD1C3A}</a:tableStyleId>
              </a:tblPr>
              <a:tblGrid>
                <a:gridCol w="2589230">
                  <a:extLst>
                    <a:ext uri="{9D8B030D-6E8A-4147-A177-3AD203B41FA5}">
                      <a16:colId xmlns:a16="http://schemas.microsoft.com/office/drawing/2014/main" val="20000"/>
                    </a:ext>
                  </a:extLst>
                </a:gridCol>
                <a:gridCol w="5259370">
                  <a:extLst>
                    <a:ext uri="{9D8B030D-6E8A-4147-A177-3AD203B41FA5}">
                      <a16:colId xmlns:a16="http://schemas.microsoft.com/office/drawing/2014/main" val="20001"/>
                    </a:ext>
                  </a:extLst>
                </a:gridCol>
              </a:tblGrid>
              <a:tr h="381000">
                <a:tc>
                  <a:txBody>
                    <a:bodyPr/>
                    <a:lstStyle/>
                    <a:p>
                      <a:pPr algn="l"/>
                      <a:r>
                        <a:rPr lang="en-US" sz="1400" b="0" dirty="0">
                          <a:solidFill>
                            <a:schemeClr val="bg1"/>
                          </a:solidFill>
                        </a:rPr>
                        <a:t>Name</a:t>
                      </a:r>
                    </a:p>
                  </a:txBody>
                  <a:tcPr marL="89639" marR="89639" marT="44820" marB="44820">
                    <a:solidFill>
                      <a:srgbClr val="00A6DE"/>
                    </a:solidFill>
                  </a:tcPr>
                </a:tc>
                <a:tc>
                  <a:txBody>
                    <a:bodyPr/>
                    <a:lstStyle/>
                    <a:p>
                      <a:pPr algn="l"/>
                      <a:r>
                        <a:rPr lang="en-US" sz="1400" b="0" dirty="0">
                          <a:solidFill>
                            <a:schemeClr val="bg1"/>
                          </a:solidFill>
                        </a:rPr>
                        <a:t>Experience</a:t>
                      </a:r>
                    </a:p>
                  </a:txBody>
                  <a:tcPr marL="89639" marR="89639" marT="44820" marB="44820">
                    <a:solidFill>
                      <a:srgbClr val="00A6DE"/>
                    </a:solidFill>
                  </a:tcPr>
                </a:tc>
                <a:extLst>
                  <a:ext uri="{0D108BD9-81ED-4DB2-BD59-A6C34878D82A}">
                    <a16:rowId xmlns:a16="http://schemas.microsoft.com/office/drawing/2014/main" val="10000"/>
                  </a:ext>
                </a:extLst>
              </a:tr>
              <a:tr h="709811">
                <a:tc>
                  <a:txBody>
                    <a:bodyPr/>
                    <a:lstStyle/>
                    <a:p>
                      <a:pPr marL="0" algn="l" defTabSz="914400" rtl="0" eaLnBrk="1" latinLnBrk="0" hangingPunct="1"/>
                      <a:r>
                        <a:rPr lang="en-US" sz="1200" b="1" kern="1200" dirty="0">
                          <a:solidFill>
                            <a:schemeClr val="dk1"/>
                          </a:solidFill>
                          <a:latin typeface="+mn-lt"/>
                          <a:ea typeface="+mn-ea"/>
                          <a:cs typeface="+mn-cs"/>
                        </a:rPr>
                        <a:t>Dan Cody</a:t>
                      </a:r>
                    </a:p>
                    <a:p>
                      <a:pPr marL="0" algn="l" defTabSz="914400" rtl="0" eaLnBrk="1" latinLnBrk="0" hangingPunct="1"/>
                      <a:r>
                        <a:rPr lang="en-US" sz="1200" b="0" kern="1200" dirty="0">
                          <a:solidFill>
                            <a:schemeClr val="dk1"/>
                          </a:solidFill>
                          <a:latin typeface="+mn-lt"/>
                          <a:ea typeface="+mn-ea"/>
                          <a:cs typeface="+mn-cs"/>
                        </a:rPr>
                        <a:t>D/B Procurement and PM Support</a:t>
                      </a:r>
                    </a:p>
                    <a:p>
                      <a:pPr marL="0" algn="l" defTabSz="914400" rtl="0" eaLnBrk="1" latinLnBrk="0" hangingPunct="1"/>
                      <a:r>
                        <a:rPr lang="en-US" sz="1200" b="0" kern="1200" dirty="0">
                          <a:solidFill>
                            <a:schemeClr val="dk1"/>
                          </a:solidFill>
                          <a:latin typeface="+mn-lt"/>
                          <a:ea typeface="+mn-ea"/>
                          <a:cs typeface="+mn-cs"/>
                        </a:rPr>
                        <a:t>Parametrix</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latin typeface="+mn-lt"/>
                          <a:ea typeface="+mn-ea"/>
                          <a:cs typeface="+mn-cs"/>
                        </a:rPr>
                        <a:t>30 yrs. Of Design &amp; PM/CM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dk1"/>
                          </a:solidFill>
                          <a:latin typeface="+mn-lt"/>
                          <a:ea typeface="+mn-ea"/>
                          <a:cs typeface="+mn-cs"/>
                        </a:rPr>
                        <a:t>4 D/B Projects</a:t>
                      </a:r>
                      <a:r>
                        <a:rPr lang="en-US" sz="1200" b="1" u="none" kern="1200" dirty="0">
                          <a:solidFill>
                            <a:schemeClr val="dk1"/>
                          </a:solidFill>
                          <a:latin typeface="+mn-lt"/>
                          <a:ea typeface="+mn-ea"/>
                          <a:cs typeface="+mn-cs"/>
                        </a:rPr>
                        <a:t>: </a:t>
                      </a:r>
                      <a:r>
                        <a:rPr lang="en-US" sz="1200" b="0" kern="1200" dirty="0">
                          <a:solidFill>
                            <a:schemeClr val="dk1"/>
                          </a:solidFill>
                          <a:latin typeface="+mn-lt"/>
                          <a:ea typeface="+mn-ea"/>
                          <a:cs typeface="+mn-cs"/>
                        </a:rPr>
                        <a:t>South Puget Sound Community College – Lacey Campus; Building #1; Tacoma Public Schools – Boze Elementary School; Tacoma Public Schools – Hunt Middle School; Willapa Elementary School Gym</a:t>
                      </a:r>
                      <a:endParaRPr lang="en-US" sz="1200" b="0" kern="1200" baseline="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10001"/>
                  </a:ext>
                </a:extLst>
              </a:tr>
              <a:tr h="1219200">
                <a:tc>
                  <a:txBody>
                    <a:bodyPr/>
                    <a:lstStyle/>
                    <a:p>
                      <a:pPr marL="0" algn="l" defTabSz="914400" rtl="0" eaLnBrk="1" latinLnBrk="0" hangingPunct="1"/>
                      <a:r>
                        <a:rPr lang="en-US" sz="1200" b="1" kern="1200" dirty="0">
                          <a:solidFill>
                            <a:schemeClr val="dk1"/>
                          </a:solidFill>
                          <a:latin typeface="+mn-lt"/>
                          <a:ea typeface="+mn-ea"/>
                          <a:cs typeface="+mn-cs"/>
                        </a:rPr>
                        <a:t>John Palewicz</a:t>
                      </a:r>
                    </a:p>
                    <a:p>
                      <a:pPr marL="0" algn="l" defTabSz="914400" rtl="0" eaLnBrk="1" latinLnBrk="0" hangingPunct="1"/>
                      <a:r>
                        <a:rPr lang="en-US" sz="1200" b="0" kern="1200" dirty="0">
                          <a:solidFill>
                            <a:schemeClr val="dk1"/>
                          </a:solidFill>
                          <a:latin typeface="+mn-lt"/>
                          <a:ea typeface="+mn-ea"/>
                          <a:cs typeface="+mn-cs"/>
                        </a:rPr>
                        <a:t>D/B Consultant/Advisor</a:t>
                      </a:r>
                    </a:p>
                  </a:txBody>
                  <a:tcPr>
                    <a:solidFill>
                      <a:schemeClr val="bg1">
                        <a:lumMod val="85000"/>
                      </a:schemeClr>
                    </a:solidFill>
                  </a:tcPr>
                </a:tc>
                <a:tc>
                  <a:txBody>
                    <a:bodyPr/>
                    <a:lstStyle/>
                    <a:p>
                      <a:r>
                        <a:rPr lang="en-US" sz="1200" b="1" dirty="0"/>
                        <a:t>38 yrs. Of Design &amp; Owners Rep</a:t>
                      </a:r>
                    </a:p>
                    <a:p>
                      <a:r>
                        <a:rPr lang="en-US" sz="1200" b="1" u="sng" kern="1200" baseline="0" dirty="0">
                          <a:solidFill>
                            <a:schemeClr val="dk1"/>
                          </a:solidFill>
                          <a:latin typeface="+mn-lt"/>
                          <a:ea typeface="+mn-ea"/>
                          <a:cs typeface="+mn-cs"/>
                        </a:rPr>
                        <a:t>8 D/B Projects</a:t>
                      </a:r>
                      <a:r>
                        <a:rPr lang="en-US" sz="1200" b="1" kern="1200" baseline="0" dirty="0">
                          <a:solidFill>
                            <a:schemeClr val="dk1"/>
                          </a:solidFill>
                          <a:latin typeface="+mn-lt"/>
                          <a:ea typeface="+mn-ea"/>
                          <a:cs typeface="+mn-cs"/>
                        </a:rPr>
                        <a:t>:  </a:t>
                      </a:r>
                      <a:r>
                        <a:rPr lang="en-US" sz="1200" b="0" kern="1200" baseline="0" dirty="0">
                          <a:solidFill>
                            <a:schemeClr val="dk1"/>
                          </a:solidFill>
                          <a:latin typeface="+mn-lt"/>
                          <a:ea typeface="+mn-ea"/>
                          <a:cs typeface="+mn-cs"/>
                        </a:rPr>
                        <a:t>UW - Husky Football Stadium, UW - Husky Baseball Park, UW – West Campus Utility Plant, UW – Global Innovation Exchange, WWU – Administration &amp; Support Services Building, WWU – Residence Hall, Tacoma Public Schools – Boze Elementary School, Tacoma Public Schools – Hunt Middle School</a:t>
                      </a:r>
                    </a:p>
                  </a:txBody>
                  <a:tcPr>
                    <a:solidFill>
                      <a:schemeClr val="bg1">
                        <a:lumMod val="85000"/>
                      </a:schemeClr>
                    </a:solidFill>
                  </a:tcPr>
                </a:tc>
                <a:extLst>
                  <a:ext uri="{0D108BD9-81ED-4DB2-BD59-A6C34878D82A}">
                    <a16:rowId xmlns:a16="http://schemas.microsoft.com/office/drawing/2014/main" val="10002"/>
                  </a:ext>
                </a:extLst>
              </a:tr>
              <a:tr h="914400">
                <a:tc>
                  <a:txBody>
                    <a:bodyPr/>
                    <a:lstStyle/>
                    <a:p>
                      <a:pPr marL="0" algn="l" defTabSz="914400" rtl="0" eaLnBrk="1" latinLnBrk="0" hangingPunct="1"/>
                      <a:r>
                        <a:rPr lang="en-US" sz="1200" b="1" dirty="0"/>
                        <a:t>Graehm Wallace</a:t>
                      </a:r>
                    </a:p>
                    <a:p>
                      <a:pPr marL="0" algn="l" defTabSz="914400" rtl="0" eaLnBrk="1" latinLnBrk="0" hangingPunct="1"/>
                      <a:r>
                        <a:rPr lang="en-US" sz="1200" b="0" dirty="0"/>
                        <a:t>Outside Legal Counsel</a:t>
                      </a:r>
                      <a:endParaRPr lang="en-US" sz="1200" b="0" baseline="0" dirty="0"/>
                    </a:p>
                    <a:p>
                      <a:pPr marL="0" algn="l" defTabSz="914400" rtl="0" eaLnBrk="1" latinLnBrk="0" hangingPunct="1"/>
                      <a:r>
                        <a:rPr lang="en-US" sz="1200" b="0" baseline="0" dirty="0"/>
                        <a:t>Perkins Coie</a:t>
                      </a:r>
                      <a:endParaRPr lang="en-US" sz="1200" b="0" dirty="0"/>
                    </a:p>
                    <a:p>
                      <a:pPr marL="0" algn="l" defTabSz="914400" rtl="0" eaLnBrk="1" latinLnBrk="0" hangingPunct="1"/>
                      <a:endParaRPr lang="en-US" sz="1200" b="0" kern="1200" dirty="0">
                        <a:solidFill>
                          <a:schemeClr val="dk1"/>
                        </a:solidFill>
                        <a:latin typeface="+mn-lt"/>
                        <a:ea typeface="+mn-ea"/>
                        <a:cs typeface="+mn-cs"/>
                      </a:endParaRP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dk1"/>
                          </a:solidFill>
                          <a:latin typeface="+mn-lt"/>
                          <a:ea typeface="+mn-ea"/>
                          <a:cs typeface="+mn-cs"/>
                        </a:rPr>
                        <a:t>Graehm has prepared Design-Build contract documents under RCW 39.10 for the Washington State School Directors Association, the Tacoma School District, and the Willapa Valley School District as well as Design-Build contract documents for dozens of private projects.  Graehm has over twenty-two years legal counsel experience working in all areas of construction and has provided legal assistance to over 100 Washington public entities.  His work has covered all aspects of contract drafting and negotiating.  This includes preconstruction, architectural, engineering, construction-management, GC/CM, Design-Build and bidding.  Graehm has also provided legal advice during construction, claim prosecution and defense work.</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21292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Summary</a:t>
            </a:r>
          </a:p>
        </p:txBody>
      </p:sp>
      <p:sp>
        <p:nvSpPr>
          <p:cNvPr id="3" name="Content Placeholder 2"/>
          <p:cNvSpPr>
            <a:spLocks noGrp="1"/>
          </p:cNvSpPr>
          <p:nvPr>
            <p:ph idx="1"/>
          </p:nvPr>
        </p:nvSpPr>
        <p:spPr>
          <a:xfrm>
            <a:off x="457200" y="1600200"/>
            <a:ext cx="7620000" cy="3505200"/>
          </a:xfrm>
        </p:spPr>
        <p:txBody>
          <a:bodyPr>
            <a:normAutofit/>
          </a:bodyPr>
          <a:lstStyle/>
          <a:p>
            <a:r>
              <a:rPr lang="en-US" sz="2400" dirty="0"/>
              <a:t>Project is funded with the appropriate budgets</a:t>
            </a:r>
          </a:p>
          <a:p>
            <a:r>
              <a:rPr lang="en-US" sz="2400" dirty="0"/>
              <a:t>Projects meet qualifying RCW criteria</a:t>
            </a:r>
          </a:p>
          <a:p>
            <a:r>
              <a:rPr lang="en-US" sz="2400" dirty="0"/>
              <a:t>Project Management Plan is developed and has clear and logical lines of authority</a:t>
            </a:r>
          </a:p>
          <a:p>
            <a:r>
              <a:rPr lang="en-US" sz="2400" dirty="0"/>
              <a:t>Project team has the necessary experience </a:t>
            </a:r>
          </a:p>
          <a:p>
            <a:r>
              <a:rPr lang="en-US" sz="2400" dirty="0"/>
              <a:t>Project team has the capacity </a:t>
            </a:r>
          </a:p>
          <a:p>
            <a:r>
              <a:rPr lang="en-US" sz="2400" dirty="0"/>
              <a:t>Project team is prepared and ready to proceed</a:t>
            </a:r>
          </a:p>
        </p:txBody>
      </p:sp>
    </p:spTree>
    <p:extLst>
      <p:ext uri="{BB962C8B-B14F-4D97-AF65-F5344CB8AC3E}">
        <p14:creationId xmlns:p14="http://schemas.microsoft.com/office/powerpoint/2010/main" val="2789388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19100" y="3733800"/>
            <a:ext cx="7543800" cy="1031875"/>
          </a:xfrm>
        </p:spPr>
        <p:txBody>
          <a:bodyPr/>
          <a:lstStyle/>
          <a:p>
            <a:pPr algn="ctr"/>
            <a:r>
              <a:rPr lang="en-US" dirty="0"/>
              <a:t>Thank you</a:t>
            </a:r>
          </a:p>
        </p:txBody>
      </p:sp>
      <p:pic>
        <p:nvPicPr>
          <p:cNvPr id="3" name="Picture 2">
            <a:extLst>
              <a:ext uri="{FF2B5EF4-FFF2-40B4-BE49-F238E27FC236}">
                <a16:creationId xmlns:a16="http://schemas.microsoft.com/office/drawing/2014/main" id="{CA5CF913-4830-4C11-8B26-2E4DBCB31DD9}"/>
              </a:ext>
            </a:extLst>
          </p:cNvPr>
          <p:cNvPicPr>
            <a:picLocks noChangeAspect="1"/>
          </p:cNvPicPr>
          <p:nvPr/>
        </p:nvPicPr>
        <p:blipFill>
          <a:blip r:embed="rId2"/>
          <a:stretch>
            <a:fillRect/>
          </a:stretch>
        </p:blipFill>
        <p:spPr>
          <a:xfrm>
            <a:off x="2892439" y="685800"/>
            <a:ext cx="2597121" cy="2017951"/>
          </a:xfrm>
          <a:prstGeom prst="rect">
            <a:avLst/>
          </a:prstGeom>
        </p:spPr>
      </p:pic>
    </p:spTree>
    <p:extLst>
      <p:ext uri="{BB962C8B-B14F-4D97-AF65-F5344CB8AC3E}">
        <p14:creationId xmlns:p14="http://schemas.microsoft.com/office/powerpoint/2010/main" val="4046701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14" y="3048000"/>
            <a:ext cx="7620000" cy="1143000"/>
          </a:xfrm>
        </p:spPr>
        <p:txBody>
          <a:bodyPr/>
          <a:lstStyle/>
          <a:p>
            <a:pPr algn="ctr"/>
            <a:r>
              <a:rPr lang="en-US" sz="4400" dirty="0"/>
              <a:t>Introductions</a:t>
            </a:r>
          </a:p>
        </p:txBody>
      </p:sp>
      <p:pic>
        <p:nvPicPr>
          <p:cNvPr id="3" name="Picture 2">
            <a:extLst>
              <a:ext uri="{FF2B5EF4-FFF2-40B4-BE49-F238E27FC236}">
                <a16:creationId xmlns:a16="http://schemas.microsoft.com/office/drawing/2014/main" id="{EE8F94E0-9264-413B-95DB-00A07679DC53}"/>
              </a:ext>
            </a:extLst>
          </p:cNvPr>
          <p:cNvPicPr>
            <a:picLocks noChangeAspect="1"/>
          </p:cNvPicPr>
          <p:nvPr/>
        </p:nvPicPr>
        <p:blipFill>
          <a:blip r:embed="rId2"/>
          <a:stretch>
            <a:fillRect/>
          </a:stretch>
        </p:blipFill>
        <p:spPr>
          <a:xfrm>
            <a:off x="2890181" y="381000"/>
            <a:ext cx="2596219" cy="2020587"/>
          </a:xfrm>
          <a:prstGeom prst="rect">
            <a:avLst/>
          </a:prstGeom>
        </p:spPr>
      </p:pic>
    </p:spTree>
    <p:extLst>
      <p:ext uri="{BB962C8B-B14F-4D97-AF65-F5344CB8AC3E}">
        <p14:creationId xmlns:p14="http://schemas.microsoft.com/office/powerpoint/2010/main" val="917721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The Project Team – Here Today</a:t>
            </a:r>
          </a:p>
        </p:txBody>
      </p:sp>
      <p:sp>
        <p:nvSpPr>
          <p:cNvPr id="3" name="Content Placeholder 2"/>
          <p:cNvSpPr>
            <a:spLocks noGrp="1"/>
          </p:cNvSpPr>
          <p:nvPr>
            <p:ph idx="1"/>
          </p:nvPr>
        </p:nvSpPr>
        <p:spPr>
          <a:xfrm>
            <a:off x="228600" y="1417638"/>
            <a:ext cx="8077200" cy="5211762"/>
          </a:xfrm>
        </p:spPr>
        <p:txBody>
          <a:bodyPr>
            <a:normAutofit/>
          </a:bodyPr>
          <a:lstStyle/>
          <a:p>
            <a:pPr marL="114300" indent="0">
              <a:buNone/>
            </a:pPr>
            <a:r>
              <a:rPr lang="en-US" sz="1800" u="sng" dirty="0"/>
              <a:t>Chelan County Public Utility District No. 1</a:t>
            </a:r>
          </a:p>
          <a:p>
            <a:r>
              <a:rPr lang="en-US" sz="1800" dirty="0"/>
              <a:t>Brett Bickford, Director – Engineering and Project Management (EPM)</a:t>
            </a:r>
          </a:p>
          <a:p>
            <a:r>
              <a:rPr lang="en-US" sz="1800" dirty="0"/>
              <a:t>John Sagerser, Rock Island EPM Manager</a:t>
            </a:r>
          </a:p>
          <a:p>
            <a:r>
              <a:rPr lang="en-US" sz="1800" dirty="0"/>
              <a:t>Katie Yount, Internal Legal Counsel</a:t>
            </a:r>
          </a:p>
          <a:p>
            <a:pPr marL="114300" indent="0">
              <a:buNone/>
            </a:pPr>
            <a:endParaRPr lang="en-US" sz="1800" dirty="0"/>
          </a:p>
          <a:p>
            <a:pPr marL="114300" indent="0">
              <a:buNone/>
            </a:pPr>
            <a:r>
              <a:rPr lang="en-US" sz="1800" u="sng" dirty="0"/>
              <a:t>Perkins Coie </a:t>
            </a:r>
          </a:p>
          <a:p>
            <a:r>
              <a:rPr lang="en-US" sz="1800" dirty="0"/>
              <a:t>Andrew Greene, D/B Legal Advisor</a:t>
            </a:r>
          </a:p>
          <a:p>
            <a:pPr marL="114300" indent="0">
              <a:buNone/>
            </a:pPr>
            <a:endParaRPr lang="en-US" sz="1800" dirty="0"/>
          </a:p>
          <a:p>
            <a:pPr marL="114300" indent="0">
              <a:buNone/>
            </a:pPr>
            <a:r>
              <a:rPr lang="en-US" sz="1800" u="sng" dirty="0"/>
              <a:t>Parametrix   </a:t>
            </a:r>
            <a:endParaRPr lang="en-US" sz="900" u="sng" dirty="0">
              <a:solidFill>
                <a:srgbClr val="FF0000"/>
              </a:solidFill>
            </a:endParaRPr>
          </a:p>
          <a:p>
            <a:r>
              <a:rPr lang="en-US" sz="1800" dirty="0"/>
              <a:t>Jim Dugan, D/B Program Advisor</a:t>
            </a:r>
          </a:p>
          <a:p>
            <a:r>
              <a:rPr lang="en-US" sz="1800" dirty="0"/>
              <a:t>Dan Cody, D/B Procurement &amp; D/B PM/CM Support</a:t>
            </a:r>
          </a:p>
          <a:p>
            <a:r>
              <a:rPr lang="en-US" sz="1800" dirty="0"/>
              <a:t>Maggie Anderson, Project Controls Specialist</a:t>
            </a:r>
          </a:p>
          <a:p>
            <a:endParaRPr lang="en-US" sz="1800" dirty="0"/>
          </a:p>
          <a:p>
            <a:pPr marL="114300" indent="0">
              <a:buNone/>
            </a:pPr>
            <a:endParaRPr lang="en-US" sz="1800" dirty="0"/>
          </a:p>
          <a:p>
            <a:pPr marL="114300" indent="0">
              <a:buNone/>
            </a:pPr>
            <a:endParaRPr lang="en-US" sz="1800" dirty="0"/>
          </a:p>
          <a:p>
            <a:pPr marL="114300" indent="0">
              <a:buNone/>
            </a:pPr>
            <a:endParaRPr lang="en-US" sz="1800" dirty="0"/>
          </a:p>
          <a:p>
            <a:pPr marL="114300" indent="0">
              <a:buNone/>
            </a:pPr>
            <a:endParaRPr lang="en-US" sz="2000" dirty="0"/>
          </a:p>
        </p:txBody>
      </p:sp>
    </p:spTree>
    <p:extLst>
      <p:ext uri="{BB962C8B-B14F-4D97-AF65-F5344CB8AC3E}">
        <p14:creationId xmlns:p14="http://schemas.microsoft.com/office/powerpoint/2010/main" val="2273537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The Project Team:</a:t>
            </a:r>
            <a:br>
              <a:rPr lang="en-US" sz="4400" dirty="0"/>
            </a:br>
            <a:r>
              <a:rPr lang="en-US" sz="4400" dirty="0"/>
              <a:t>Other Team Members </a:t>
            </a:r>
          </a:p>
        </p:txBody>
      </p:sp>
      <p:sp>
        <p:nvSpPr>
          <p:cNvPr id="3" name="Content Placeholder 2"/>
          <p:cNvSpPr>
            <a:spLocks noGrp="1"/>
          </p:cNvSpPr>
          <p:nvPr>
            <p:ph idx="1"/>
          </p:nvPr>
        </p:nvSpPr>
        <p:spPr>
          <a:xfrm>
            <a:off x="457200" y="1600200"/>
            <a:ext cx="7772400" cy="4876800"/>
          </a:xfrm>
        </p:spPr>
        <p:txBody>
          <a:bodyPr>
            <a:normAutofit/>
          </a:bodyPr>
          <a:lstStyle/>
          <a:p>
            <a:pPr marL="114300" indent="0">
              <a:buNone/>
            </a:pPr>
            <a:r>
              <a:rPr lang="en-US" sz="2000" u="sng" dirty="0"/>
              <a:t>Chelan County Public Utilities District No. 1</a:t>
            </a:r>
          </a:p>
          <a:p>
            <a:r>
              <a:rPr lang="en-US" sz="2000" dirty="0"/>
              <a:t>Steve Wright, General Manager</a:t>
            </a:r>
          </a:p>
          <a:p>
            <a:r>
              <a:rPr lang="en-US" sz="2000" dirty="0"/>
              <a:t>Justin Erickson, Managing Director -  District Services</a:t>
            </a:r>
          </a:p>
          <a:p>
            <a:r>
              <a:rPr lang="en-US" sz="2000" dirty="0"/>
              <a:t>Chuck Boss, Construction Manager</a:t>
            </a:r>
          </a:p>
          <a:p>
            <a:endParaRPr lang="en-US" sz="900" dirty="0">
              <a:solidFill>
                <a:srgbClr val="FF0000"/>
              </a:solidFill>
            </a:endParaRPr>
          </a:p>
          <a:p>
            <a:pPr marL="114300" indent="0">
              <a:buFont typeface="Arial" pitchFamily="34" charset="0"/>
              <a:buNone/>
            </a:pPr>
            <a:r>
              <a:rPr lang="en-US" sz="2000" u="sng" dirty="0"/>
              <a:t>Perkins Coie </a:t>
            </a:r>
          </a:p>
          <a:p>
            <a:r>
              <a:rPr lang="en-US" sz="2000" dirty="0"/>
              <a:t>Graehm Wallace, D/B Legal Advisor</a:t>
            </a:r>
          </a:p>
          <a:p>
            <a:pPr marL="114300" indent="0">
              <a:lnSpc>
                <a:spcPct val="110000"/>
              </a:lnSpc>
              <a:buNone/>
            </a:pPr>
            <a:endParaRPr lang="en-US" sz="900" dirty="0"/>
          </a:p>
          <a:p>
            <a:pPr marL="114300" indent="0">
              <a:buFont typeface="Arial" pitchFamily="34" charset="0"/>
              <a:buNone/>
            </a:pPr>
            <a:r>
              <a:rPr lang="en-US" sz="2000" u="sng" dirty="0"/>
              <a:t>Outside Design Build Advisor</a:t>
            </a:r>
          </a:p>
          <a:p>
            <a:r>
              <a:rPr lang="en-US" sz="2000" dirty="0"/>
              <a:t>John Palewicz</a:t>
            </a:r>
          </a:p>
          <a:p>
            <a:pPr marL="114300" indent="0">
              <a:buFont typeface="Arial" pitchFamily="34" charset="0"/>
              <a:buNone/>
            </a:pPr>
            <a:endParaRPr lang="en-US" sz="900" dirty="0"/>
          </a:p>
          <a:p>
            <a:pPr marL="114300" indent="0">
              <a:buFont typeface="Arial" pitchFamily="34" charset="0"/>
              <a:buNone/>
            </a:pPr>
            <a:r>
              <a:rPr lang="en-US" sz="2000" u="sng" dirty="0"/>
              <a:t>Hydro Design Consultant</a:t>
            </a:r>
          </a:p>
          <a:p>
            <a:r>
              <a:rPr lang="en-US" sz="2000" dirty="0"/>
              <a:t>Ron Israelson, Stantec Consulting</a:t>
            </a:r>
          </a:p>
          <a:p>
            <a:pPr marL="114300" indent="0">
              <a:buNone/>
            </a:pPr>
            <a:endParaRPr lang="en-US" sz="2000" dirty="0"/>
          </a:p>
          <a:p>
            <a:pPr marL="114300" indent="0">
              <a:buNone/>
            </a:pPr>
            <a:endParaRPr lang="en-US" sz="900" dirty="0"/>
          </a:p>
          <a:p>
            <a:pPr marL="114300" indent="0">
              <a:buNone/>
            </a:pPr>
            <a:endParaRPr lang="en-US" sz="2100" dirty="0"/>
          </a:p>
          <a:p>
            <a:pPr marL="114300" indent="0">
              <a:buNone/>
            </a:pPr>
            <a:endParaRPr lang="en-US" sz="2100" dirty="0"/>
          </a:p>
        </p:txBody>
      </p:sp>
    </p:spTree>
    <p:extLst>
      <p:ext uri="{BB962C8B-B14F-4D97-AF65-F5344CB8AC3E}">
        <p14:creationId xmlns:p14="http://schemas.microsoft.com/office/powerpoint/2010/main" val="121694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Chelan County PUD</a:t>
            </a:r>
          </a:p>
        </p:txBody>
      </p:sp>
      <p:pic>
        <p:nvPicPr>
          <p:cNvPr id="11" name="Content Placeholder 10" descr="A picture containing outdoor, water&#10;&#10;Description generated with very high confidence">
            <a:extLst>
              <a:ext uri="{FF2B5EF4-FFF2-40B4-BE49-F238E27FC236}">
                <a16:creationId xmlns:a16="http://schemas.microsoft.com/office/drawing/2014/main" id="{272FAA65-C076-462A-ACBC-A634266A354D}"/>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676400"/>
            <a:ext cx="3657600" cy="2438400"/>
          </a:xfrm>
        </p:spPr>
      </p:pic>
      <p:pic>
        <p:nvPicPr>
          <p:cNvPr id="13" name="Content Placeholder 12" descr="A picture containing indoor, propeller&#10;&#10;Description generated with very high confidence">
            <a:extLst>
              <a:ext uri="{FF2B5EF4-FFF2-40B4-BE49-F238E27FC236}">
                <a16:creationId xmlns:a16="http://schemas.microsoft.com/office/drawing/2014/main" id="{7D2EDD9D-F38F-4B76-99D2-F39CA1BC4495}"/>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08516" y="2514600"/>
            <a:ext cx="3657600" cy="3380186"/>
          </a:xfrm>
        </p:spPr>
      </p:pic>
      <p:pic>
        <p:nvPicPr>
          <p:cNvPr id="17" name="Picture 16" descr="A picture containing indoor, ceiling, floor, building&#10;&#10;Description generated with very high confidence">
            <a:extLst>
              <a:ext uri="{FF2B5EF4-FFF2-40B4-BE49-F238E27FC236}">
                <a16:creationId xmlns:a16="http://schemas.microsoft.com/office/drawing/2014/main" id="{C8B79089-DA93-4259-9103-A3A84188B2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267201"/>
            <a:ext cx="3657600" cy="2438401"/>
          </a:xfrm>
          <a:prstGeom prst="rect">
            <a:avLst/>
          </a:prstGeom>
        </p:spPr>
      </p:pic>
    </p:spTree>
    <p:extLst>
      <p:ext uri="{BB962C8B-B14F-4D97-AF65-F5344CB8AC3E}">
        <p14:creationId xmlns:p14="http://schemas.microsoft.com/office/powerpoint/2010/main" val="1825046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District</a:t>
            </a:r>
            <a:endParaRPr lang="en-US" sz="900"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a:t>Chelan County PUD was established in 1936</a:t>
            </a:r>
          </a:p>
          <a:p>
            <a:r>
              <a:rPr lang="en-US" dirty="0"/>
              <a:t>Second largest, non-federal, publicly owned hydro generation capacity in the U.S.</a:t>
            </a:r>
          </a:p>
          <a:p>
            <a:r>
              <a:rPr lang="en-US" dirty="0"/>
              <a:t>800 Employees </a:t>
            </a:r>
          </a:p>
          <a:p>
            <a:r>
              <a:rPr lang="en-US" dirty="0"/>
              <a:t>50,000 Customers</a:t>
            </a:r>
          </a:p>
          <a:p>
            <a:r>
              <a:rPr lang="en-US" dirty="0"/>
              <a:t>3,000 sq. mile service territory </a:t>
            </a:r>
          </a:p>
          <a:p>
            <a:r>
              <a:rPr lang="en-US" dirty="0"/>
              <a:t>Approximately 2,000 megawatts of generating capacity </a:t>
            </a:r>
          </a:p>
          <a:p>
            <a:r>
              <a:rPr lang="en-US" dirty="0"/>
              <a:t>35% of hydropower generated serves county residents, the remainder is sold through contracts and into the energy market. </a:t>
            </a:r>
          </a:p>
          <a:p>
            <a:r>
              <a:rPr lang="en-US" dirty="0"/>
              <a:t>Three Hydroelectric projects</a:t>
            </a:r>
          </a:p>
          <a:p>
            <a:pPr lvl="1"/>
            <a:r>
              <a:rPr lang="en-US" dirty="0"/>
              <a:t>Lake Chelan Dam –Built in 1927</a:t>
            </a:r>
          </a:p>
          <a:p>
            <a:pPr lvl="1"/>
            <a:r>
              <a:rPr lang="en-US" dirty="0"/>
              <a:t>Rock Island Dam – First Powerhouse built in 1933, </a:t>
            </a:r>
          </a:p>
          <a:p>
            <a:pPr marL="2103120" lvl="8" indent="0">
              <a:buNone/>
            </a:pPr>
            <a:r>
              <a:rPr lang="en-US" dirty="0"/>
              <a:t>   </a:t>
            </a:r>
            <a:r>
              <a:rPr lang="en-US" sz="2000" dirty="0"/>
              <a:t>Second Powerhouse built in 1979</a:t>
            </a:r>
          </a:p>
          <a:p>
            <a:pPr lvl="1"/>
            <a:r>
              <a:rPr lang="en-US" dirty="0"/>
              <a:t>Rocky Reach Dam – Built in 1961</a:t>
            </a:r>
          </a:p>
          <a:p>
            <a:r>
              <a:rPr lang="en-US" dirty="0"/>
              <a:t>Operate </a:t>
            </a:r>
          </a:p>
          <a:p>
            <a:pPr lvl="1"/>
            <a:r>
              <a:rPr lang="en-US" dirty="0"/>
              <a:t>Water/wastewater – approx. 5,000 customers</a:t>
            </a:r>
          </a:p>
          <a:p>
            <a:pPr lvl="1"/>
            <a:r>
              <a:rPr lang="en-US" dirty="0"/>
              <a:t>Fiber &amp; telecom – 13,000 customers</a:t>
            </a:r>
          </a:p>
          <a:p>
            <a:pPr lvl="1"/>
            <a:r>
              <a:rPr lang="en-US" dirty="0"/>
              <a:t>Parks &amp; recreation – 14 parks along the Columbia River and Lake Chelan</a:t>
            </a:r>
          </a:p>
          <a:p>
            <a:pPr marL="411480" lvl="1" indent="0">
              <a:buNone/>
            </a:pPr>
            <a:endParaRPr lang="en-US" dirty="0"/>
          </a:p>
          <a:p>
            <a:endParaRPr lang="en-US" dirty="0"/>
          </a:p>
        </p:txBody>
      </p:sp>
    </p:spTree>
    <p:extLst>
      <p:ext uri="{BB962C8B-B14F-4D97-AF65-F5344CB8AC3E}">
        <p14:creationId xmlns:p14="http://schemas.microsoft.com/office/powerpoint/2010/main" val="2462642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14" y="3124200"/>
            <a:ext cx="7620000" cy="1143000"/>
          </a:xfrm>
        </p:spPr>
        <p:txBody>
          <a:bodyPr/>
          <a:lstStyle/>
          <a:p>
            <a:pPr algn="ctr"/>
            <a:r>
              <a:rPr lang="en-US" sz="4400" dirty="0"/>
              <a:t>The Project</a:t>
            </a:r>
          </a:p>
        </p:txBody>
      </p:sp>
      <p:pic>
        <p:nvPicPr>
          <p:cNvPr id="3" name="Picture 2">
            <a:extLst>
              <a:ext uri="{FF2B5EF4-FFF2-40B4-BE49-F238E27FC236}">
                <a16:creationId xmlns:a16="http://schemas.microsoft.com/office/drawing/2014/main" id="{4D01D5E5-A085-47D9-ACA3-FB74E832FEEE}"/>
              </a:ext>
            </a:extLst>
          </p:cNvPr>
          <p:cNvPicPr>
            <a:picLocks noChangeAspect="1"/>
          </p:cNvPicPr>
          <p:nvPr/>
        </p:nvPicPr>
        <p:blipFill>
          <a:blip r:embed="rId2"/>
          <a:stretch>
            <a:fillRect/>
          </a:stretch>
        </p:blipFill>
        <p:spPr>
          <a:xfrm>
            <a:off x="2938953" y="304800"/>
            <a:ext cx="2597121" cy="2017951"/>
          </a:xfrm>
          <a:prstGeom prst="rect">
            <a:avLst/>
          </a:prstGeom>
        </p:spPr>
      </p:pic>
    </p:spTree>
    <p:extLst>
      <p:ext uri="{BB962C8B-B14F-4D97-AF65-F5344CB8AC3E}">
        <p14:creationId xmlns:p14="http://schemas.microsoft.com/office/powerpoint/2010/main" val="394999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Rock Island Dam</a:t>
            </a:r>
          </a:p>
        </p:txBody>
      </p:sp>
      <p:sp>
        <p:nvSpPr>
          <p:cNvPr id="4" name="7-Point Star 3"/>
          <p:cNvSpPr/>
          <p:nvPr/>
        </p:nvSpPr>
        <p:spPr>
          <a:xfrm>
            <a:off x="3276600" y="3733800"/>
            <a:ext cx="451611" cy="381000"/>
          </a:xfrm>
          <a:prstGeom prst="star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5168990-25C9-4E7F-AD38-A90F923FF33B}"/>
              </a:ext>
            </a:extLst>
          </p:cNvPr>
          <p:cNvPicPr>
            <a:picLocks noChangeAspect="1"/>
          </p:cNvPicPr>
          <p:nvPr/>
        </p:nvPicPr>
        <p:blipFill rotWithShape="1">
          <a:blip r:embed="rId2"/>
          <a:srcRect l="11667" r="5000"/>
          <a:stretch/>
        </p:blipFill>
        <p:spPr>
          <a:xfrm>
            <a:off x="280988" y="1455420"/>
            <a:ext cx="7972424" cy="4937760"/>
          </a:xfrm>
          <a:prstGeom prst="rect">
            <a:avLst/>
          </a:prstGeom>
        </p:spPr>
      </p:pic>
      <p:sp>
        <p:nvSpPr>
          <p:cNvPr id="6" name="Star: 5 Points 5">
            <a:extLst>
              <a:ext uri="{FF2B5EF4-FFF2-40B4-BE49-F238E27FC236}">
                <a16:creationId xmlns:a16="http://schemas.microsoft.com/office/drawing/2014/main" id="{A7690B98-61D3-4786-BBF8-92CAC88D9134}"/>
              </a:ext>
            </a:extLst>
          </p:cNvPr>
          <p:cNvSpPr/>
          <p:nvPr/>
        </p:nvSpPr>
        <p:spPr>
          <a:xfrm>
            <a:off x="4495800" y="3746500"/>
            <a:ext cx="762000" cy="8382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12829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TPS PowerPoint</Template>
  <TotalTime>9391</TotalTime>
  <Words>1813</Words>
  <Application>Microsoft Office PowerPoint</Application>
  <PresentationFormat>On-screen Show (4:3)</PresentationFormat>
  <Paragraphs>257</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Cambria</vt:lpstr>
      <vt:lpstr>Adjacency</vt:lpstr>
      <vt:lpstr>    Rock Island Dam Powerhouse #2 Turbine Generator Rehabilitation Project</vt:lpstr>
      <vt:lpstr>Agenda</vt:lpstr>
      <vt:lpstr>Introductions</vt:lpstr>
      <vt:lpstr>The Project Team – Here Today</vt:lpstr>
      <vt:lpstr>The Project Team: Other Team Members </vt:lpstr>
      <vt:lpstr>Chelan County PUD</vt:lpstr>
      <vt:lpstr>The District</vt:lpstr>
      <vt:lpstr>The Project</vt:lpstr>
      <vt:lpstr>Rock Island Dam</vt:lpstr>
      <vt:lpstr>Rock Island Dam </vt:lpstr>
      <vt:lpstr>PowerPoint Presentation</vt:lpstr>
      <vt:lpstr>Rock Island Dam  Powerhouse #2 Rehabilitation</vt:lpstr>
      <vt:lpstr>PowerPoint Presentation</vt:lpstr>
      <vt:lpstr>Rock Island Dam Powerhouse #2                           Turbine Generator Rehabilitation Project Budget</vt:lpstr>
      <vt:lpstr>Project Funding</vt:lpstr>
      <vt:lpstr>Rock Island Dam Powerhouse #2  Turbine Generator Rehabilitation Project D/B Schedule</vt:lpstr>
      <vt:lpstr>Rock Island Dam Powerhouse #2  Turbine Generator Rehabilitation Project D/B Schedule </vt:lpstr>
      <vt:lpstr>Rock Island Dam Powerhouse #2  Turbine Rehabilitation Project Development Schedules</vt:lpstr>
      <vt:lpstr>Why D/B Delivery Method for Rock Island Dam Powerhouse #2  Turbine Generator Rehabilitation Project </vt:lpstr>
      <vt:lpstr> RCW 39.10 D/B Statutory Compliance </vt:lpstr>
      <vt:lpstr>Public Body Qualifications</vt:lpstr>
      <vt:lpstr>CCPUD Leadership Team</vt:lpstr>
      <vt:lpstr>Rock Island Dam Powerhouse #2 - Turbine Generator Rehabilitation Project Project Organizational Chart</vt:lpstr>
      <vt:lpstr>PowerPoint Presentation</vt:lpstr>
      <vt:lpstr>PowerPoint Presentation</vt:lpstr>
      <vt:lpstr>PowerPoint Presentation</vt:lpstr>
      <vt:lpstr>Summary</vt:lpstr>
      <vt:lpstr>Thank you</vt:lpstr>
    </vt:vector>
  </TitlesOfParts>
  <Company>Parametrix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Stewart Middle School and McCarver Elementary School Modernizations</dc:title>
  <dc:creator>Howard Hillinger</dc:creator>
  <cp:lastModifiedBy>Maggie Anderson</cp:lastModifiedBy>
  <cp:revision>538</cp:revision>
  <cp:lastPrinted>2018-09-27T01:39:29Z</cp:lastPrinted>
  <dcterms:created xsi:type="dcterms:W3CDTF">2013-09-04T15:42:31Z</dcterms:created>
  <dcterms:modified xsi:type="dcterms:W3CDTF">2018-09-27T01:42:03Z</dcterms:modified>
</cp:coreProperties>
</file>