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2" r:id="rId5"/>
    <p:sldId id="256" r:id="rId6"/>
    <p:sldId id="257" r:id="rId7"/>
    <p:sldId id="259" r:id="rId8"/>
    <p:sldId id="273" r:id="rId9"/>
    <p:sldId id="258" r:id="rId10"/>
    <p:sldId id="270" r:id="rId11"/>
    <p:sldId id="269" r:id="rId12"/>
    <p:sldId id="263" r:id="rId13"/>
    <p:sldId id="265" r:id="rId14"/>
    <p:sldId id="264" r:id="rId15"/>
    <p:sldId id="271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91D735-47FB-4AEE-B9CB-88D622907835}" v="32" dt="2019-06-27T02:22:16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 Lutz" userId="385ddffb-9f85-4497-87a0-cc0ee332164d" providerId="ADAL" clId="{DF90048B-42C5-489C-B892-0721301D1FA9}"/>
    <pc:docChg chg="undo custSel modSld">
      <pc:chgData name="Krista Lutz" userId="385ddffb-9f85-4497-87a0-cc0ee332164d" providerId="ADAL" clId="{DF90048B-42C5-489C-B892-0721301D1FA9}" dt="2019-06-26T01:18:49.229" v="25" actId="1038"/>
      <pc:docMkLst>
        <pc:docMk/>
      </pc:docMkLst>
      <pc:sldChg chg="modSp">
        <pc:chgData name="Krista Lutz" userId="385ddffb-9f85-4497-87a0-cc0ee332164d" providerId="ADAL" clId="{DF90048B-42C5-489C-B892-0721301D1FA9}" dt="2019-06-26T01:18:49.229" v="25" actId="1038"/>
        <pc:sldMkLst>
          <pc:docMk/>
          <pc:sldMk cId="107770313" sldId="268"/>
        </pc:sldMkLst>
        <pc:spChg chg="mod">
          <ac:chgData name="Krista Lutz" userId="385ddffb-9f85-4497-87a0-cc0ee332164d" providerId="ADAL" clId="{DF90048B-42C5-489C-B892-0721301D1FA9}" dt="2019-06-26T01:18:37.493" v="20" actId="1076"/>
          <ac:spMkLst>
            <pc:docMk/>
            <pc:sldMk cId="107770313" sldId="268"/>
            <ac:spMk id="28" creationId="{7AD14E81-3A2B-4C51-A0DC-92C1E3F983D3}"/>
          </ac:spMkLst>
        </pc:spChg>
        <pc:spChg chg="mod">
          <ac:chgData name="Krista Lutz" userId="385ddffb-9f85-4497-87a0-cc0ee332164d" providerId="ADAL" clId="{DF90048B-42C5-489C-B892-0721301D1FA9}" dt="2019-06-26T01:18:49.229" v="25" actId="1038"/>
          <ac:spMkLst>
            <pc:docMk/>
            <pc:sldMk cId="107770313" sldId="268"/>
            <ac:spMk id="29" creationId="{521F4107-97D4-4249-B9E4-EC9571F45A61}"/>
          </ac:spMkLst>
        </pc:spChg>
        <pc:spChg chg="mod">
          <ac:chgData name="Krista Lutz" userId="385ddffb-9f85-4497-87a0-cc0ee332164d" providerId="ADAL" clId="{DF90048B-42C5-489C-B892-0721301D1FA9}" dt="2019-06-26T01:18:16.069" v="19" actId="1076"/>
          <ac:spMkLst>
            <pc:docMk/>
            <pc:sldMk cId="107770313" sldId="268"/>
            <ac:spMk id="31" creationId="{BF4412D5-87B6-446F-9DB4-32DE1F853B38}"/>
          </ac:spMkLst>
        </pc:spChg>
        <pc:spChg chg="mod">
          <ac:chgData name="Krista Lutz" userId="385ddffb-9f85-4497-87a0-cc0ee332164d" providerId="ADAL" clId="{DF90048B-42C5-489C-B892-0721301D1FA9}" dt="2019-06-26T01:17:50.107" v="16" actId="1076"/>
          <ac:spMkLst>
            <pc:docMk/>
            <pc:sldMk cId="107770313" sldId="268"/>
            <ac:spMk id="32" creationId="{B14F23E0-C9FD-416D-81AA-F607D400844F}"/>
          </ac:spMkLst>
        </pc:spChg>
        <pc:picChg chg="mod">
          <ac:chgData name="Krista Lutz" userId="385ddffb-9f85-4497-87a0-cc0ee332164d" providerId="ADAL" clId="{DF90048B-42C5-489C-B892-0721301D1FA9}" dt="2019-06-26T01:18:16.069" v="19" actId="1076"/>
          <ac:picMkLst>
            <pc:docMk/>
            <pc:sldMk cId="107770313" sldId="268"/>
            <ac:picMk id="17" creationId="{6A4721D1-A74E-426F-8FB7-0B13CBBC4BD5}"/>
          </ac:picMkLst>
        </pc:picChg>
        <pc:picChg chg="mod">
          <ac:chgData name="Krista Lutz" userId="385ddffb-9f85-4497-87a0-cc0ee332164d" providerId="ADAL" clId="{DF90048B-42C5-489C-B892-0721301D1FA9}" dt="2019-06-26T01:18:49.229" v="25" actId="1038"/>
          <ac:picMkLst>
            <pc:docMk/>
            <pc:sldMk cId="107770313" sldId="268"/>
            <ac:picMk id="18" creationId="{38F85A22-5167-45CA-8A38-450EDA4C74AD}"/>
          </ac:picMkLst>
        </pc:picChg>
        <pc:picChg chg="mod">
          <ac:chgData name="Krista Lutz" userId="385ddffb-9f85-4497-87a0-cc0ee332164d" providerId="ADAL" clId="{DF90048B-42C5-489C-B892-0721301D1FA9}" dt="2019-06-26T01:18:37.493" v="20" actId="1076"/>
          <ac:picMkLst>
            <pc:docMk/>
            <pc:sldMk cId="107770313" sldId="268"/>
            <ac:picMk id="25" creationId="{3230A3D1-6734-4F7A-98CF-A376C96FD6D0}"/>
          </ac:picMkLst>
        </pc:picChg>
        <pc:picChg chg="mod">
          <ac:chgData name="Krista Lutz" userId="385ddffb-9f85-4497-87a0-cc0ee332164d" providerId="ADAL" clId="{DF90048B-42C5-489C-B892-0721301D1FA9}" dt="2019-06-26T01:17:50.107" v="16" actId="1076"/>
          <ac:picMkLst>
            <pc:docMk/>
            <pc:sldMk cId="107770313" sldId="268"/>
            <ac:picMk id="26" creationId="{24D0165B-A133-4BD1-A854-BAC76B7EF1DB}"/>
          </ac:picMkLst>
        </pc:picChg>
      </pc:sldChg>
      <pc:sldChg chg="addSp delSp modSp">
        <pc:chgData name="Krista Lutz" userId="385ddffb-9f85-4497-87a0-cc0ee332164d" providerId="ADAL" clId="{DF90048B-42C5-489C-B892-0721301D1FA9}" dt="2019-06-26T01:16:24.748" v="14" actId="14100"/>
        <pc:sldMkLst>
          <pc:docMk/>
          <pc:sldMk cId="3454816437" sldId="271"/>
        </pc:sldMkLst>
        <pc:spChg chg="add del">
          <ac:chgData name="Krista Lutz" userId="385ddffb-9f85-4497-87a0-cc0ee332164d" providerId="ADAL" clId="{DF90048B-42C5-489C-B892-0721301D1FA9}" dt="2019-06-26T01:04:55.048" v="4"/>
          <ac:spMkLst>
            <pc:docMk/>
            <pc:sldMk cId="3454816437" sldId="271"/>
            <ac:spMk id="4" creationId="{79CA3B76-10BE-42D3-8644-0FE916BC3DC9}"/>
          </ac:spMkLst>
        </pc:spChg>
        <pc:spChg chg="add del">
          <ac:chgData name="Krista Lutz" userId="385ddffb-9f85-4497-87a0-cc0ee332164d" providerId="ADAL" clId="{DF90048B-42C5-489C-B892-0721301D1FA9}" dt="2019-06-26T01:08:19.410" v="6"/>
          <ac:spMkLst>
            <pc:docMk/>
            <pc:sldMk cId="3454816437" sldId="271"/>
            <ac:spMk id="8" creationId="{17741BF6-9043-4407-8114-0469D4BCE5BC}"/>
          </ac:spMkLst>
        </pc:spChg>
        <pc:spChg chg="add del mod">
          <ac:chgData name="Krista Lutz" userId="385ddffb-9f85-4497-87a0-cc0ee332164d" providerId="ADAL" clId="{DF90048B-42C5-489C-B892-0721301D1FA9}" dt="2019-06-26T01:11:11.242" v="11" actId="478"/>
          <ac:spMkLst>
            <pc:docMk/>
            <pc:sldMk cId="3454816437" sldId="271"/>
            <ac:spMk id="13" creationId="{83B5DC61-107F-43B0-8AF9-B6B626869FCD}"/>
          </ac:spMkLst>
        </pc:spChg>
        <pc:spChg chg="add del mod">
          <ac:chgData name="Krista Lutz" userId="385ddffb-9f85-4497-87a0-cc0ee332164d" providerId="ADAL" clId="{DF90048B-42C5-489C-B892-0721301D1FA9}" dt="2019-06-26T01:11:11.242" v="11" actId="478"/>
          <ac:spMkLst>
            <pc:docMk/>
            <pc:sldMk cId="3454816437" sldId="271"/>
            <ac:spMk id="15" creationId="{5BA6D27B-3B23-44B9-9D8B-A0A7A4BD826F}"/>
          </ac:spMkLst>
        </pc:spChg>
        <pc:spChg chg="add del mod">
          <ac:chgData name="Krista Lutz" userId="385ddffb-9f85-4497-87a0-cc0ee332164d" providerId="ADAL" clId="{DF90048B-42C5-489C-B892-0721301D1FA9}" dt="2019-06-26T01:11:11.242" v="11" actId="478"/>
          <ac:spMkLst>
            <pc:docMk/>
            <pc:sldMk cId="3454816437" sldId="271"/>
            <ac:spMk id="16" creationId="{507B1C62-1233-45B9-B29B-15E61C35E2A7}"/>
          </ac:spMkLst>
        </pc:spChg>
        <pc:spChg chg="add del mod">
          <ac:chgData name="Krista Lutz" userId="385ddffb-9f85-4497-87a0-cc0ee332164d" providerId="ADAL" clId="{DF90048B-42C5-489C-B892-0721301D1FA9}" dt="2019-06-26T01:11:11.242" v="11" actId="478"/>
          <ac:spMkLst>
            <pc:docMk/>
            <pc:sldMk cId="3454816437" sldId="271"/>
            <ac:spMk id="18" creationId="{07DB4C53-1526-43B6-B9AD-74027A51D38A}"/>
          </ac:spMkLst>
        </pc:spChg>
        <pc:graphicFrameChg chg="add del">
          <ac:chgData name="Krista Lutz" userId="385ddffb-9f85-4497-87a0-cc0ee332164d" providerId="ADAL" clId="{DF90048B-42C5-489C-B892-0721301D1FA9}" dt="2019-06-26T01:04:55.048" v="4"/>
          <ac:graphicFrameMkLst>
            <pc:docMk/>
            <pc:sldMk cId="3454816437" sldId="271"/>
            <ac:graphicFrameMk id="2" creationId="{8C2A3683-D5EE-43BE-AD47-97D8167591DA}"/>
          </ac:graphicFrameMkLst>
        </pc:graphicFrameChg>
        <pc:graphicFrameChg chg="add del">
          <ac:chgData name="Krista Lutz" userId="385ddffb-9f85-4497-87a0-cc0ee332164d" providerId="ADAL" clId="{DF90048B-42C5-489C-B892-0721301D1FA9}" dt="2019-06-26T01:08:19.410" v="6"/>
          <ac:graphicFrameMkLst>
            <pc:docMk/>
            <pc:sldMk cId="3454816437" sldId="271"/>
            <ac:graphicFrameMk id="5" creationId="{C2282E21-81A2-4871-98B4-FEFA67820975}"/>
          </ac:graphicFrameMkLst>
        </pc:graphicFrameChg>
        <pc:graphicFrameChg chg="add del mod modGraphic">
          <ac:chgData name="Krista Lutz" userId="385ddffb-9f85-4497-87a0-cc0ee332164d" providerId="ADAL" clId="{DF90048B-42C5-489C-B892-0721301D1FA9}" dt="2019-06-26T01:11:11.242" v="11" actId="478"/>
          <ac:graphicFrameMkLst>
            <pc:docMk/>
            <pc:sldMk cId="3454816437" sldId="271"/>
            <ac:graphicFrameMk id="9" creationId="{E3F9BAE1-C9D2-47A1-AE50-5A6AFA633662}"/>
          </ac:graphicFrameMkLst>
        </pc:graphicFrameChg>
        <pc:picChg chg="add del">
          <ac:chgData name="Krista Lutz" userId="385ddffb-9f85-4497-87a0-cc0ee332164d" providerId="ADAL" clId="{DF90048B-42C5-489C-B892-0721301D1FA9}" dt="2019-06-26T01:04:38.348" v="2" actId="478"/>
          <ac:picMkLst>
            <pc:docMk/>
            <pc:sldMk cId="3454816437" sldId="271"/>
            <ac:picMk id="3" creationId="{11AFDA3F-06F0-44AF-AD5F-54A9FF073AE7}"/>
          </ac:picMkLst>
        </pc:picChg>
        <pc:picChg chg="add mod">
          <ac:chgData name="Krista Lutz" userId="385ddffb-9f85-4497-87a0-cc0ee332164d" providerId="ADAL" clId="{DF90048B-42C5-489C-B892-0721301D1FA9}" dt="2019-06-26T01:16:24.748" v="14" actId="14100"/>
          <ac:picMkLst>
            <pc:docMk/>
            <pc:sldMk cId="3454816437" sldId="271"/>
            <ac:picMk id="27" creationId="{46B4AB8B-A781-4D51-B02A-DA9B43B08714}"/>
          </ac:picMkLst>
        </pc:picChg>
        <pc:cxnChg chg="add del mod">
          <ac:chgData name="Krista Lutz" userId="385ddffb-9f85-4497-87a0-cc0ee332164d" providerId="ADAL" clId="{DF90048B-42C5-489C-B892-0721301D1FA9}" dt="2019-06-26T01:11:11.242" v="11" actId="478"/>
          <ac:cxnSpMkLst>
            <pc:docMk/>
            <pc:sldMk cId="3454816437" sldId="271"/>
            <ac:cxnSpMk id="12" creationId="{05A4007E-EDC1-4751-BFF5-031C5D25E720}"/>
          </ac:cxnSpMkLst>
        </pc:cxnChg>
        <pc:cxnChg chg="add del mod">
          <ac:chgData name="Krista Lutz" userId="385ddffb-9f85-4497-87a0-cc0ee332164d" providerId="ADAL" clId="{DF90048B-42C5-489C-B892-0721301D1FA9}" dt="2019-06-26T01:11:11.242" v="11" actId="478"/>
          <ac:cxnSpMkLst>
            <pc:docMk/>
            <pc:sldMk cId="3454816437" sldId="271"/>
            <ac:cxnSpMk id="14" creationId="{7D00D863-A22A-481B-A5CD-E567EC917345}"/>
          </ac:cxnSpMkLst>
        </pc:cxnChg>
        <pc:cxnChg chg="add del mod">
          <ac:chgData name="Krista Lutz" userId="385ddffb-9f85-4497-87a0-cc0ee332164d" providerId="ADAL" clId="{DF90048B-42C5-489C-B892-0721301D1FA9}" dt="2019-06-26T01:11:11.242" v="11" actId="478"/>
          <ac:cxnSpMkLst>
            <pc:docMk/>
            <pc:sldMk cId="3454816437" sldId="271"/>
            <ac:cxnSpMk id="17" creationId="{F2D8A7B2-8A09-456E-B519-99E340B72955}"/>
          </ac:cxnSpMkLst>
        </pc:cxnChg>
        <pc:cxnChg chg="add del mod">
          <ac:chgData name="Krista Lutz" userId="385ddffb-9f85-4497-87a0-cc0ee332164d" providerId="ADAL" clId="{DF90048B-42C5-489C-B892-0721301D1FA9}" dt="2019-06-26T01:11:11.242" v="11" actId="478"/>
          <ac:cxnSpMkLst>
            <pc:docMk/>
            <pc:sldMk cId="3454816437" sldId="271"/>
            <ac:cxnSpMk id="19" creationId="{662D0BA2-6FD8-47D7-973B-2886735EA23A}"/>
          </ac:cxnSpMkLst>
        </pc:cxnChg>
      </pc:sldChg>
    </pc:docChg>
  </pc:docChgLst>
  <pc:docChgLst>
    <pc:chgData name="Krista Lutz" userId="385ddffb-9f85-4497-87a0-cc0ee332164d" providerId="ADAL" clId="{F591D735-47FB-4AEE-B9CB-88D622907835}"/>
    <pc:docChg chg="modSld">
      <pc:chgData name="Krista Lutz" userId="385ddffb-9f85-4497-87a0-cc0ee332164d" providerId="ADAL" clId="{F591D735-47FB-4AEE-B9CB-88D622907835}" dt="2019-06-27T02:22:16.300" v="3" actId="20577"/>
      <pc:docMkLst>
        <pc:docMk/>
      </pc:docMkLst>
      <pc:sldChg chg="modNotesTx">
        <pc:chgData name="Krista Lutz" userId="385ddffb-9f85-4497-87a0-cc0ee332164d" providerId="ADAL" clId="{F591D735-47FB-4AEE-B9CB-88D622907835}" dt="2019-06-27T02:22:16.300" v="3" actId="20577"/>
        <pc:sldMkLst>
          <pc:docMk/>
          <pc:sldMk cId="754750597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3BD52-EA89-477D-BE1F-76802BD91C3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DA306-D972-46F8-861F-5FF32E76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6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Erin: COB intro ,embrace innovation, agenda overview </a:t>
            </a:r>
            <a:r>
              <a:rPr lang="en-US" b="1" dirty="0">
                <a:solidFill>
                  <a:srgbClr val="FF0000"/>
                </a:solidFill>
              </a:rPr>
              <a:t>1 Minute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Krista </a:t>
            </a:r>
            <a:r>
              <a:rPr lang="en-US" b="1" dirty="0">
                <a:solidFill>
                  <a:srgbClr val="FF0000"/>
                </a:solidFill>
              </a:rPr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1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Krista </a:t>
            </a:r>
            <a:r>
              <a:rPr lang="en-US" b="1" dirty="0"/>
              <a:t>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75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Krista </a:t>
            </a:r>
            <a:r>
              <a:rPr lang="en-US" b="1" dirty="0">
                <a:solidFill>
                  <a:srgbClr val="FF0000"/>
                </a:solidFill>
              </a:rPr>
              <a:t>2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3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Krista </a:t>
            </a:r>
            <a:r>
              <a:rPr lang="en-US" b="1" dirty="0">
                <a:solidFill>
                  <a:srgbClr val="FF0000"/>
                </a:solidFill>
              </a:rPr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9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Krista to field questions with support by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2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Erin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0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Erin to address Robynne and point out DBIA quals on team, Jeff, Butch, Dave, Krista </a:t>
            </a:r>
            <a:r>
              <a:rPr lang="en-US" b="1" dirty="0">
                <a:solidFill>
                  <a:srgbClr val="FF0000"/>
                </a:solidFill>
              </a:rPr>
              <a:t>3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1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Dave 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 </a:t>
            </a:r>
            <a:r>
              <a:rPr lang="en-US" b="1" dirty="0">
                <a:solidFill>
                  <a:srgbClr val="FF0000"/>
                </a:solidFill>
              </a:rPr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68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Butch </a:t>
            </a:r>
            <a:r>
              <a:rPr lang="en-US" b="1" dirty="0">
                <a:solidFill>
                  <a:srgbClr val="FF0000"/>
                </a:solidFill>
              </a:rPr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9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Butch </a:t>
            </a:r>
            <a:r>
              <a:rPr lang="en-US" b="1" dirty="0">
                <a:solidFill>
                  <a:srgbClr val="FF0000"/>
                </a:solidFill>
              </a:rPr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24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Butch </a:t>
            </a:r>
            <a:r>
              <a:rPr lang="en-US" b="1" dirty="0">
                <a:solidFill>
                  <a:srgbClr val="FF0000"/>
                </a:solidFill>
              </a:rPr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6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Krista </a:t>
            </a:r>
            <a:r>
              <a:rPr lang="en-US" b="1" dirty="0">
                <a:solidFill>
                  <a:srgbClr val="FF0000"/>
                </a:solidFill>
              </a:rPr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A306-D972-46F8-861F-5FF32E7680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3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2F92-22FE-4092-B953-AB951BF9E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97A05-8551-4541-A4CE-70DB2AEA6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7B0FA-C6B5-4F57-A8EE-998D9CF7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CAA06-995D-4CC0-BB9A-56FE1554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0EB36-2107-4E28-8DDE-946E278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4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4633-B6C6-41D0-8B4D-E8E88883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F0F78-114B-4759-9FD5-5778A4F37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63C50-7446-4C8C-ABA8-B55B6DE3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03A62-F4C8-4BD5-A67E-CB84A139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CAA23-97AD-4894-A763-B0E4D757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0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09367-72C6-49DD-9AF2-29FF6E70D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0D036-57EF-48E2-BBD5-B21D9CFD9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08871-594A-4FBF-9887-98C41D9A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67653-D566-4FFD-8A92-92696497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E03F-5A94-4CDB-A12D-70C5A69F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2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B5DB-1D3F-414A-88DB-60C81F71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59A23-2048-4896-A781-EF751FD14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C42F0-0221-4E95-B5D8-1D6DB092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87703-5E4F-4EA3-A22B-78F7E7C9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09B0C-26D9-4B67-84BC-42B41D0D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2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6C9F-CE79-4FA0-9A8F-6EA02929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BEF8A-5C65-4DFD-9D13-CEBF96BB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B795F-ED3C-4102-8532-D2FA7815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4D0AE-B4BC-4454-AE2A-D63774A2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89361-8858-4226-8E85-03848311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5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E95D1-3D54-4CEA-B34B-F11D7296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3CA1-748F-4A95-96E3-79BE9F192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02CB2-C2D9-421F-9F53-9990C8EFD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E9A40-85B0-468A-88B5-734051D3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3FA76-0580-4CB2-A753-0B20AE89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6B5F4-2B34-47E3-B0BB-DA6BD3BE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3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EFA0-96D1-44B1-BC49-A76ED385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36DAE-4BAF-4AD3-9243-94815C791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6E10B-3F10-4F13-B4B9-54B8EA87C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D4593-27FB-4C24-BB89-126C1ABC0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8A004-9EEE-460C-8EFC-38E6DD281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533ED-2338-409B-85FC-9B2A1EE5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5D86B-73A6-4F4A-B96E-BE3A8584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C0D59-303E-48C0-9293-A1329E19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2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60034-167D-420B-9439-EA94C08B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DA17C-D427-4C6B-A227-AFC7C7D7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A8C79-78CE-4F11-A211-4435BCAA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41FCD-749C-4C70-90BC-6DF55DF9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5B0EF-275B-42E4-942E-F1B288B3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8C9F55-7F67-45E7-8464-B2ED66FD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98BB8-28D2-4FAC-8E8E-4D9C2394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A86C0-343A-4FB8-8BE4-4438A630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28252-F545-417D-BD58-F34A0DB3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C0D0A-6E48-4022-94D2-E5C0D0BE0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02385-2E01-4F0A-8FB4-15572BA8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401C3-4FFF-453C-A562-51513140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E7E13-9C85-4FDE-AD90-DB0131A5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5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D2FE-1EA6-4012-A6C6-3D0C489C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102222-47B4-49C8-A921-00DDC40E9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1C7CC-1869-4505-9A57-23C8A4533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B5605-B2C2-4ADF-93D1-12DB5BD1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BB9E-25C2-4DEB-9E78-1C1CC12587B8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7BE54-A318-4A5C-BC8C-A6873E1B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F8B9D-8BE8-4974-AE1B-C6D7F417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4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C3EE2-72BD-43EA-AA0C-38460C12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9DAF-6CC3-41DA-97EF-20750425E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0A5B5-E12B-4961-B5E4-646EB5B87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0BB9E-25C2-4DEB-9E78-1C1CC12587B8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E209D-E268-4755-A975-13F3AAFDF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451D3-3EBC-4264-BD1E-092137A49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46B00-1667-40E9-96FB-E7DD78B8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5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D322-A9E8-45F4-82A4-48CEDB73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4"/>
            <a:ext cx="10600113" cy="6035675"/>
          </a:xfrm>
        </p:spPr>
        <p:txBody>
          <a:bodyPr>
            <a:normAutofit/>
          </a:bodyPr>
          <a:lstStyle/>
          <a:p>
            <a:r>
              <a:rPr lang="en-US" sz="2200" b="1" dirty="0"/>
              <a:t>Panel Procedures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20 minute applicant presentation (with a 5 minute reminder provided)</a:t>
            </a:r>
            <a:br>
              <a:rPr lang="en-US" sz="2200" dirty="0"/>
            </a:br>
            <a:r>
              <a:rPr lang="en-US" sz="2200" dirty="0"/>
              <a:t>15 minute panel question and answer session</a:t>
            </a:r>
            <a:br>
              <a:rPr lang="en-US" sz="2200" dirty="0"/>
            </a:br>
            <a:r>
              <a:rPr lang="en-US" sz="2200" dirty="0"/>
              <a:t>10 minutes for public comments only, no questions allowed (limited to 2 minutes per person)</a:t>
            </a:r>
            <a:br>
              <a:rPr lang="en-US" sz="2200" dirty="0"/>
            </a:br>
            <a:r>
              <a:rPr lang="en-US" sz="2200" dirty="0"/>
              <a:t>15 minutes for panel deliberations and determination.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Total time: 60 minutes</a:t>
            </a:r>
            <a:br>
              <a:rPr lang="en-US" sz="2200" dirty="0"/>
            </a:br>
            <a:br>
              <a:rPr lang="en-US" sz="2200" dirty="0"/>
            </a:br>
            <a:r>
              <a:rPr lang="en-US" sz="2000" dirty="0"/>
              <a:t>Remind application team to sign-in before they leave.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10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E56E69-E3CC-4A36-B372-73D478C5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8" y="235488"/>
            <a:ext cx="11790686" cy="1018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6A5CB3-3D29-43E2-AD2D-1F1EAB90C7ED}"/>
              </a:ext>
            </a:extLst>
          </p:cNvPr>
          <p:cNvSpPr/>
          <p:nvPr/>
        </p:nvSpPr>
        <p:spPr>
          <a:xfrm>
            <a:off x="520995" y="1576722"/>
            <a:ext cx="11047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"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Funding fully secured $35.5 million capital bond approved by voters in November 2018. </a:t>
            </a: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1977656" y="151607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Funding - Budget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3708A3-5152-4819-BA73-F858CB062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6970"/>
              </p:ext>
            </p:extLst>
          </p:nvPr>
        </p:nvGraphicFramePr>
        <p:xfrm>
          <a:off x="1150288" y="2279157"/>
          <a:ext cx="9620493" cy="370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80999">
                  <a:extLst>
                    <a:ext uri="{9D8B030D-6E8A-4147-A177-3AD203B41FA5}">
                      <a16:colId xmlns:a16="http://schemas.microsoft.com/office/drawing/2014/main" val="391894631"/>
                    </a:ext>
                  </a:extLst>
                </a:gridCol>
                <a:gridCol w="2039494">
                  <a:extLst>
                    <a:ext uri="{9D8B030D-6E8A-4147-A177-3AD203B41FA5}">
                      <a16:colId xmlns:a16="http://schemas.microsoft.com/office/drawing/2014/main" val="1650807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61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Costs for Professional Services (owner-direct only, not including design)	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08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project design/construction costs (including contingencies):	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$24,000,000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77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 and furnishing costs 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$1,500,000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85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Off-site costs (Temp. facilities, utilities.)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$1,500,000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087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 administration costs (owner CM etc.)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$1,500,000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70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Contingencies (owner)	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$3,000,000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2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related project costs (permitting, art)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678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Tax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$3,000,000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71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$35,500,000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94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30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413351-796A-43B0-802A-90A688CED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8" y="235488"/>
            <a:ext cx="11790686" cy="1018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1977656" y="167562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Procurement Schedule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A5C90C-8F62-438D-A8FA-F33559C90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41036"/>
              </p:ext>
            </p:extLst>
          </p:nvPr>
        </p:nvGraphicFramePr>
        <p:xfrm>
          <a:off x="520993" y="1539973"/>
          <a:ext cx="11148238" cy="4061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49071">
                  <a:extLst>
                    <a:ext uri="{9D8B030D-6E8A-4147-A177-3AD203B41FA5}">
                      <a16:colId xmlns:a16="http://schemas.microsoft.com/office/drawing/2014/main" val="2636539674"/>
                    </a:ext>
                  </a:extLst>
                </a:gridCol>
                <a:gridCol w="1438742">
                  <a:extLst>
                    <a:ext uri="{9D8B030D-6E8A-4147-A177-3AD203B41FA5}">
                      <a16:colId xmlns:a16="http://schemas.microsoft.com/office/drawing/2014/main" val="3710792939"/>
                    </a:ext>
                  </a:extLst>
                </a:gridCol>
                <a:gridCol w="1253303">
                  <a:extLst>
                    <a:ext uri="{9D8B030D-6E8A-4147-A177-3AD203B41FA5}">
                      <a16:colId xmlns:a16="http://schemas.microsoft.com/office/drawing/2014/main" val="1874855558"/>
                    </a:ext>
                  </a:extLst>
                </a:gridCol>
                <a:gridCol w="1656151">
                  <a:extLst>
                    <a:ext uri="{9D8B030D-6E8A-4147-A177-3AD203B41FA5}">
                      <a16:colId xmlns:a16="http://schemas.microsoft.com/office/drawing/2014/main" val="3605381632"/>
                    </a:ext>
                  </a:extLst>
                </a:gridCol>
                <a:gridCol w="1450971">
                  <a:extLst>
                    <a:ext uri="{9D8B030D-6E8A-4147-A177-3AD203B41FA5}">
                      <a16:colId xmlns:a16="http://schemas.microsoft.com/office/drawing/2014/main" val="881222979"/>
                    </a:ext>
                  </a:extLst>
                </a:gridCol>
              </a:tblGrid>
              <a:tr h="3574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Fire Station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Duration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Start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Finish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550544"/>
                  </a:ext>
                </a:extLst>
              </a:tr>
              <a:tr h="357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Ad/Outreach/Q&amp;A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42/45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1 months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5/24/2019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6/27/2019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84919"/>
                  </a:ext>
                </a:extLst>
              </a:tr>
              <a:tr h="357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PDB RFQ Process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(pending PRC approval)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42/45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1 month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6/28/19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7/24/19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904704"/>
                  </a:ext>
                </a:extLst>
              </a:tr>
              <a:tr h="35742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SOQ due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7/19/19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621800"/>
                  </a:ext>
                </a:extLst>
              </a:tr>
              <a:tr h="35742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SOQ Review, Shortlist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7/22/19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7/24/19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925820"/>
                  </a:ext>
                </a:extLst>
              </a:tr>
              <a:tr h="357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PDB RFP Process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42/45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1.5 month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7/29/19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9/12/19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4518664"/>
                  </a:ext>
                </a:extLst>
              </a:tr>
              <a:tr h="35742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Issue RFP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7/29/19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336339"/>
                  </a:ext>
                </a:extLst>
              </a:tr>
              <a:tr h="35742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Proprietary Interactive Meetings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8/19/19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8/20/19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266054"/>
                  </a:ext>
                </a:extLst>
              </a:tr>
              <a:tr h="35742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Proposals due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8/30/19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104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Plan Review, Fee Opening, Scoring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8/31/19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9/5/19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4535810"/>
                  </a:ext>
                </a:extLst>
              </a:tr>
              <a:tr h="35742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Notice of Intent to Award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9/12/19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499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89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413351-796A-43B0-802A-90A688CED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8" y="235488"/>
            <a:ext cx="11790686" cy="1018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1977656" y="167562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DB Schedule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A1C469-CE60-4EFF-946A-5407E72AE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40704"/>
              </p:ext>
            </p:extLst>
          </p:nvPr>
        </p:nvGraphicFramePr>
        <p:xfrm>
          <a:off x="459926" y="1253335"/>
          <a:ext cx="11148238" cy="297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59137">
                  <a:extLst>
                    <a:ext uri="{9D8B030D-6E8A-4147-A177-3AD203B41FA5}">
                      <a16:colId xmlns:a16="http://schemas.microsoft.com/office/drawing/2014/main" val="2636539674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710792939"/>
                    </a:ext>
                  </a:extLst>
                </a:gridCol>
                <a:gridCol w="1093444">
                  <a:extLst>
                    <a:ext uri="{9D8B030D-6E8A-4147-A177-3AD203B41FA5}">
                      <a16:colId xmlns:a16="http://schemas.microsoft.com/office/drawing/2014/main" val="1874855558"/>
                    </a:ext>
                  </a:extLst>
                </a:gridCol>
                <a:gridCol w="1592207">
                  <a:extLst>
                    <a:ext uri="{9D8B030D-6E8A-4147-A177-3AD203B41FA5}">
                      <a16:colId xmlns:a16="http://schemas.microsoft.com/office/drawing/2014/main" val="3605381632"/>
                    </a:ext>
                  </a:extLst>
                </a:gridCol>
                <a:gridCol w="1356541">
                  <a:extLst>
                    <a:ext uri="{9D8B030D-6E8A-4147-A177-3AD203B41FA5}">
                      <a16:colId xmlns:a16="http://schemas.microsoft.com/office/drawing/2014/main" val="881222979"/>
                    </a:ext>
                  </a:extLst>
                </a:gridCol>
              </a:tblGrid>
              <a:tr h="3574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Fire Station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Duration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Start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Finish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550544"/>
                  </a:ext>
                </a:extLst>
              </a:tr>
              <a:tr h="2785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Contracting Period/Council Approval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42/45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months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9/11/19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11/5/19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84919"/>
                  </a:ext>
                </a:extLst>
              </a:tr>
              <a:tr h="1435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1a: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904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&gt;30%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Design/Estimating/Validation/Temp. Facilities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42/45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5 months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11/5/19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 2020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356073"/>
                  </a:ext>
                </a:extLst>
              </a:tr>
              <a:tr h="20848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1b: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621800"/>
                  </a:ext>
                </a:extLst>
              </a:tr>
              <a:tr h="27328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&gt;60% design, development of GMP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Pending DB input)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3 months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Spring 2020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Summer 2020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266054"/>
                  </a:ext>
                </a:extLst>
              </a:tr>
              <a:tr h="31231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&gt;30% design, development of preliminary GMP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Pending DB input)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HOLD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Summer 2020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104413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2: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4535810"/>
                  </a:ext>
                </a:extLst>
              </a:tr>
              <a:tr h="35742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GMP/Final Design/Permitting/Construction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(Pending DB input)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21 months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Summer 2020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Spring 2022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499496"/>
                  </a:ext>
                </a:extLst>
              </a:tr>
              <a:tr h="35742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GMP/Final Design/Permitting/Construction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(Pending DB input)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24 months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Spring 2021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Spring 2023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892350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46B4AB8B-A781-4D51-B02A-DA9B43B08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94" y="4355562"/>
            <a:ext cx="11281964" cy="23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6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072BE6-7F0F-4EA0-99B4-A5DF2EB00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8" y="235488"/>
            <a:ext cx="11790686" cy="1018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6A5CB3-3D29-43E2-AD2D-1F1EAB90C7ED}"/>
              </a:ext>
            </a:extLst>
          </p:cNvPr>
          <p:cNvSpPr/>
          <p:nvPr/>
        </p:nvSpPr>
        <p:spPr>
          <a:xfrm>
            <a:off x="647015" y="1579679"/>
            <a:ext cx="11156695" cy="46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Opportunity for Greater Innovation and Efficiencies</a:t>
            </a:r>
          </a:p>
          <a:p>
            <a:pPr marL="933450" lvl="1" indent="-533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Small constrained sites require complex phasing, permitting, and/or temporary facilities offsite.</a:t>
            </a:r>
          </a:p>
          <a:p>
            <a:pPr marL="933450" lvl="1" indent="-533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Coordination of two stations allows for lessons learned and design/construction standards development.</a:t>
            </a:r>
          </a:p>
          <a:p>
            <a:pPr marL="933450" lvl="1" indent="-533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33450" lvl="1" indent="-533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Savings in Project Delivery Time</a:t>
            </a:r>
          </a:p>
          <a:p>
            <a:pPr marL="933450" lvl="1" indent="-533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Efficient sequencing of design and construction with one team for both stations and temporary facilities. </a:t>
            </a:r>
          </a:p>
          <a:p>
            <a:pPr marL="933450" lvl="1" indent="-533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Flexible subcontractor procurement: best value selection, design-assist, phased procurement, SWMBE.</a:t>
            </a: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7150">
              <a:lnSpc>
                <a:spcPct val="90000"/>
              </a:lnSpc>
              <a:spcAft>
                <a:spcPts val="600"/>
              </a:spcAft>
            </a:pP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7150">
              <a:lnSpc>
                <a:spcPct val="90000"/>
              </a:lnSpc>
              <a:spcAft>
                <a:spcPts val="600"/>
              </a:spcAft>
            </a:pP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Activities are Specialized</a:t>
            </a:r>
          </a:p>
          <a:p>
            <a:pPr marL="933450" lvl="1" indent="-533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Specialized design and equipment: decontamination, emergency communications, vehicle maintenance, operations and fire fighter health and safety.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33450" lvl="1" indent="-533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Temporary facilities are integral to project success to ensure Fire response times and service.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1977656" y="167553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PDB?   </a:t>
            </a: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Meets RCW 39.10.300 Criteria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1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5461B9-F3E7-4AEC-A425-35102516C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8" y="235488"/>
            <a:ext cx="11790686" cy="1018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1991477" y="172874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Management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ACC621-D495-4797-B436-B1F8EC387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39822"/>
              </p:ext>
            </p:extLst>
          </p:nvPr>
        </p:nvGraphicFramePr>
        <p:xfrm>
          <a:off x="1165234" y="1109329"/>
          <a:ext cx="10683533" cy="5513183"/>
        </p:xfrm>
        <a:graphic>
          <a:graphicData uri="http://schemas.openxmlformats.org/drawingml/2006/table">
            <a:tbl>
              <a:tblPr/>
              <a:tblGrid>
                <a:gridCol w="746906">
                  <a:extLst>
                    <a:ext uri="{9D8B030D-6E8A-4147-A177-3AD203B41FA5}">
                      <a16:colId xmlns:a16="http://schemas.microsoft.com/office/drawing/2014/main" val="2896358159"/>
                    </a:ext>
                  </a:extLst>
                </a:gridCol>
                <a:gridCol w="2332744">
                  <a:extLst>
                    <a:ext uri="{9D8B030D-6E8A-4147-A177-3AD203B41FA5}">
                      <a16:colId xmlns:a16="http://schemas.microsoft.com/office/drawing/2014/main" val="4067793396"/>
                    </a:ext>
                  </a:extLst>
                </a:gridCol>
                <a:gridCol w="383084">
                  <a:extLst>
                    <a:ext uri="{9D8B030D-6E8A-4147-A177-3AD203B41FA5}">
                      <a16:colId xmlns:a16="http://schemas.microsoft.com/office/drawing/2014/main" val="1248137772"/>
                    </a:ext>
                  </a:extLst>
                </a:gridCol>
                <a:gridCol w="382370">
                  <a:extLst>
                    <a:ext uri="{9D8B030D-6E8A-4147-A177-3AD203B41FA5}">
                      <a16:colId xmlns:a16="http://schemas.microsoft.com/office/drawing/2014/main" val="1056032752"/>
                    </a:ext>
                  </a:extLst>
                </a:gridCol>
                <a:gridCol w="380943">
                  <a:extLst>
                    <a:ext uri="{9D8B030D-6E8A-4147-A177-3AD203B41FA5}">
                      <a16:colId xmlns:a16="http://schemas.microsoft.com/office/drawing/2014/main" val="2363754898"/>
                    </a:ext>
                  </a:extLst>
                </a:gridCol>
                <a:gridCol w="381656">
                  <a:extLst>
                    <a:ext uri="{9D8B030D-6E8A-4147-A177-3AD203B41FA5}">
                      <a16:colId xmlns:a16="http://schemas.microsoft.com/office/drawing/2014/main" val="949355165"/>
                    </a:ext>
                  </a:extLst>
                </a:gridCol>
                <a:gridCol w="380943">
                  <a:extLst>
                    <a:ext uri="{9D8B030D-6E8A-4147-A177-3AD203B41FA5}">
                      <a16:colId xmlns:a16="http://schemas.microsoft.com/office/drawing/2014/main" val="1783368633"/>
                    </a:ext>
                  </a:extLst>
                </a:gridCol>
                <a:gridCol w="382370">
                  <a:extLst>
                    <a:ext uri="{9D8B030D-6E8A-4147-A177-3AD203B41FA5}">
                      <a16:colId xmlns:a16="http://schemas.microsoft.com/office/drawing/2014/main" val="1279612712"/>
                    </a:ext>
                  </a:extLst>
                </a:gridCol>
                <a:gridCol w="380943">
                  <a:extLst>
                    <a:ext uri="{9D8B030D-6E8A-4147-A177-3AD203B41FA5}">
                      <a16:colId xmlns:a16="http://schemas.microsoft.com/office/drawing/2014/main" val="2995399162"/>
                    </a:ext>
                  </a:extLst>
                </a:gridCol>
                <a:gridCol w="380943">
                  <a:extLst>
                    <a:ext uri="{9D8B030D-6E8A-4147-A177-3AD203B41FA5}">
                      <a16:colId xmlns:a16="http://schemas.microsoft.com/office/drawing/2014/main" val="3181619638"/>
                    </a:ext>
                  </a:extLst>
                </a:gridCol>
                <a:gridCol w="380943">
                  <a:extLst>
                    <a:ext uri="{9D8B030D-6E8A-4147-A177-3AD203B41FA5}">
                      <a16:colId xmlns:a16="http://schemas.microsoft.com/office/drawing/2014/main" val="3009259085"/>
                    </a:ext>
                  </a:extLst>
                </a:gridCol>
                <a:gridCol w="382370">
                  <a:extLst>
                    <a:ext uri="{9D8B030D-6E8A-4147-A177-3AD203B41FA5}">
                      <a16:colId xmlns:a16="http://schemas.microsoft.com/office/drawing/2014/main" val="3456177379"/>
                    </a:ext>
                  </a:extLst>
                </a:gridCol>
                <a:gridCol w="382370">
                  <a:extLst>
                    <a:ext uri="{9D8B030D-6E8A-4147-A177-3AD203B41FA5}">
                      <a16:colId xmlns:a16="http://schemas.microsoft.com/office/drawing/2014/main" val="2953575442"/>
                    </a:ext>
                  </a:extLst>
                </a:gridCol>
                <a:gridCol w="382370">
                  <a:extLst>
                    <a:ext uri="{9D8B030D-6E8A-4147-A177-3AD203B41FA5}">
                      <a16:colId xmlns:a16="http://schemas.microsoft.com/office/drawing/2014/main" val="1219996003"/>
                    </a:ext>
                  </a:extLst>
                </a:gridCol>
                <a:gridCol w="380943">
                  <a:extLst>
                    <a:ext uri="{9D8B030D-6E8A-4147-A177-3AD203B41FA5}">
                      <a16:colId xmlns:a16="http://schemas.microsoft.com/office/drawing/2014/main" val="1750483854"/>
                    </a:ext>
                  </a:extLst>
                </a:gridCol>
                <a:gridCol w="383084">
                  <a:extLst>
                    <a:ext uri="{9D8B030D-6E8A-4147-A177-3AD203B41FA5}">
                      <a16:colId xmlns:a16="http://schemas.microsoft.com/office/drawing/2014/main" val="3042454556"/>
                    </a:ext>
                  </a:extLst>
                </a:gridCol>
                <a:gridCol w="380943">
                  <a:extLst>
                    <a:ext uri="{9D8B030D-6E8A-4147-A177-3AD203B41FA5}">
                      <a16:colId xmlns:a16="http://schemas.microsoft.com/office/drawing/2014/main" val="3835098484"/>
                    </a:ext>
                  </a:extLst>
                </a:gridCol>
                <a:gridCol w="381656">
                  <a:extLst>
                    <a:ext uri="{9D8B030D-6E8A-4147-A177-3AD203B41FA5}">
                      <a16:colId xmlns:a16="http://schemas.microsoft.com/office/drawing/2014/main" val="1057453128"/>
                    </a:ext>
                  </a:extLst>
                </a:gridCol>
                <a:gridCol w="388077">
                  <a:extLst>
                    <a:ext uri="{9D8B030D-6E8A-4147-A177-3AD203B41FA5}">
                      <a16:colId xmlns:a16="http://schemas.microsoft.com/office/drawing/2014/main" val="2599259735"/>
                    </a:ext>
                  </a:extLst>
                </a:gridCol>
                <a:gridCol w="388077">
                  <a:extLst>
                    <a:ext uri="{9D8B030D-6E8A-4147-A177-3AD203B41FA5}">
                      <a16:colId xmlns:a16="http://schemas.microsoft.com/office/drawing/2014/main" val="127136425"/>
                    </a:ext>
                  </a:extLst>
                </a:gridCol>
                <a:gridCol w="384511">
                  <a:extLst>
                    <a:ext uri="{9D8B030D-6E8A-4147-A177-3AD203B41FA5}">
                      <a16:colId xmlns:a16="http://schemas.microsoft.com/office/drawing/2014/main" val="3789756196"/>
                    </a:ext>
                  </a:extLst>
                </a:gridCol>
                <a:gridCol w="335287">
                  <a:extLst>
                    <a:ext uri="{9D8B030D-6E8A-4147-A177-3AD203B41FA5}">
                      <a16:colId xmlns:a16="http://schemas.microsoft.com/office/drawing/2014/main" val="4194564927"/>
                    </a:ext>
                  </a:extLst>
                </a:gridCol>
              </a:tblGrid>
              <a:tr h="674232">
                <a:tc gridSpan="2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1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Roles &amp; Responsibilities Matrix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6761"/>
                  </a:ext>
                </a:extLst>
              </a:tr>
              <a:tr h="551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8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City / OAC / Legal Team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460618"/>
                  </a:ext>
                </a:extLst>
              </a:tr>
              <a:tr h="200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DB Procurement: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20%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10%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5%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5%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5%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20%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5%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 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40%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 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 10%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 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10%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06790"/>
                  </a:ext>
                </a:extLst>
              </a:tr>
              <a:tr h="200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Design: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20%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10%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5%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5%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5%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20%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5%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 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40%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25%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 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5%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 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097148"/>
                  </a:ext>
                </a:extLst>
              </a:tr>
              <a:tr h="219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Construction / Closeout: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20%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10%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5%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5% 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5%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20%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5%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 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40%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25%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 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 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1% 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 1%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246222"/>
                  </a:ext>
                </a:extLst>
              </a:tr>
              <a:tr h="1332665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ID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Item Description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Jeff Sperry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Erin Leonhart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Steve Morikawa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Bruce Kroon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Chris Bothwell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Virginia Samuelson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Gretchen Zundel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Jason Torrie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Paul Byrne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Krista Lutz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Adam Johnson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Dave Jobs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Judy Sawin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Stacy </a:t>
                      </a:r>
                      <a:r>
                        <a:rPr lang="en-US" sz="10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Shewell</a:t>
                      </a:r>
                      <a:endParaRPr lang="en-US" sz="1000" dirty="0" err="1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Dave Petersen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Glen Lyons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Matt Wigging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(Roen, Est)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Robynne Thaxton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(Legal, DB)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640657"/>
                  </a:ext>
                </a:extLst>
              </a:tr>
              <a:tr h="286244">
                <a:tc>
                  <a:txBody>
                    <a:bodyPr/>
                    <a:lstStyle/>
                    <a:p>
                      <a:pPr marL="0" marR="0" lvl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Delivery Method selection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029131"/>
                  </a:ext>
                </a:extLst>
              </a:tr>
              <a:tr h="286244">
                <a:tc>
                  <a:txBody>
                    <a:bodyPr/>
                    <a:lstStyle/>
                    <a:p>
                      <a:pPr marL="0" marR="0" lvl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P2-100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Design-Build Procurement/Contracting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x</a:t>
                      </a: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29430"/>
                  </a:ext>
                </a:extLst>
              </a:tr>
              <a:tr h="286244">
                <a:tc>
                  <a:txBody>
                    <a:bodyPr/>
                    <a:lstStyle/>
                    <a:p>
                      <a:pPr marL="0" marR="0" lvl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P2-200</a:t>
                      </a:r>
                      <a:endParaRPr lang="en-US" sz="10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Management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x</a:t>
                      </a: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1629"/>
                  </a:ext>
                </a:extLst>
              </a:tr>
              <a:tr h="383495">
                <a:tc>
                  <a:txBody>
                    <a:bodyPr/>
                    <a:lstStyle/>
                    <a:p>
                      <a:pPr marL="0" marR="0" lvl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P2-300</a:t>
                      </a:r>
                      <a:endParaRPr lang="en-US" sz="10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PMP / Project Controls / Workflow Processes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 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 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30096"/>
                  </a:ext>
                </a:extLst>
              </a:tr>
              <a:tr h="286244">
                <a:tc>
                  <a:txBody>
                    <a:bodyPr/>
                    <a:lstStyle/>
                    <a:p>
                      <a:pPr marL="0" marR="0" lvl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P2-400</a:t>
                      </a:r>
                      <a:endParaRPr lang="en-US" sz="10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Schedule Review and Analysis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34182"/>
                  </a:ext>
                </a:extLst>
              </a:tr>
              <a:tr h="286244">
                <a:tc>
                  <a:txBody>
                    <a:bodyPr/>
                    <a:lstStyle/>
                    <a:p>
                      <a:pPr marL="0" marR="0" lvl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P2-500</a:t>
                      </a:r>
                      <a:endParaRPr lang="en-US" sz="10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Review and Analysis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49254"/>
                  </a:ext>
                </a:extLst>
              </a:tr>
              <a:tr h="261606">
                <a:tc>
                  <a:txBody>
                    <a:bodyPr/>
                    <a:lstStyle/>
                    <a:p>
                      <a:pPr marL="0" marR="0" lvl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FF&amp;E Coordination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600" dirty="0"/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441250"/>
                  </a:ext>
                </a:extLst>
              </a:tr>
              <a:tr h="258490">
                <a:tc>
                  <a:txBody>
                    <a:bodyPr/>
                    <a:lstStyle/>
                    <a:p>
                      <a:pPr marL="0" marR="0" lvl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P3</a:t>
                      </a:r>
                      <a:endParaRPr lang="en-US" sz="10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Warranty Period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" marR="3620" marT="3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990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638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AC6D19B-D7D9-4EE0-AD5B-F1626B5F6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66" y="206722"/>
            <a:ext cx="11790686" cy="1018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2099930" y="148997"/>
            <a:ext cx="679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 / Questions</a:t>
            </a:r>
          </a:p>
        </p:txBody>
      </p:sp>
      <p:pic>
        <p:nvPicPr>
          <p:cNvPr id="17" name="Graphic 16" descr="User">
            <a:extLst>
              <a:ext uri="{FF2B5EF4-FFF2-40B4-BE49-F238E27FC236}">
                <a16:creationId xmlns:a16="http://schemas.microsoft.com/office/drawing/2014/main" id="{6A4721D1-A74E-426F-8FB7-0B13CBBC4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0070" y="4935204"/>
            <a:ext cx="914400" cy="914400"/>
          </a:xfrm>
          <a:prstGeom prst="rect">
            <a:avLst/>
          </a:prstGeom>
        </p:spPr>
      </p:pic>
      <p:pic>
        <p:nvPicPr>
          <p:cNvPr id="18" name="Graphic 17" descr="User">
            <a:extLst>
              <a:ext uri="{FF2B5EF4-FFF2-40B4-BE49-F238E27FC236}">
                <a16:creationId xmlns:a16="http://schemas.microsoft.com/office/drawing/2014/main" id="{38F85A22-5167-45CA-8A38-450EDA4C74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5739" y="4935276"/>
            <a:ext cx="914400" cy="914400"/>
          </a:xfrm>
          <a:prstGeom prst="rect">
            <a:avLst/>
          </a:prstGeom>
        </p:spPr>
      </p:pic>
      <p:pic>
        <p:nvPicPr>
          <p:cNvPr id="25" name="Graphic 24" descr="User">
            <a:extLst>
              <a:ext uri="{FF2B5EF4-FFF2-40B4-BE49-F238E27FC236}">
                <a16:creationId xmlns:a16="http://schemas.microsoft.com/office/drawing/2014/main" id="{3230A3D1-6734-4F7A-98CF-A376C96FD6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58787" y="4935204"/>
            <a:ext cx="914400" cy="914400"/>
          </a:xfrm>
          <a:prstGeom prst="rect">
            <a:avLst/>
          </a:prstGeom>
        </p:spPr>
      </p:pic>
      <p:pic>
        <p:nvPicPr>
          <p:cNvPr id="26" name="Graphic 25" descr="User">
            <a:extLst>
              <a:ext uri="{FF2B5EF4-FFF2-40B4-BE49-F238E27FC236}">
                <a16:creationId xmlns:a16="http://schemas.microsoft.com/office/drawing/2014/main" id="{24D0165B-A133-4BD1-A854-BAC76B7EF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8082" y="4935276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AD14E81-3A2B-4C51-A0DC-92C1E3F983D3}"/>
              </a:ext>
            </a:extLst>
          </p:cNvPr>
          <p:cNvSpPr txBox="1"/>
          <p:nvPr/>
        </p:nvSpPr>
        <p:spPr>
          <a:xfrm>
            <a:off x="2095483" y="5696564"/>
            <a:ext cx="138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Butch Noble,</a:t>
            </a:r>
          </a:p>
          <a:p>
            <a:pPr algn="ctr"/>
            <a:r>
              <a:rPr lang="en-US" sz="1200" dirty="0"/>
              <a:t>City of Bothell, Deputy Fire Chief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1F4107-97D4-4249-B9E4-EC9571F45A61}"/>
              </a:ext>
            </a:extLst>
          </p:cNvPr>
          <p:cNvSpPr txBox="1"/>
          <p:nvPr/>
        </p:nvSpPr>
        <p:spPr>
          <a:xfrm>
            <a:off x="3555860" y="5703377"/>
            <a:ext cx="1237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Erin Leonhart, </a:t>
            </a:r>
          </a:p>
          <a:p>
            <a:pPr algn="ctr"/>
            <a:r>
              <a:rPr lang="en-US" sz="1200" dirty="0"/>
              <a:t>City of Bothell, Director Public Works, </a:t>
            </a:r>
          </a:p>
          <a:p>
            <a:pPr algn="ctr"/>
            <a:r>
              <a:rPr lang="en-US" sz="1200" dirty="0"/>
              <a:t>Project Sponsor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4412D5-87B6-446F-9DB4-32DE1F853B38}"/>
              </a:ext>
            </a:extLst>
          </p:cNvPr>
          <p:cNvSpPr txBox="1"/>
          <p:nvPr/>
        </p:nvSpPr>
        <p:spPr>
          <a:xfrm>
            <a:off x="7832181" y="5686929"/>
            <a:ext cx="133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Dave Jobs,</a:t>
            </a:r>
          </a:p>
          <a:p>
            <a:pPr algn="ctr"/>
            <a:r>
              <a:rPr lang="en-US" sz="1200" dirty="0"/>
              <a:t>OAC, </a:t>
            </a:r>
          </a:p>
          <a:p>
            <a:pPr algn="ctr"/>
            <a:r>
              <a:rPr lang="en-US" sz="1200" dirty="0"/>
              <a:t>Principal in Charge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4F23E0-C9FD-416D-81AA-F607D400844F}"/>
              </a:ext>
            </a:extLst>
          </p:cNvPr>
          <p:cNvSpPr txBox="1"/>
          <p:nvPr/>
        </p:nvSpPr>
        <p:spPr>
          <a:xfrm>
            <a:off x="6410175" y="5686929"/>
            <a:ext cx="126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Krista Lutz, </a:t>
            </a:r>
          </a:p>
          <a:p>
            <a:pPr algn="ctr"/>
            <a:r>
              <a:rPr lang="en-US" sz="1200" dirty="0"/>
              <a:t>OAC, </a:t>
            </a:r>
          </a:p>
          <a:p>
            <a:pPr algn="ctr"/>
            <a:r>
              <a:rPr lang="en-US" sz="1200" dirty="0"/>
              <a:t>Project Manager</a:t>
            </a:r>
          </a:p>
        </p:txBody>
      </p:sp>
      <p:pic>
        <p:nvPicPr>
          <p:cNvPr id="33" name="Graphic 32" descr="User">
            <a:extLst>
              <a:ext uri="{FF2B5EF4-FFF2-40B4-BE49-F238E27FC236}">
                <a16:creationId xmlns:a16="http://schemas.microsoft.com/office/drawing/2014/main" id="{31255C52-B435-4676-B6FE-1F8E1048C3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721" y="1789313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61403B8-870F-468C-9969-F25257A9AA74}"/>
              </a:ext>
            </a:extLst>
          </p:cNvPr>
          <p:cNvSpPr txBox="1"/>
          <p:nvPr/>
        </p:nvSpPr>
        <p:spPr>
          <a:xfrm>
            <a:off x="718072" y="2575094"/>
            <a:ext cx="107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Jim Dugan</a:t>
            </a:r>
          </a:p>
          <a:p>
            <a:r>
              <a:rPr lang="en-US" sz="1200" dirty="0"/>
              <a:t>Panel</a:t>
            </a:r>
          </a:p>
          <a:p>
            <a:endParaRPr lang="en-US" sz="1200" dirty="0"/>
          </a:p>
          <a:p>
            <a:r>
              <a:rPr lang="en-US" sz="1200" i="1" dirty="0" err="1"/>
              <a:t>Parametrix</a:t>
            </a:r>
            <a:endParaRPr lang="en-US" sz="1200" i="1" dirty="0"/>
          </a:p>
        </p:txBody>
      </p:sp>
      <p:pic>
        <p:nvPicPr>
          <p:cNvPr id="35" name="Graphic 34" descr="User">
            <a:extLst>
              <a:ext uri="{FF2B5EF4-FFF2-40B4-BE49-F238E27FC236}">
                <a16:creationId xmlns:a16="http://schemas.microsoft.com/office/drawing/2014/main" id="{A014537B-FF16-4216-B376-31FABCB0A5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1368" y="1799319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FB81B11-7BC6-4B0F-8B83-BEA33FDC9B7F}"/>
              </a:ext>
            </a:extLst>
          </p:cNvPr>
          <p:cNvSpPr txBox="1"/>
          <p:nvPr/>
        </p:nvSpPr>
        <p:spPr>
          <a:xfrm>
            <a:off x="2086393" y="2590429"/>
            <a:ext cx="1079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Quinn Dolan</a:t>
            </a:r>
          </a:p>
          <a:p>
            <a:r>
              <a:rPr lang="en-US" sz="1200" dirty="0"/>
              <a:t>Panel</a:t>
            </a:r>
          </a:p>
          <a:p>
            <a:endParaRPr lang="en-US" sz="1200" dirty="0"/>
          </a:p>
          <a:p>
            <a:r>
              <a:rPr lang="en-US" sz="1200" i="1" dirty="0"/>
              <a:t>Centennial Contractors</a:t>
            </a:r>
          </a:p>
        </p:txBody>
      </p:sp>
      <p:pic>
        <p:nvPicPr>
          <p:cNvPr id="37" name="Graphic 36" descr="User">
            <a:extLst>
              <a:ext uri="{FF2B5EF4-FFF2-40B4-BE49-F238E27FC236}">
                <a16:creationId xmlns:a16="http://schemas.microsoft.com/office/drawing/2014/main" id="{B99844B2-AF24-4056-9690-221E7D50E8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77037" y="1807257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E009507-ABA9-4E14-A8E7-85455833170E}"/>
              </a:ext>
            </a:extLst>
          </p:cNvPr>
          <p:cNvSpPr txBox="1"/>
          <p:nvPr/>
        </p:nvSpPr>
        <p:spPr>
          <a:xfrm>
            <a:off x="8065388" y="2593038"/>
            <a:ext cx="1079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Mark </a:t>
            </a:r>
            <a:r>
              <a:rPr lang="en-US" sz="1200" b="1" dirty="0" err="1"/>
              <a:t>Ottele</a:t>
            </a:r>
            <a:endParaRPr lang="en-US" sz="1200" b="1" dirty="0"/>
          </a:p>
          <a:p>
            <a:r>
              <a:rPr lang="en-US" sz="1200" dirty="0"/>
              <a:t>Panel</a:t>
            </a:r>
          </a:p>
          <a:p>
            <a:endParaRPr lang="en-US" sz="1200" dirty="0"/>
          </a:p>
          <a:p>
            <a:r>
              <a:rPr lang="en-US" sz="1200" i="1" dirty="0"/>
              <a:t>Granite Construction</a:t>
            </a:r>
          </a:p>
        </p:txBody>
      </p:sp>
      <p:pic>
        <p:nvPicPr>
          <p:cNvPr id="41" name="Graphic 40" descr="User">
            <a:extLst>
              <a:ext uri="{FF2B5EF4-FFF2-40B4-BE49-F238E27FC236}">
                <a16:creationId xmlns:a16="http://schemas.microsoft.com/office/drawing/2014/main" id="{CF3DB15D-07C2-432E-8D80-F514FF072A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21055" y="1789313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05C47A5-B7A1-4037-B3D9-B97E10738A80}"/>
              </a:ext>
            </a:extLst>
          </p:cNvPr>
          <p:cNvSpPr txBox="1"/>
          <p:nvPr/>
        </p:nvSpPr>
        <p:spPr>
          <a:xfrm>
            <a:off x="9309406" y="2575094"/>
            <a:ext cx="1079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David Talcott</a:t>
            </a:r>
          </a:p>
          <a:p>
            <a:r>
              <a:rPr lang="en-US" sz="1200" dirty="0"/>
              <a:t>Panel</a:t>
            </a:r>
          </a:p>
          <a:p>
            <a:endParaRPr lang="en-US" sz="1200" dirty="0"/>
          </a:p>
          <a:p>
            <a:r>
              <a:rPr lang="en-US" sz="1200" i="1" dirty="0" err="1"/>
              <a:t>Exeltech</a:t>
            </a:r>
            <a:r>
              <a:rPr lang="en-US" sz="1200" i="1" dirty="0"/>
              <a:t> Consulting</a:t>
            </a:r>
          </a:p>
        </p:txBody>
      </p:sp>
      <p:pic>
        <p:nvPicPr>
          <p:cNvPr id="43" name="Graphic 42" descr="User">
            <a:extLst>
              <a:ext uri="{FF2B5EF4-FFF2-40B4-BE49-F238E27FC236}">
                <a16:creationId xmlns:a16="http://schemas.microsoft.com/office/drawing/2014/main" id="{5AAEF60A-2DB4-494B-B880-E6495DC89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40386" y="1798379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8510EB7-FFC6-4E9C-8994-5265C9E31A22}"/>
              </a:ext>
            </a:extLst>
          </p:cNvPr>
          <p:cNvSpPr txBox="1"/>
          <p:nvPr/>
        </p:nvSpPr>
        <p:spPr>
          <a:xfrm>
            <a:off x="10528737" y="2593038"/>
            <a:ext cx="1079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Kyle Twohig</a:t>
            </a:r>
          </a:p>
          <a:p>
            <a:r>
              <a:rPr lang="en-US" sz="1200" dirty="0"/>
              <a:t>Panel</a:t>
            </a:r>
          </a:p>
          <a:p>
            <a:endParaRPr lang="en-US" sz="1200" dirty="0"/>
          </a:p>
          <a:p>
            <a:r>
              <a:rPr lang="en-US" sz="1200" i="1" dirty="0"/>
              <a:t>City of Spokane</a:t>
            </a:r>
          </a:p>
        </p:txBody>
      </p:sp>
      <p:pic>
        <p:nvPicPr>
          <p:cNvPr id="45" name="Graphic 44" descr="User">
            <a:extLst>
              <a:ext uri="{FF2B5EF4-FFF2-40B4-BE49-F238E27FC236}">
                <a16:creationId xmlns:a16="http://schemas.microsoft.com/office/drawing/2014/main" id="{8B16E45D-FBD4-4924-AC4C-72D179689D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1657" y="1808049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8A4AB46-1E1D-4AE2-A556-CDD541F5C44F}"/>
              </a:ext>
            </a:extLst>
          </p:cNvPr>
          <p:cNvSpPr txBox="1"/>
          <p:nvPr/>
        </p:nvSpPr>
        <p:spPr>
          <a:xfrm>
            <a:off x="3460008" y="2593830"/>
            <a:ext cx="107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Tim Buckley</a:t>
            </a:r>
          </a:p>
          <a:p>
            <a:r>
              <a:rPr lang="en-US" sz="1200" dirty="0"/>
              <a:t>Panel</a:t>
            </a:r>
          </a:p>
          <a:p>
            <a:endParaRPr lang="en-US" sz="1200" dirty="0"/>
          </a:p>
          <a:p>
            <a:r>
              <a:rPr lang="en-US" sz="1200" i="1" dirty="0"/>
              <a:t>Meng Analysis</a:t>
            </a:r>
          </a:p>
        </p:txBody>
      </p:sp>
      <p:pic>
        <p:nvPicPr>
          <p:cNvPr id="47" name="Graphic 46" descr="User">
            <a:extLst>
              <a:ext uri="{FF2B5EF4-FFF2-40B4-BE49-F238E27FC236}">
                <a16:creationId xmlns:a16="http://schemas.microsoft.com/office/drawing/2014/main" id="{649B3439-7D07-4B7A-B35C-744D40017E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17228" y="1789313"/>
            <a:ext cx="914400" cy="9144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1E68ED6-8752-479D-8995-A712C6C0AA36}"/>
              </a:ext>
            </a:extLst>
          </p:cNvPr>
          <p:cNvSpPr txBox="1"/>
          <p:nvPr/>
        </p:nvSpPr>
        <p:spPr>
          <a:xfrm>
            <a:off x="5105579" y="2575094"/>
            <a:ext cx="107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Janice Zahn</a:t>
            </a:r>
          </a:p>
          <a:p>
            <a:r>
              <a:rPr lang="en-US" sz="1200" dirty="0"/>
              <a:t>Panel Chair</a:t>
            </a:r>
          </a:p>
          <a:p>
            <a:endParaRPr lang="en-US" sz="1200" dirty="0"/>
          </a:p>
          <a:p>
            <a:r>
              <a:rPr lang="en-US" sz="1200" i="1" dirty="0"/>
              <a:t>Port of Seattle</a:t>
            </a:r>
          </a:p>
        </p:txBody>
      </p:sp>
      <p:pic>
        <p:nvPicPr>
          <p:cNvPr id="49" name="Graphic 48" descr="User">
            <a:extLst>
              <a:ext uri="{FF2B5EF4-FFF2-40B4-BE49-F238E27FC236}">
                <a16:creationId xmlns:a16="http://schemas.microsoft.com/office/drawing/2014/main" id="{062F780F-B7E0-42B0-A5DE-DDD27C391A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3108" y="1789804"/>
            <a:ext cx="914400" cy="9144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F6D0A4E-668B-48AA-847A-B8DD3278FBD6}"/>
              </a:ext>
            </a:extLst>
          </p:cNvPr>
          <p:cNvSpPr txBox="1"/>
          <p:nvPr/>
        </p:nvSpPr>
        <p:spPr>
          <a:xfrm>
            <a:off x="6591459" y="2575585"/>
            <a:ext cx="1079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Brian Eppler</a:t>
            </a:r>
          </a:p>
          <a:p>
            <a:r>
              <a:rPr lang="en-US" sz="1200" dirty="0"/>
              <a:t>Panel</a:t>
            </a:r>
          </a:p>
          <a:p>
            <a:endParaRPr lang="en-US" sz="1200" dirty="0"/>
          </a:p>
          <a:p>
            <a:r>
              <a:rPr lang="en-US" sz="1200" i="1" dirty="0"/>
              <a:t>University Mechanical</a:t>
            </a:r>
          </a:p>
        </p:txBody>
      </p:sp>
      <p:pic>
        <p:nvPicPr>
          <p:cNvPr id="51" name="Graphic 50" descr="User">
            <a:extLst>
              <a:ext uri="{FF2B5EF4-FFF2-40B4-BE49-F238E27FC236}">
                <a16:creationId xmlns:a16="http://schemas.microsoft.com/office/drawing/2014/main" id="{52F0C779-FDBA-4D50-8ACB-4FD547FFD0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6201" y="4935289"/>
            <a:ext cx="914400" cy="914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FA7AC82-DBB6-4FC8-A7D8-DCC71B86E0FA}"/>
              </a:ext>
            </a:extLst>
          </p:cNvPr>
          <p:cNvSpPr txBox="1"/>
          <p:nvPr/>
        </p:nvSpPr>
        <p:spPr>
          <a:xfrm>
            <a:off x="4993029" y="5705794"/>
            <a:ext cx="1154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Jeff Sperry,</a:t>
            </a:r>
          </a:p>
          <a:p>
            <a:pPr algn="ctr"/>
            <a:r>
              <a:rPr lang="en-US" sz="1200" dirty="0"/>
              <a:t>City of Bothell, Manager Fleet and Facilities, </a:t>
            </a:r>
          </a:p>
          <a:p>
            <a:pPr algn="ctr"/>
            <a:r>
              <a:rPr lang="en-US" sz="1200" dirty="0"/>
              <a:t>Project Lead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5CF67-42A2-416F-ACD7-6AFE656645A0}"/>
              </a:ext>
            </a:extLst>
          </p:cNvPr>
          <p:cNvSpPr/>
          <p:nvPr/>
        </p:nvSpPr>
        <p:spPr>
          <a:xfrm>
            <a:off x="4809059" y="4474213"/>
            <a:ext cx="189224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Fire Station Team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C9076-C65D-49E2-8C77-1650EE6B4604}"/>
              </a:ext>
            </a:extLst>
          </p:cNvPr>
          <p:cNvSpPr/>
          <p:nvPr/>
        </p:nvSpPr>
        <p:spPr>
          <a:xfrm>
            <a:off x="4881891" y="1315281"/>
            <a:ext cx="113871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PRC Panel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D1E94C-5B1A-4648-A241-534A6626F5ED}"/>
              </a:ext>
            </a:extLst>
          </p:cNvPr>
          <p:cNvCxnSpPr/>
          <p:nvPr/>
        </p:nvCxnSpPr>
        <p:spPr>
          <a:xfrm>
            <a:off x="550416" y="2611421"/>
            <a:ext cx="10804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431763-F5AD-4E1E-8709-773A06F2D2B1}"/>
              </a:ext>
            </a:extLst>
          </p:cNvPr>
          <p:cNvCxnSpPr>
            <a:cxnSpLocks/>
          </p:cNvCxnSpPr>
          <p:nvPr/>
        </p:nvCxnSpPr>
        <p:spPr>
          <a:xfrm>
            <a:off x="1722268" y="5730733"/>
            <a:ext cx="7587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022AC6-7390-4CE5-B5E9-5A96E7BC5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10" y="2925534"/>
            <a:ext cx="11389886" cy="3874277"/>
          </a:xfrm>
        </p:spPr>
        <p:txBody>
          <a:bodyPr>
            <a:no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Fire Stations 42 &amp; 45</a:t>
            </a:r>
          </a:p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Rebuild Two New Stations On Existing Sites</a:t>
            </a:r>
          </a:p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Maintain Critical Life-safety Operations</a:t>
            </a:r>
          </a:p>
          <a:p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to Use Progressive Design-Build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Review Committee Meeting:  June 27</a:t>
            </a:r>
            <a:r>
              <a:rPr lang="en-US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6FD607-8898-4121-97C1-BCB59FB8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563" y="492846"/>
            <a:ext cx="2926237" cy="20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7EC2A-99AE-448D-A2C3-78DD1AC82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3" y="504000"/>
            <a:ext cx="1558084" cy="3765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0B6BCF-D0FB-4D0B-B848-29A769477CF6}"/>
              </a:ext>
            </a:extLst>
          </p:cNvPr>
          <p:cNvSpPr txBox="1"/>
          <p:nvPr/>
        </p:nvSpPr>
        <p:spPr>
          <a:xfrm>
            <a:off x="1977656" y="342993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A5CB3-3D29-43E2-AD2D-1F1EAB90C7ED}"/>
              </a:ext>
            </a:extLst>
          </p:cNvPr>
          <p:cNvSpPr/>
          <p:nvPr/>
        </p:nvSpPr>
        <p:spPr>
          <a:xfrm>
            <a:off x="1531443" y="1336894"/>
            <a:ext cx="9387840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Introductions and Org Chart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Description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 and Funding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Schedule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Progressive Design Build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Management and Qualifications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35DA9C-EE66-4894-A9B7-8C0DC1B93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130" y="362771"/>
            <a:ext cx="1433906" cy="102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5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B153E-C986-408C-A581-428FD2682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8" y="235488"/>
            <a:ext cx="11790686" cy="10181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6B5F0D1-6F6F-4134-9414-9A8BE210ECDC}"/>
              </a:ext>
            </a:extLst>
          </p:cNvPr>
          <p:cNvSpPr txBox="1"/>
          <p:nvPr/>
        </p:nvSpPr>
        <p:spPr>
          <a:xfrm>
            <a:off x="1977656" y="172879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Organizaton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Chart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127D9C-E364-4C3B-93D3-8B5DF77F93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20"/>
          <a:stretch/>
        </p:blipFill>
        <p:spPr>
          <a:xfrm>
            <a:off x="1876555" y="985503"/>
            <a:ext cx="8697616" cy="56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5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072BE6-7F0F-4EA0-99B4-A5DF2EB00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8" y="235488"/>
            <a:ext cx="11790686" cy="1018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6A5CB3-3D29-43E2-AD2D-1F1EAB90C7ED}"/>
              </a:ext>
            </a:extLst>
          </p:cNvPr>
          <p:cNvSpPr/>
          <p:nvPr/>
        </p:nvSpPr>
        <p:spPr>
          <a:xfrm>
            <a:off x="1083111" y="2001095"/>
            <a:ext cx="10025778" cy="350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3450" lvl="1" indent="-533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 critical life-safety operations during construction of two fire stations and temporary facilities.</a:t>
            </a:r>
          </a:p>
          <a:p>
            <a:pPr marL="933450" lvl="1" indent="-533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33450" lvl="1" indent="-533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Substantial fiscal benefit to the City and tax payers by speeding up overall delivery.</a:t>
            </a:r>
          </a:p>
          <a:p>
            <a:pPr marL="933450" lvl="1" indent="-533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33450" lvl="1" indent="-533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Significantly reduced liability and risk exposure to the City and tax payers.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1977656" y="167553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Description - Public Benefit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6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6A5CB3-3D29-43E2-AD2D-1F1EAB90C7ED}"/>
              </a:ext>
            </a:extLst>
          </p:cNvPr>
          <p:cNvSpPr/>
          <p:nvPr/>
        </p:nvSpPr>
        <p:spPr>
          <a:xfrm>
            <a:off x="131546" y="1114889"/>
            <a:ext cx="11790685" cy="57431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rebuild of Fire Stations 42 &amp; 45 on existing sites.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Temporary facilities and/or phased construction for both stations.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 critical life-safety operations during construction.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LEED Silver, 1% for the Arts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Station 45 - Canyon Park/Police Department Office: </a:t>
            </a:r>
          </a:p>
          <a:p>
            <a:pPr marL="1828800" lvl="3" indent="-514350">
              <a:lnSpc>
                <a:spcPct val="9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Approx. 17,000 SF facility with 4 bays.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Station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42 - Downtown HQ/Training/Administration: </a:t>
            </a:r>
          </a:p>
          <a:p>
            <a:pPr marL="1847850" lvl="3" indent="-533400">
              <a:lnSpc>
                <a:spcPct val="90000"/>
              </a:lnSpc>
              <a:spcAft>
                <a:spcPts val="1200"/>
              </a:spcAft>
              <a:buAutoNum type="alphaLcParenR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Approx.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26,000 SF facility with 5 bay drive through.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847850" lvl="3" indent="-533400">
              <a:lnSpc>
                <a:spcPct val="90000"/>
              </a:lnSpc>
              <a:spcAft>
                <a:spcPts val="1200"/>
              </a:spcAft>
              <a:buAutoNum type="alphaLcParenR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Approx. 3,000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SF detached reserve &amp; support apparatus room structure; constructed as a separate non-essential building; 3 bays.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847850" lvl="3" indent="-533400">
              <a:lnSpc>
                <a:spcPct val="9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tower/facility if budget allows.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882E4-B6B7-4A28-B1F6-DF0D4D8C8AAE}"/>
              </a:ext>
            </a:extLst>
          </p:cNvPr>
          <p:cNvSpPr txBox="1"/>
          <p:nvPr/>
        </p:nvSpPr>
        <p:spPr>
          <a:xfrm>
            <a:off x="1977656" y="162240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Description - Scope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782309-59C3-4D87-B42D-01086F38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8" y="235488"/>
            <a:ext cx="11790686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9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04EEF9-960A-42C3-9EB2-ADE2E431B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8" y="235488"/>
            <a:ext cx="11790686" cy="1018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1977656" y="119708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Description – Station 42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30600C-9CAD-46B0-BD49-2B0EA8D4653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1650" y="1736510"/>
            <a:ext cx="5943600" cy="4161155"/>
          </a:xfrm>
          <a:prstGeom prst="rect">
            <a:avLst/>
          </a:prstGeom>
        </p:spPr>
      </p:pic>
      <p:pic>
        <p:nvPicPr>
          <p:cNvPr id="13" name="Picture 12" descr="C:\Users\klutz\AppData\Local\Microsoft\Windows\INetCache\Content.MSO\7C4A0257.tmp">
            <a:extLst>
              <a:ext uri="{FF2B5EF4-FFF2-40B4-BE49-F238E27FC236}">
                <a16:creationId xmlns:a16="http://schemas.microsoft.com/office/drawing/2014/main" id="{04E985BE-E038-4D91-815D-95F86FC615D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04" y="1736510"/>
            <a:ext cx="5201285" cy="3342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2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C0C9FD4-4E01-4DCA-BAD8-609E987BD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8" y="235488"/>
            <a:ext cx="11790686" cy="1018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1977656" y="199458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Description – Station 45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1CEB4-AEBB-4098-8414-94F9C11ED1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8156" y="1589312"/>
            <a:ext cx="5843905" cy="4099560"/>
          </a:xfrm>
          <a:prstGeom prst="rect">
            <a:avLst/>
          </a:prstGeom>
        </p:spPr>
      </p:pic>
      <p:pic>
        <p:nvPicPr>
          <p:cNvPr id="8" name="Picture 7" descr="C:\Users\klutz\AppData\Local\Microsoft\Windows\INetCache\Content.MSO\CF1B66A1.tmp">
            <a:extLst>
              <a:ext uri="{FF2B5EF4-FFF2-40B4-BE49-F238E27FC236}">
                <a16:creationId xmlns:a16="http://schemas.microsoft.com/office/drawing/2014/main" id="{7DE52D04-A10E-47DB-80D9-7CCFAD606D2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14" y="1953379"/>
            <a:ext cx="5227955" cy="3376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70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D24EC7F-667A-4A4A-9E0E-A9E9C028E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8" y="235488"/>
            <a:ext cx="11790686" cy="1018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B657A4-9E85-4176-BB4E-05D99768564B}"/>
              </a:ext>
            </a:extLst>
          </p:cNvPr>
          <p:cNvSpPr txBox="1"/>
          <p:nvPr/>
        </p:nvSpPr>
        <p:spPr>
          <a:xfrm>
            <a:off x="1977656" y="140973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Description – Temp. Facilities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585BB6-F298-4FDA-A4C1-EA031D537B8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5" y="1196835"/>
            <a:ext cx="4445424" cy="56611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F4FA1DF-1552-476F-B54D-9B8DABF9B30E}"/>
              </a:ext>
            </a:extLst>
          </p:cNvPr>
          <p:cNvSpPr/>
          <p:nvPr/>
        </p:nvSpPr>
        <p:spPr>
          <a:xfrm>
            <a:off x="2048537" y="2279982"/>
            <a:ext cx="1175660" cy="12094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263014-F325-4F2D-885E-03DD605051A7}"/>
              </a:ext>
            </a:extLst>
          </p:cNvPr>
          <p:cNvSpPr/>
          <p:nvPr/>
        </p:nvSpPr>
        <p:spPr>
          <a:xfrm>
            <a:off x="2458651" y="4130794"/>
            <a:ext cx="1175660" cy="12094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8A49B5-4545-4B16-A605-850137E3E40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58" y="1330798"/>
            <a:ext cx="6589787" cy="431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9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EA20DD67DFF458B4D233B35FC4F2B" ma:contentTypeVersion="6" ma:contentTypeDescription="Create a new document." ma:contentTypeScope="" ma:versionID="024656b55a1833ad6e6d9331ef1a0015">
  <xsd:schema xmlns:xsd="http://www.w3.org/2001/XMLSchema" xmlns:xs="http://www.w3.org/2001/XMLSchema" xmlns:p="http://schemas.microsoft.com/office/2006/metadata/properties" xmlns:ns2="eb77a055-0958-4e73-a3e5-9b89c4254710" targetNamespace="http://schemas.microsoft.com/office/2006/metadata/properties" ma:root="true" ma:fieldsID="8a09b2185bff229478eb6f879ee68c88" ns2:_="">
    <xsd:import namespace="eb77a055-0958-4e73-a3e5-9b89c42547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7a055-0958-4e73-a3e5-9b89c42547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9BA847-20A2-4F81-B34F-0648C3E516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2B6E40-88AA-4378-BB41-B4610CD094F0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eb77a055-0958-4e73-a3e5-9b89c4254710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279012A-22CE-427B-BD11-BC6430D02A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77a055-0958-4e73-a3e5-9b89c42547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1086</Words>
  <Application>Microsoft Office PowerPoint</Application>
  <PresentationFormat>Widescreen</PresentationFormat>
  <Paragraphs>375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Panel Procedures  20 minute applicant presentation (with a 5 minute reminder provided) 15 minute panel question and answer session 10 minutes for public comments only, no questions allowed (limited to 2 minutes per person) 15 minutes for panel deliberations and determination.  Total time: 60 minutes  Remind application team to sign-in before they leave.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Lutz</dc:creator>
  <cp:lastModifiedBy>Krista Lutz</cp:lastModifiedBy>
  <cp:revision>70</cp:revision>
  <dcterms:created xsi:type="dcterms:W3CDTF">2019-05-19T03:30:11Z</dcterms:created>
  <dcterms:modified xsi:type="dcterms:W3CDTF">2019-06-27T03:07:29Z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0x010100673EA20DD67DFF458B4D233B35FC4F2B</vt:lpwstr>
  </property>
</Properties>
</file>