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699" r:id="rId5"/>
    <p:sldMasterId id="2147483711" r:id="rId6"/>
    <p:sldMasterId id="2147483723" r:id="rId7"/>
    <p:sldMasterId id="2147483759" r:id="rId8"/>
    <p:sldMasterId id="2147483735" r:id="rId9"/>
    <p:sldMasterId id="2147483747" r:id="rId10"/>
  </p:sldMasterIdLst>
  <p:notesMasterIdLst>
    <p:notesMasterId r:id="rId27"/>
  </p:notesMasterIdLst>
  <p:handoutMasterIdLst>
    <p:handoutMasterId r:id="rId28"/>
  </p:handoutMasterIdLst>
  <p:sldIdLst>
    <p:sldId id="258" r:id="rId11"/>
    <p:sldId id="283" r:id="rId12"/>
    <p:sldId id="304" r:id="rId13"/>
    <p:sldId id="282" r:id="rId14"/>
    <p:sldId id="284" r:id="rId15"/>
    <p:sldId id="288" r:id="rId16"/>
    <p:sldId id="294" r:id="rId17"/>
    <p:sldId id="293" r:id="rId18"/>
    <p:sldId id="281" r:id="rId19"/>
    <p:sldId id="295" r:id="rId20"/>
    <p:sldId id="291" r:id="rId21"/>
    <p:sldId id="285" r:id="rId22"/>
    <p:sldId id="286" r:id="rId23"/>
    <p:sldId id="287" r:id="rId24"/>
    <p:sldId id="303" r:id="rId25"/>
    <p:sldId id="290" r:id="rId2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0">
          <p15:clr>
            <a:srgbClr val="A4A3A4"/>
          </p15:clr>
        </p15:guide>
        <p15:guide id="4" pos="192">
          <p15:clr>
            <a:srgbClr val="A4A3A4"/>
          </p15:clr>
        </p15:guide>
        <p15:guide id="5" pos="5568">
          <p15:clr>
            <a:srgbClr val="A4A3A4"/>
          </p15:clr>
        </p15:guide>
        <p15:guide id="6" pos="3936">
          <p15:clr>
            <a:srgbClr val="A4A3A4"/>
          </p15:clr>
        </p15:guide>
        <p15:guide id="7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 Bingham" initials="B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591"/>
    <a:srgbClr val="A5B75E"/>
    <a:srgbClr val="332A86"/>
    <a:srgbClr val="6CA8C8"/>
    <a:srgbClr val="7B93A0"/>
    <a:srgbClr val="C06735"/>
    <a:srgbClr val="625345"/>
    <a:srgbClr val="BFCBCE"/>
    <a:srgbClr val="71110A"/>
    <a:srgbClr val="7B7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8" autoAdjust="0"/>
    <p:restoredTop sz="92119" autoAdjust="0"/>
  </p:normalViewPr>
  <p:slideViewPr>
    <p:cSldViewPr snapToGrid="0">
      <p:cViewPr varScale="1">
        <p:scale>
          <a:sx n="85" d="100"/>
          <a:sy n="85" d="100"/>
        </p:scale>
        <p:origin x="1733" y="53"/>
      </p:cViewPr>
      <p:guideLst>
        <p:guide orient="horz" pos="1008"/>
        <p:guide orient="horz" pos="4032"/>
        <p:guide pos="2880"/>
        <p:guide pos="192"/>
        <p:guide pos="5568"/>
        <p:guide pos="3936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649" cy="46637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0"/>
            <a:ext cx="3043649" cy="46637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16F10EC3-F014-48B9-A151-5DFF02098CE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2"/>
            <a:ext cx="3043649" cy="466378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2"/>
            <a:ext cx="3043649" cy="466378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D223B5CE-7511-406D-BB16-EF30655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0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4" cy="465455"/>
          </a:xfrm>
          <a:prstGeom prst="rect">
            <a:avLst/>
          </a:prstGeom>
        </p:spPr>
        <p:txBody>
          <a:bodyPr vert="horz" lIns="93307" tIns="46653" rIns="93307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4" cy="465455"/>
          </a:xfrm>
          <a:prstGeom prst="rect">
            <a:avLst/>
          </a:prstGeom>
        </p:spPr>
        <p:txBody>
          <a:bodyPr vert="horz" lIns="93307" tIns="46653" rIns="93307" bIns="46653" rtlCol="0"/>
          <a:lstStyle>
            <a:lvl1pPr algn="r">
              <a:defRPr sz="1200"/>
            </a:lvl1pPr>
          </a:lstStyle>
          <a:p>
            <a:fld id="{7840CB75-802D-4469-9DFE-7D4C2C34FD4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7" tIns="46653" rIns="93307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07" tIns="46653" rIns="93307" bIns="466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4" cy="465455"/>
          </a:xfrm>
          <a:prstGeom prst="rect">
            <a:avLst/>
          </a:prstGeom>
        </p:spPr>
        <p:txBody>
          <a:bodyPr vert="horz" lIns="93307" tIns="46653" rIns="93307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4" cy="465455"/>
          </a:xfrm>
          <a:prstGeom prst="rect">
            <a:avLst/>
          </a:prstGeom>
        </p:spPr>
        <p:txBody>
          <a:bodyPr vert="horz" lIns="93307" tIns="46653" rIns="93307" bIns="46653" rtlCol="0" anchor="b"/>
          <a:lstStyle>
            <a:lvl1pPr algn="r">
              <a:defRPr sz="1200"/>
            </a:lvl1pPr>
          </a:lstStyle>
          <a:p>
            <a:fld id="{ECFD3E66-379D-4E08-BE3D-95FF93308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2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762">
              <a:defRPr/>
            </a:pPr>
            <a:r>
              <a:rPr lang="en-US" dirty="0"/>
              <a:t>Highlight team involvement</a:t>
            </a:r>
            <a:r>
              <a:rPr lang="en-US" baseline="0" dirty="0"/>
              <a:t> from procurement through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Emphasize common</a:t>
            </a:r>
            <a:r>
              <a:rPr lang="en-US" baseline="0" dirty="0"/>
              <a:t> projects between team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59327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7086600" y="0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389914" y="2743200"/>
            <a:ext cx="242316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389914" y="4648200"/>
            <a:ext cx="2423160" cy="1741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04800" y="2743200"/>
            <a:ext cx="5932714" cy="364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76200"/>
            <a:ext cx="5943600" cy="152400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04800" y="457201"/>
            <a:ext cx="5932714" cy="250370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>
                <a:solidFill>
                  <a:srgbClr val="7C93A0"/>
                </a:solidFill>
                <a:latin typeface="Franklin Gothic Medium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04800" y="2449286"/>
            <a:ext cx="5932714" cy="217714"/>
          </a:xfrm>
        </p:spPr>
        <p:txBody>
          <a:bodyPr lIns="0" anchor="t">
            <a:normAutofit/>
          </a:bodyPr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59327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BC_logo_1Line_prple_webPP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15200" y="0"/>
            <a:ext cx="1828800" cy="304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7086600" y="0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389914" y="2743200"/>
            <a:ext cx="242316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389914" y="4648200"/>
            <a:ext cx="2423160" cy="1741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04800" y="2743200"/>
            <a:ext cx="5932714" cy="364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76200"/>
            <a:ext cx="5943600" cy="152400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04800" y="457201"/>
            <a:ext cx="5932714" cy="250370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>
                <a:solidFill>
                  <a:srgbClr val="7C93A0"/>
                </a:solidFill>
                <a:latin typeface="Franklin Gothic Medium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04800" y="2449286"/>
            <a:ext cx="5932714" cy="217714"/>
          </a:xfrm>
        </p:spPr>
        <p:txBody>
          <a:bodyPr lIns="0" anchor="t">
            <a:normAutofit/>
          </a:bodyPr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4A759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399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BC_logo_2Line_prple [Converted]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93978" y="6096000"/>
            <a:ext cx="1143000" cy="584547"/>
          </a:xfrm>
          <a:prstGeom prst="rect">
            <a:avLst/>
          </a:prstGeom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332A8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399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59327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BC_logo_1Line_prple_webPP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15200" y="0"/>
            <a:ext cx="1828800" cy="304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7086600" y="0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389914" y="2743200"/>
            <a:ext cx="242316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389914" y="4648200"/>
            <a:ext cx="2423160" cy="1741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04800" y="2743200"/>
            <a:ext cx="5932714" cy="364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76200"/>
            <a:ext cx="5943600" cy="152400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04800" y="457201"/>
            <a:ext cx="5932714" cy="250370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>
                <a:solidFill>
                  <a:srgbClr val="7C93A0"/>
                </a:solidFill>
                <a:latin typeface="Franklin Gothic Medium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04800" y="2449286"/>
            <a:ext cx="5932714" cy="217714"/>
          </a:xfrm>
        </p:spPr>
        <p:txBody>
          <a:bodyPr lIns="0" anchor="t">
            <a:normAutofit/>
          </a:bodyPr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A5B75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399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BC_logo_2Line_prple [Converted]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93978" y="6096000"/>
            <a:ext cx="1143000" cy="584547"/>
          </a:xfrm>
          <a:prstGeom prst="rect">
            <a:avLst/>
          </a:prstGeom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5344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914400"/>
            <a:ext cx="8534400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59327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BC_logo_1Line_prple_webPP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15200" y="0"/>
            <a:ext cx="1828800" cy="304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7086600" y="0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389914" y="2743200"/>
            <a:ext cx="242316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389914" y="4648200"/>
            <a:ext cx="2423160" cy="1741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04800" y="2743200"/>
            <a:ext cx="5932714" cy="364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76200"/>
            <a:ext cx="5943600" cy="152400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04800" y="457201"/>
            <a:ext cx="5932714" cy="250370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>
                <a:solidFill>
                  <a:srgbClr val="7C93A0"/>
                </a:solidFill>
                <a:latin typeface="Franklin Gothic Medium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04800" y="2449286"/>
            <a:ext cx="5932714" cy="217714"/>
          </a:xfrm>
        </p:spPr>
        <p:txBody>
          <a:bodyPr lIns="0" anchor="t">
            <a:normAutofit/>
          </a:bodyPr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7B93A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399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BC_logo_2Line_prple [Converted]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93978" y="6096000"/>
            <a:ext cx="1143000" cy="584547"/>
          </a:xfrm>
          <a:prstGeom prst="rect">
            <a:avLst/>
          </a:prstGeom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59327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BC_logo_1Line_prple_webPP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15200" y="0"/>
            <a:ext cx="1828800" cy="304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7086600" y="0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389914" y="2743200"/>
            <a:ext cx="242316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389914" y="4648200"/>
            <a:ext cx="2423160" cy="1741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04800" y="2743200"/>
            <a:ext cx="5932714" cy="364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76200"/>
            <a:ext cx="5943600" cy="152400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04800" y="457201"/>
            <a:ext cx="5932714" cy="250370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>
                <a:solidFill>
                  <a:srgbClr val="7C93A0"/>
                </a:solidFill>
                <a:latin typeface="Franklin Gothic Medium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04800" y="2449286"/>
            <a:ext cx="5932714" cy="217714"/>
          </a:xfrm>
        </p:spPr>
        <p:txBody>
          <a:bodyPr lIns="0" anchor="t">
            <a:normAutofit/>
          </a:bodyPr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C0673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399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BC_logo_2Line_prple [Converted]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93978" y="6096000"/>
            <a:ext cx="1143000" cy="584547"/>
          </a:xfrm>
          <a:prstGeom prst="rect">
            <a:avLst/>
          </a:prstGeom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59327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BC_logo_1Line_prple_webPP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15200" y="0"/>
            <a:ext cx="1828800" cy="304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7086600" y="0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389914" y="2743200"/>
            <a:ext cx="242316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389914" y="4648200"/>
            <a:ext cx="2423160" cy="1741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04800" y="2743200"/>
            <a:ext cx="5932714" cy="364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76200"/>
            <a:ext cx="5943600" cy="152400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04800" y="457201"/>
            <a:ext cx="5932714" cy="250370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>
                <a:solidFill>
                  <a:srgbClr val="7C93A0"/>
                </a:solidFill>
                <a:latin typeface="Franklin Gothic Medium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04800" y="2449286"/>
            <a:ext cx="5932714" cy="217714"/>
          </a:xfrm>
        </p:spPr>
        <p:txBody>
          <a:bodyPr lIns="0" anchor="t">
            <a:normAutofit/>
          </a:bodyPr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62534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399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BC_logo_2Line_prple [Converted]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93978" y="6096000"/>
            <a:ext cx="1143000" cy="584547"/>
          </a:xfrm>
          <a:prstGeom prst="rect">
            <a:avLst/>
          </a:prstGeom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59327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BC_logo_1Line_prple_webPP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15200" y="0"/>
            <a:ext cx="1828800" cy="304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7086600" y="0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389914" y="2743200"/>
            <a:ext cx="242316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389914" y="4648200"/>
            <a:ext cx="2423160" cy="1741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04800" y="2743200"/>
            <a:ext cx="5932714" cy="364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76200"/>
            <a:ext cx="5943600" cy="152400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04800" y="457201"/>
            <a:ext cx="5932714" cy="250370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>
                <a:solidFill>
                  <a:srgbClr val="7C93A0"/>
                </a:solidFill>
                <a:latin typeface="Franklin Gothic Medium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04800" y="2449286"/>
            <a:ext cx="5932714" cy="217714"/>
          </a:xfrm>
        </p:spPr>
        <p:txBody>
          <a:bodyPr lIns="0" anchor="t">
            <a:normAutofit/>
          </a:bodyPr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6CA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399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BC_logo_2Line_prple [Converted]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93978" y="6096000"/>
            <a:ext cx="1143000" cy="584547"/>
          </a:xfrm>
          <a:prstGeom prst="rect">
            <a:avLst/>
          </a:prstGeom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332A8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4A759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A5B75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7B93A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C0673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62534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6CA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803730"/>
            <a:ext cx="8610600" cy="2133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Water Filtration Plant </a:t>
            </a:r>
            <a:br>
              <a:rPr lang="en-US" dirty="0"/>
            </a:br>
            <a:r>
              <a:rPr lang="en-US" dirty="0" err="1"/>
              <a:t>Clearwell</a:t>
            </a:r>
            <a:r>
              <a:rPr lang="en-US" dirty="0"/>
              <a:t> Roof Replacement </a:t>
            </a:r>
            <a:br>
              <a:rPr lang="en-US" dirty="0"/>
            </a:br>
            <a:r>
              <a:rPr lang="en-US" dirty="0"/>
              <a:t>Using Design-Build</a:t>
            </a:r>
            <a:br>
              <a:rPr lang="en-US" dirty="0"/>
            </a:br>
            <a:r>
              <a:rPr lang="en-US" dirty="0">
                <a:latin typeface="+mn-lt"/>
              </a:rPr>
              <a:t>Project Review Committee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City of Everett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5"/>
          </p:nvPr>
        </p:nvSpPr>
        <p:spPr>
          <a:xfrm>
            <a:off x="7296150" y="484416"/>
            <a:ext cx="5932714" cy="217714"/>
          </a:xfrm>
        </p:spPr>
        <p:txBody>
          <a:bodyPr/>
          <a:lstStyle/>
          <a:p>
            <a:r>
              <a:rPr lang="en-US" dirty="0"/>
              <a:t>January 26, 2017</a:t>
            </a:r>
          </a:p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1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idx="10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7" y="2979275"/>
            <a:ext cx="3820567" cy="38787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2726690" y="4417694"/>
            <a:ext cx="128905" cy="12382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26" b="4115"/>
          <a:stretch/>
        </p:blipFill>
        <p:spPr>
          <a:xfrm>
            <a:off x="4328234" y="2976375"/>
            <a:ext cx="4511706" cy="3878556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3" idx="0"/>
          </p:cNvCxnSpPr>
          <p:nvPr/>
        </p:nvCxnSpPr>
        <p:spPr bwMode="auto">
          <a:xfrm flipV="1">
            <a:off x="2791143" y="2988131"/>
            <a:ext cx="1537091" cy="1429563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3" idx="4"/>
          </p:cNvCxnSpPr>
          <p:nvPr/>
        </p:nvCxnSpPr>
        <p:spPr bwMode="auto">
          <a:xfrm>
            <a:off x="2791143" y="4541519"/>
            <a:ext cx="1537091" cy="231341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93135" y="1961707"/>
            <a:ext cx="7657708" cy="1828800"/>
          </a:xfrm>
        </p:spPr>
        <p:txBody>
          <a:bodyPr/>
          <a:lstStyle/>
          <a:p>
            <a:r>
              <a:rPr lang="en-US" dirty="0"/>
              <a:t>Project Meets RCW 39.10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861237" y="4485167"/>
            <a:ext cx="7668703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30117" y="2926278"/>
            <a:ext cx="728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5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196716" cy="4800600"/>
          </a:xfrm>
        </p:spPr>
        <p:txBody>
          <a:bodyPr/>
          <a:lstStyle/>
          <a:p>
            <a:r>
              <a:rPr lang="en-US" dirty="0"/>
              <a:t>1a) Highly specialized construction activities</a:t>
            </a:r>
          </a:p>
          <a:p>
            <a:endParaRPr lang="en-US" dirty="0"/>
          </a:p>
          <a:p>
            <a:r>
              <a:rPr lang="en-US" dirty="0"/>
              <a:t>1b) Project provides for greater innovation and efficiency between designer and builder</a:t>
            </a:r>
          </a:p>
          <a:p>
            <a:endParaRPr lang="en-US" dirty="0"/>
          </a:p>
          <a:p>
            <a:r>
              <a:rPr lang="en-US" dirty="0"/>
              <a:t>1c) Significant savings in project delivery time would be realized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578915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Satisfies RCW 39.10.300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12410" y="1290406"/>
            <a:ext cx="728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7653916" y="2442336"/>
            <a:ext cx="728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7632730" y="3746137"/>
            <a:ext cx="728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5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62994" cy="480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Roof vendors – installer coordination and contractual relationship vital</a:t>
            </a:r>
          </a:p>
          <a:p>
            <a:r>
              <a:rPr lang="en-US" dirty="0"/>
              <a:t>Integration of new roof system with existing infrastructure</a:t>
            </a:r>
          </a:p>
          <a:p>
            <a:pPr lvl="1"/>
            <a:endParaRPr lang="en-US" dirty="0"/>
          </a:p>
        </p:txBody>
      </p:sp>
      <p:sp>
        <p:nvSpPr>
          <p:cNvPr id="3578915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1a) Highly specialized construction activities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4501966" y="1733204"/>
            <a:ext cx="4503907" cy="3057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Materials selection relatively open</a:t>
            </a:r>
          </a:p>
          <a:p>
            <a:r>
              <a:rPr lang="en-US" dirty="0"/>
              <a:t>Incorporate existing structural components</a:t>
            </a:r>
          </a:p>
          <a:p>
            <a:endParaRPr lang="en-US" dirty="0"/>
          </a:p>
        </p:txBody>
      </p:sp>
      <p:sp>
        <p:nvSpPr>
          <p:cNvPr id="3578915" name="Rectangle 35"/>
          <p:cNvSpPr>
            <a:spLocks noGrp="1" noChangeArrowheads="1"/>
          </p:cNvSpPr>
          <p:nvPr>
            <p:ph type="title"/>
          </p:nvPr>
        </p:nvSpPr>
        <p:spPr>
          <a:xfrm>
            <a:off x="304800" y="482139"/>
            <a:ext cx="862709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1b) Greater innovation and efficiency between designer and builder</a:t>
            </a:r>
            <a:br>
              <a:rPr lang="en-US" dirty="0"/>
            </a:b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31" y="1948009"/>
            <a:ext cx="4620659" cy="34303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799" y="1600200"/>
            <a:ext cx="3020291" cy="4800600"/>
          </a:xfrm>
        </p:spPr>
        <p:txBody>
          <a:bodyPr>
            <a:normAutofit/>
          </a:bodyPr>
          <a:lstStyle/>
          <a:p>
            <a:r>
              <a:rPr lang="en-US" dirty="0"/>
              <a:t>Elimination of two separate procurement processes for design and construction (~ 1-2 months)</a:t>
            </a:r>
          </a:p>
          <a:p>
            <a:r>
              <a:rPr lang="en-US" dirty="0"/>
              <a:t>Fabrication concurrent with early construction activities (~ 2-3 months)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578915" name="Rectangle 35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2709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1c) Significant savings in project delivery time would be realized</a:t>
            </a:r>
            <a:br>
              <a:rPr lang="en-US" dirty="0"/>
            </a:b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755" y="1779789"/>
            <a:ext cx="5553245" cy="31314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RCW 39.10.280:</a:t>
            </a:r>
            <a:endParaRPr lang="en-US" sz="8000" dirty="0">
              <a:solidFill>
                <a:srgbClr val="FF0000"/>
              </a:solidFill>
            </a:endParaRPr>
          </a:p>
          <a:p>
            <a:pPr lvl="1"/>
            <a:r>
              <a:rPr lang="en-US" sz="2800" dirty="0"/>
              <a:t>Substantial fiscal benefit: less risk, greater opportunities for cost and schedule savings</a:t>
            </a:r>
          </a:p>
          <a:p>
            <a:pPr lvl="1"/>
            <a:r>
              <a:rPr lang="en-US" sz="2800" dirty="0"/>
              <a:t>DBB not practical for quality or schedule</a:t>
            </a:r>
          </a:p>
          <a:p>
            <a:pPr lvl="1"/>
            <a:r>
              <a:rPr lang="en-US" sz="2800" dirty="0"/>
              <a:t>Qualified public body and consultant team</a:t>
            </a:r>
          </a:p>
          <a:p>
            <a:pPr lvl="1"/>
            <a:r>
              <a:rPr lang="en-US" sz="2800" dirty="0"/>
              <a:t>Resolved audit findings – Everett has had no audit findings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3578915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Satisfies RCW 39.10.280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99213" y="1303224"/>
            <a:ext cx="728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5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915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851321"/>
              </p:ext>
            </p:extLst>
          </p:nvPr>
        </p:nvGraphicFramePr>
        <p:xfrm>
          <a:off x="304800" y="1600200"/>
          <a:ext cx="8534400" cy="3840480"/>
        </p:xfrm>
        <a:graphic>
          <a:graphicData uri="http://schemas.openxmlformats.org/drawingml/2006/table">
            <a:tbl>
              <a:tblPr firstCol="1">
                <a:tableStyleId>{3B4B98B0-60AC-42C2-AFA5-B58CD77FA1E5}</a:tableStyleId>
              </a:tblPr>
              <a:tblGrid>
                <a:gridCol w="643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City of Everett Introduction</a:t>
                      </a:r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Richard Hefti</a:t>
                      </a:r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Project Description / Schedule</a:t>
                      </a:r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Richard Hefti</a:t>
                      </a:r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City Reasons for DB Delivery</a:t>
                      </a:r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Richard Hefti</a:t>
                      </a:r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D-B Team Qualifications and Experience</a:t>
                      </a:r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Richard Hefti</a:t>
                      </a:r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RCW 39.10 Requirements</a:t>
                      </a:r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Pat Tangora</a:t>
                      </a:r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T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2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35" y="1633756"/>
            <a:ext cx="6303972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Water Provider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414" y="2749491"/>
            <a:ext cx="990599" cy="6990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4.5 billion gallons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974264" y="3448523"/>
            <a:ext cx="311150" cy="457201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632807" y="2901530"/>
            <a:ext cx="990599" cy="6990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50 billion gallons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6442745" y="3600563"/>
            <a:ext cx="190063" cy="305161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5-Point Star 14"/>
          <p:cNvSpPr/>
          <p:nvPr/>
        </p:nvSpPr>
        <p:spPr bwMode="auto">
          <a:xfrm>
            <a:off x="4580389" y="4588778"/>
            <a:ext cx="914400" cy="914400"/>
          </a:xfrm>
          <a:prstGeom prst="star5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4580389" y="4370772"/>
            <a:ext cx="300453" cy="301895"/>
          </a:xfrm>
          <a:prstGeom prst="star5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415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22861"/>
            <a:ext cx="4191000" cy="4800600"/>
          </a:xfrm>
        </p:spPr>
        <p:txBody>
          <a:bodyPr/>
          <a:lstStyle/>
          <a:p>
            <a:r>
              <a:rPr lang="en-US" dirty="0"/>
              <a:t>140 </a:t>
            </a:r>
            <a:r>
              <a:rPr lang="en-US" dirty="0" err="1"/>
              <a:t>ft</a:t>
            </a:r>
            <a:r>
              <a:rPr lang="en-US" dirty="0"/>
              <a:t> x 268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/>
              <a:t>34 year old roof</a:t>
            </a:r>
          </a:p>
          <a:p>
            <a:r>
              <a:rPr lang="en-US" dirty="0"/>
              <a:t>Structural integrity concerns (corrosion, delamination)</a:t>
            </a:r>
          </a:p>
          <a:p>
            <a:pPr lvl="1"/>
            <a:endParaRPr lang="en-US" dirty="0"/>
          </a:p>
        </p:txBody>
      </p:sp>
      <p:sp>
        <p:nvSpPr>
          <p:cNvPr id="3578915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</a:t>
            </a:r>
            <a:r>
              <a:rPr lang="en-US" dirty="0" err="1"/>
              <a:t>Clearwell</a:t>
            </a:r>
            <a:r>
              <a:rPr lang="en-US" dirty="0"/>
              <a:t> Project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8482" b="7838"/>
          <a:stretch/>
        </p:blipFill>
        <p:spPr>
          <a:xfrm>
            <a:off x="524398" y="3588329"/>
            <a:ext cx="3742539" cy="307447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502754" y="807720"/>
            <a:ext cx="4641246" cy="4297656"/>
            <a:chOff x="4468464" y="609600"/>
            <a:chExt cx="4641246" cy="4297656"/>
          </a:xfrm>
        </p:grpSpPr>
        <p:sp>
          <p:nvSpPr>
            <p:cNvPr id="6" name="Rectangle 5"/>
            <p:cNvSpPr/>
            <p:nvPr/>
          </p:nvSpPr>
          <p:spPr bwMode="auto">
            <a:xfrm>
              <a:off x="6096000" y="609600"/>
              <a:ext cx="2667000" cy="1143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5226" b="4115"/>
            <a:stretch/>
          </p:blipFill>
          <p:spPr>
            <a:xfrm>
              <a:off x="4468464" y="1028700"/>
              <a:ext cx="4511706" cy="387855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 rot="20314717">
              <a:off x="6912536" y="3571533"/>
              <a:ext cx="504212" cy="811977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57571" y="3288030"/>
              <a:ext cx="1765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West </a:t>
              </a:r>
              <a:r>
                <a:rPr lang="en-US" sz="2000" dirty="0" err="1">
                  <a:solidFill>
                    <a:srgbClr val="C00000"/>
                  </a:solidFill>
                </a:rPr>
                <a:t>Clearwell</a:t>
              </a:r>
              <a:r>
                <a:rPr lang="en-US" sz="2000" dirty="0">
                  <a:solidFill>
                    <a:srgbClr val="C00000"/>
                  </a:solidFill>
                </a:rPr>
                <a:t> (buried)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H="1" flipV="1">
              <a:off x="6385560" y="3619501"/>
              <a:ext cx="779082" cy="35802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 rot="20314717">
              <a:off x="7506534" y="3412539"/>
              <a:ext cx="446300" cy="745573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58050" y="2625762"/>
              <a:ext cx="1851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East </a:t>
              </a:r>
              <a:r>
                <a:rPr lang="en-US" sz="2000" b="1" dirty="0" err="1">
                  <a:solidFill>
                    <a:srgbClr val="C00000"/>
                  </a:solidFill>
                </a:rPr>
                <a:t>Clearwell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7729684" y="2995094"/>
              <a:ext cx="343886" cy="79023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915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17248"/>
              </p:ext>
            </p:extLst>
          </p:nvPr>
        </p:nvGraphicFramePr>
        <p:xfrm>
          <a:off x="309972" y="2060498"/>
          <a:ext cx="8503920" cy="4668520"/>
        </p:xfrm>
        <a:graphic>
          <a:graphicData uri="http://schemas.openxmlformats.org/drawingml/2006/table">
            <a:tbl>
              <a:tblPr firstCol="1">
                <a:tableStyleId>{0E3FDE45-AF77-4B5C-9715-49D594BDF05E}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J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F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M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A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M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J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J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A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S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O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N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D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J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F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M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A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M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itchFamily="34" charset="0"/>
                        </a:rPr>
                        <a:t>J</a:t>
                      </a: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Demi Cond" pitchFamily="34" charset="0"/>
                        </a:rPr>
                        <a:t>RFQ Issued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Demi Cond" pitchFamily="34" charset="0"/>
                        </a:rPr>
                        <a:t>SOQs Submitted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19493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Demi Cond" pitchFamily="34" charset="0"/>
                        </a:rPr>
                        <a:t>Shortlist</a:t>
                      </a:r>
                      <a:endParaRPr lang="en-US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Demi Cond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Demi Cond" pitchFamily="34" charset="0"/>
                        </a:rPr>
                        <a:t>RFP Issued</a:t>
                      </a:r>
                      <a:endParaRPr lang="en-US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Demi Cond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Demi Cond" pitchFamily="34" charset="0"/>
                        </a:rPr>
                        <a:t>Proposals Submitted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0814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Demi Cond" pitchFamily="34" charset="0"/>
                        </a:rPr>
                        <a:t>DB Selection</a:t>
                      </a:r>
                      <a:endParaRPr lang="en-US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Demi Cond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Demi Cond" pitchFamily="34" charset="0"/>
                        </a:rPr>
                        <a:t>DB NTP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Demi Cond" pitchFamily="34" charset="0"/>
                        </a:rPr>
                        <a:t>Design/Construct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Demi Cond" pitchFamily="34" charset="0"/>
                        </a:rPr>
                        <a:t>Cleanup/</a:t>
                      </a:r>
                      <a:r>
                        <a:rPr lang="en-US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Demi Cond" pitchFamily="34" charset="0"/>
                        </a:rPr>
                        <a:t> De-mob</a:t>
                      </a:r>
                      <a:endParaRPr lang="en-US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Demi Cond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C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Diamond 8"/>
          <p:cNvSpPr/>
          <p:nvPr/>
        </p:nvSpPr>
        <p:spPr bwMode="auto">
          <a:xfrm>
            <a:off x="2987565" y="2515946"/>
            <a:ext cx="274320" cy="274320"/>
          </a:xfrm>
          <a:prstGeom prst="diamon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iamond 9"/>
          <p:cNvSpPr/>
          <p:nvPr/>
        </p:nvSpPr>
        <p:spPr bwMode="auto">
          <a:xfrm>
            <a:off x="3624059" y="3435071"/>
            <a:ext cx="274320" cy="274320"/>
          </a:xfrm>
          <a:prstGeom prst="diamon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iamond 10"/>
          <p:cNvSpPr/>
          <p:nvPr/>
        </p:nvSpPr>
        <p:spPr bwMode="auto">
          <a:xfrm>
            <a:off x="4868412" y="4977212"/>
            <a:ext cx="274320" cy="274320"/>
          </a:xfrm>
          <a:prstGeom prst="diamon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50591" y="5872167"/>
            <a:ext cx="2812472" cy="40121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62161" y="6336532"/>
            <a:ext cx="394138" cy="2743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10048" y="1783117"/>
            <a:ext cx="2936528" cy="4904554"/>
          </a:xfrm>
          <a:prstGeom prst="rect">
            <a:avLst/>
          </a:prstGeom>
          <a:noFill/>
          <a:ln w="38100" cap="flat" cmpd="sng" algn="ctr">
            <a:solidFill>
              <a:srgbClr val="A5B7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0316" y="949683"/>
            <a:ext cx="2944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5B75E"/>
                </a:solidFill>
                <a:latin typeface="Franklin Gothic Demi Cond" pitchFamily="34" charset="0"/>
              </a:rPr>
              <a:t>Allowable Period with One </a:t>
            </a:r>
            <a:r>
              <a:rPr lang="en-US" sz="2400" dirty="0" err="1">
                <a:solidFill>
                  <a:srgbClr val="A5B75E"/>
                </a:solidFill>
                <a:latin typeface="Franklin Gothic Demi Cond" pitchFamily="34" charset="0"/>
              </a:rPr>
              <a:t>Clearwell</a:t>
            </a:r>
            <a:r>
              <a:rPr lang="en-US" sz="2400" dirty="0">
                <a:solidFill>
                  <a:srgbClr val="A5B75E"/>
                </a:solidFill>
                <a:latin typeface="Franklin Gothic Demi Cond" pitchFamily="34" charset="0"/>
              </a:rPr>
              <a:t> Offline</a:t>
            </a:r>
          </a:p>
        </p:txBody>
      </p:sp>
      <p:sp>
        <p:nvSpPr>
          <p:cNvPr id="18" name="Diamond 17"/>
          <p:cNvSpPr/>
          <p:nvPr/>
        </p:nvSpPr>
        <p:spPr bwMode="auto">
          <a:xfrm>
            <a:off x="3761219" y="3895369"/>
            <a:ext cx="274320" cy="274320"/>
          </a:xfrm>
          <a:prstGeom prst="diamon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iamond 18"/>
          <p:cNvSpPr/>
          <p:nvPr/>
        </p:nvSpPr>
        <p:spPr bwMode="auto">
          <a:xfrm>
            <a:off x="3380474" y="2949396"/>
            <a:ext cx="274320" cy="274320"/>
          </a:xfrm>
          <a:prstGeom prst="diamon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iamond 15"/>
          <p:cNvSpPr/>
          <p:nvPr/>
        </p:nvSpPr>
        <p:spPr bwMode="auto">
          <a:xfrm>
            <a:off x="4481185" y="4426764"/>
            <a:ext cx="274320" cy="274320"/>
          </a:xfrm>
          <a:prstGeom prst="diamon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Diamond 19"/>
          <p:cNvSpPr/>
          <p:nvPr/>
        </p:nvSpPr>
        <p:spPr bwMode="auto">
          <a:xfrm>
            <a:off x="5068922" y="5458821"/>
            <a:ext cx="274320" cy="274320"/>
          </a:xfrm>
          <a:prstGeom prst="diamon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East </a:t>
            </a:r>
            <a:r>
              <a:rPr lang="en-US" dirty="0" err="1"/>
              <a:t>clearwell</a:t>
            </a:r>
            <a:r>
              <a:rPr lang="en-US" dirty="0"/>
              <a:t> is critical component of City’s water infrastructure and construction around operating water facilities is high risk – must be exceptionally well coordinated.  </a:t>
            </a:r>
          </a:p>
          <a:p>
            <a:r>
              <a:rPr lang="en-US" dirty="0"/>
              <a:t>Much of the design is vendor provided. High degree of coordination is required by vendor and installer.  DB allows vendor with preferred installer since they are on same team </a:t>
            </a:r>
          </a:p>
          <a:p>
            <a:r>
              <a:rPr lang="en-US" dirty="0"/>
              <a:t>DB provides greater opportunities for innovation and collaboration between vendor and installer. </a:t>
            </a:r>
          </a:p>
          <a:p>
            <a:r>
              <a:rPr lang="en-US" dirty="0"/>
              <a:t>DB is better able to manage unforeseen conditions.</a:t>
            </a:r>
          </a:p>
          <a:p>
            <a:r>
              <a:rPr lang="en-US" dirty="0"/>
              <a:t>Qualifications considered in the procurement – high quality long-term installation</a:t>
            </a:r>
          </a:p>
          <a:p>
            <a:r>
              <a:rPr lang="en-US" dirty="0"/>
              <a:t>Ability to accelerate schedule</a:t>
            </a:r>
          </a:p>
          <a:p>
            <a:r>
              <a:rPr lang="en-US" dirty="0"/>
              <a:t>Success with similar Reservoir 6 roof system replacement project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578915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the City chose D-B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93135" y="1961707"/>
            <a:ext cx="7657708" cy="1828800"/>
          </a:xfrm>
        </p:spPr>
        <p:txBody>
          <a:bodyPr/>
          <a:lstStyle/>
          <a:p>
            <a:pPr algn="ctr"/>
            <a:r>
              <a:rPr lang="en-US" dirty="0"/>
              <a:t>D-B Team Experience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861237" y="4485167"/>
            <a:ext cx="7668703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D-B Team Introduction</a:t>
            </a:r>
          </a:p>
        </p:txBody>
      </p:sp>
      <p:sp>
        <p:nvSpPr>
          <p:cNvPr id="46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Brown and Caldwell</a:t>
            </a:r>
          </a:p>
        </p:txBody>
      </p:sp>
      <p:sp>
        <p:nvSpPr>
          <p:cNvPr id="48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5420" y="1635309"/>
            <a:ext cx="2377440" cy="640080"/>
          </a:xfrm>
          <a:prstGeom prst="rect">
            <a:avLst/>
          </a:prstGeom>
          <a:solidFill>
            <a:srgbClr val="A5B75E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Demi Cond" pitchFamily="34" charset="0"/>
              </a:rPr>
              <a:t>CITY OF EVERETT</a:t>
            </a:r>
          </a:p>
          <a:p>
            <a:r>
              <a:rPr lang="en-US" dirty="0">
                <a:solidFill>
                  <a:schemeClr val="bg1"/>
                </a:solidFill>
                <a:latin typeface="Franklin Gothic Medium Cond" pitchFamily="34" charset="0"/>
              </a:rPr>
              <a:t>Public Works 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5420" y="2472830"/>
            <a:ext cx="2377440" cy="457200"/>
          </a:xfrm>
          <a:prstGeom prst="rect">
            <a:avLst/>
          </a:prstGeom>
          <a:solidFill>
            <a:srgbClr val="A5B75E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Demi Cond" pitchFamily="34" charset="0"/>
              </a:rPr>
              <a:t>JIM MILLER, P.E.</a:t>
            </a:r>
          </a:p>
          <a:p>
            <a:r>
              <a:rPr lang="en-US" sz="1400" dirty="0">
                <a:solidFill>
                  <a:schemeClr val="bg1"/>
                </a:solidFill>
                <a:latin typeface="Franklin Gothic Medium Cond" pitchFamily="34" charset="0"/>
              </a:rPr>
              <a:t>City Engineering Supervisor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20" y="3163775"/>
            <a:ext cx="2377440" cy="457200"/>
          </a:xfrm>
          <a:prstGeom prst="rect">
            <a:avLst/>
          </a:prstGeom>
          <a:solidFill>
            <a:srgbClr val="A5B75E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Demi Cond" pitchFamily="34" charset="0"/>
              </a:rPr>
              <a:t>RICHARD HEFTI, P.E.</a:t>
            </a:r>
          </a:p>
          <a:p>
            <a:r>
              <a:rPr lang="en-US" sz="1400" dirty="0">
                <a:solidFill>
                  <a:schemeClr val="bg1"/>
                </a:solidFill>
                <a:latin typeface="Franklin Gothic Medium Cond" pitchFamily="34" charset="0"/>
              </a:rPr>
              <a:t>City Project Manager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726749"/>
            <a:ext cx="914400" cy="457200"/>
          </a:xfrm>
          <a:prstGeom prst="rect">
            <a:avLst/>
          </a:prstGeom>
          <a:solidFill>
            <a:srgbClr val="7B93A0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Demi Cond" pitchFamily="34" charset="0"/>
              </a:rPr>
              <a:t>LEGAL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399" y="3163775"/>
            <a:ext cx="1828801" cy="4572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Demi Cond" pitchFamily="34" charset="0"/>
              </a:rPr>
              <a:t>PAT TANGORA, P.E.</a:t>
            </a:r>
          </a:p>
          <a:p>
            <a:r>
              <a:rPr lang="en-US" sz="1400" dirty="0">
                <a:solidFill>
                  <a:schemeClr val="bg1"/>
                </a:solidFill>
                <a:latin typeface="Franklin Gothic Medium Cond" pitchFamily="34" charset="0"/>
              </a:rPr>
              <a:t>BC Project Manager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4099520"/>
            <a:ext cx="1828800" cy="4572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Demi Cond" pitchFamily="34" charset="0"/>
              </a:rPr>
              <a:t>TADD GIESBRECHT, P.E.</a:t>
            </a:r>
          </a:p>
          <a:p>
            <a:r>
              <a:rPr lang="en-US" sz="1400" dirty="0">
                <a:solidFill>
                  <a:schemeClr val="bg1"/>
                </a:solidFill>
                <a:latin typeface="Franklin Gothic Medium Cond" pitchFamily="34" charset="0"/>
              </a:rPr>
              <a:t>Technical Manager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5107800"/>
            <a:ext cx="1828800" cy="4572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Demi Cond" pitchFamily="34" charset="0"/>
              </a:rPr>
              <a:t>SCOTT HARPER, P.E.</a:t>
            </a:r>
          </a:p>
          <a:p>
            <a:r>
              <a:rPr lang="en-US" sz="1400" dirty="0">
                <a:solidFill>
                  <a:schemeClr val="bg1"/>
                </a:solidFill>
                <a:latin typeface="Franklin Gothic Medium Cond" pitchFamily="34" charset="0"/>
              </a:rPr>
              <a:t>Structural Engineer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86600" y="5074790"/>
            <a:ext cx="1828800" cy="52322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Demi Cond" pitchFamily="34" charset="0"/>
              </a:rPr>
              <a:t>Patrick Weber, P.E.</a:t>
            </a:r>
          </a:p>
          <a:p>
            <a:r>
              <a:rPr lang="en-US" sz="1400" dirty="0">
                <a:solidFill>
                  <a:schemeClr val="bg1"/>
                </a:solidFill>
                <a:latin typeface="Franklin Gothic Medium Cond" pitchFamily="34" charset="0"/>
              </a:rPr>
              <a:t>Project Engineer</a:t>
            </a:r>
          </a:p>
        </p:txBody>
      </p:sp>
      <p:grpSp>
        <p:nvGrpSpPr>
          <p:cNvPr id="13" name="Group 29"/>
          <p:cNvGrpSpPr/>
          <p:nvPr/>
        </p:nvGrpSpPr>
        <p:grpSpPr>
          <a:xfrm>
            <a:off x="3124200" y="5107800"/>
            <a:ext cx="1828800" cy="918863"/>
            <a:chOff x="1236785" y="2362200"/>
            <a:chExt cx="2726968" cy="776032"/>
          </a:xfrm>
        </p:grpSpPr>
        <p:sp>
          <p:nvSpPr>
            <p:cNvPr id="31" name="TextBox 30"/>
            <p:cNvSpPr txBox="1"/>
            <p:nvPr/>
          </p:nvSpPr>
          <p:spPr>
            <a:xfrm>
              <a:off x="1236785" y="2752101"/>
              <a:ext cx="2726968" cy="3861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7B93A0"/>
                  </a:solidFill>
                  <a:latin typeface="Franklin Gothic Demi Cond" pitchFamily="34" charset="0"/>
                </a:rPr>
                <a:t>Materials | </a:t>
              </a:r>
              <a:r>
                <a:rPr lang="en-US" sz="1200" dirty="0">
                  <a:solidFill>
                    <a:srgbClr val="7B93A0"/>
                  </a:solidFill>
                  <a:latin typeface="Franklin Gothic Medium Cond" pitchFamily="34" charset="0"/>
                </a:rPr>
                <a:t>Corrosion Probe</a:t>
              </a:r>
            </a:p>
            <a:p>
              <a:r>
                <a:rPr lang="en-US" sz="1200" dirty="0" err="1">
                  <a:solidFill>
                    <a:srgbClr val="7B93A0"/>
                  </a:solidFill>
                  <a:latin typeface="Franklin Gothic Demi Cond" pitchFamily="34" charset="0"/>
                </a:rPr>
                <a:t>Geotech</a:t>
              </a:r>
              <a:r>
                <a:rPr lang="en-US" sz="1200" dirty="0">
                  <a:solidFill>
                    <a:srgbClr val="7B93A0"/>
                  </a:solidFill>
                  <a:latin typeface="Franklin Gothic Demi Cond" pitchFamily="34" charset="0"/>
                </a:rPr>
                <a:t> | </a:t>
              </a:r>
              <a:r>
                <a:rPr lang="en-US" sz="1200" dirty="0">
                  <a:solidFill>
                    <a:srgbClr val="7B93A0"/>
                  </a:solidFill>
                  <a:latin typeface="Franklin Gothic Medium Cond" pitchFamily="34" charset="0"/>
                </a:rPr>
                <a:t>Shannon &amp; Wilson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36785" y="2362200"/>
              <a:ext cx="2726968" cy="386131"/>
            </a:xfrm>
            <a:prstGeom prst="rect">
              <a:avLst/>
            </a:prstGeom>
            <a:solidFill>
              <a:srgbClr val="7B93A0"/>
            </a:solidFill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Franklin Gothic Demi Cond" pitchFamily="34" charset="0"/>
                </a:rPr>
                <a:t>SPECIALTY CONSULTANTS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55420" y="4099520"/>
            <a:ext cx="2377440" cy="457200"/>
          </a:xfrm>
          <a:prstGeom prst="rect">
            <a:avLst/>
          </a:prstGeom>
          <a:solidFill>
            <a:srgbClr val="C06735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endParaRPr lang="en-US" sz="1400" dirty="0">
              <a:solidFill>
                <a:schemeClr val="bg1"/>
              </a:solidFill>
              <a:latin typeface="Franklin Gothic Medium Cond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Franklin Gothic Demi Cond" pitchFamily="34" charset="0"/>
              </a:rPr>
              <a:t>DESIGN-BUILDER</a:t>
            </a:r>
          </a:p>
          <a:p>
            <a:r>
              <a:rPr lang="en-US" sz="1400" dirty="0">
                <a:solidFill>
                  <a:schemeClr val="bg1"/>
                </a:solidFill>
                <a:latin typeface="Franklin Gothic Medium Cond" pitchFamily="34" charset="0"/>
              </a:rPr>
              <a:t>TBD</a:t>
            </a:r>
          </a:p>
          <a:p>
            <a:endParaRPr lang="en-US" sz="14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cxnSp>
        <p:nvCxnSpPr>
          <p:cNvPr id="37" name="Straight Connector 36"/>
          <p:cNvCxnSpPr>
            <a:stCxn id="87" idx="2"/>
            <a:endCxn id="35" idx="0"/>
          </p:cNvCxnSpPr>
          <p:nvPr/>
        </p:nvCxnSpPr>
        <p:spPr>
          <a:xfrm flipH="1">
            <a:off x="2644140" y="3633841"/>
            <a:ext cx="2195" cy="465679"/>
          </a:xfrm>
          <a:prstGeom prst="line">
            <a:avLst/>
          </a:prstGeom>
          <a:ln w="9525">
            <a:solidFill>
              <a:srgbClr val="7B9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0"/>
            <a:endCxn id="6" idx="2"/>
          </p:cNvCxnSpPr>
          <p:nvPr/>
        </p:nvCxnSpPr>
        <p:spPr>
          <a:xfrm flipV="1">
            <a:off x="2644140" y="2930030"/>
            <a:ext cx="0" cy="233745"/>
          </a:xfrm>
          <a:prstGeom prst="line">
            <a:avLst/>
          </a:prstGeom>
          <a:ln w="9525">
            <a:solidFill>
              <a:srgbClr val="7B9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3"/>
            <a:endCxn id="15" idx="1"/>
          </p:cNvCxnSpPr>
          <p:nvPr/>
        </p:nvCxnSpPr>
        <p:spPr>
          <a:xfrm>
            <a:off x="3832860" y="3392375"/>
            <a:ext cx="1272539" cy="0"/>
          </a:xfrm>
          <a:prstGeom prst="line">
            <a:avLst/>
          </a:prstGeom>
          <a:ln w="9525">
            <a:solidFill>
              <a:srgbClr val="7B9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5" idx="2"/>
            <a:endCxn id="6" idx="0"/>
          </p:cNvCxnSpPr>
          <p:nvPr/>
        </p:nvCxnSpPr>
        <p:spPr>
          <a:xfrm>
            <a:off x="2644140" y="2275389"/>
            <a:ext cx="0" cy="197441"/>
          </a:xfrm>
          <a:prstGeom prst="line">
            <a:avLst/>
          </a:prstGeom>
          <a:ln w="9525">
            <a:solidFill>
              <a:srgbClr val="7B9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3"/>
            <a:endCxn id="5" idx="1"/>
          </p:cNvCxnSpPr>
          <p:nvPr/>
        </p:nvCxnSpPr>
        <p:spPr>
          <a:xfrm>
            <a:off x="1219200" y="1955349"/>
            <a:ext cx="236220" cy="0"/>
          </a:xfrm>
          <a:prstGeom prst="line">
            <a:avLst/>
          </a:prstGeom>
          <a:ln w="9525">
            <a:solidFill>
              <a:srgbClr val="7B9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2" idx="0"/>
            <a:endCxn id="29" idx="0"/>
          </p:cNvCxnSpPr>
          <p:nvPr/>
        </p:nvCxnSpPr>
        <p:spPr bwMode="auto">
          <a:xfrm rot="5400000" flipH="1" flipV="1">
            <a:off x="6003295" y="3110095"/>
            <a:ext cx="33010" cy="3962400"/>
          </a:xfrm>
          <a:prstGeom prst="bentConnector3">
            <a:avLst>
              <a:gd name="adj1" fmla="val 792517"/>
            </a:avLst>
          </a:prstGeom>
          <a:noFill/>
          <a:ln w="9525" cap="flat" cmpd="sng" algn="ctr">
            <a:solidFill>
              <a:srgbClr val="7B93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Elbow Connector 68"/>
          <p:cNvCxnSpPr>
            <a:endCxn id="23" idx="0"/>
          </p:cNvCxnSpPr>
          <p:nvPr/>
        </p:nvCxnSpPr>
        <p:spPr bwMode="auto">
          <a:xfrm>
            <a:off x="6020447" y="3895106"/>
            <a:ext cx="989953" cy="204414"/>
          </a:xfrm>
          <a:prstGeom prst="bentConnector2">
            <a:avLst/>
          </a:prstGeom>
          <a:noFill/>
          <a:ln w="9525" cap="flat" cmpd="sng" algn="ctr">
            <a:solidFill>
              <a:srgbClr val="7B93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endCxn id="23" idx="2"/>
          </p:cNvCxnSpPr>
          <p:nvPr/>
        </p:nvCxnSpPr>
        <p:spPr bwMode="auto">
          <a:xfrm flipV="1">
            <a:off x="7010400" y="4556720"/>
            <a:ext cx="0" cy="335914"/>
          </a:xfrm>
          <a:prstGeom prst="line">
            <a:avLst/>
          </a:prstGeom>
          <a:noFill/>
          <a:ln w="9525" cap="flat" cmpd="sng" algn="ctr">
            <a:solidFill>
              <a:srgbClr val="7B93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88" idx="2"/>
          </p:cNvCxnSpPr>
          <p:nvPr/>
        </p:nvCxnSpPr>
        <p:spPr bwMode="auto">
          <a:xfrm>
            <a:off x="6020447" y="3645715"/>
            <a:ext cx="343" cy="249391"/>
          </a:xfrm>
          <a:prstGeom prst="line">
            <a:avLst/>
          </a:prstGeom>
          <a:noFill/>
          <a:ln w="9525" cap="flat" cmpd="sng" algn="ctr">
            <a:solidFill>
              <a:srgbClr val="7B93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86"/>
          <p:cNvSpPr/>
          <p:nvPr/>
        </p:nvSpPr>
        <p:spPr bwMode="auto">
          <a:xfrm>
            <a:off x="1433592" y="3132779"/>
            <a:ext cx="2425485" cy="50106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082154" y="3132778"/>
            <a:ext cx="1876586" cy="512937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Brown and Caldwell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096000" y="609600"/>
            <a:ext cx="2667000" cy="114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503022"/>
              </p:ext>
            </p:extLst>
          </p:nvPr>
        </p:nvGraphicFramePr>
        <p:xfrm>
          <a:off x="736667" y="775914"/>
          <a:ext cx="8208620" cy="59893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340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793">
                <a:tc>
                  <a:txBody>
                    <a:bodyPr/>
                    <a:lstStyle/>
                    <a:p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Franklin Gothic Medium Cond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A7591"/>
                          </a:solidFill>
                          <a:latin typeface="Franklin Gothic Demi Cond" pitchFamily="34" charset="0"/>
                        </a:rPr>
                        <a:t>CITY OF EVERETT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32A86"/>
                          </a:solidFill>
                          <a:latin typeface="Franklin Gothic Demi Cond" pitchFamily="34" charset="0"/>
                        </a:rPr>
                        <a:t>BROWN AND CALDWELL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Demi Cond" pitchFamily="34" charset="0"/>
                        </a:rPr>
                        <a:t>PROJECT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Demi Cond" pitchFamily="34" charset="0"/>
                        </a:rPr>
                        <a:t>TYPE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Franklin Gothic Medium Cond" pitchFamily="34" charset="0"/>
                        </a:rPr>
                        <a:t>James </a:t>
                      </a:r>
                      <a:br>
                        <a:rPr lang="en-US" sz="1200" dirty="0">
                          <a:latin typeface="Franklin Gothic Medium Cond" pitchFamily="34" charset="0"/>
                        </a:rPr>
                      </a:br>
                      <a:r>
                        <a:rPr lang="en-US" sz="1200" dirty="0">
                          <a:latin typeface="Franklin Gothic Medium Cond" pitchFamily="34" charset="0"/>
                        </a:rPr>
                        <a:t>Miller, PE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Franklin Gothic Medium Cond" pitchFamily="34" charset="0"/>
                        </a:rPr>
                        <a:t>Richard</a:t>
                      </a:r>
                      <a:r>
                        <a:rPr lang="en-US" sz="1200" baseline="0" dirty="0">
                          <a:latin typeface="Franklin Gothic Medium Cond" pitchFamily="34" charset="0"/>
                        </a:rPr>
                        <a:t> </a:t>
                      </a:r>
                      <a:br>
                        <a:rPr lang="en-US" sz="1200" baseline="0" dirty="0">
                          <a:latin typeface="Franklin Gothic Medium Cond" pitchFamily="34" charset="0"/>
                        </a:rPr>
                      </a:br>
                      <a:r>
                        <a:rPr lang="en-US" sz="1200" baseline="0" dirty="0" err="1">
                          <a:latin typeface="Franklin Gothic Medium Cond" pitchFamily="34" charset="0"/>
                        </a:rPr>
                        <a:t>Hefti</a:t>
                      </a:r>
                      <a:r>
                        <a:rPr lang="en-US" sz="1200" baseline="0" dirty="0">
                          <a:latin typeface="Franklin Gothic Medium Cond" pitchFamily="34" charset="0"/>
                        </a:rPr>
                        <a:t>, PE</a:t>
                      </a:r>
                      <a:endParaRPr lang="en-US" sz="1200" dirty="0">
                        <a:latin typeface="Franklin Gothic Medium Cond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Franklin Gothic Medium Cond" pitchFamily="34" charset="0"/>
                        </a:rPr>
                        <a:t>Pat </a:t>
                      </a:r>
                      <a:br>
                        <a:rPr lang="en-US" sz="1200" dirty="0">
                          <a:latin typeface="Franklin Gothic Medium Cond" pitchFamily="34" charset="0"/>
                        </a:rPr>
                      </a:br>
                      <a:r>
                        <a:rPr lang="en-US" sz="1200" dirty="0">
                          <a:latin typeface="Franklin Gothic Medium Cond" pitchFamily="34" charset="0"/>
                        </a:rPr>
                        <a:t>Tangora, PE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Franklin Gothic Medium Cond" pitchFamily="34" charset="0"/>
                        </a:rPr>
                        <a:t>Tadd Giesbrecht,</a:t>
                      </a:r>
                      <a:r>
                        <a:rPr lang="en-US" sz="1200" baseline="0" dirty="0">
                          <a:latin typeface="Franklin Gothic Medium Cond" pitchFamily="34" charset="0"/>
                        </a:rPr>
                        <a:t> PE</a:t>
                      </a:r>
                      <a:endParaRPr lang="en-US" sz="1200" dirty="0">
                        <a:latin typeface="Franklin Gothic Medium Cond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Franklin Gothic Demi Cond" pitchFamily="34" charset="0"/>
                          <a:ea typeface="Calibri"/>
                          <a:cs typeface="Times New Roman"/>
                        </a:rPr>
                        <a:t>Everett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Franklin Gothic Demi Cond" pitchFamily="34" charset="0"/>
                          <a:ea typeface="Calibri"/>
                          <a:cs typeface="Times New Roman"/>
                        </a:rPr>
                        <a:t> Reservoir 6 Roof Replacement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Medium Cond" pitchFamily="34" charset="0"/>
                        </a:rPr>
                        <a:t>D-B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759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A7591"/>
                        </a:solidFill>
                        <a:effectLst/>
                        <a:uLnTx/>
                        <a:uFillTx/>
                        <a:latin typeface="Franklin Gothic Medium Cond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759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A7591"/>
                        </a:solidFill>
                        <a:effectLst/>
                        <a:uLnTx/>
                        <a:uFillTx/>
                        <a:latin typeface="Franklin Gothic Medium Cond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1779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Everett WPCF Phases A and C Expansion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Medium Cond" pitchFamily="34" charset="0"/>
                        </a:rPr>
                        <a:t>GC/CM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759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A7591"/>
                        </a:solidFill>
                        <a:effectLst/>
                        <a:uLnTx/>
                        <a:uFillTx/>
                        <a:latin typeface="Franklin Gothic Medium Cond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rgbClr val="4A75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Franklin Gothic Demi Cond" pitchFamily="34" charset="0"/>
                          <a:ea typeface="Calibri"/>
                          <a:cs typeface="Times New Roman"/>
                        </a:rPr>
                        <a:t>Everett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Franklin Gothic Demi Cond" pitchFamily="34" charset="0"/>
                          <a:ea typeface="Calibri"/>
                          <a:cs typeface="Times New Roman"/>
                        </a:rPr>
                        <a:t> Pipeline #5 River Crossing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Medium Cond" pitchFamily="34" charset="0"/>
                        </a:rPr>
                        <a:t>D-B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759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A7591"/>
                        </a:solidFill>
                        <a:effectLst/>
                        <a:uLnTx/>
                        <a:uFillTx/>
                        <a:latin typeface="Franklin Gothic Medium Cond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759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A7591"/>
                        </a:solidFill>
                        <a:effectLst/>
                        <a:uLnTx/>
                        <a:uFillTx/>
                        <a:latin typeface="Franklin Gothic Medium Cond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30103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Tacoma Central TP Expansion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Medium Cond" pitchFamily="34" charset="0"/>
                        </a:rPr>
                        <a:t>D-B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Franklin Gothic Demi Cond" pitchFamily="34" charset="0"/>
                        </a:rPr>
                        <a:t>Spinal Cord Injury Treatment Center, Minneapolis, MN VA Hospital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Franklin Gothic Demi Cond" pitchFamily="34" charset="0"/>
                        </a:rPr>
                        <a:t>Extended Care Facility Expansion, 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latin typeface="Franklin Gothic Demi Cond" pitchFamily="34" charset="0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Franklin Gothic Demi Cond" pitchFamily="34" charset="0"/>
                        </a:rPr>
                        <a:t>Des Moines, IA VA Hospital</a:t>
                      </a:r>
                      <a:endParaRPr lang="en-US" sz="1200" dirty="0">
                        <a:solidFill>
                          <a:schemeClr val="tx1"/>
                        </a:solidFill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Franklin Gothic Medium Cond" pitchFamily="34" charset="0"/>
                        </a:rPr>
                        <a:t>D-B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Franklin Gothic Medium Cond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Franklin Gothic Medium Cond" pitchFamily="34" charset="0"/>
                        </a:rPr>
                        <a:t>D-B</a:t>
                      </a:r>
                    </a:p>
                    <a:p>
                      <a:endParaRPr lang="en-US" sz="1200" dirty="0"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759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759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Franklin Gothic Demi Cond" pitchFamily="34" charset="0"/>
                        </a:rPr>
                        <a:t>Santa Fe </a:t>
                      </a:r>
                      <a:r>
                        <a:rPr lang="en-US" sz="1200" dirty="0" err="1">
                          <a:latin typeface="Franklin Gothic Demi Cond" pitchFamily="34" charset="0"/>
                        </a:rPr>
                        <a:t>Buckman</a:t>
                      </a:r>
                      <a:r>
                        <a:rPr lang="en-US" sz="1200" dirty="0">
                          <a:latin typeface="Franklin Gothic Demi Cond" pitchFamily="34" charset="0"/>
                        </a:rPr>
                        <a:t> Direct Diversion</a:t>
                      </a:r>
                      <a:endParaRPr lang="en-US" sz="1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Franklin Gothic Medium Cond" pitchFamily="34" charset="0"/>
                        </a:rPr>
                        <a:t>D-B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Franklin Gothic Demi Cond" pitchFamily="34" charset="0"/>
                          <a:ea typeface="+mn-ea"/>
                          <a:cs typeface="+mn-cs"/>
                        </a:rPr>
                        <a:t>Joint</a:t>
                      </a:r>
                      <a:r>
                        <a:rPr lang="en-US" sz="1200" baseline="0" dirty="0">
                          <a:latin typeface="Franklin Gothic Demi Cond" pitchFamily="34" charset="0"/>
                          <a:ea typeface="+mn-ea"/>
                          <a:cs typeface="+mn-cs"/>
                        </a:rPr>
                        <a:t> Base Lewis </a:t>
                      </a:r>
                      <a:r>
                        <a:rPr lang="en-US" sz="1200" baseline="0" dirty="0" err="1">
                          <a:latin typeface="Franklin Gothic Demi Cond" pitchFamily="34" charset="0"/>
                          <a:ea typeface="+mn-ea"/>
                          <a:cs typeface="+mn-cs"/>
                        </a:rPr>
                        <a:t>McChord</a:t>
                      </a:r>
                      <a:r>
                        <a:rPr lang="en-US" sz="1200" baseline="0" dirty="0">
                          <a:latin typeface="Franklin Gothic Demi Cond" pitchFamily="34" charset="0"/>
                          <a:ea typeface="+mn-ea"/>
                          <a:cs typeface="+mn-cs"/>
                        </a:rPr>
                        <a:t>, WWTP Upgrade</a:t>
                      </a:r>
                      <a:endParaRPr lang="en-US" sz="1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Franklin Gothic Medium Cond" pitchFamily="34" charset="0"/>
                        </a:rPr>
                        <a:t>D-B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Franklin Gothic Demi Cond" pitchFamily="34" charset="0"/>
                        </a:rPr>
                        <a:t>SPU Cedar and </a:t>
                      </a:r>
                      <a:r>
                        <a:rPr lang="en-US" sz="1200" dirty="0" err="1">
                          <a:latin typeface="Franklin Gothic Demi Cond" pitchFamily="34" charset="0"/>
                        </a:rPr>
                        <a:t>Tolt</a:t>
                      </a:r>
                      <a:r>
                        <a:rPr lang="en-US" sz="1200" dirty="0">
                          <a:latin typeface="Franklin Gothic Demi Cond" pitchFamily="34" charset="0"/>
                        </a:rPr>
                        <a:t>  WTPs</a:t>
                      </a:r>
                      <a:endParaRPr lang="en-US" sz="1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Medium Cond" pitchFamily="34" charset="0"/>
                        </a:rPr>
                        <a:t>DBO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Franklin Gothic Demi Cond" pitchFamily="34" charset="0"/>
                          <a:ea typeface="Calibri"/>
                          <a:cs typeface="Times New Roman"/>
                        </a:rPr>
                        <a:t>Walla Walla WTP</a:t>
                      </a:r>
                      <a:r>
                        <a:rPr lang="en-US" sz="1200" baseline="0" dirty="0">
                          <a:latin typeface="Franklin Gothic Demi Cond" pitchFamily="34" charset="0"/>
                          <a:ea typeface="Calibri"/>
                          <a:cs typeface="Times New Roman"/>
                        </a:rPr>
                        <a:t> Upgrade</a:t>
                      </a:r>
                      <a:endParaRPr lang="en-US" sz="1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Medium Cond" pitchFamily="34" charset="0"/>
                        </a:rPr>
                        <a:t>GC/CM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Franklin Gothic Demi Cond" pitchFamily="34" charset="0"/>
                        </a:rPr>
                        <a:t>King</a:t>
                      </a:r>
                      <a:r>
                        <a:rPr lang="en-US" sz="1200" spc="55" dirty="0"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200" dirty="0">
                          <a:latin typeface="Franklin Gothic Demi Cond" pitchFamily="34" charset="0"/>
                        </a:rPr>
                        <a:t>County</a:t>
                      </a:r>
                      <a:r>
                        <a:rPr lang="en-US" sz="1200" spc="180" dirty="0"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200" dirty="0" err="1">
                          <a:latin typeface="Franklin Gothic Demi Cond" pitchFamily="34" charset="0"/>
                        </a:rPr>
                        <a:t>Brightwater</a:t>
                      </a:r>
                      <a:r>
                        <a:rPr lang="en-US" sz="1200" dirty="0">
                          <a:latin typeface="Franklin Gothic Demi Cond" pitchFamily="34" charset="0"/>
                        </a:rPr>
                        <a:t> WWTP</a:t>
                      </a:r>
                      <a:endParaRPr lang="en-US" sz="1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Medium Cond" pitchFamily="34" charset="0"/>
                        </a:rPr>
                        <a:t>GC/CM</a:t>
                      </a:r>
                      <a:br>
                        <a:rPr lang="en-US" sz="1200" dirty="0">
                          <a:latin typeface="Franklin Gothic Medium Cond" pitchFamily="34" charset="0"/>
                        </a:rPr>
                      </a:br>
                      <a:r>
                        <a:rPr lang="en-US" sz="1200" dirty="0">
                          <a:latin typeface="Franklin Gothic Medium Cond" pitchFamily="34" charset="0"/>
                        </a:rPr>
                        <a:t>&amp; DBB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Franklin Gothic Demi Cond" pitchFamily="34" charset="0"/>
                        </a:rPr>
                        <a:t>King</a:t>
                      </a:r>
                      <a:r>
                        <a:rPr lang="en-US" sz="1200" spc="55" dirty="0"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200" dirty="0">
                          <a:latin typeface="Franklin Gothic Demi Cond" pitchFamily="34" charset="0"/>
                        </a:rPr>
                        <a:t>County</a:t>
                      </a:r>
                      <a:r>
                        <a:rPr lang="en-US" sz="1200" spc="155" dirty="0"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200" dirty="0" err="1">
                          <a:latin typeface="Franklin Gothic Demi Cond" pitchFamily="34" charset="0"/>
                        </a:rPr>
                        <a:t>Brightwater</a:t>
                      </a:r>
                      <a:r>
                        <a:rPr lang="en-US" sz="1200" dirty="0">
                          <a:latin typeface="Franklin Gothic Demi Cond" pitchFamily="34" charset="0"/>
                        </a:rPr>
                        <a:t> Marine</a:t>
                      </a:r>
                      <a:r>
                        <a:rPr lang="en-US" sz="1200" spc="125" dirty="0"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200" dirty="0">
                          <a:latin typeface="Franklin Gothic Demi Cond" pitchFamily="34" charset="0"/>
                        </a:rPr>
                        <a:t>Outfall</a:t>
                      </a:r>
                      <a:endParaRPr lang="en-US" sz="1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Medium Cond" pitchFamily="34" charset="0"/>
                        </a:rPr>
                        <a:t>D-B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Franklin Gothic Demi Cond" pitchFamily="34" charset="0"/>
                        </a:rPr>
                        <a:t>Wilsonville,</a:t>
                      </a:r>
                      <a:r>
                        <a:rPr lang="en-US" sz="1200" spc="210" dirty="0"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200" dirty="0">
                          <a:latin typeface="Franklin Gothic Demi Cond" pitchFamily="34" charset="0"/>
                        </a:rPr>
                        <a:t>Oregon WWTP</a:t>
                      </a:r>
                      <a:endParaRPr lang="en-US" sz="1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Medium Cond" pitchFamily="34" charset="0"/>
                        </a:rPr>
                        <a:t>DBO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Franklin Gothic Demi Cond" pitchFamily="34" charset="0"/>
                        </a:rPr>
                        <a:t>Boise,</a:t>
                      </a:r>
                      <a:r>
                        <a:rPr lang="en-US" sz="1200" baseline="0" dirty="0">
                          <a:latin typeface="Franklin Gothic Demi Cond" pitchFamily="34" charset="0"/>
                        </a:rPr>
                        <a:t> Idaho Dixie Drain</a:t>
                      </a:r>
                      <a:r>
                        <a:rPr lang="en-US" sz="1200" dirty="0">
                          <a:latin typeface="Franklin Gothic Demi Cond" pitchFamily="34" charset="0"/>
                        </a:rPr>
                        <a:t> Phosphorus Treatment Plant</a:t>
                      </a:r>
                      <a:endParaRPr lang="en-US" sz="1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</a:rPr>
                        <a:t>GC/CM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4A759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ranklin Gothic Medium Cond" pitchFamily="34" charset="0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Franklin Gothic Medium Cond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578915" name="Rectangle 35"/>
          <p:cNvSpPr>
            <a:spLocks noGrp="1" noChangeArrowheads="1"/>
          </p:cNvSpPr>
          <p:nvPr>
            <p:ph type="title"/>
          </p:nvPr>
        </p:nvSpPr>
        <p:spPr>
          <a:xfrm>
            <a:off x="399802" y="423554"/>
            <a:ext cx="8534401" cy="633350"/>
          </a:xfrm>
        </p:spPr>
        <p:txBody>
          <a:bodyPr/>
          <a:lstStyle/>
          <a:p>
            <a:r>
              <a:rPr lang="en-US" dirty="0"/>
              <a:t>D-B Team Experience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ersion A Master Purple">
  <a:themeElements>
    <a:clrScheme name="6 BC SmartAr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C06735"/>
      </a:hlink>
      <a:folHlink>
        <a:srgbClr val="C06735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Version A Master Blue">
  <a:themeElements>
    <a:clrScheme name="6 BC SmartAr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C06735"/>
      </a:hlink>
      <a:folHlink>
        <a:srgbClr val="C06735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Version A Master Green">
  <a:themeElements>
    <a:clrScheme name="6 BC SmartAr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C06735"/>
      </a:hlink>
      <a:folHlink>
        <a:srgbClr val="C06735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Version A Master Dark Gray">
  <a:themeElements>
    <a:clrScheme name="6 BC SmartAr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C06735"/>
      </a:hlink>
      <a:folHlink>
        <a:srgbClr val="C06735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Version A Master Rust">
  <a:themeElements>
    <a:clrScheme name="6 BC SmartAr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C06735"/>
      </a:hlink>
      <a:folHlink>
        <a:srgbClr val="C06735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Version A Master Brown">
  <a:themeElements>
    <a:clrScheme name="6 BC SmartAr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C06735"/>
      </a:hlink>
      <a:folHlink>
        <a:srgbClr val="C06735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Version A Master Light Blue">
  <a:themeElements>
    <a:clrScheme name="6 BC SmartAr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C06735"/>
      </a:hlink>
      <a:folHlink>
        <a:srgbClr val="C06735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2E653E341D1D4CAA6DCF8D9898CF92" ma:contentTypeVersion="1" ma:contentTypeDescription="Create a new document." ma:contentTypeScope="" ma:versionID="8315511d119e5ca34802525568e3748b">
  <xsd:schema xmlns:xsd="http://www.w3.org/2001/XMLSchema" xmlns:p="http://schemas.microsoft.com/office/2006/metadata/properties" xmlns:ns2="51e61312-9362-45df-af88-54ec0634a7b7" targetNamespace="http://schemas.microsoft.com/office/2006/metadata/properties" ma:root="true" ma:fieldsID="be7229c3b8c63b4da69b5246df975741" ns2:_="">
    <xsd:import namespace="51e61312-9362-45df-af88-54ec0634a7b7"/>
    <xsd:element name="properties">
      <xsd:complexType>
        <xsd:sequence>
          <xsd:element name="documentManagement">
            <xsd:complexType>
              <xsd:all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1e61312-9362-45df-af88-54ec0634a7b7" elementFormDefault="qualified">
    <xsd:import namespace="http://schemas.microsoft.com/office/2006/documentManagement/types"/>
    <xsd:element name="Notes0" ma:index="8" nillable="true" ma:displayName="Notes" ma:internalName="Notes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Notes0 xmlns="51e61312-9362-45df-af88-54ec0634a7b7">vBC4</Notes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7D3F70-24F4-4D15-AD97-EF86BD8AD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61312-9362-45df-af88-54ec0634a7b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5A8770C-6A8E-4C38-8B98-1C3A50E04770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51e61312-9362-45df-af88-54ec0634a7b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481229-8910-43AA-9A3B-CD7A5608F0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5143</TotalTime>
  <Words>669</Words>
  <Application>Microsoft Office PowerPoint</Application>
  <PresentationFormat>On-screen Show (4:3)</PresentationFormat>
  <Paragraphs>225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Franklin Gothic Book</vt:lpstr>
      <vt:lpstr>Franklin Gothic Demi</vt:lpstr>
      <vt:lpstr>Franklin Gothic Demi Cond</vt:lpstr>
      <vt:lpstr>Franklin Gothic Medium</vt:lpstr>
      <vt:lpstr>Franklin Gothic Medium Cond</vt:lpstr>
      <vt:lpstr>Times New Roman</vt:lpstr>
      <vt:lpstr>Wingdings</vt:lpstr>
      <vt:lpstr>Version A Master Purple</vt:lpstr>
      <vt:lpstr>Version A Master Blue</vt:lpstr>
      <vt:lpstr>Version A Master Green</vt:lpstr>
      <vt:lpstr>Version A Master Dark Gray</vt:lpstr>
      <vt:lpstr>Version A Master Rust</vt:lpstr>
      <vt:lpstr>Version A Master Brown</vt:lpstr>
      <vt:lpstr>Version A Master Light Blue</vt:lpstr>
      <vt:lpstr>Water Filtration Plant  Clearwell Roof Replacement  Using Design-Build Project Review Committee Presentation </vt:lpstr>
      <vt:lpstr>Presentation Overview</vt:lpstr>
      <vt:lpstr>Regional Water Provider</vt:lpstr>
      <vt:lpstr>East Clearwell Project</vt:lpstr>
      <vt:lpstr>Schedule</vt:lpstr>
      <vt:lpstr>Why the City chose D-B</vt:lpstr>
      <vt:lpstr>D-B Team Experience</vt:lpstr>
      <vt:lpstr>D-B Team Introduction</vt:lpstr>
      <vt:lpstr>D-B Team Experience</vt:lpstr>
      <vt:lpstr>Project Meets RCW 39.10</vt:lpstr>
      <vt:lpstr>Satisfies RCW 39.10.300</vt:lpstr>
      <vt:lpstr>1a) Highly specialized construction activities</vt:lpstr>
      <vt:lpstr>1b) Greater innovation and efficiency between designer and builder </vt:lpstr>
      <vt:lpstr>1c) Significant savings in project delivery time would be realized </vt:lpstr>
      <vt:lpstr>Satisfies RCW 39.10.280</vt:lpstr>
      <vt:lpstr>Questions?</vt:lpstr>
    </vt:vector>
  </TitlesOfParts>
  <Company>Brown and Caldwell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Tangora, Pat</dc:creator>
  <dc:description>vBC4</dc:description>
  <cp:lastModifiedBy>Tadd Giesbrecht</cp:lastModifiedBy>
  <cp:revision>355</cp:revision>
  <cp:lastPrinted>2017-01-26T16:32:46Z</cp:lastPrinted>
  <dcterms:created xsi:type="dcterms:W3CDTF">2010-06-15T17:12:14Z</dcterms:created>
  <dcterms:modified xsi:type="dcterms:W3CDTF">2017-01-26T16:39:01Z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0x010100102E653E341D1D4CAA6DCF8D9898CF92</vt:lpwstr>
  </property>
</Properties>
</file>