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813" r:id="rId4"/>
  </p:sldMasterIdLst>
  <p:notesMasterIdLst>
    <p:notesMasterId r:id="rId24"/>
  </p:notesMasterIdLst>
  <p:handoutMasterIdLst>
    <p:handoutMasterId r:id="rId25"/>
  </p:handoutMasterIdLst>
  <p:sldIdLst>
    <p:sldId id="320" r:id="rId5"/>
    <p:sldId id="333" r:id="rId6"/>
    <p:sldId id="360" r:id="rId7"/>
    <p:sldId id="309" r:id="rId8"/>
    <p:sldId id="322" r:id="rId9"/>
    <p:sldId id="358" r:id="rId10"/>
    <p:sldId id="334" r:id="rId11"/>
    <p:sldId id="330" r:id="rId12"/>
    <p:sldId id="336" r:id="rId13"/>
    <p:sldId id="354" r:id="rId14"/>
    <p:sldId id="355" r:id="rId15"/>
    <p:sldId id="357" r:id="rId16"/>
    <p:sldId id="289" r:id="rId17"/>
    <p:sldId id="341" r:id="rId18"/>
    <p:sldId id="359" r:id="rId19"/>
    <p:sldId id="287" r:id="rId20"/>
    <p:sldId id="335" r:id="rId21"/>
    <p:sldId id="263" r:id="rId22"/>
    <p:sldId id="348" r:id="rId23"/>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D14664DE-E18B-4813-AEBD-B838F65B56EF}">
          <p14:sldIdLst/>
        </p14:section>
        <p14:section name="Title/Section Change" id="{179128CF-C221-4A1E-8591-179990580FD3}">
          <p14:sldIdLst>
            <p14:sldId id="320"/>
            <p14:sldId id="333"/>
          </p14:sldIdLst>
        </p14:section>
        <p14:section name="Blue Footer" id="{0283D710-BC61-401C-B83F-45E8EB415C4C}">
          <p14:sldIdLst>
            <p14:sldId id="360"/>
            <p14:sldId id="309"/>
            <p14:sldId id="322"/>
            <p14:sldId id="358"/>
            <p14:sldId id="334"/>
            <p14:sldId id="330"/>
            <p14:sldId id="336"/>
            <p14:sldId id="354"/>
            <p14:sldId id="355"/>
            <p14:sldId id="357"/>
            <p14:sldId id="289"/>
            <p14:sldId id="341"/>
            <p14:sldId id="359"/>
            <p14:sldId id="287"/>
            <p14:sldId id="335"/>
            <p14:sldId id="263"/>
          </p14:sldIdLst>
        </p14:section>
        <p14:section name="Finish" id="{1FC90290-D4B8-441B-AFED-4C51EB79E582}">
          <p14:sldIdLst>
            <p14:sldId id="348"/>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guide id="3" orient="horz" pos="3936" userDrawn="1">
          <p15:clr>
            <a:srgbClr val="A4A3A4"/>
          </p15:clr>
        </p15:guide>
        <p15:guide id="4" orient="horz" pos="890" userDrawn="1">
          <p15:clr>
            <a:srgbClr val="A4A3A4"/>
          </p15:clr>
        </p15:guide>
        <p15:guide id="5" pos="5415" userDrawn="1">
          <p15:clr>
            <a:srgbClr val="A4A3A4"/>
          </p15:clr>
        </p15:guide>
        <p15:guide id="6" pos="347" userDrawn="1">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8" clrIdx="1"/>
</p:cmAuthorLst>
</file>

<file path=ppt/presProps.xml><?xml version="1.0" encoding="utf-8"?>
<p:presentationPr xmlns:a="http://schemas.openxmlformats.org/drawingml/2006/main" xmlns:r="http://schemas.openxmlformats.org/officeDocument/2006/relationships" xmlns:p="http://schemas.openxmlformats.org/presentationml/2006/main">
  <p:prnPr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DA5"/>
    <a:srgbClr val="FFFFFF"/>
    <a:srgbClr val="C2CCA3"/>
    <a:srgbClr val="FF6D2E"/>
    <a:srgbClr val="694E3B"/>
    <a:srgbClr val="376CC5"/>
    <a:srgbClr val="000000"/>
    <a:srgbClr val="DE5958"/>
    <a:srgbClr val="3C3C3E"/>
    <a:srgbClr val="FFC735"/>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6A24F96-9CD2-4CEA-BD4D-AFBBEEE3E5DA}" v="2115" dt="2018-09-27T05:53:06.626"/>
  </p1510:revLst>
</p1510:revInfo>
</file>

<file path=ppt/tableStyles.xml><?xml version="1.0" encoding="utf-8"?>
<a:tblStyleLst xmlns:a="http://schemas.openxmlformats.org/drawingml/2006/main" def="{21E4AEA4-8DFA-4A89-87EB-49C32662AFE0}">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110" autoAdjust="0"/>
    <p:restoredTop sz="91224" autoAdjust="0"/>
  </p:normalViewPr>
  <p:slideViewPr>
    <p:cSldViewPr snapToGrid="0" showGuides="1">
      <p:cViewPr varScale="1">
        <p:scale>
          <a:sx n="104" d="100"/>
          <a:sy n="104" d="100"/>
        </p:scale>
        <p:origin x="1566" y="108"/>
      </p:cViewPr>
      <p:guideLst>
        <p:guide orient="horz" pos="2160"/>
        <p:guide pos="2880"/>
        <p:guide orient="horz" pos="3936"/>
        <p:guide orient="horz" pos="890"/>
        <p:guide pos="5415"/>
        <p:guide pos="347"/>
      </p:guideLst>
    </p:cSldViewPr>
  </p:slideViewPr>
  <p:outlineViewPr>
    <p:cViewPr>
      <p:scale>
        <a:sx n="33" d="100"/>
        <a:sy n="33" d="100"/>
      </p:scale>
      <p:origin x="0" y="-5236"/>
    </p:cViewPr>
  </p:outlineViewPr>
  <p:notesTextViewPr>
    <p:cViewPr>
      <p:scale>
        <a:sx n="3" d="2"/>
        <a:sy n="3" d="2"/>
      </p:scale>
      <p:origin x="0" y="0"/>
    </p:cViewPr>
  </p:notesTextViewPr>
  <p:sorterViewPr>
    <p:cViewPr>
      <p:scale>
        <a:sx n="100" d="100"/>
        <a:sy n="100" d="100"/>
      </p:scale>
      <p:origin x="0" y="-758"/>
    </p:cViewPr>
  </p:sorterViewPr>
  <p:notesViewPr>
    <p:cSldViewPr snapToGrid="0" showGuides="1">
      <p:cViewPr varScale="1">
        <p:scale>
          <a:sx n="73" d="100"/>
          <a:sy n="73" d="100"/>
        </p:scale>
        <p:origin x="1668" y="64"/>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presProps" Target="presProps.xml"/><Relationship Id="rId30"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348C954-0256-4ABD-82C3-7A617C75CFEA}" type="doc">
      <dgm:prSet loTypeId="urn:microsoft.com/office/officeart/2005/8/layout/hierarchy4" loCatId="hierarchy" qsTypeId="urn:microsoft.com/office/officeart/2005/8/quickstyle/simple1" qsCatId="simple" csTypeId="urn:microsoft.com/office/officeart/2005/8/colors/accent1_2" csCatId="accent1" phldr="1"/>
      <dgm:spPr/>
      <dgm:t>
        <a:bodyPr/>
        <a:lstStyle/>
        <a:p>
          <a:endParaRPr lang="en-US"/>
        </a:p>
      </dgm:t>
    </dgm:pt>
    <dgm:pt modelId="{D0355539-406C-47B9-86F5-5DAB264F7682}">
      <dgm:prSet phldrT="[Text]" custT="1"/>
      <dgm:spPr/>
      <dgm:t>
        <a:bodyPr/>
        <a:lstStyle/>
        <a:p>
          <a:r>
            <a:rPr lang="en-US" sz="3200" dirty="0"/>
            <a:t>Mayor/Council</a:t>
          </a:r>
        </a:p>
      </dgm:t>
    </dgm:pt>
    <dgm:pt modelId="{C7150BD9-6D39-4115-8DFD-0BC549D6C9F8}" type="parTrans" cxnId="{305FD32A-9D1F-4B7F-842A-9040B8FDF5BD}">
      <dgm:prSet/>
      <dgm:spPr/>
      <dgm:t>
        <a:bodyPr/>
        <a:lstStyle/>
        <a:p>
          <a:endParaRPr lang="en-US"/>
        </a:p>
      </dgm:t>
    </dgm:pt>
    <dgm:pt modelId="{8D2A7CCB-4248-40B7-A4D5-60C5EAFA9B82}" type="sibTrans" cxnId="{305FD32A-9D1F-4B7F-842A-9040B8FDF5BD}">
      <dgm:prSet/>
      <dgm:spPr/>
      <dgm:t>
        <a:bodyPr/>
        <a:lstStyle/>
        <a:p>
          <a:endParaRPr lang="en-US"/>
        </a:p>
      </dgm:t>
    </dgm:pt>
    <dgm:pt modelId="{C6AAFD5A-0957-4E69-87CD-229BC7F186ED}">
      <dgm:prSet phldrT="[Text]"/>
      <dgm:spPr/>
      <dgm:t>
        <a:bodyPr/>
        <a:lstStyle/>
        <a:p>
          <a:r>
            <a:rPr lang="en-US" dirty="0"/>
            <a:t>FAS Department Director</a:t>
          </a:r>
        </a:p>
      </dgm:t>
    </dgm:pt>
    <dgm:pt modelId="{198A579D-AD98-4ACC-B12E-6FF4F5FAA364}" type="parTrans" cxnId="{146452C5-9FF9-42AD-8332-11FC5D006D20}">
      <dgm:prSet/>
      <dgm:spPr/>
      <dgm:t>
        <a:bodyPr/>
        <a:lstStyle/>
        <a:p>
          <a:endParaRPr lang="en-US"/>
        </a:p>
      </dgm:t>
    </dgm:pt>
    <dgm:pt modelId="{89C46AEB-DECB-4995-9EE7-95157B12F931}" type="sibTrans" cxnId="{146452C5-9FF9-42AD-8332-11FC5D006D20}">
      <dgm:prSet/>
      <dgm:spPr/>
      <dgm:t>
        <a:bodyPr/>
        <a:lstStyle/>
        <a:p>
          <a:endParaRPr lang="en-US"/>
        </a:p>
      </dgm:t>
    </dgm:pt>
    <dgm:pt modelId="{990BC6AD-EB64-4B9F-A324-2DB8DAB9D59D}">
      <dgm:prSet phldrT="[Text]"/>
      <dgm:spPr/>
      <dgm:t>
        <a:bodyPr/>
        <a:lstStyle/>
        <a:p>
          <a:r>
            <a:rPr lang="en-US" dirty="0"/>
            <a:t>City Purchasing &amp; Contracting Services Director</a:t>
          </a:r>
        </a:p>
      </dgm:t>
    </dgm:pt>
    <dgm:pt modelId="{1136A0FF-DC47-417F-B738-B64FB5D90098}" type="parTrans" cxnId="{B3715E8A-9C89-477D-B652-3E0F538CFEC8}">
      <dgm:prSet/>
      <dgm:spPr/>
      <dgm:t>
        <a:bodyPr/>
        <a:lstStyle/>
        <a:p>
          <a:endParaRPr lang="en-US"/>
        </a:p>
      </dgm:t>
    </dgm:pt>
    <dgm:pt modelId="{7C1CAE0B-E22D-4C4D-B1E9-6EBA5DA8EEA6}" type="sibTrans" cxnId="{B3715E8A-9C89-477D-B652-3E0F538CFEC8}">
      <dgm:prSet/>
      <dgm:spPr/>
      <dgm:t>
        <a:bodyPr/>
        <a:lstStyle/>
        <a:p>
          <a:endParaRPr lang="en-US"/>
        </a:p>
      </dgm:t>
    </dgm:pt>
    <dgm:pt modelId="{B53892D2-8E1B-4E5A-9ADC-D6745DD86B0F}">
      <dgm:prSet phldrT="[Text]"/>
      <dgm:spPr/>
      <dgm:t>
        <a:bodyPr/>
        <a:lstStyle/>
        <a:p>
          <a:r>
            <a:rPr lang="en-US" dirty="0"/>
            <a:t>Generation Operations &amp; Engineering  Officer</a:t>
          </a:r>
        </a:p>
      </dgm:t>
    </dgm:pt>
    <dgm:pt modelId="{B5A76549-3430-46CE-9CDA-C39C0E95D427}" type="parTrans" cxnId="{CEAB875A-74EE-400D-B2E3-B57E2E686BB3}">
      <dgm:prSet/>
      <dgm:spPr/>
      <dgm:t>
        <a:bodyPr/>
        <a:lstStyle/>
        <a:p>
          <a:endParaRPr lang="en-US"/>
        </a:p>
      </dgm:t>
    </dgm:pt>
    <dgm:pt modelId="{9F4E8D81-5C4F-49C0-A8CC-D09E4A6D5D57}" type="sibTrans" cxnId="{CEAB875A-74EE-400D-B2E3-B57E2E686BB3}">
      <dgm:prSet/>
      <dgm:spPr/>
      <dgm:t>
        <a:bodyPr/>
        <a:lstStyle/>
        <a:p>
          <a:endParaRPr lang="en-US"/>
        </a:p>
      </dgm:t>
    </dgm:pt>
    <dgm:pt modelId="{772B4E63-21BC-485C-80B8-AA0FCA4CFD7F}">
      <dgm:prSet phldrT="[Text]"/>
      <dgm:spPr/>
      <dgm:t>
        <a:bodyPr/>
        <a:lstStyle/>
        <a:p>
          <a:r>
            <a:rPr lang="en-US" dirty="0"/>
            <a:t>SCL General Manager &amp; CEO</a:t>
          </a:r>
        </a:p>
      </dgm:t>
    </dgm:pt>
    <dgm:pt modelId="{F72CC549-BC69-4DB0-9C32-06698A828C18}" type="parTrans" cxnId="{84D73521-E720-4BF7-BA9B-12B0F27C1DCD}">
      <dgm:prSet/>
      <dgm:spPr/>
      <dgm:t>
        <a:bodyPr/>
        <a:lstStyle/>
        <a:p>
          <a:endParaRPr lang="en-US"/>
        </a:p>
      </dgm:t>
    </dgm:pt>
    <dgm:pt modelId="{B676856D-2BC4-46CB-84EE-87FBC646D879}" type="sibTrans" cxnId="{84D73521-E720-4BF7-BA9B-12B0F27C1DCD}">
      <dgm:prSet/>
      <dgm:spPr/>
      <dgm:t>
        <a:bodyPr/>
        <a:lstStyle/>
        <a:p>
          <a:endParaRPr lang="en-US"/>
        </a:p>
      </dgm:t>
    </dgm:pt>
    <dgm:pt modelId="{8B0EA845-32B0-49A5-92EB-605B33B53C59}">
      <dgm:prSet/>
      <dgm:spPr/>
      <dgm:t>
        <a:bodyPr/>
        <a:lstStyle/>
        <a:p>
          <a:r>
            <a:rPr lang="en-US" dirty="0"/>
            <a:t>Generation Operations &amp; Engineering  Director</a:t>
          </a:r>
        </a:p>
      </dgm:t>
    </dgm:pt>
    <dgm:pt modelId="{EDB8F312-62FF-4CCA-9F3D-90693D2320EF}" type="parTrans" cxnId="{C24D3863-71D0-4AC6-AA89-29AACFF40902}">
      <dgm:prSet/>
      <dgm:spPr/>
      <dgm:t>
        <a:bodyPr/>
        <a:lstStyle/>
        <a:p>
          <a:endParaRPr lang="en-US"/>
        </a:p>
      </dgm:t>
    </dgm:pt>
    <dgm:pt modelId="{1B5298AC-1538-4AB3-821A-F63DF5A19081}" type="sibTrans" cxnId="{C24D3863-71D0-4AC6-AA89-29AACFF40902}">
      <dgm:prSet/>
      <dgm:spPr/>
      <dgm:t>
        <a:bodyPr/>
        <a:lstStyle/>
        <a:p>
          <a:endParaRPr lang="en-US"/>
        </a:p>
      </dgm:t>
    </dgm:pt>
    <dgm:pt modelId="{45433208-E7C3-49E2-9580-C499BF2E9E73}">
      <dgm:prSet/>
      <dgm:spPr/>
      <dgm:t>
        <a:bodyPr/>
        <a:lstStyle/>
        <a:p>
          <a:r>
            <a:rPr lang="en-US" dirty="0"/>
            <a:t>City Purchasing &amp; Contracting Services Manager</a:t>
          </a:r>
        </a:p>
      </dgm:t>
    </dgm:pt>
    <dgm:pt modelId="{62B0D8B4-DE67-41C9-9B47-8A6BABC078F7}" type="parTrans" cxnId="{2E72305A-8D71-4D2B-B21A-3AEB1C2EDAA8}">
      <dgm:prSet/>
      <dgm:spPr/>
      <dgm:t>
        <a:bodyPr/>
        <a:lstStyle/>
        <a:p>
          <a:endParaRPr lang="en-US"/>
        </a:p>
      </dgm:t>
    </dgm:pt>
    <dgm:pt modelId="{B3B3A44E-BDA4-4C0C-9E60-75DAAE30C29B}" type="sibTrans" cxnId="{2E72305A-8D71-4D2B-B21A-3AEB1C2EDAA8}">
      <dgm:prSet/>
      <dgm:spPr/>
      <dgm:t>
        <a:bodyPr/>
        <a:lstStyle/>
        <a:p>
          <a:endParaRPr lang="en-US"/>
        </a:p>
      </dgm:t>
    </dgm:pt>
    <dgm:pt modelId="{DEC3BCDB-271F-4876-A5F1-058AC2888441}">
      <dgm:prSet phldrT="[Text]"/>
      <dgm:spPr/>
      <dgm:t>
        <a:bodyPr/>
        <a:lstStyle/>
        <a:p>
          <a:r>
            <a:rPr lang="en-US" dirty="0"/>
            <a:t>Law</a:t>
          </a:r>
        </a:p>
      </dgm:t>
    </dgm:pt>
    <dgm:pt modelId="{8D236253-8E08-4C49-9F43-1D7494D6556E}" type="parTrans" cxnId="{B138265B-09E4-40A6-AB9C-19951763F464}">
      <dgm:prSet/>
      <dgm:spPr/>
      <dgm:t>
        <a:bodyPr/>
        <a:lstStyle/>
        <a:p>
          <a:endParaRPr lang="en-US"/>
        </a:p>
      </dgm:t>
    </dgm:pt>
    <dgm:pt modelId="{B700BEBC-3711-49ED-A6EF-2D1C1DB5F90A}" type="sibTrans" cxnId="{B138265B-09E4-40A6-AB9C-19951763F464}">
      <dgm:prSet/>
      <dgm:spPr/>
      <dgm:t>
        <a:bodyPr/>
        <a:lstStyle/>
        <a:p>
          <a:endParaRPr lang="en-US"/>
        </a:p>
      </dgm:t>
    </dgm:pt>
    <dgm:pt modelId="{E624BEEC-E261-4A35-97EA-5C01DC56FC66}">
      <dgm:prSet phldrT="[Text]"/>
      <dgm:spPr/>
      <dgm:t>
        <a:bodyPr/>
        <a:lstStyle/>
        <a:p>
          <a:r>
            <a:rPr lang="en-US" dirty="0"/>
            <a:t>SPU  General Manager &amp; CEO</a:t>
          </a:r>
        </a:p>
      </dgm:t>
    </dgm:pt>
    <dgm:pt modelId="{B143E1F7-5DB9-4BED-A330-205EC33A658F}" type="parTrans" cxnId="{C3A7FE04-B9C3-4856-8993-6FD3B88042C5}">
      <dgm:prSet/>
      <dgm:spPr/>
      <dgm:t>
        <a:bodyPr/>
        <a:lstStyle/>
        <a:p>
          <a:endParaRPr lang="en-US"/>
        </a:p>
      </dgm:t>
    </dgm:pt>
    <dgm:pt modelId="{4B215073-BF71-4E9F-B145-0BEFF9598E4B}" type="sibTrans" cxnId="{C3A7FE04-B9C3-4856-8993-6FD3B88042C5}">
      <dgm:prSet/>
      <dgm:spPr/>
      <dgm:t>
        <a:bodyPr/>
        <a:lstStyle/>
        <a:p>
          <a:endParaRPr lang="en-US"/>
        </a:p>
      </dgm:t>
    </dgm:pt>
    <dgm:pt modelId="{8494D033-1874-4B61-9BEE-17B2F980D005}">
      <dgm:prSet phldrT="[Text]"/>
      <dgm:spPr/>
      <dgm:t>
        <a:bodyPr/>
        <a:lstStyle/>
        <a:p>
          <a:r>
            <a:rPr lang="en-US" dirty="0"/>
            <a:t>Water Line of Business Deputy Director</a:t>
          </a:r>
        </a:p>
      </dgm:t>
    </dgm:pt>
    <dgm:pt modelId="{C51F6A82-7BAC-481E-AD29-FC1B3C7CA828}" type="parTrans" cxnId="{FA679023-4062-461C-96B1-9CECECC44655}">
      <dgm:prSet/>
      <dgm:spPr/>
      <dgm:t>
        <a:bodyPr/>
        <a:lstStyle/>
        <a:p>
          <a:endParaRPr lang="en-US"/>
        </a:p>
      </dgm:t>
    </dgm:pt>
    <dgm:pt modelId="{F83335D2-0507-475B-90E9-18588ECE7E52}" type="sibTrans" cxnId="{FA679023-4062-461C-96B1-9CECECC44655}">
      <dgm:prSet/>
      <dgm:spPr/>
      <dgm:t>
        <a:bodyPr/>
        <a:lstStyle/>
        <a:p>
          <a:endParaRPr lang="en-US"/>
        </a:p>
      </dgm:t>
    </dgm:pt>
    <dgm:pt modelId="{90EEBFA4-D7D3-41D1-8EA0-1E339D535B03}">
      <dgm:prSet phldrT="[Text]"/>
      <dgm:spPr/>
      <dgm:t>
        <a:bodyPr/>
        <a:lstStyle/>
        <a:p>
          <a:r>
            <a:rPr lang="en-US" dirty="0"/>
            <a:t>Watershed Management Division Director</a:t>
          </a:r>
        </a:p>
      </dgm:t>
    </dgm:pt>
    <dgm:pt modelId="{92515EDA-C959-455E-BB5D-2ED602D77E14}" type="parTrans" cxnId="{CD7FE8C5-D65C-46F6-AFEE-62919F8FB064}">
      <dgm:prSet/>
      <dgm:spPr/>
      <dgm:t>
        <a:bodyPr/>
        <a:lstStyle/>
        <a:p>
          <a:endParaRPr lang="en-US"/>
        </a:p>
      </dgm:t>
    </dgm:pt>
    <dgm:pt modelId="{5A13E58E-A324-4ACC-8D05-D0AB62CD9873}" type="sibTrans" cxnId="{CD7FE8C5-D65C-46F6-AFEE-62919F8FB064}">
      <dgm:prSet/>
      <dgm:spPr/>
      <dgm:t>
        <a:bodyPr/>
        <a:lstStyle/>
        <a:p>
          <a:endParaRPr lang="en-US"/>
        </a:p>
      </dgm:t>
    </dgm:pt>
    <dgm:pt modelId="{D42265D7-3536-4B21-8BFF-F931224F38CA}" type="pres">
      <dgm:prSet presAssocID="{B348C954-0256-4ABD-82C3-7A617C75CFEA}" presName="Name0" presStyleCnt="0">
        <dgm:presLayoutVars>
          <dgm:chPref val="1"/>
          <dgm:dir/>
          <dgm:animOne val="branch"/>
          <dgm:animLvl val="lvl"/>
          <dgm:resizeHandles/>
        </dgm:presLayoutVars>
      </dgm:prSet>
      <dgm:spPr/>
    </dgm:pt>
    <dgm:pt modelId="{F0617067-3561-4496-8084-7BA9AAD3321D}" type="pres">
      <dgm:prSet presAssocID="{D0355539-406C-47B9-86F5-5DAB264F7682}" presName="vertOne" presStyleCnt="0"/>
      <dgm:spPr/>
    </dgm:pt>
    <dgm:pt modelId="{7F69A39D-8585-41E2-80A4-0DCCC8434E0D}" type="pres">
      <dgm:prSet presAssocID="{D0355539-406C-47B9-86F5-5DAB264F7682}" presName="txOne" presStyleLbl="node0" presStyleIdx="0" presStyleCnt="2">
        <dgm:presLayoutVars>
          <dgm:chPref val="3"/>
        </dgm:presLayoutVars>
      </dgm:prSet>
      <dgm:spPr/>
    </dgm:pt>
    <dgm:pt modelId="{BF019F63-4812-4EF6-8F3D-8600C605771C}" type="pres">
      <dgm:prSet presAssocID="{D0355539-406C-47B9-86F5-5DAB264F7682}" presName="parTransOne" presStyleCnt="0"/>
      <dgm:spPr/>
    </dgm:pt>
    <dgm:pt modelId="{8959634E-1B61-4DCD-84DC-EE77A5B8C425}" type="pres">
      <dgm:prSet presAssocID="{D0355539-406C-47B9-86F5-5DAB264F7682}" presName="horzOne" presStyleCnt="0"/>
      <dgm:spPr/>
    </dgm:pt>
    <dgm:pt modelId="{041B8060-91A6-451F-9E91-9264C7B0368B}" type="pres">
      <dgm:prSet presAssocID="{C6AAFD5A-0957-4E69-87CD-229BC7F186ED}" presName="vertTwo" presStyleCnt="0"/>
      <dgm:spPr/>
    </dgm:pt>
    <dgm:pt modelId="{7763344D-7737-496E-9816-532C11D9E158}" type="pres">
      <dgm:prSet presAssocID="{C6AAFD5A-0957-4E69-87CD-229BC7F186ED}" presName="txTwo" presStyleLbl="node2" presStyleIdx="0" presStyleCnt="3" custScaleX="58191" custLinFactNeighborX="4271" custLinFactNeighborY="-23589">
        <dgm:presLayoutVars>
          <dgm:chPref val="3"/>
        </dgm:presLayoutVars>
      </dgm:prSet>
      <dgm:spPr/>
    </dgm:pt>
    <dgm:pt modelId="{D8E587AD-72BA-439C-AC8D-CE200A734E24}" type="pres">
      <dgm:prSet presAssocID="{C6AAFD5A-0957-4E69-87CD-229BC7F186ED}" presName="parTransTwo" presStyleCnt="0"/>
      <dgm:spPr/>
    </dgm:pt>
    <dgm:pt modelId="{0E0715E5-FA48-4A99-9DC3-0FFA0FF779A1}" type="pres">
      <dgm:prSet presAssocID="{C6AAFD5A-0957-4E69-87CD-229BC7F186ED}" presName="horzTwo" presStyleCnt="0"/>
      <dgm:spPr/>
    </dgm:pt>
    <dgm:pt modelId="{25F38501-19AB-4267-A2EC-C4C9B21BB3E9}" type="pres">
      <dgm:prSet presAssocID="{990BC6AD-EB64-4B9F-A324-2DB8DAB9D59D}" presName="vertThree" presStyleCnt="0"/>
      <dgm:spPr/>
    </dgm:pt>
    <dgm:pt modelId="{0507592B-3782-4489-B5CA-8F3765FBB4F2}" type="pres">
      <dgm:prSet presAssocID="{990BC6AD-EB64-4B9F-A324-2DB8DAB9D59D}" presName="txThree" presStyleLbl="node3" presStyleIdx="0" presStyleCnt="3" custLinFactNeighborX="58778" custLinFactNeighborY="-63294">
        <dgm:presLayoutVars>
          <dgm:chPref val="3"/>
        </dgm:presLayoutVars>
      </dgm:prSet>
      <dgm:spPr/>
    </dgm:pt>
    <dgm:pt modelId="{D781C46E-64E8-4DD0-B561-093E504F03DD}" type="pres">
      <dgm:prSet presAssocID="{990BC6AD-EB64-4B9F-A324-2DB8DAB9D59D}" presName="parTransThree" presStyleCnt="0"/>
      <dgm:spPr/>
    </dgm:pt>
    <dgm:pt modelId="{5E79F4F0-FEE5-4DA1-BED0-9E77D0D5408C}" type="pres">
      <dgm:prSet presAssocID="{990BC6AD-EB64-4B9F-A324-2DB8DAB9D59D}" presName="horzThree" presStyleCnt="0"/>
      <dgm:spPr/>
    </dgm:pt>
    <dgm:pt modelId="{C86E363E-2A1A-4CFF-AEA4-3FE16CFA6491}" type="pres">
      <dgm:prSet presAssocID="{45433208-E7C3-49E2-9580-C499BF2E9E73}" presName="vertFour" presStyleCnt="0">
        <dgm:presLayoutVars>
          <dgm:chPref val="3"/>
        </dgm:presLayoutVars>
      </dgm:prSet>
      <dgm:spPr/>
    </dgm:pt>
    <dgm:pt modelId="{FFF629BD-B343-4532-AD33-A704F16F7264}" type="pres">
      <dgm:prSet presAssocID="{45433208-E7C3-49E2-9580-C499BF2E9E73}" presName="txFour" presStyleLbl="node4" presStyleIdx="0" presStyleCnt="3" custLinFactNeighborX="59473" custLinFactNeighborY="-5316">
        <dgm:presLayoutVars>
          <dgm:chPref val="3"/>
        </dgm:presLayoutVars>
      </dgm:prSet>
      <dgm:spPr/>
    </dgm:pt>
    <dgm:pt modelId="{5D522EE2-3BEA-4B7F-944A-2767FD299153}" type="pres">
      <dgm:prSet presAssocID="{45433208-E7C3-49E2-9580-C499BF2E9E73}" presName="horzFour" presStyleCnt="0"/>
      <dgm:spPr/>
    </dgm:pt>
    <dgm:pt modelId="{A63FAC46-47FA-40D7-B30B-214B1D58EC06}" type="pres">
      <dgm:prSet presAssocID="{7C1CAE0B-E22D-4C4D-B1E9-6EBA5DA8EEA6}" presName="sibSpaceThree" presStyleCnt="0"/>
      <dgm:spPr/>
    </dgm:pt>
    <dgm:pt modelId="{0113793F-92E2-4520-B2FB-20A108F5640F}" type="pres">
      <dgm:prSet presAssocID="{B53892D2-8E1B-4E5A-9ADC-D6745DD86B0F}" presName="vertThree" presStyleCnt="0"/>
      <dgm:spPr/>
    </dgm:pt>
    <dgm:pt modelId="{A3FC0FF2-6A11-413D-A26F-A7ACB8B94402}" type="pres">
      <dgm:prSet presAssocID="{B53892D2-8E1B-4E5A-9ADC-D6745DD86B0F}" presName="txThree" presStyleLbl="node3" presStyleIdx="1" presStyleCnt="3" custLinFactNeighborX="82728" custLinFactNeighborY="-94941">
        <dgm:presLayoutVars>
          <dgm:chPref val="3"/>
        </dgm:presLayoutVars>
      </dgm:prSet>
      <dgm:spPr/>
    </dgm:pt>
    <dgm:pt modelId="{BA971401-D035-45A3-A744-DB7F57FC6212}" type="pres">
      <dgm:prSet presAssocID="{B53892D2-8E1B-4E5A-9ADC-D6745DD86B0F}" presName="parTransThree" presStyleCnt="0"/>
      <dgm:spPr/>
    </dgm:pt>
    <dgm:pt modelId="{056BB066-E80B-487E-A043-51A223480A41}" type="pres">
      <dgm:prSet presAssocID="{B53892D2-8E1B-4E5A-9ADC-D6745DD86B0F}" presName="horzThree" presStyleCnt="0"/>
      <dgm:spPr/>
    </dgm:pt>
    <dgm:pt modelId="{2505B8D8-A7FC-4D04-85D6-9839D93E7A91}" type="pres">
      <dgm:prSet presAssocID="{8B0EA845-32B0-49A5-92EB-605B33B53C59}" presName="vertFour" presStyleCnt="0">
        <dgm:presLayoutVars>
          <dgm:chPref val="3"/>
        </dgm:presLayoutVars>
      </dgm:prSet>
      <dgm:spPr/>
    </dgm:pt>
    <dgm:pt modelId="{0D923AAB-AF01-4270-BE9D-72F58C0EB671}" type="pres">
      <dgm:prSet presAssocID="{8B0EA845-32B0-49A5-92EB-605B33B53C59}" presName="txFour" presStyleLbl="node4" presStyleIdx="1" presStyleCnt="3" custLinFactNeighborX="84805" custLinFactNeighborY="-7975">
        <dgm:presLayoutVars>
          <dgm:chPref val="3"/>
        </dgm:presLayoutVars>
      </dgm:prSet>
      <dgm:spPr/>
    </dgm:pt>
    <dgm:pt modelId="{9AA1DD5D-8E2C-42F4-9738-BF4543D64AC4}" type="pres">
      <dgm:prSet presAssocID="{8B0EA845-32B0-49A5-92EB-605B33B53C59}" presName="horzFour" presStyleCnt="0"/>
      <dgm:spPr/>
    </dgm:pt>
    <dgm:pt modelId="{073FF307-88E0-47D3-8DEC-A26FDE8C6526}" type="pres">
      <dgm:prSet presAssocID="{89C46AEB-DECB-4995-9EE7-95157B12F931}" presName="sibSpaceTwo" presStyleCnt="0"/>
      <dgm:spPr/>
    </dgm:pt>
    <dgm:pt modelId="{02494B8D-E77D-4180-BB05-8E192DED1196}" type="pres">
      <dgm:prSet presAssocID="{772B4E63-21BC-485C-80B8-AA0FCA4CFD7F}" presName="vertTwo" presStyleCnt="0"/>
      <dgm:spPr/>
    </dgm:pt>
    <dgm:pt modelId="{A1030720-ACB1-46AB-A803-099718CD6D9E}" type="pres">
      <dgm:prSet presAssocID="{772B4E63-21BC-485C-80B8-AA0FCA4CFD7F}" presName="txTwo" presStyleLbl="node2" presStyleIdx="1" presStyleCnt="3" custScaleX="120247" custLinFactNeighborX="-36613" custLinFactNeighborY="-4156">
        <dgm:presLayoutVars>
          <dgm:chPref val="3"/>
        </dgm:presLayoutVars>
      </dgm:prSet>
      <dgm:spPr/>
    </dgm:pt>
    <dgm:pt modelId="{DDCA2BDF-C192-484E-A735-5C1FEBE972FD}" type="pres">
      <dgm:prSet presAssocID="{772B4E63-21BC-485C-80B8-AA0FCA4CFD7F}" presName="horzTwo" presStyleCnt="0"/>
      <dgm:spPr/>
    </dgm:pt>
    <dgm:pt modelId="{A2F27DEE-99BC-42B4-A8BF-BB94E6CFFA38}" type="pres">
      <dgm:prSet presAssocID="{B676856D-2BC4-46CB-84EE-87FBC646D879}" presName="sibSpaceTwo" presStyleCnt="0"/>
      <dgm:spPr/>
    </dgm:pt>
    <dgm:pt modelId="{A68716FC-AC87-443A-AF83-EB0D3B4312A1}" type="pres">
      <dgm:prSet presAssocID="{E624BEEC-E261-4A35-97EA-5C01DC56FC66}" presName="vertTwo" presStyleCnt="0"/>
      <dgm:spPr/>
    </dgm:pt>
    <dgm:pt modelId="{EB775ADC-E0A0-4D95-91FD-71DF4B82E2D9}" type="pres">
      <dgm:prSet presAssocID="{E624BEEC-E261-4A35-97EA-5C01DC56FC66}" presName="txTwo" presStyleLbl="node2" presStyleIdx="2" presStyleCnt="3" custScaleX="120074" custLinFactNeighborX="-38970" custLinFactNeighborY="-57540">
        <dgm:presLayoutVars>
          <dgm:chPref val="3"/>
        </dgm:presLayoutVars>
      </dgm:prSet>
      <dgm:spPr/>
    </dgm:pt>
    <dgm:pt modelId="{1E40392E-DEBA-48E8-8641-951A3CF04535}" type="pres">
      <dgm:prSet presAssocID="{E624BEEC-E261-4A35-97EA-5C01DC56FC66}" presName="parTransTwo" presStyleCnt="0"/>
      <dgm:spPr/>
    </dgm:pt>
    <dgm:pt modelId="{2C5F9B22-BE93-4369-8733-9F183B5CE482}" type="pres">
      <dgm:prSet presAssocID="{E624BEEC-E261-4A35-97EA-5C01DC56FC66}" presName="horzTwo" presStyleCnt="0"/>
      <dgm:spPr/>
    </dgm:pt>
    <dgm:pt modelId="{AD67625D-7E96-4770-B02A-9954FE0FB6A2}" type="pres">
      <dgm:prSet presAssocID="{8494D033-1874-4B61-9BEE-17B2F980D005}" presName="vertThree" presStyleCnt="0"/>
      <dgm:spPr/>
    </dgm:pt>
    <dgm:pt modelId="{DCAA1B8B-47F2-43A7-AF3D-BCF353C33A15}" type="pres">
      <dgm:prSet presAssocID="{8494D033-1874-4B61-9BEE-17B2F980D005}" presName="txThree" presStyleLbl="node3" presStyleIdx="2" presStyleCnt="3" custLinFactNeighborX="-37437" custLinFactNeighborY="-50000">
        <dgm:presLayoutVars>
          <dgm:chPref val="3"/>
        </dgm:presLayoutVars>
      </dgm:prSet>
      <dgm:spPr/>
    </dgm:pt>
    <dgm:pt modelId="{42D1773B-8141-48B1-A4BA-A60D1EFCAF2B}" type="pres">
      <dgm:prSet presAssocID="{8494D033-1874-4B61-9BEE-17B2F980D005}" presName="parTransThree" presStyleCnt="0"/>
      <dgm:spPr/>
    </dgm:pt>
    <dgm:pt modelId="{B1080AEA-FB4F-4EF4-B7AA-4E80B59DB83F}" type="pres">
      <dgm:prSet presAssocID="{8494D033-1874-4B61-9BEE-17B2F980D005}" presName="horzThree" presStyleCnt="0"/>
      <dgm:spPr/>
    </dgm:pt>
    <dgm:pt modelId="{136A2199-3BEA-4179-9A12-120982858FC9}" type="pres">
      <dgm:prSet presAssocID="{90EEBFA4-D7D3-41D1-8EA0-1E339D535B03}" presName="vertFour" presStyleCnt="0">
        <dgm:presLayoutVars>
          <dgm:chPref val="3"/>
        </dgm:presLayoutVars>
      </dgm:prSet>
      <dgm:spPr/>
    </dgm:pt>
    <dgm:pt modelId="{3874E914-DCCF-4559-B877-D9F4C5CCCFAF}" type="pres">
      <dgm:prSet presAssocID="{90EEBFA4-D7D3-41D1-8EA0-1E339D535B03}" presName="txFour" presStyleLbl="node4" presStyleIdx="2" presStyleCnt="3" custLinFactNeighborX="-36888" custLinFactNeighborY="-6767">
        <dgm:presLayoutVars>
          <dgm:chPref val="3"/>
        </dgm:presLayoutVars>
      </dgm:prSet>
      <dgm:spPr/>
    </dgm:pt>
    <dgm:pt modelId="{1A783BA3-D4AE-4077-929E-B855CAB6E8AC}" type="pres">
      <dgm:prSet presAssocID="{90EEBFA4-D7D3-41D1-8EA0-1E339D535B03}" presName="horzFour" presStyleCnt="0"/>
      <dgm:spPr/>
    </dgm:pt>
    <dgm:pt modelId="{56EF8A09-512B-474B-9B95-00E4B9303FAA}" type="pres">
      <dgm:prSet presAssocID="{8D2A7CCB-4248-40B7-A4D5-60C5EAFA9B82}" presName="sibSpaceOne" presStyleCnt="0"/>
      <dgm:spPr/>
    </dgm:pt>
    <dgm:pt modelId="{6CFAA6A3-64EE-4D0D-B00A-40C886DAE01F}" type="pres">
      <dgm:prSet presAssocID="{DEC3BCDB-271F-4876-A5F1-058AC2888441}" presName="vertOne" presStyleCnt="0"/>
      <dgm:spPr/>
    </dgm:pt>
    <dgm:pt modelId="{E5099181-8C9B-4F38-9FB6-F6CA27190495}" type="pres">
      <dgm:prSet presAssocID="{DEC3BCDB-271F-4876-A5F1-058AC2888441}" presName="txOne" presStyleLbl="node0" presStyleIdx="1" presStyleCnt="2">
        <dgm:presLayoutVars>
          <dgm:chPref val="3"/>
        </dgm:presLayoutVars>
      </dgm:prSet>
      <dgm:spPr/>
    </dgm:pt>
    <dgm:pt modelId="{D6F4649F-B304-4E9C-9C06-AFCD6A580150}" type="pres">
      <dgm:prSet presAssocID="{DEC3BCDB-271F-4876-A5F1-058AC2888441}" presName="horzOne" presStyleCnt="0"/>
      <dgm:spPr/>
    </dgm:pt>
  </dgm:ptLst>
  <dgm:cxnLst>
    <dgm:cxn modelId="{C3A7FE04-B9C3-4856-8993-6FD3B88042C5}" srcId="{D0355539-406C-47B9-86F5-5DAB264F7682}" destId="{E624BEEC-E261-4A35-97EA-5C01DC56FC66}" srcOrd="2" destOrd="0" parTransId="{B143E1F7-5DB9-4BED-A330-205EC33A658F}" sibTransId="{4B215073-BF71-4E9F-B145-0BEFF9598E4B}"/>
    <dgm:cxn modelId="{24C76B10-863A-4A18-937C-22641815DA09}" type="presOf" srcId="{D0355539-406C-47B9-86F5-5DAB264F7682}" destId="{7F69A39D-8585-41E2-80A4-0DCCC8434E0D}" srcOrd="0" destOrd="0" presId="urn:microsoft.com/office/officeart/2005/8/layout/hierarchy4"/>
    <dgm:cxn modelId="{84D73521-E720-4BF7-BA9B-12B0F27C1DCD}" srcId="{D0355539-406C-47B9-86F5-5DAB264F7682}" destId="{772B4E63-21BC-485C-80B8-AA0FCA4CFD7F}" srcOrd="1" destOrd="0" parTransId="{F72CC549-BC69-4DB0-9C32-06698A828C18}" sibTransId="{B676856D-2BC4-46CB-84EE-87FBC646D879}"/>
    <dgm:cxn modelId="{FA679023-4062-461C-96B1-9CECECC44655}" srcId="{E624BEEC-E261-4A35-97EA-5C01DC56FC66}" destId="{8494D033-1874-4B61-9BEE-17B2F980D005}" srcOrd="0" destOrd="0" parTransId="{C51F6A82-7BAC-481E-AD29-FC1B3C7CA828}" sibTransId="{F83335D2-0507-475B-90E9-18588ECE7E52}"/>
    <dgm:cxn modelId="{665CD625-E3D4-485A-80B6-3003E238503D}" type="presOf" srcId="{E624BEEC-E261-4A35-97EA-5C01DC56FC66}" destId="{EB775ADC-E0A0-4D95-91FD-71DF4B82E2D9}" srcOrd="0" destOrd="0" presId="urn:microsoft.com/office/officeart/2005/8/layout/hierarchy4"/>
    <dgm:cxn modelId="{305FD32A-9D1F-4B7F-842A-9040B8FDF5BD}" srcId="{B348C954-0256-4ABD-82C3-7A617C75CFEA}" destId="{D0355539-406C-47B9-86F5-5DAB264F7682}" srcOrd="0" destOrd="0" parTransId="{C7150BD9-6D39-4115-8DFD-0BC549D6C9F8}" sibTransId="{8D2A7CCB-4248-40B7-A4D5-60C5EAFA9B82}"/>
    <dgm:cxn modelId="{B138265B-09E4-40A6-AB9C-19951763F464}" srcId="{B348C954-0256-4ABD-82C3-7A617C75CFEA}" destId="{DEC3BCDB-271F-4876-A5F1-058AC2888441}" srcOrd="1" destOrd="0" parTransId="{8D236253-8E08-4C49-9F43-1D7494D6556E}" sibTransId="{B700BEBC-3711-49ED-A6EF-2D1C1DB5F90A}"/>
    <dgm:cxn modelId="{C24D3863-71D0-4AC6-AA89-29AACFF40902}" srcId="{B53892D2-8E1B-4E5A-9ADC-D6745DD86B0F}" destId="{8B0EA845-32B0-49A5-92EB-605B33B53C59}" srcOrd="0" destOrd="0" parTransId="{EDB8F312-62FF-4CCA-9F3D-90693D2320EF}" sibTransId="{1B5298AC-1538-4AB3-821A-F63DF5A19081}"/>
    <dgm:cxn modelId="{2E72305A-8D71-4D2B-B21A-3AEB1C2EDAA8}" srcId="{990BC6AD-EB64-4B9F-A324-2DB8DAB9D59D}" destId="{45433208-E7C3-49E2-9580-C499BF2E9E73}" srcOrd="0" destOrd="0" parTransId="{62B0D8B4-DE67-41C9-9B47-8A6BABC078F7}" sibTransId="{B3B3A44E-BDA4-4C0C-9E60-75DAAE30C29B}"/>
    <dgm:cxn modelId="{CEAB875A-74EE-400D-B2E3-B57E2E686BB3}" srcId="{C6AAFD5A-0957-4E69-87CD-229BC7F186ED}" destId="{B53892D2-8E1B-4E5A-9ADC-D6745DD86B0F}" srcOrd="1" destOrd="0" parTransId="{B5A76549-3430-46CE-9CDA-C39C0E95D427}" sibTransId="{9F4E8D81-5C4F-49C0-A8CC-D09E4A6D5D57}"/>
    <dgm:cxn modelId="{B3715E8A-9C89-477D-B652-3E0F538CFEC8}" srcId="{C6AAFD5A-0957-4E69-87CD-229BC7F186ED}" destId="{990BC6AD-EB64-4B9F-A324-2DB8DAB9D59D}" srcOrd="0" destOrd="0" parTransId="{1136A0FF-DC47-417F-B738-B64FB5D90098}" sibTransId="{7C1CAE0B-E22D-4C4D-B1E9-6EBA5DA8EEA6}"/>
    <dgm:cxn modelId="{1FC7FA8D-9C2F-4486-977C-FED577BCA9EC}" type="presOf" srcId="{772B4E63-21BC-485C-80B8-AA0FCA4CFD7F}" destId="{A1030720-ACB1-46AB-A803-099718CD6D9E}" srcOrd="0" destOrd="0" presId="urn:microsoft.com/office/officeart/2005/8/layout/hierarchy4"/>
    <dgm:cxn modelId="{5E4E0C92-CC0E-4CC1-AFED-2B8813AFF1F1}" type="presOf" srcId="{B53892D2-8E1B-4E5A-9ADC-D6745DD86B0F}" destId="{A3FC0FF2-6A11-413D-A26F-A7ACB8B94402}" srcOrd="0" destOrd="0" presId="urn:microsoft.com/office/officeart/2005/8/layout/hierarchy4"/>
    <dgm:cxn modelId="{CEC8C8A0-36A7-457E-B52A-31A25D10C919}" type="presOf" srcId="{B348C954-0256-4ABD-82C3-7A617C75CFEA}" destId="{D42265D7-3536-4B21-8BFF-F931224F38CA}" srcOrd="0" destOrd="0" presId="urn:microsoft.com/office/officeart/2005/8/layout/hierarchy4"/>
    <dgm:cxn modelId="{959CC6A8-7CFB-4A8E-90C0-0B91220AFEE6}" type="presOf" srcId="{990BC6AD-EB64-4B9F-A324-2DB8DAB9D59D}" destId="{0507592B-3782-4489-B5CA-8F3765FBB4F2}" srcOrd="0" destOrd="0" presId="urn:microsoft.com/office/officeart/2005/8/layout/hierarchy4"/>
    <dgm:cxn modelId="{7BBC6DB0-C78D-4D73-A0C9-D134D2AF43B5}" type="presOf" srcId="{45433208-E7C3-49E2-9580-C499BF2E9E73}" destId="{FFF629BD-B343-4532-AD33-A704F16F7264}" srcOrd="0" destOrd="0" presId="urn:microsoft.com/office/officeart/2005/8/layout/hierarchy4"/>
    <dgm:cxn modelId="{1D310EB7-3A1C-41D8-951C-D978010BA608}" type="presOf" srcId="{8494D033-1874-4B61-9BEE-17B2F980D005}" destId="{DCAA1B8B-47F2-43A7-AF3D-BCF353C33A15}" srcOrd="0" destOrd="0" presId="urn:microsoft.com/office/officeart/2005/8/layout/hierarchy4"/>
    <dgm:cxn modelId="{E54895BF-AB15-451B-9015-8D9B3410F161}" type="presOf" srcId="{8B0EA845-32B0-49A5-92EB-605B33B53C59}" destId="{0D923AAB-AF01-4270-BE9D-72F58C0EB671}" srcOrd="0" destOrd="0" presId="urn:microsoft.com/office/officeart/2005/8/layout/hierarchy4"/>
    <dgm:cxn modelId="{146452C5-9FF9-42AD-8332-11FC5D006D20}" srcId="{D0355539-406C-47B9-86F5-5DAB264F7682}" destId="{C6AAFD5A-0957-4E69-87CD-229BC7F186ED}" srcOrd="0" destOrd="0" parTransId="{198A579D-AD98-4ACC-B12E-6FF4F5FAA364}" sibTransId="{89C46AEB-DECB-4995-9EE7-95157B12F931}"/>
    <dgm:cxn modelId="{CD7FE8C5-D65C-46F6-AFEE-62919F8FB064}" srcId="{8494D033-1874-4B61-9BEE-17B2F980D005}" destId="{90EEBFA4-D7D3-41D1-8EA0-1E339D535B03}" srcOrd="0" destOrd="0" parTransId="{92515EDA-C959-455E-BB5D-2ED602D77E14}" sibTransId="{5A13E58E-A324-4ACC-8D05-D0AB62CD9873}"/>
    <dgm:cxn modelId="{79E3E6D1-1A8E-4A37-8AF2-C71A70C5913F}" type="presOf" srcId="{DEC3BCDB-271F-4876-A5F1-058AC2888441}" destId="{E5099181-8C9B-4F38-9FB6-F6CA27190495}" srcOrd="0" destOrd="0" presId="urn:microsoft.com/office/officeart/2005/8/layout/hierarchy4"/>
    <dgm:cxn modelId="{5CD98FD2-B77E-4BC8-B2D0-1955FCDD00B4}" type="presOf" srcId="{90EEBFA4-D7D3-41D1-8EA0-1E339D535B03}" destId="{3874E914-DCCF-4559-B877-D9F4C5CCCFAF}" srcOrd="0" destOrd="0" presId="urn:microsoft.com/office/officeart/2005/8/layout/hierarchy4"/>
    <dgm:cxn modelId="{8F08C9D7-5148-472B-B112-0AF73F091CC2}" type="presOf" srcId="{C6AAFD5A-0957-4E69-87CD-229BC7F186ED}" destId="{7763344D-7737-496E-9816-532C11D9E158}" srcOrd="0" destOrd="0" presId="urn:microsoft.com/office/officeart/2005/8/layout/hierarchy4"/>
    <dgm:cxn modelId="{259FE529-EAE2-4F05-9EE1-6B500C917932}" type="presParOf" srcId="{D42265D7-3536-4B21-8BFF-F931224F38CA}" destId="{F0617067-3561-4496-8084-7BA9AAD3321D}" srcOrd="0" destOrd="0" presId="urn:microsoft.com/office/officeart/2005/8/layout/hierarchy4"/>
    <dgm:cxn modelId="{4AEC986B-9466-43A8-B080-6FE2BEA6E9AE}" type="presParOf" srcId="{F0617067-3561-4496-8084-7BA9AAD3321D}" destId="{7F69A39D-8585-41E2-80A4-0DCCC8434E0D}" srcOrd="0" destOrd="0" presId="urn:microsoft.com/office/officeart/2005/8/layout/hierarchy4"/>
    <dgm:cxn modelId="{F8F4FE75-E310-4C38-A3DC-C0D660C56D0A}" type="presParOf" srcId="{F0617067-3561-4496-8084-7BA9AAD3321D}" destId="{BF019F63-4812-4EF6-8F3D-8600C605771C}" srcOrd="1" destOrd="0" presId="urn:microsoft.com/office/officeart/2005/8/layout/hierarchy4"/>
    <dgm:cxn modelId="{06A9473F-ED43-4A88-A162-68086700674A}" type="presParOf" srcId="{F0617067-3561-4496-8084-7BA9AAD3321D}" destId="{8959634E-1B61-4DCD-84DC-EE77A5B8C425}" srcOrd="2" destOrd="0" presId="urn:microsoft.com/office/officeart/2005/8/layout/hierarchy4"/>
    <dgm:cxn modelId="{D4DAB28B-4C7F-482D-B06A-DAE9708C8451}" type="presParOf" srcId="{8959634E-1B61-4DCD-84DC-EE77A5B8C425}" destId="{041B8060-91A6-451F-9E91-9264C7B0368B}" srcOrd="0" destOrd="0" presId="urn:microsoft.com/office/officeart/2005/8/layout/hierarchy4"/>
    <dgm:cxn modelId="{CFDA565D-16DD-4558-9672-2954451EB6B1}" type="presParOf" srcId="{041B8060-91A6-451F-9E91-9264C7B0368B}" destId="{7763344D-7737-496E-9816-532C11D9E158}" srcOrd="0" destOrd="0" presId="urn:microsoft.com/office/officeart/2005/8/layout/hierarchy4"/>
    <dgm:cxn modelId="{720F2724-84B2-4D56-A75B-808A831E73DD}" type="presParOf" srcId="{041B8060-91A6-451F-9E91-9264C7B0368B}" destId="{D8E587AD-72BA-439C-AC8D-CE200A734E24}" srcOrd="1" destOrd="0" presId="urn:microsoft.com/office/officeart/2005/8/layout/hierarchy4"/>
    <dgm:cxn modelId="{A496C968-7CAF-4D33-8FF1-577161DB7C66}" type="presParOf" srcId="{041B8060-91A6-451F-9E91-9264C7B0368B}" destId="{0E0715E5-FA48-4A99-9DC3-0FFA0FF779A1}" srcOrd="2" destOrd="0" presId="urn:microsoft.com/office/officeart/2005/8/layout/hierarchy4"/>
    <dgm:cxn modelId="{C87E56DB-7E27-4C5E-9693-30CE7CEE9AAE}" type="presParOf" srcId="{0E0715E5-FA48-4A99-9DC3-0FFA0FF779A1}" destId="{25F38501-19AB-4267-A2EC-C4C9B21BB3E9}" srcOrd="0" destOrd="0" presId="urn:microsoft.com/office/officeart/2005/8/layout/hierarchy4"/>
    <dgm:cxn modelId="{DA8AE793-59B1-4BA8-87BF-B938CF8B4943}" type="presParOf" srcId="{25F38501-19AB-4267-A2EC-C4C9B21BB3E9}" destId="{0507592B-3782-4489-B5CA-8F3765FBB4F2}" srcOrd="0" destOrd="0" presId="urn:microsoft.com/office/officeart/2005/8/layout/hierarchy4"/>
    <dgm:cxn modelId="{FF1EB2FC-230C-4724-9039-8B573FF9355F}" type="presParOf" srcId="{25F38501-19AB-4267-A2EC-C4C9B21BB3E9}" destId="{D781C46E-64E8-4DD0-B561-093E504F03DD}" srcOrd="1" destOrd="0" presId="urn:microsoft.com/office/officeart/2005/8/layout/hierarchy4"/>
    <dgm:cxn modelId="{F16CC524-8F65-4320-AF80-0F55565CCE07}" type="presParOf" srcId="{25F38501-19AB-4267-A2EC-C4C9B21BB3E9}" destId="{5E79F4F0-FEE5-4DA1-BED0-9E77D0D5408C}" srcOrd="2" destOrd="0" presId="urn:microsoft.com/office/officeart/2005/8/layout/hierarchy4"/>
    <dgm:cxn modelId="{9EADA1FC-C89F-40C9-8598-E16935422197}" type="presParOf" srcId="{5E79F4F0-FEE5-4DA1-BED0-9E77D0D5408C}" destId="{C86E363E-2A1A-4CFF-AEA4-3FE16CFA6491}" srcOrd="0" destOrd="0" presId="urn:microsoft.com/office/officeart/2005/8/layout/hierarchy4"/>
    <dgm:cxn modelId="{CB2AB860-1132-434E-AD6D-978642EC41A2}" type="presParOf" srcId="{C86E363E-2A1A-4CFF-AEA4-3FE16CFA6491}" destId="{FFF629BD-B343-4532-AD33-A704F16F7264}" srcOrd="0" destOrd="0" presId="urn:microsoft.com/office/officeart/2005/8/layout/hierarchy4"/>
    <dgm:cxn modelId="{BA2DB2D1-C2DF-42FE-854C-7D4176EB3D9D}" type="presParOf" srcId="{C86E363E-2A1A-4CFF-AEA4-3FE16CFA6491}" destId="{5D522EE2-3BEA-4B7F-944A-2767FD299153}" srcOrd="1" destOrd="0" presId="urn:microsoft.com/office/officeart/2005/8/layout/hierarchy4"/>
    <dgm:cxn modelId="{6135331D-13CF-495E-B576-F0B730AD4DD4}" type="presParOf" srcId="{0E0715E5-FA48-4A99-9DC3-0FFA0FF779A1}" destId="{A63FAC46-47FA-40D7-B30B-214B1D58EC06}" srcOrd="1" destOrd="0" presId="urn:microsoft.com/office/officeart/2005/8/layout/hierarchy4"/>
    <dgm:cxn modelId="{4FBA7EE6-027B-4365-9201-95774C909C22}" type="presParOf" srcId="{0E0715E5-FA48-4A99-9DC3-0FFA0FF779A1}" destId="{0113793F-92E2-4520-B2FB-20A108F5640F}" srcOrd="2" destOrd="0" presId="urn:microsoft.com/office/officeart/2005/8/layout/hierarchy4"/>
    <dgm:cxn modelId="{C0023B3C-7E49-400E-AA7B-1919A736B993}" type="presParOf" srcId="{0113793F-92E2-4520-B2FB-20A108F5640F}" destId="{A3FC0FF2-6A11-413D-A26F-A7ACB8B94402}" srcOrd="0" destOrd="0" presId="urn:microsoft.com/office/officeart/2005/8/layout/hierarchy4"/>
    <dgm:cxn modelId="{E95BC89C-3CF3-449A-89FB-C537CE8DDC4C}" type="presParOf" srcId="{0113793F-92E2-4520-B2FB-20A108F5640F}" destId="{BA971401-D035-45A3-A744-DB7F57FC6212}" srcOrd="1" destOrd="0" presId="urn:microsoft.com/office/officeart/2005/8/layout/hierarchy4"/>
    <dgm:cxn modelId="{501170E8-87AC-4CD1-A3D8-FD0521C0B916}" type="presParOf" srcId="{0113793F-92E2-4520-B2FB-20A108F5640F}" destId="{056BB066-E80B-487E-A043-51A223480A41}" srcOrd="2" destOrd="0" presId="urn:microsoft.com/office/officeart/2005/8/layout/hierarchy4"/>
    <dgm:cxn modelId="{D51A729A-A1DF-4097-9C31-DFDB206F69D6}" type="presParOf" srcId="{056BB066-E80B-487E-A043-51A223480A41}" destId="{2505B8D8-A7FC-4D04-85D6-9839D93E7A91}" srcOrd="0" destOrd="0" presId="urn:microsoft.com/office/officeart/2005/8/layout/hierarchy4"/>
    <dgm:cxn modelId="{9C521D99-70CA-420B-AD01-FB618F072944}" type="presParOf" srcId="{2505B8D8-A7FC-4D04-85D6-9839D93E7A91}" destId="{0D923AAB-AF01-4270-BE9D-72F58C0EB671}" srcOrd="0" destOrd="0" presId="urn:microsoft.com/office/officeart/2005/8/layout/hierarchy4"/>
    <dgm:cxn modelId="{3E9822D5-022A-4D95-B882-4B8042781E1E}" type="presParOf" srcId="{2505B8D8-A7FC-4D04-85D6-9839D93E7A91}" destId="{9AA1DD5D-8E2C-42F4-9738-BF4543D64AC4}" srcOrd="1" destOrd="0" presId="urn:microsoft.com/office/officeart/2005/8/layout/hierarchy4"/>
    <dgm:cxn modelId="{D06A73F4-2140-48DE-878E-66AAF7800486}" type="presParOf" srcId="{8959634E-1B61-4DCD-84DC-EE77A5B8C425}" destId="{073FF307-88E0-47D3-8DEC-A26FDE8C6526}" srcOrd="1" destOrd="0" presId="urn:microsoft.com/office/officeart/2005/8/layout/hierarchy4"/>
    <dgm:cxn modelId="{0EAC2649-7AEA-49B9-A901-5B01F393FD56}" type="presParOf" srcId="{8959634E-1B61-4DCD-84DC-EE77A5B8C425}" destId="{02494B8D-E77D-4180-BB05-8E192DED1196}" srcOrd="2" destOrd="0" presId="urn:microsoft.com/office/officeart/2005/8/layout/hierarchy4"/>
    <dgm:cxn modelId="{5A6FCE4D-4A5C-411A-A7CF-5B53632938D6}" type="presParOf" srcId="{02494B8D-E77D-4180-BB05-8E192DED1196}" destId="{A1030720-ACB1-46AB-A803-099718CD6D9E}" srcOrd="0" destOrd="0" presId="urn:microsoft.com/office/officeart/2005/8/layout/hierarchy4"/>
    <dgm:cxn modelId="{650B1FA0-7C06-49FC-AF5E-2D355503D57F}" type="presParOf" srcId="{02494B8D-E77D-4180-BB05-8E192DED1196}" destId="{DDCA2BDF-C192-484E-A735-5C1FEBE972FD}" srcOrd="1" destOrd="0" presId="urn:microsoft.com/office/officeart/2005/8/layout/hierarchy4"/>
    <dgm:cxn modelId="{562FBA80-D3D7-4BB0-BA5C-C92B8F1F865D}" type="presParOf" srcId="{8959634E-1B61-4DCD-84DC-EE77A5B8C425}" destId="{A2F27DEE-99BC-42B4-A8BF-BB94E6CFFA38}" srcOrd="3" destOrd="0" presId="urn:microsoft.com/office/officeart/2005/8/layout/hierarchy4"/>
    <dgm:cxn modelId="{CC0363E8-8DB9-4E62-9B4A-FE26627CE640}" type="presParOf" srcId="{8959634E-1B61-4DCD-84DC-EE77A5B8C425}" destId="{A68716FC-AC87-443A-AF83-EB0D3B4312A1}" srcOrd="4" destOrd="0" presId="urn:microsoft.com/office/officeart/2005/8/layout/hierarchy4"/>
    <dgm:cxn modelId="{1F471156-5D4F-41B0-BC1E-14F589000744}" type="presParOf" srcId="{A68716FC-AC87-443A-AF83-EB0D3B4312A1}" destId="{EB775ADC-E0A0-4D95-91FD-71DF4B82E2D9}" srcOrd="0" destOrd="0" presId="urn:microsoft.com/office/officeart/2005/8/layout/hierarchy4"/>
    <dgm:cxn modelId="{D52B2CB1-DB0B-48AC-9466-5F7AF913BF0D}" type="presParOf" srcId="{A68716FC-AC87-443A-AF83-EB0D3B4312A1}" destId="{1E40392E-DEBA-48E8-8641-951A3CF04535}" srcOrd="1" destOrd="0" presId="urn:microsoft.com/office/officeart/2005/8/layout/hierarchy4"/>
    <dgm:cxn modelId="{D1728868-AACD-4253-A9D6-CA46A0D4ADFF}" type="presParOf" srcId="{A68716FC-AC87-443A-AF83-EB0D3B4312A1}" destId="{2C5F9B22-BE93-4369-8733-9F183B5CE482}" srcOrd="2" destOrd="0" presId="urn:microsoft.com/office/officeart/2005/8/layout/hierarchy4"/>
    <dgm:cxn modelId="{D0B67F0B-0788-489A-BEC0-4DDD1DF8D117}" type="presParOf" srcId="{2C5F9B22-BE93-4369-8733-9F183B5CE482}" destId="{AD67625D-7E96-4770-B02A-9954FE0FB6A2}" srcOrd="0" destOrd="0" presId="urn:microsoft.com/office/officeart/2005/8/layout/hierarchy4"/>
    <dgm:cxn modelId="{41DA3DBE-087D-41A5-8A3D-1C461A885841}" type="presParOf" srcId="{AD67625D-7E96-4770-B02A-9954FE0FB6A2}" destId="{DCAA1B8B-47F2-43A7-AF3D-BCF353C33A15}" srcOrd="0" destOrd="0" presId="urn:microsoft.com/office/officeart/2005/8/layout/hierarchy4"/>
    <dgm:cxn modelId="{6146CDF1-927B-43D4-B051-ACC8491C3670}" type="presParOf" srcId="{AD67625D-7E96-4770-B02A-9954FE0FB6A2}" destId="{42D1773B-8141-48B1-A4BA-A60D1EFCAF2B}" srcOrd="1" destOrd="0" presId="urn:microsoft.com/office/officeart/2005/8/layout/hierarchy4"/>
    <dgm:cxn modelId="{AD0D6D13-F3BD-4163-BF5C-66247B5A1955}" type="presParOf" srcId="{AD67625D-7E96-4770-B02A-9954FE0FB6A2}" destId="{B1080AEA-FB4F-4EF4-B7AA-4E80B59DB83F}" srcOrd="2" destOrd="0" presId="urn:microsoft.com/office/officeart/2005/8/layout/hierarchy4"/>
    <dgm:cxn modelId="{3CC7A68A-CBBB-4101-B033-3FB54A480C7F}" type="presParOf" srcId="{B1080AEA-FB4F-4EF4-B7AA-4E80B59DB83F}" destId="{136A2199-3BEA-4179-9A12-120982858FC9}" srcOrd="0" destOrd="0" presId="urn:microsoft.com/office/officeart/2005/8/layout/hierarchy4"/>
    <dgm:cxn modelId="{80A686CA-C39B-4585-A260-6CDAE14B1907}" type="presParOf" srcId="{136A2199-3BEA-4179-9A12-120982858FC9}" destId="{3874E914-DCCF-4559-B877-D9F4C5CCCFAF}" srcOrd="0" destOrd="0" presId="urn:microsoft.com/office/officeart/2005/8/layout/hierarchy4"/>
    <dgm:cxn modelId="{56764580-75F2-43B0-B945-8511E316FA4A}" type="presParOf" srcId="{136A2199-3BEA-4179-9A12-120982858FC9}" destId="{1A783BA3-D4AE-4077-929E-B855CAB6E8AC}" srcOrd="1" destOrd="0" presId="urn:microsoft.com/office/officeart/2005/8/layout/hierarchy4"/>
    <dgm:cxn modelId="{4D419A33-D38B-4C40-9DE2-0D744C01713A}" type="presParOf" srcId="{D42265D7-3536-4B21-8BFF-F931224F38CA}" destId="{56EF8A09-512B-474B-9B95-00E4B9303FAA}" srcOrd="1" destOrd="0" presId="urn:microsoft.com/office/officeart/2005/8/layout/hierarchy4"/>
    <dgm:cxn modelId="{C2FEEB03-0AC8-46F6-9449-5C4376647EE6}" type="presParOf" srcId="{D42265D7-3536-4B21-8BFF-F931224F38CA}" destId="{6CFAA6A3-64EE-4D0D-B00A-40C886DAE01F}" srcOrd="2" destOrd="0" presId="urn:microsoft.com/office/officeart/2005/8/layout/hierarchy4"/>
    <dgm:cxn modelId="{40CA57D8-1F7C-4C7B-BA60-F9BE38A88AE0}" type="presParOf" srcId="{6CFAA6A3-64EE-4D0D-B00A-40C886DAE01F}" destId="{E5099181-8C9B-4F38-9FB6-F6CA27190495}" srcOrd="0" destOrd="0" presId="urn:microsoft.com/office/officeart/2005/8/layout/hierarchy4"/>
    <dgm:cxn modelId="{C211025A-1395-4E90-8CC1-E5F9BB88B228}" type="presParOf" srcId="{6CFAA6A3-64EE-4D0D-B00A-40C886DAE01F}" destId="{D6F4649F-B304-4E9C-9C06-AFCD6A580150}"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69A39D-8585-41E2-80A4-0DCCC8434E0D}">
      <dsp:nvSpPr>
        <dsp:cNvPr id="0" name=""/>
        <dsp:cNvSpPr/>
      </dsp:nvSpPr>
      <dsp:spPr>
        <a:xfrm>
          <a:off x="2246" y="656"/>
          <a:ext cx="4860953"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dirty="0"/>
            <a:t>Mayor/Council</a:t>
          </a:r>
        </a:p>
      </dsp:txBody>
      <dsp:txXfrm>
        <a:off x="30231" y="28641"/>
        <a:ext cx="4804983" cy="899506"/>
      </dsp:txXfrm>
    </dsp:sp>
    <dsp:sp modelId="{7763344D-7737-496E-9816-532C11D9E158}">
      <dsp:nvSpPr>
        <dsp:cNvPr id="0" name=""/>
        <dsp:cNvSpPr/>
      </dsp:nvSpPr>
      <dsp:spPr>
        <a:xfrm>
          <a:off x="547625" y="1017460"/>
          <a:ext cx="1249629"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FAS Department Director</a:t>
          </a:r>
        </a:p>
      </dsp:txBody>
      <dsp:txXfrm>
        <a:off x="575610" y="1045445"/>
        <a:ext cx="1193659" cy="899506"/>
      </dsp:txXfrm>
    </dsp:sp>
    <dsp:sp modelId="{0507592B-3782-4489-B5CA-8F3765FBB4F2}">
      <dsp:nvSpPr>
        <dsp:cNvPr id="0" name=""/>
        <dsp:cNvSpPr/>
      </dsp:nvSpPr>
      <dsp:spPr>
        <a:xfrm>
          <a:off x="625128" y="2021330"/>
          <a:ext cx="105164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sz="1000" kern="1200" dirty="0"/>
            <a:t>City Purchasing &amp; Contracting Services Director</a:t>
          </a:r>
        </a:p>
      </dsp:txBody>
      <dsp:txXfrm>
        <a:off x="653113" y="2049315"/>
        <a:ext cx="995676" cy="899506"/>
      </dsp:txXfrm>
    </dsp:sp>
    <dsp:sp modelId="{FFF629BD-B343-4532-AD33-A704F16F7264}">
      <dsp:nvSpPr>
        <dsp:cNvPr id="0" name=""/>
        <dsp:cNvSpPr/>
      </dsp:nvSpPr>
      <dsp:spPr>
        <a:xfrm>
          <a:off x="632437" y="3057073"/>
          <a:ext cx="105164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sz="1000" kern="1200" dirty="0"/>
            <a:t>City Purchasing &amp; Contracting Services Manager</a:t>
          </a:r>
        </a:p>
      </dsp:txBody>
      <dsp:txXfrm>
        <a:off x="660422" y="3085058"/>
        <a:ext cx="995676" cy="899506"/>
      </dsp:txXfrm>
    </dsp:sp>
    <dsp:sp modelId="{A3FC0FF2-6A11-413D-A26F-A7ACB8B94402}">
      <dsp:nvSpPr>
        <dsp:cNvPr id="0" name=""/>
        <dsp:cNvSpPr/>
      </dsp:nvSpPr>
      <dsp:spPr>
        <a:xfrm>
          <a:off x="1972812" y="1995930"/>
          <a:ext cx="105164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sz="1000" kern="1200" dirty="0"/>
            <a:t>Generation Operations &amp; Engineering  Officer</a:t>
          </a:r>
        </a:p>
      </dsp:txBody>
      <dsp:txXfrm>
        <a:off x="2000797" y="2023915"/>
        <a:ext cx="995676" cy="899506"/>
      </dsp:txXfrm>
    </dsp:sp>
    <dsp:sp modelId="{0D923AAB-AF01-4270-BE9D-72F58C0EB671}">
      <dsp:nvSpPr>
        <dsp:cNvPr id="0" name=""/>
        <dsp:cNvSpPr/>
      </dsp:nvSpPr>
      <dsp:spPr>
        <a:xfrm>
          <a:off x="1994655" y="3031667"/>
          <a:ext cx="105164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sz="1000" kern="1200" dirty="0"/>
            <a:t>Generation Operations &amp; Engineering  Director</a:t>
          </a:r>
        </a:p>
      </dsp:txBody>
      <dsp:txXfrm>
        <a:off x="2022640" y="3059652"/>
        <a:ext cx="995676" cy="899506"/>
      </dsp:txXfrm>
    </dsp:sp>
    <dsp:sp modelId="{A1030720-ACB1-46AB-A803-099718CD6D9E}">
      <dsp:nvSpPr>
        <dsp:cNvPr id="0" name=""/>
        <dsp:cNvSpPr/>
      </dsp:nvSpPr>
      <dsp:spPr>
        <a:xfrm>
          <a:off x="1857752" y="996683"/>
          <a:ext cx="1264572"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SCL General Manager &amp; CEO</a:t>
          </a:r>
        </a:p>
      </dsp:txBody>
      <dsp:txXfrm>
        <a:off x="1885737" y="1024668"/>
        <a:ext cx="1208602" cy="899506"/>
      </dsp:txXfrm>
    </dsp:sp>
    <dsp:sp modelId="{EB775ADC-E0A0-4D95-91FD-71DF4B82E2D9}">
      <dsp:nvSpPr>
        <dsp:cNvPr id="0" name=""/>
        <dsp:cNvSpPr/>
      </dsp:nvSpPr>
      <dsp:spPr>
        <a:xfrm>
          <a:off x="3185875" y="990211"/>
          <a:ext cx="1262753"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SPU  General Manager &amp; CEO</a:t>
          </a:r>
        </a:p>
      </dsp:txBody>
      <dsp:txXfrm>
        <a:off x="3213860" y="1018196"/>
        <a:ext cx="1206783" cy="899506"/>
      </dsp:txXfrm>
    </dsp:sp>
    <dsp:sp modelId="{DCAA1B8B-47F2-43A7-AF3D-BCF353C33A15}">
      <dsp:nvSpPr>
        <dsp:cNvPr id="0" name=""/>
        <dsp:cNvSpPr/>
      </dsp:nvSpPr>
      <dsp:spPr>
        <a:xfrm>
          <a:off x="3307551" y="2031999"/>
          <a:ext cx="105164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sz="1000" kern="1200" dirty="0"/>
            <a:t>Water Line of Business Deputy Director</a:t>
          </a:r>
        </a:p>
      </dsp:txBody>
      <dsp:txXfrm>
        <a:off x="3335536" y="2059984"/>
        <a:ext cx="995676" cy="899506"/>
      </dsp:txXfrm>
    </dsp:sp>
    <dsp:sp modelId="{3874E914-DCCF-4559-B877-D9F4C5CCCFAF}">
      <dsp:nvSpPr>
        <dsp:cNvPr id="0" name=""/>
        <dsp:cNvSpPr/>
      </dsp:nvSpPr>
      <dsp:spPr>
        <a:xfrm>
          <a:off x="3313324" y="3043209"/>
          <a:ext cx="105164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sz="1000" kern="1200" dirty="0"/>
            <a:t>Watershed Management Division Director</a:t>
          </a:r>
        </a:p>
      </dsp:txBody>
      <dsp:txXfrm>
        <a:off x="3341309" y="3071194"/>
        <a:ext cx="995676" cy="899506"/>
      </dsp:txXfrm>
    </dsp:sp>
    <dsp:sp modelId="{E5099181-8C9B-4F38-9FB6-F6CA27190495}">
      <dsp:nvSpPr>
        <dsp:cNvPr id="0" name=""/>
        <dsp:cNvSpPr/>
      </dsp:nvSpPr>
      <dsp:spPr>
        <a:xfrm>
          <a:off x="5040049" y="656"/>
          <a:ext cx="1053703"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ctr" defTabSz="1511300">
            <a:lnSpc>
              <a:spcPct val="90000"/>
            </a:lnSpc>
            <a:spcBef>
              <a:spcPct val="0"/>
            </a:spcBef>
            <a:spcAft>
              <a:spcPct val="35000"/>
            </a:spcAft>
            <a:buNone/>
          </a:pPr>
          <a:r>
            <a:rPr lang="en-US" sz="3400" kern="1200" dirty="0"/>
            <a:t>Law</a:t>
          </a:r>
        </a:p>
      </dsp:txBody>
      <dsp:txXfrm>
        <a:off x="5068034" y="28641"/>
        <a:ext cx="997733" cy="899506"/>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sz="quarter" idx="1"/>
          </p:nvPr>
        </p:nvSpPr>
        <p:spPr>
          <a:xfrm>
            <a:off x="3970939" y="0"/>
            <a:ext cx="3037840" cy="466434"/>
          </a:xfrm>
          <a:prstGeom prst="rect">
            <a:avLst/>
          </a:prstGeom>
        </p:spPr>
        <p:txBody>
          <a:bodyPr vert="horz" lIns="93175" tIns="46588" rIns="93175" bIns="46588" rtlCol="0"/>
          <a:lstStyle>
            <a:lvl1pPr algn="r">
              <a:defRPr sz="1200"/>
            </a:lvl1pPr>
          </a:lstStyle>
          <a:p>
            <a:fld id="{E1AAC649-B925-482E-942C-E3F9E4DEA26F}" type="datetimeFigureOut">
              <a:rPr lang="en-US" smtClean="0"/>
              <a:pPr/>
              <a:t>9/26/2018</a:t>
            </a:fld>
            <a:endParaRPr lang="en-US" dirty="0"/>
          </a:p>
        </p:txBody>
      </p:sp>
      <p:sp>
        <p:nvSpPr>
          <p:cNvPr id="5" name="Slide Number Placeholder 4"/>
          <p:cNvSpPr>
            <a:spLocks noGrp="1"/>
          </p:cNvSpPr>
          <p:nvPr>
            <p:ph type="sldNum" sz="quarter" idx="3"/>
          </p:nvPr>
        </p:nvSpPr>
        <p:spPr>
          <a:xfrm>
            <a:off x="3970939" y="8829968"/>
            <a:ext cx="3037840" cy="466433"/>
          </a:xfrm>
          <a:prstGeom prst="rect">
            <a:avLst/>
          </a:prstGeom>
        </p:spPr>
        <p:txBody>
          <a:bodyPr vert="horz" lIns="93175" tIns="46588" rIns="93175" bIns="46588" rtlCol="0" anchor="b"/>
          <a:lstStyle>
            <a:lvl1pPr algn="r">
              <a:defRPr sz="1200"/>
            </a:lvl1pPr>
          </a:lstStyle>
          <a:p>
            <a:fld id="{BABD241E-9394-4705-BB9A-1718F2FFAE38}" type="slidenum">
              <a:rPr lang="en-US" smtClean="0"/>
              <a:pPr/>
              <a:t>‹#›</a:t>
            </a:fld>
            <a:endParaRPr lang="en-US" dirty="0"/>
          </a:p>
        </p:txBody>
      </p:sp>
    </p:spTree>
    <p:extLst>
      <p:ext uri="{BB962C8B-B14F-4D97-AF65-F5344CB8AC3E}">
        <p14:creationId xmlns:p14="http://schemas.microsoft.com/office/powerpoint/2010/main" val="25502999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idx="1"/>
          </p:nvPr>
        </p:nvSpPr>
        <p:spPr>
          <a:xfrm>
            <a:off x="3970939" y="0"/>
            <a:ext cx="3037840" cy="466434"/>
          </a:xfrm>
          <a:prstGeom prst="rect">
            <a:avLst/>
          </a:prstGeom>
        </p:spPr>
        <p:txBody>
          <a:bodyPr vert="horz" lIns="93175" tIns="46588" rIns="93175" bIns="46588" rtlCol="0"/>
          <a:lstStyle>
            <a:lvl1pPr algn="r">
              <a:defRPr sz="1200"/>
            </a:lvl1pPr>
          </a:lstStyle>
          <a:p>
            <a:fld id="{0B62F0EB-09FA-4A1E-B914-1BB8A8531823}" type="datetimeFigureOut">
              <a:rPr lang="en-US" smtClean="0"/>
              <a:pPr/>
              <a:t>9/26/2018</a:t>
            </a:fld>
            <a:endParaRPr lang="en-US" dirty="0"/>
          </a:p>
        </p:txBody>
      </p:sp>
      <p:sp>
        <p:nvSpPr>
          <p:cNvPr id="5" name="Notes Placeholder 4"/>
          <p:cNvSpPr>
            <a:spLocks noGrp="1"/>
          </p:cNvSpPr>
          <p:nvPr>
            <p:ph type="body" sz="quarter" idx="3"/>
          </p:nvPr>
        </p:nvSpPr>
        <p:spPr>
          <a:xfrm>
            <a:off x="701040" y="4515393"/>
            <a:ext cx="5608320" cy="4130258"/>
          </a:xfrm>
          <a:prstGeom prst="rect">
            <a:avLst/>
          </a:prstGeom>
        </p:spPr>
        <p:txBody>
          <a:bodyPr vert="horz" lIns="0" tIns="0" rIns="0" bIns="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5"/>
          </p:nvPr>
        </p:nvSpPr>
        <p:spPr>
          <a:xfrm>
            <a:off x="3970939" y="8829968"/>
            <a:ext cx="3037840" cy="466433"/>
          </a:xfrm>
          <a:prstGeom prst="rect">
            <a:avLst/>
          </a:prstGeom>
        </p:spPr>
        <p:txBody>
          <a:bodyPr vert="horz" lIns="93175" tIns="46588" rIns="93175" bIns="46588" rtlCol="0" anchor="b"/>
          <a:lstStyle>
            <a:lvl1pPr algn="r">
              <a:defRPr sz="1200"/>
            </a:lvl1pPr>
          </a:lstStyle>
          <a:p>
            <a:fld id="{6904C23A-3F92-4666-8970-3601CD630694}" type="slidenum">
              <a:rPr lang="en-US" smtClean="0"/>
              <a:pPr/>
              <a:t>‹#›</a:t>
            </a:fld>
            <a:endParaRPr lang="en-US" dirty="0"/>
          </a:p>
        </p:txBody>
      </p:sp>
      <p:sp>
        <p:nvSpPr>
          <p:cNvPr id="8" name="Slide Image Placeholder 7"/>
          <p:cNvSpPr>
            <a:spLocks noGrp="1" noRot="1" noChangeAspect="1"/>
          </p:cNvSpPr>
          <p:nvPr>
            <p:ph type="sldImg" idx="2"/>
          </p:nvPr>
        </p:nvSpPr>
        <p:spPr>
          <a:xfrm>
            <a:off x="1414463" y="952500"/>
            <a:ext cx="4181475" cy="3136900"/>
          </a:xfrm>
          <a:prstGeom prst="rect">
            <a:avLst/>
          </a:prstGeom>
          <a:noFill/>
          <a:ln w="12700">
            <a:solidFill>
              <a:prstClr val="black"/>
            </a:solidFill>
          </a:ln>
        </p:spPr>
        <p:txBody>
          <a:bodyPr vert="horz" lIns="93175" tIns="46588" rIns="93175" bIns="46588" rtlCol="0" anchor="ctr"/>
          <a:lstStyle/>
          <a:p>
            <a:endParaRPr lang="en-US" dirty="0"/>
          </a:p>
        </p:txBody>
      </p:sp>
    </p:spTree>
    <p:extLst>
      <p:ext uri="{BB962C8B-B14F-4D97-AF65-F5344CB8AC3E}">
        <p14:creationId xmlns:p14="http://schemas.microsoft.com/office/powerpoint/2010/main" val="3815230749"/>
      </p:ext>
    </p:extLst>
  </p:cSld>
  <p:clrMap bg1="lt1" tx1="dk1" bg2="lt2" tx2="dk2" accent1="accent1" accent2="accent2" accent3="accent3" accent4="accent4" accent5="accent5" accent6="accent6" hlink="hlink" folHlink="folHlink"/>
  <p:notesStyle>
    <a:lvl1pPr marL="2857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2pPr>
    <a:lvl3pPr marL="12001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3pPr>
    <a:lvl4pPr marL="16573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4pPr>
    <a:lvl5pPr marL="21145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a:t>
            </a:fld>
            <a:endParaRPr lang="en-US" dirty="0"/>
          </a:p>
        </p:txBody>
      </p:sp>
    </p:spTree>
    <p:extLst>
      <p:ext uri="{BB962C8B-B14F-4D97-AF65-F5344CB8AC3E}">
        <p14:creationId xmlns:p14="http://schemas.microsoft.com/office/powerpoint/2010/main" val="13325981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10</a:t>
            </a:fld>
            <a:endParaRPr lang="en-US" dirty="0"/>
          </a:p>
        </p:txBody>
      </p:sp>
    </p:spTree>
    <p:extLst>
      <p:ext uri="{BB962C8B-B14F-4D97-AF65-F5344CB8AC3E}">
        <p14:creationId xmlns:p14="http://schemas.microsoft.com/office/powerpoint/2010/main" val="14620091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11</a:t>
            </a:fld>
            <a:endParaRPr lang="en-US" dirty="0"/>
          </a:p>
        </p:txBody>
      </p:sp>
    </p:spTree>
    <p:extLst>
      <p:ext uri="{BB962C8B-B14F-4D97-AF65-F5344CB8AC3E}">
        <p14:creationId xmlns:p14="http://schemas.microsoft.com/office/powerpoint/2010/main" val="16271451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r>
              <a:rPr lang="en-US" dirty="0"/>
              <a:t>Size and shape matters. Why?</a:t>
            </a:r>
          </a:p>
          <a:p>
            <a:r>
              <a:rPr lang="en-US" dirty="0"/>
              <a:t>Critical Areas</a:t>
            </a:r>
          </a:p>
          <a:p>
            <a:r>
              <a:rPr lang="en-US" dirty="0"/>
              <a:t>Historical Structures</a:t>
            </a:r>
          </a:p>
          <a:p>
            <a:r>
              <a:rPr lang="en-US" dirty="0"/>
              <a:t>Cultural Sites (unknown)</a:t>
            </a:r>
          </a:p>
          <a:p>
            <a:r>
              <a:rPr lang="en-US" dirty="0"/>
              <a:t>Site Constraints</a:t>
            </a:r>
          </a:p>
          <a:p>
            <a:r>
              <a:rPr lang="en-US" dirty="0"/>
              <a:t>Stage 1 and 2</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12</a:t>
            </a:fld>
            <a:endParaRPr lang="en-US" dirty="0"/>
          </a:p>
        </p:txBody>
      </p:sp>
    </p:spTree>
    <p:extLst>
      <p:ext uri="{BB962C8B-B14F-4D97-AF65-F5344CB8AC3E}">
        <p14:creationId xmlns:p14="http://schemas.microsoft.com/office/powerpoint/2010/main" val="862118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lnSpcReduction="10000"/>
          </a:bodyPr>
          <a:lstStyle/>
          <a:p>
            <a:r>
              <a:rPr lang="en-US" dirty="0"/>
              <a:t>Design and construction sequencing</a:t>
            </a:r>
          </a:p>
          <a:p>
            <a:r>
              <a:rPr lang="en-US" dirty="0"/>
              <a:t>Web of stakeholder involvement </a:t>
            </a:r>
          </a:p>
          <a:p>
            <a:pPr marL="291179" indent="-291179" defTabSz="931774">
              <a:defRPr/>
            </a:pPr>
            <a:r>
              <a:rPr lang="en-US" dirty="0"/>
              <a:t>Time savings – Obligations to SPU’s water business line</a:t>
            </a:r>
          </a:p>
          <a:p>
            <a:pPr marL="291179" indent="-291179" defTabSz="931774">
              <a:defRPr/>
            </a:pPr>
            <a:r>
              <a:rPr lang="en-US" dirty="0"/>
              <a:t>NERC (obligation to reliability standards) new equipment &amp; testing</a:t>
            </a:r>
          </a:p>
          <a:p>
            <a:pPr marL="291179" indent="-291179" defTabSz="931774">
              <a:defRPr/>
            </a:pPr>
            <a:r>
              <a:rPr lang="en-US" dirty="0"/>
              <a:t>Reduced generation and transmission outages</a:t>
            </a:r>
          </a:p>
          <a:p>
            <a:pPr marL="291179" indent="-291179" defTabSz="931774">
              <a:defRPr/>
            </a:pPr>
            <a:r>
              <a:rPr lang="en-US" dirty="0"/>
              <a:t>Meet future demands</a:t>
            </a:r>
          </a:p>
          <a:p>
            <a:pPr marL="291179" indent="-291179" defTabSz="931774">
              <a:defRPr/>
            </a:pPr>
            <a:r>
              <a:rPr lang="en-US" dirty="0"/>
              <a:t>Sequencing</a:t>
            </a:r>
          </a:p>
          <a:p>
            <a:pPr marL="291179" indent="-291179" defTabSz="931774">
              <a:defRPr/>
            </a:pPr>
            <a:r>
              <a:rPr lang="en-US" dirty="0"/>
              <a:t>Long Lead items</a:t>
            </a:r>
          </a:p>
          <a:p>
            <a:pPr marL="291179" indent="-291179" defTabSz="931774">
              <a:defRPr/>
            </a:pPr>
            <a:r>
              <a:rPr lang="en-US" dirty="0"/>
              <a:t>Collaboration</a:t>
            </a:r>
          </a:p>
          <a:p>
            <a:pPr marL="291179" indent="-291179" defTabSz="931774">
              <a:defRPr/>
            </a:pPr>
            <a:r>
              <a:rPr lang="en-US" dirty="0"/>
              <a:t>Moving the equipment away from the river</a:t>
            </a:r>
          </a:p>
          <a:p>
            <a:pPr marL="291179" indent="-291179" defTabSz="931774">
              <a:defRPr/>
            </a:pPr>
            <a:r>
              <a:rPr lang="en-US" dirty="0"/>
              <a:t>More environmental</a:t>
            </a:r>
          </a:p>
          <a:p>
            <a:pPr marL="291179" indent="-291179" defTabSz="931774">
              <a:defRPr/>
            </a:pPr>
            <a:endParaRPr lang="en-US" dirty="0"/>
          </a:p>
          <a:p>
            <a:pPr marL="291179" indent="-291179" defTabSz="931774">
              <a:defRPr/>
            </a:pPr>
            <a:endParaRPr lang="en-US" dirty="0"/>
          </a:p>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13</a:t>
            </a:fld>
            <a:endParaRPr lang="en-US" dirty="0"/>
          </a:p>
        </p:txBody>
      </p:sp>
    </p:spTree>
    <p:extLst>
      <p:ext uri="{BB962C8B-B14F-4D97-AF65-F5344CB8AC3E}">
        <p14:creationId xmlns:p14="http://schemas.microsoft.com/office/powerpoint/2010/main" val="14788300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Eddie</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14</a:t>
            </a:fld>
            <a:endParaRPr lang="en-US" dirty="0"/>
          </a:p>
        </p:txBody>
      </p:sp>
    </p:spTree>
    <p:extLst>
      <p:ext uri="{BB962C8B-B14F-4D97-AF65-F5344CB8AC3E}">
        <p14:creationId xmlns:p14="http://schemas.microsoft.com/office/powerpoint/2010/main" val="39742551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Eddie</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15</a:t>
            </a:fld>
            <a:endParaRPr lang="en-US" dirty="0"/>
          </a:p>
        </p:txBody>
      </p:sp>
    </p:spTree>
    <p:extLst>
      <p:ext uri="{BB962C8B-B14F-4D97-AF65-F5344CB8AC3E}">
        <p14:creationId xmlns:p14="http://schemas.microsoft.com/office/powerpoint/2010/main" val="40998759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r>
              <a:rPr lang="en-US" dirty="0"/>
              <a:t>Eddie</a:t>
            </a:r>
          </a:p>
          <a:p>
            <a:r>
              <a:rPr lang="en-US" dirty="0"/>
              <a:t>Honorarium $80k</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16</a:t>
            </a:fld>
            <a:endParaRPr lang="en-US" dirty="0"/>
          </a:p>
        </p:txBody>
      </p:sp>
    </p:spTree>
    <p:extLst>
      <p:ext uri="{BB962C8B-B14F-4D97-AF65-F5344CB8AC3E}">
        <p14:creationId xmlns:p14="http://schemas.microsoft.com/office/powerpoint/2010/main" val="41287993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r>
              <a:rPr lang="en-US" dirty="0"/>
              <a:t>Cost share and reduced costs</a:t>
            </a:r>
          </a:p>
          <a:p>
            <a:r>
              <a:rPr lang="en-US" dirty="0"/>
              <a:t>Talk about the dispute resolution and the steering committee </a:t>
            </a:r>
          </a:p>
          <a:p>
            <a:r>
              <a:rPr lang="en-US" dirty="0"/>
              <a:t>Get talking points for Finance Controls</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17</a:t>
            </a:fld>
            <a:endParaRPr lang="en-US" dirty="0"/>
          </a:p>
        </p:txBody>
      </p:sp>
    </p:spTree>
    <p:extLst>
      <p:ext uri="{BB962C8B-B14F-4D97-AF65-F5344CB8AC3E}">
        <p14:creationId xmlns:p14="http://schemas.microsoft.com/office/powerpoint/2010/main" val="14096255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r>
              <a:rPr lang="en-US" dirty="0"/>
              <a:t>Eddie</a:t>
            </a:r>
          </a:p>
          <a:p>
            <a:r>
              <a:rPr lang="en-US" dirty="0"/>
              <a:t>Discuss how SCL has been forging the path for City of Seattle in alternative contracting</a:t>
            </a:r>
          </a:p>
          <a:p>
            <a:r>
              <a:rPr lang="en-US" dirty="0"/>
              <a:t>Discuss the engineering disciplines and their familiarity with substation design as well as other critical infrastructure. </a:t>
            </a:r>
          </a:p>
          <a:p>
            <a:r>
              <a:rPr lang="en-US" dirty="0"/>
              <a:t>Discuss MJA about owners rep and as experience as builders</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18</a:t>
            </a:fld>
            <a:endParaRPr lang="en-US" dirty="0"/>
          </a:p>
        </p:txBody>
      </p:sp>
    </p:spTree>
    <p:extLst>
      <p:ext uri="{BB962C8B-B14F-4D97-AF65-F5344CB8AC3E}">
        <p14:creationId xmlns:p14="http://schemas.microsoft.com/office/powerpoint/2010/main" val="26480083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19</a:t>
            </a:fld>
            <a:endParaRPr lang="en-US" dirty="0"/>
          </a:p>
        </p:txBody>
      </p:sp>
    </p:spTree>
    <p:extLst>
      <p:ext uri="{BB962C8B-B14F-4D97-AF65-F5344CB8AC3E}">
        <p14:creationId xmlns:p14="http://schemas.microsoft.com/office/powerpoint/2010/main" val="17739667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pPr marL="0" indent="0">
              <a:buNone/>
            </a:pPr>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a:t>
            </a:fld>
            <a:endParaRPr lang="en-US" dirty="0"/>
          </a:p>
        </p:txBody>
      </p:sp>
    </p:spTree>
    <p:extLst>
      <p:ext uri="{BB962C8B-B14F-4D97-AF65-F5344CB8AC3E}">
        <p14:creationId xmlns:p14="http://schemas.microsoft.com/office/powerpoint/2010/main" val="29128847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3</a:t>
            </a:fld>
            <a:endParaRPr lang="en-US" dirty="0"/>
          </a:p>
        </p:txBody>
      </p:sp>
    </p:spTree>
    <p:extLst>
      <p:ext uri="{BB962C8B-B14F-4D97-AF65-F5344CB8AC3E}">
        <p14:creationId xmlns:p14="http://schemas.microsoft.com/office/powerpoint/2010/main" val="32318948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r>
              <a:rPr lang="en-US" dirty="0"/>
              <a:t>Eddie</a:t>
            </a:r>
          </a:p>
        </p:txBody>
      </p:sp>
      <p:sp>
        <p:nvSpPr>
          <p:cNvPr id="4" name="Slide Number Placeholder 3"/>
          <p:cNvSpPr>
            <a:spLocks noGrp="1"/>
          </p:cNvSpPr>
          <p:nvPr>
            <p:ph type="sldNum" sz="quarter" idx="10"/>
          </p:nvPr>
        </p:nvSpPr>
        <p:spPr/>
        <p:txBody>
          <a:bodyPr/>
          <a:lstStyle/>
          <a:p>
            <a:fld id="{6904C23A-3F92-4666-8970-3601CD630694}" type="slidenum">
              <a:rPr lang="en-US" smtClean="0"/>
              <a:pPr/>
              <a:t>4</a:t>
            </a:fld>
            <a:endParaRPr lang="en-US" dirty="0"/>
          </a:p>
        </p:txBody>
      </p:sp>
    </p:spTree>
    <p:extLst>
      <p:ext uri="{BB962C8B-B14F-4D97-AF65-F5344CB8AC3E}">
        <p14:creationId xmlns:p14="http://schemas.microsoft.com/office/powerpoint/2010/main" val="3015983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Eddie</a:t>
            </a:r>
          </a:p>
        </p:txBody>
      </p:sp>
      <p:sp>
        <p:nvSpPr>
          <p:cNvPr id="4" name="Slide Number Placeholder 3"/>
          <p:cNvSpPr>
            <a:spLocks noGrp="1"/>
          </p:cNvSpPr>
          <p:nvPr>
            <p:ph type="sldNum" sz="quarter" idx="10"/>
          </p:nvPr>
        </p:nvSpPr>
        <p:spPr/>
        <p:txBody>
          <a:bodyPr/>
          <a:lstStyle/>
          <a:p>
            <a:fld id="{6904C23A-3F92-4666-8970-3601CD630694}" type="slidenum">
              <a:rPr lang="en-US" smtClean="0"/>
              <a:pPr/>
              <a:t>5</a:t>
            </a:fld>
            <a:endParaRPr lang="en-US" dirty="0"/>
          </a:p>
        </p:txBody>
      </p:sp>
    </p:spTree>
    <p:extLst>
      <p:ext uri="{BB962C8B-B14F-4D97-AF65-F5344CB8AC3E}">
        <p14:creationId xmlns:p14="http://schemas.microsoft.com/office/powerpoint/2010/main" val="34733765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r>
              <a:rPr lang="en-US" dirty="0"/>
              <a:t>Eddie</a:t>
            </a:r>
          </a:p>
        </p:txBody>
      </p:sp>
      <p:sp>
        <p:nvSpPr>
          <p:cNvPr id="4" name="Slide Number Placeholder 3"/>
          <p:cNvSpPr>
            <a:spLocks noGrp="1"/>
          </p:cNvSpPr>
          <p:nvPr>
            <p:ph type="sldNum" sz="quarter" idx="10"/>
          </p:nvPr>
        </p:nvSpPr>
        <p:spPr/>
        <p:txBody>
          <a:bodyPr/>
          <a:lstStyle/>
          <a:p>
            <a:fld id="{6904C23A-3F92-4666-8970-3601CD630694}" type="slidenum">
              <a:rPr lang="en-US" smtClean="0"/>
              <a:pPr/>
              <a:t>6</a:t>
            </a:fld>
            <a:endParaRPr lang="en-US" dirty="0"/>
          </a:p>
        </p:txBody>
      </p:sp>
    </p:spTree>
    <p:extLst>
      <p:ext uri="{BB962C8B-B14F-4D97-AF65-F5344CB8AC3E}">
        <p14:creationId xmlns:p14="http://schemas.microsoft.com/office/powerpoint/2010/main" val="38326681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7</a:t>
            </a:fld>
            <a:endParaRPr lang="en-US" dirty="0"/>
          </a:p>
        </p:txBody>
      </p:sp>
    </p:spTree>
    <p:extLst>
      <p:ext uri="{BB962C8B-B14F-4D97-AF65-F5344CB8AC3E}">
        <p14:creationId xmlns:p14="http://schemas.microsoft.com/office/powerpoint/2010/main" val="9016932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8</a:t>
            </a:fld>
            <a:endParaRPr lang="en-US" dirty="0"/>
          </a:p>
        </p:txBody>
      </p:sp>
    </p:spTree>
    <p:extLst>
      <p:ext uri="{BB962C8B-B14F-4D97-AF65-F5344CB8AC3E}">
        <p14:creationId xmlns:p14="http://schemas.microsoft.com/office/powerpoint/2010/main" val="15645302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9</a:t>
            </a:fld>
            <a:endParaRPr lang="en-US" dirty="0"/>
          </a:p>
        </p:txBody>
      </p:sp>
    </p:spTree>
    <p:extLst>
      <p:ext uri="{BB962C8B-B14F-4D97-AF65-F5344CB8AC3E}">
        <p14:creationId xmlns:p14="http://schemas.microsoft.com/office/powerpoint/2010/main" val="268111904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Horizontal">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48640" y="4007226"/>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48640" y="4736067"/>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Text Placeholder 15"/>
          <p:cNvSpPr>
            <a:spLocks noGrp="1"/>
          </p:cNvSpPr>
          <p:nvPr>
            <p:ph type="body" sz="quarter" idx="10"/>
          </p:nvPr>
        </p:nvSpPr>
        <p:spPr>
          <a:xfrm>
            <a:off x="548640" y="5280242"/>
            <a:ext cx="8138160" cy="307777"/>
          </a:xfrm>
        </p:spPr>
        <p:txBody>
          <a:bodyPr/>
          <a:lstStyle>
            <a:lvl1pPr marL="0" indent="0">
              <a:buNone/>
              <a:defRPr sz="2000">
                <a:solidFill>
                  <a:schemeClr val="bg1"/>
                </a:solidFill>
              </a:defRPr>
            </a:lvl1pPr>
          </a:lstStyle>
          <a:p>
            <a:pPr lvl="0"/>
            <a:r>
              <a:rPr lang="en-US"/>
              <a:t>Click to edit Master text styles</a:t>
            </a:r>
          </a:p>
        </p:txBody>
      </p:sp>
      <p:sp>
        <p:nvSpPr>
          <p:cNvPr id="17"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Picture Placeholder 4"/>
          <p:cNvSpPr>
            <a:spLocks noGrp="1"/>
          </p:cNvSpPr>
          <p:nvPr>
            <p:ph type="pic" sz="quarter" idx="11" hasCustomPrompt="1"/>
          </p:nvPr>
        </p:nvSpPr>
        <p:spPr>
          <a:xfrm>
            <a:off x="0" y="0"/>
            <a:ext cx="9144000" cy="3429000"/>
          </a:xfrm>
          <a:solidFill>
            <a:schemeClr val="bg1">
              <a:lumMod val="95000"/>
            </a:schemeClr>
          </a:solidFill>
        </p:spPr>
        <p:txBody>
          <a:bodyPr tIns="822960">
            <a:noAutofit/>
          </a:bodyPr>
          <a:lstStyle>
            <a:lvl1pPr marL="0" indent="0" algn="ctr">
              <a:buNone/>
              <a:defRPr/>
            </a:lvl1pPr>
          </a:lstStyle>
          <a:p>
            <a:r>
              <a:rPr lang="en-US" dirty="0"/>
              <a:t>Click icon to insert photo</a:t>
            </a:r>
          </a:p>
        </p:txBody>
      </p:sp>
      <p:sp>
        <p:nvSpPr>
          <p:cNvPr id="8"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Seal (original 3.33x3.35&quot;)"/>
          <p:cNvSpPr>
            <a:spLocks noChangeAspect="1" noEditPoints="1"/>
          </p:cNvSpPr>
          <p:nvPr userDrawn="1"/>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1423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1-Title and Content with Subtitl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1"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8" name="Picture 1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814092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Title with Subtitl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7" name="Pictur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1"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0" name="Picture 1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645105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1-Two Content">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4864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70916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3"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4" name="Picture 2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5"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632139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Content and Pictur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6084888" y="0"/>
            <a:ext cx="3059112" cy="6254750"/>
          </a:xfrm>
        </p:spPr>
        <p:txBody>
          <a:bodyPr/>
          <a:lstStyle/>
          <a:p>
            <a:r>
              <a:rPr lang="en-US" dirty="0"/>
              <a:t>Click icon to add picture</a:t>
            </a:r>
          </a:p>
        </p:txBody>
      </p:sp>
      <p:sp>
        <p:nvSpPr>
          <p:cNvPr id="4" name="Title 3"/>
          <p:cNvSpPr>
            <a:spLocks noGrp="1"/>
          </p:cNvSpPr>
          <p:nvPr>
            <p:ph type="title"/>
          </p:nvPr>
        </p:nvSpPr>
        <p:spPr>
          <a:xfrm>
            <a:off x="548640" y="705187"/>
            <a:ext cx="5274190" cy="430887"/>
          </a:xfrm>
        </p:spPr>
        <p:txBody>
          <a:bodyPr/>
          <a:lstStyle/>
          <a:p>
            <a:r>
              <a:rPr lang="en-US"/>
              <a:t>Click to edit Master title style</a:t>
            </a:r>
            <a:endParaRPr lang="en-US" dirty="0"/>
          </a:p>
        </p:txBody>
      </p:sp>
      <p:pic>
        <p:nvPicPr>
          <p:cNvPr id="5122"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548640" y="1417320"/>
            <a:ext cx="5276850" cy="2443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590893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Content and Two Pictures">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6084888" y="1417321"/>
            <a:ext cx="2510472" cy="2092354"/>
          </a:xfrm>
        </p:spPr>
        <p:txBody>
          <a:bodyPr/>
          <a:lstStyle/>
          <a:p>
            <a:r>
              <a:rPr lang="en-US" dirty="0"/>
              <a:t>Click icon to add picture</a:t>
            </a:r>
          </a:p>
        </p:txBody>
      </p:sp>
      <p:sp>
        <p:nvSpPr>
          <p:cNvPr id="14" name="Picture Placeholder 4"/>
          <p:cNvSpPr>
            <a:spLocks noGrp="1"/>
          </p:cNvSpPr>
          <p:nvPr>
            <p:ph type="pic" sz="quarter" idx="11"/>
          </p:nvPr>
        </p:nvSpPr>
        <p:spPr>
          <a:xfrm>
            <a:off x="6084888" y="3783495"/>
            <a:ext cx="2510472" cy="2092354"/>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548640" y="1417320"/>
            <a:ext cx="5257800" cy="309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92721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Content and Small Pictur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4709160" y="1417320"/>
            <a:ext cx="3886199" cy="4469145"/>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548640" y="1417320"/>
            <a:ext cx="3886200" cy="2693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7"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3"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412548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1-Title Only">
    <p:bg>
      <p:bgPr>
        <a:solidFill>
          <a:schemeClr val="bg1"/>
        </a:soli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8"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19"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0" name="Picture 19"/>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1"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104701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9" name="Rectangle 8"/>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596461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Title and Content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sp>
        <p:nvSpPr>
          <p:cNvPr id="11" name="Rectangle 10"/>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4"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8" name="Rectangle 17"/>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2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4" name="Rectangle 23"/>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5"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9" name="Picture 2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39370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_Title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sp>
        <p:nvSpPr>
          <p:cNvPr id="9" name="Rectangle 8"/>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206338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Horizontal 2">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11" name="Title 1"/>
          <p:cNvSpPr>
            <a:spLocks noGrp="1"/>
          </p:cNvSpPr>
          <p:nvPr>
            <p:ph type="ctrTitle"/>
          </p:nvPr>
        </p:nvSpPr>
        <p:spPr>
          <a:xfrm>
            <a:off x="548640" y="4572003"/>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12" name="Subtitle 2"/>
          <p:cNvSpPr>
            <a:spLocks noGrp="1"/>
          </p:cNvSpPr>
          <p:nvPr>
            <p:ph type="subTitle" idx="1"/>
          </p:nvPr>
        </p:nvSpPr>
        <p:spPr>
          <a:xfrm>
            <a:off x="548640" y="5300844"/>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5"/>
          <p:cNvSpPr>
            <a:spLocks noGrp="1"/>
          </p:cNvSpPr>
          <p:nvPr>
            <p:ph type="body" sz="quarter" idx="10"/>
          </p:nvPr>
        </p:nvSpPr>
        <p:spPr>
          <a:xfrm>
            <a:off x="548640" y="5845019"/>
            <a:ext cx="8138160" cy="307777"/>
          </a:xfrm>
        </p:spPr>
        <p:txBody>
          <a:bodyPr/>
          <a:lstStyle>
            <a:lvl1pPr marL="0" indent="0">
              <a:buNone/>
              <a:defRPr sz="2000">
                <a:solidFill>
                  <a:schemeClr val="bg1"/>
                </a:solidFill>
              </a:defRPr>
            </a:lvl1pPr>
          </a:lstStyle>
          <a:p>
            <a:pPr lvl="0"/>
            <a:r>
              <a:rPr lang="en-US"/>
              <a:t>Click to edit Master text styles</a:t>
            </a:r>
          </a:p>
        </p:txBody>
      </p:sp>
      <p:sp>
        <p:nvSpPr>
          <p:cNvPr id="7" name="Picture Placeholder 4"/>
          <p:cNvSpPr>
            <a:spLocks noGrp="1"/>
          </p:cNvSpPr>
          <p:nvPr>
            <p:ph type="pic" sz="quarter" idx="11" hasCustomPrompt="1"/>
          </p:nvPr>
        </p:nvSpPr>
        <p:spPr>
          <a:xfrm>
            <a:off x="0" y="0"/>
            <a:ext cx="9144000" cy="3995738"/>
          </a:xfrm>
          <a:solidFill>
            <a:schemeClr val="bg1">
              <a:lumMod val="95000"/>
            </a:schemeClr>
          </a:solidFill>
        </p:spPr>
        <p:txBody>
          <a:bodyPr tIns="822960">
            <a:noAutofit/>
          </a:bodyPr>
          <a:lstStyle>
            <a:lvl1pPr marL="0" indent="0" algn="ctr">
              <a:buNone/>
              <a:defRPr/>
            </a:lvl1pPr>
          </a:lstStyle>
          <a:p>
            <a:r>
              <a:rPr lang="en-US" dirty="0"/>
              <a:t>Click icon to insert photo</a:t>
            </a:r>
          </a:p>
        </p:txBody>
      </p:sp>
    </p:spTree>
    <p:extLst>
      <p:ext uri="{BB962C8B-B14F-4D97-AF65-F5344CB8AC3E}">
        <p14:creationId xmlns:p14="http://schemas.microsoft.com/office/powerpoint/2010/main" val="3722233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pos="2880">
          <p15:clr>
            <a:srgbClr val="FBAE40"/>
          </p15:clr>
        </p15:guide>
        <p15:guide id="2" orient="horz" pos="251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2_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4864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70916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6"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 name="TextBox 21"/>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1" name="Rectangle 20"/>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69035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Content and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5" name="Picture Placeholder 4"/>
          <p:cNvSpPr>
            <a:spLocks noGrp="1"/>
          </p:cNvSpPr>
          <p:nvPr>
            <p:ph type="pic" sz="quarter" idx="10"/>
          </p:nvPr>
        </p:nvSpPr>
        <p:spPr>
          <a:xfrm>
            <a:off x="6084888" y="0"/>
            <a:ext cx="3059112" cy="6254750"/>
          </a:xfrm>
        </p:spPr>
        <p:txBody>
          <a:bodyPr/>
          <a:lstStyle/>
          <a:p>
            <a:r>
              <a:rPr lang="en-US" dirty="0"/>
              <a:t>Click icon to add picture</a:t>
            </a:r>
          </a:p>
        </p:txBody>
      </p:sp>
      <p:sp>
        <p:nvSpPr>
          <p:cNvPr id="4" name="Title 3"/>
          <p:cNvSpPr>
            <a:spLocks noGrp="1"/>
          </p:cNvSpPr>
          <p:nvPr>
            <p:ph type="title"/>
          </p:nvPr>
        </p:nvSpPr>
        <p:spPr>
          <a:xfrm>
            <a:off x="548640" y="705187"/>
            <a:ext cx="5274190" cy="430887"/>
          </a:xfrm>
        </p:spPr>
        <p:txBody>
          <a:bodyPr/>
          <a:lstStyle/>
          <a:p>
            <a:r>
              <a:rPr lang="en-US"/>
              <a:t>Click to edit Master title style</a:t>
            </a:r>
            <a:endParaRPr lang="en-US" dirty="0"/>
          </a:p>
        </p:txBody>
      </p:sp>
      <p:pic>
        <p:nvPicPr>
          <p:cNvPr id="5122"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548640" y="1417320"/>
            <a:ext cx="5276850" cy="2443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2" name="Rectangle 11"/>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3"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11163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2_Content and Two Pictures">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5" name="Picture Placeholder 4"/>
          <p:cNvSpPr>
            <a:spLocks noGrp="1"/>
          </p:cNvSpPr>
          <p:nvPr>
            <p:ph type="pic" sz="quarter" idx="10"/>
          </p:nvPr>
        </p:nvSpPr>
        <p:spPr>
          <a:xfrm>
            <a:off x="6084888" y="1417321"/>
            <a:ext cx="2510472" cy="2092354"/>
          </a:xfrm>
        </p:spPr>
        <p:txBody>
          <a:bodyPr/>
          <a:lstStyle/>
          <a:p>
            <a:r>
              <a:rPr lang="en-US" dirty="0"/>
              <a:t>Click icon to add picture</a:t>
            </a:r>
          </a:p>
        </p:txBody>
      </p:sp>
      <p:sp>
        <p:nvSpPr>
          <p:cNvPr id="14" name="Picture Placeholder 4"/>
          <p:cNvSpPr>
            <a:spLocks noGrp="1"/>
          </p:cNvSpPr>
          <p:nvPr>
            <p:ph type="pic" sz="quarter" idx="11"/>
          </p:nvPr>
        </p:nvSpPr>
        <p:spPr>
          <a:xfrm>
            <a:off x="6084888" y="3783495"/>
            <a:ext cx="2510472" cy="2092354"/>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548640" y="1417320"/>
            <a:ext cx="5257800" cy="309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6"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1" name="Rectangle 20"/>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840411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2-Content and Small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5" name="Picture Placeholder 4"/>
          <p:cNvSpPr>
            <a:spLocks noGrp="1"/>
          </p:cNvSpPr>
          <p:nvPr>
            <p:ph type="pic" sz="quarter" idx="10"/>
          </p:nvPr>
        </p:nvSpPr>
        <p:spPr>
          <a:xfrm>
            <a:off x="4709160" y="1417320"/>
            <a:ext cx="3886199" cy="4469145"/>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548640" y="1417320"/>
            <a:ext cx="3886200" cy="2693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7"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19" name="Rectangle 18"/>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20"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1" name="Picture 2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79087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2-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Rectangle 5"/>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7"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8"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17" name="Rectangle 16"/>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8"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9" name="Pictur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0"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775548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Vertical">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322320" y="1412875"/>
            <a:ext cx="5273040" cy="1107996"/>
          </a:xfrm>
        </p:spPr>
        <p:txBody>
          <a:bodyPr anchor="t"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322320" y="3429000"/>
            <a:ext cx="5273993"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Text Placeholder 15"/>
          <p:cNvSpPr>
            <a:spLocks noGrp="1"/>
          </p:cNvSpPr>
          <p:nvPr>
            <p:ph type="body" sz="quarter" idx="10"/>
          </p:nvPr>
        </p:nvSpPr>
        <p:spPr>
          <a:xfrm>
            <a:off x="3322320" y="3973175"/>
            <a:ext cx="5273993" cy="307777"/>
          </a:xfrm>
        </p:spPr>
        <p:txBody>
          <a:bodyPr/>
          <a:lstStyle>
            <a:lvl1pPr marL="0" indent="0">
              <a:buNone/>
              <a:defRPr sz="2000">
                <a:solidFill>
                  <a:schemeClr val="bg1"/>
                </a:solidFill>
              </a:defRPr>
            </a:lvl1pPr>
          </a:lstStyle>
          <a:p>
            <a:pPr lvl="0"/>
            <a:r>
              <a:rPr lang="en-US"/>
              <a:t>Click to edit Master text styles</a:t>
            </a:r>
          </a:p>
        </p:txBody>
      </p:sp>
      <p:sp>
        <p:nvSpPr>
          <p:cNvPr id="17"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Picture Placeholder 4"/>
          <p:cNvSpPr>
            <a:spLocks noGrp="1"/>
          </p:cNvSpPr>
          <p:nvPr>
            <p:ph type="pic" sz="quarter" idx="11"/>
          </p:nvPr>
        </p:nvSpPr>
        <p:spPr>
          <a:xfrm>
            <a:off x="0" y="0"/>
            <a:ext cx="3048000" cy="6858000"/>
          </a:xfrm>
          <a:solidFill>
            <a:schemeClr val="bg1">
              <a:lumMod val="95000"/>
            </a:schemeClr>
          </a:solidFill>
        </p:spPr>
        <p:txBody>
          <a:bodyPr tIns="822960">
            <a:noAutofit/>
          </a:bodyPr>
          <a:lstStyle>
            <a:lvl1pPr marL="0" indent="0" algn="ctr">
              <a:buNone/>
              <a:defRPr/>
            </a:lvl1pPr>
          </a:lstStyle>
          <a:p>
            <a:r>
              <a:rPr lang="en-US" dirty="0"/>
              <a:t>Click icon to add picture</a:t>
            </a:r>
          </a:p>
        </p:txBody>
      </p:sp>
      <p:sp>
        <p:nvSpPr>
          <p:cNvPr id="19"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Seal (original 3.33x3.35&quot;)"/>
          <p:cNvSpPr>
            <a:spLocks noChangeAspect="1" noEditPoints="1"/>
          </p:cNvSpPr>
          <p:nvPr userDrawn="1"/>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1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70740" y="191563"/>
            <a:ext cx="2654222" cy="578031"/>
          </a:xfrm>
          <a:prstGeom prst="rect">
            <a:avLst/>
          </a:prstGeom>
        </p:spPr>
      </p:pic>
    </p:spTree>
    <p:extLst>
      <p:ext uri="{BB962C8B-B14F-4D97-AF65-F5344CB8AC3E}">
        <p14:creationId xmlns:p14="http://schemas.microsoft.com/office/powerpoint/2010/main" val="61823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Slide No Photo">
    <p:spTree>
      <p:nvGrpSpPr>
        <p:cNvPr id="1" name=""/>
        <p:cNvGrpSpPr/>
        <p:nvPr/>
      </p:nvGrpSpPr>
      <p:grpSpPr>
        <a:xfrm>
          <a:off x="0" y="0"/>
          <a:ext cx="0" cy="0"/>
          <a:chOff x="0" y="0"/>
          <a:chExt cx="0" cy="0"/>
        </a:xfrm>
      </p:grpSpPr>
      <p:sp>
        <p:nvSpPr>
          <p:cNvPr id="13" name="Rectangle 12"/>
          <p:cNvSpPr/>
          <p:nvPr/>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ctrTitle"/>
          </p:nvPr>
        </p:nvSpPr>
        <p:spPr>
          <a:xfrm>
            <a:off x="548640" y="1417320"/>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48640" y="2146161"/>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4" name="Logo (original .58x3.5&quot;)"/>
          <p:cNvSpPr>
            <a:spLocks noChangeAspect="1" noEditPoints="1"/>
          </p:cNvSpPr>
          <p:nvPr/>
        </p:nvSpPr>
        <p:spPr bwMode="auto">
          <a:xfrm>
            <a:off x="548640" y="274320"/>
            <a:ext cx="2224395"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Text Placeholder 15"/>
          <p:cNvSpPr>
            <a:spLocks noGrp="1"/>
          </p:cNvSpPr>
          <p:nvPr>
            <p:ph type="body" sz="quarter" idx="10"/>
          </p:nvPr>
        </p:nvSpPr>
        <p:spPr>
          <a:xfrm>
            <a:off x="548640" y="3566160"/>
            <a:ext cx="8138160" cy="369332"/>
          </a:xfrm>
        </p:spPr>
        <p:txBody>
          <a:bodyPr/>
          <a:lstStyle>
            <a:lvl1pPr marL="0" indent="0">
              <a:buNone/>
              <a:defRPr sz="2400">
                <a:solidFill>
                  <a:schemeClr val="accent3"/>
                </a:solidFill>
              </a:defRPr>
            </a:lvl1pPr>
          </a:lstStyle>
          <a:p>
            <a:pPr lvl="0"/>
            <a:r>
              <a:rPr lang="en-US"/>
              <a:t>Click to edit Master text styles</a:t>
            </a:r>
          </a:p>
        </p:txBody>
      </p:sp>
      <p:sp>
        <p:nvSpPr>
          <p:cNvPr id="17"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7"/>
          <p:cNvSpPr/>
          <p:nvPr/>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Logo (original .58x3.5&quot;)"/>
          <p:cNvSpPr>
            <a:spLocks noChangeAspect="1" noEditPoints="1"/>
          </p:cNvSpPr>
          <p:nvPr/>
        </p:nvSpPr>
        <p:spPr bwMode="auto">
          <a:xfrm>
            <a:off x="548640" y="274320"/>
            <a:ext cx="2224395"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ectangle 10"/>
          <p:cNvSpPr/>
          <p:nvPr/>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5795" y="192572"/>
            <a:ext cx="2653370" cy="577845"/>
          </a:xfrm>
          <a:prstGeom prst="rect">
            <a:avLst/>
          </a:prstGeom>
        </p:spPr>
      </p:pic>
      <p:sp>
        <p:nvSpPr>
          <p:cNvPr id="19" name="Rectangle 18"/>
          <p:cNvSpPr/>
          <p:nvPr userDrawn="1"/>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Seal (original 3.33x3.35&quot;)"/>
          <p:cNvSpPr>
            <a:spLocks noChangeAspect="1" noEditPoints="1"/>
          </p:cNvSpPr>
          <p:nvPr userDrawn="1"/>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04943" y="191563"/>
            <a:ext cx="2654222" cy="578031"/>
          </a:xfrm>
          <a:prstGeom prst="rect">
            <a:avLst/>
          </a:prstGeom>
        </p:spPr>
      </p:pic>
    </p:spTree>
    <p:extLst>
      <p:ext uri="{BB962C8B-B14F-4D97-AF65-F5344CB8AC3E}">
        <p14:creationId xmlns:p14="http://schemas.microsoft.com/office/powerpoint/2010/main" val="983712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48640" y="3454480"/>
            <a:ext cx="5261317" cy="1107996"/>
          </a:xfrm>
        </p:spPr>
        <p:txBody>
          <a:bodyPr anchor="b"/>
          <a:lstStyle>
            <a:lvl1pPr>
              <a:defRPr sz="3600">
                <a:solidFill>
                  <a:schemeClr val="bg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46100" y="4691486"/>
            <a:ext cx="5263857" cy="369332"/>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1"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2"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6"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7"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3" name="Picture 2"/>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Seal (original 3.33x3.35&quot;)"/>
          <p:cNvSpPr>
            <a:spLocks noChangeAspect="1" noEditPoints="1"/>
          </p:cNvSpPr>
          <p:nvPr userDrawn="1"/>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8" name="Picture 1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04943" y="191563"/>
            <a:ext cx="2654222" cy="578031"/>
          </a:xfrm>
          <a:prstGeom prst="rect">
            <a:avLst/>
          </a:prstGeom>
        </p:spPr>
      </p:pic>
    </p:spTree>
    <p:extLst>
      <p:ext uri="{BB962C8B-B14F-4D97-AF65-F5344CB8AC3E}">
        <p14:creationId xmlns:p14="http://schemas.microsoft.com/office/powerpoint/2010/main" val="1137121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Closing Slide">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17" name="Picture 2"/>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0" y="-1527048"/>
            <a:ext cx="9144000" cy="305409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60469" y="6337406"/>
            <a:ext cx="1976509" cy="430440"/>
          </a:xfrm>
          <a:prstGeom prst="rect">
            <a:avLst/>
          </a:prstGeom>
        </p:spPr>
      </p:pic>
      <p:sp>
        <p:nvSpPr>
          <p:cNvPr id="24" name="TextBox 23"/>
          <p:cNvSpPr txBox="1"/>
          <p:nvPr userDrawn="1"/>
        </p:nvSpPr>
        <p:spPr>
          <a:xfrm>
            <a:off x="643925" y="1670069"/>
            <a:ext cx="7985725" cy="4524315"/>
          </a:xfrm>
          <a:prstGeom prst="rect">
            <a:avLst/>
          </a:prstGeom>
          <a:noFill/>
        </p:spPr>
        <p:txBody>
          <a:bodyPr wrap="square" lIns="0" tIns="0" rIns="0" bIns="0" rtlCol="0">
            <a:spAutoFit/>
          </a:bodyPr>
          <a:lstStyle/>
          <a:p>
            <a:pPr algn="l">
              <a:spcBef>
                <a:spcPts val="960"/>
              </a:spcBef>
            </a:pPr>
            <a:r>
              <a:rPr lang="en-US" sz="1900" b="1" dirty="0">
                <a:solidFill>
                  <a:schemeClr val="bg1"/>
                </a:solidFill>
              </a:rPr>
              <a:t>OUR MISSION</a:t>
            </a:r>
          </a:p>
          <a:p>
            <a:pPr algn="l"/>
            <a:r>
              <a:rPr lang="en-US" sz="1550" dirty="0">
                <a:solidFill>
                  <a:schemeClr val="bg1"/>
                </a:solidFill>
              </a:rPr>
              <a:t>Seattle City Light is dedicated to delivering customers affordable, reliable and </a:t>
            </a:r>
            <a:r>
              <a:rPr lang="en-US" sz="1550" baseline="0" dirty="0">
                <a:solidFill>
                  <a:schemeClr val="bg1"/>
                </a:solidFill>
              </a:rPr>
              <a:t>environmentally responsible electricity services</a:t>
            </a:r>
            <a:r>
              <a:rPr lang="en-US" sz="1550" dirty="0">
                <a:solidFill>
                  <a:schemeClr val="bg1"/>
                </a:solidFill>
              </a:rPr>
              <a:t>.</a:t>
            </a:r>
          </a:p>
          <a:p>
            <a:pPr marL="0" algn="l" defTabSz="914400" rtl="0" eaLnBrk="1" latinLnBrk="0" hangingPunct="1">
              <a:spcBef>
                <a:spcPts val="1200"/>
              </a:spcBef>
            </a:pPr>
            <a:r>
              <a:rPr lang="en-US" sz="1900" b="1" kern="1200" dirty="0">
                <a:solidFill>
                  <a:schemeClr val="bg1"/>
                </a:solidFill>
                <a:latin typeface="+mn-lt"/>
                <a:ea typeface="+mn-ea"/>
                <a:cs typeface="+mn-cs"/>
              </a:rPr>
              <a:t>OUR VISION</a:t>
            </a:r>
          </a:p>
          <a:p>
            <a:pPr algn="l"/>
            <a:r>
              <a:rPr lang="en-US" sz="1550" dirty="0">
                <a:solidFill>
                  <a:schemeClr val="bg1"/>
                </a:solidFill>
              </a:rPr>
              <a:t>We resolve to provide a positive, fulfilling and engaging experience for our employees. We will expect and reinforce leadership behaviors that contribute to that culture. Our workforce is the foundation upon which we achieve our public service goals and will reflect the diversity of the community we serve. </a:t>
            </a:r>
          </a:p>
          <a:p>
            <a:pPr algn="l"/>
            <a:endParaRPr lang="en-US" sz="1550" dirty="0">
              <a:solidFill>
                <a:schemeClr val="bg1"/>
              </a:solidFill>
            </a:endParaRPr>
          </a:p>
          <a:p>
            <a:pPr algn="l"/>
            <a:r>
              <a:rPr lang="en-US" sz="1550" dirty="0">
                <a:solidFill>
                  <a:schemeClr val="bg1"/>
                </a:solidFill>
              </a:rPr>
              <a:t>We strive to improve quality of life by understanding and answering the needs of our customers. We aim to provide more opportunities to those with fewer resources and will protect the well-being and safety of the public.</a:t>
            </a:r>
          </a:p>
          <a:p>
            <a:pPr algn="l"/>
            <a:r>
              <a:rPr lang="en-US" sz="1550" dirty="0">
                <a:solidFill>
                  <a:schemeClr val="bg1"/>
                </a:solidFill>
              </a:rPr>
              <a:t> </a:t>
            </a:r>
          </a:p>
          <a:p>
            <a:pPr algn="l"/>
            <a:r>
              <a:rPr lang="en-US" sz="1550" dirty="0">
                <a:solidFill>
                  <a:schemeClr val="bg1"/>
                </a:solidFill>
              </a:rPr>
              <a:t>We aspire to be the nation’s greenest utility by fulfilling</a:t>
            </a:r>
            <a:r>
              <a:rPr lang="en-US" sz="1550" baseline="0" dirty="0">
                <a:solidFill>
                  <a:schemeClr val="bg1"/>
                </a:solidFill>
              </a:rPr>
              <a:t> </a:t>
            </a:r>
            <a:r>
              <a:rPr lang="en-US" sz="1550" dirty="0">
                <a:solidFill>
                  <a:schemeClr val="bg1"/>
                </a:solidFill>
              </a:rPr>
              <a:t>our </a:t>
            </a:r>
            <a:r>
              <a:rPr lang="en-US" sz="1550" baseline="0" dirty="0">
                <a:solidFill>
                  <a:schemeClr val="bg1"/>
                </a:solidFill>
              </a:rPr>
              <a:t>mission</a:t>
            </a:r>
            <a:br>
              <a:rPr lang="en-US" sz="1550" baseline="0" dirty="0">
                <a:solidFill>
                  <a:schemeClr val="bg1"/>
                </a:solidFill>
              </a:rPr>
            </a:br>
            <a:r>
              <a:rPr lang="en-US" sz="1550" baseline="0" dirty="0">
                <a:solidFill>
                  <a:schemeClr val="bg1"/>
                </a:solidFill>
              </a:rPr>
              <a:t>in an environmentally and socially responsible manner</a:t>
            </a:r>
            <a:r>
              <a:rPr lang="en-US" sz="1550" dirty="0">
                <a:solidFill>
                  <a:schemeClr val="bg1"/>
                </a:solidFill>
              </a:rPr>
              <a:t>.</a:t>
            </a:r>
          </a:p>
          <a:p>
            <a:pPr marL="0" algn="l" defTabSz="914400" rtl="0" eaLnBrk="1" latinLnBrk="0" hangingPunct="1">
              <a:spcBef>
                <a:spcPts val="1200"/>
              </a:spcBef>
            </a:pPr>
            <a:r>
              <a:rPr lang="en-US" sz="1900" b="1" kern="1200" dirty="0">
                <a:solidFill>
                  <a:schemeClr val="bg1"/>
                </a:solidFill>
                <a:latin typeface="+mn-lt"/>
                <a:ea typeface="+mn-ea"/>
                <a:cs typeface="+mn-cs"/>
              </a:rPr>
              <a:t>OUR VALUES</a:t>
            </a:r>
          </a:p>
          <a:p>
            <a:pPr algn="l"/>
            <a:r>
              <a:rPr lang="en-US" sz="1550" dirty="0">
                <a:solidFill>
                  <a:schemeClr val="bg1"/>
                </a:solidFill>
              </a:rPr>
              <a:t>Safety, Environmental Stewardship, Innovation, Excellence,</a:t>
            </a:r>
            <a:r>
              <a:rPr lang="en-US" sz="1550" baseline="0" dirty="0">
                <a:solidFill>
                  <a:schemeClr val="bg1"/>
                </a:solidFill>
              </a:rPr>
              <a:t> Customer Care</a:t>
            </a:r>
            <a:endParaRPr lang="en-US" sz="1550" dirty="0">
              <a:solidFill>
                <a:schemeClr val="bg1"/>
              </a:solidFill>
            </a:endParaRPr>
          </a:p>
        </p:txBody>
      </p:sp>
      <p:sp>
        <p:nvSpPr>
          <p:cNvPr id="26" name="Seal (original 3.33x3.35&quot;)"/>
          <p:cNvSpPr>
            <a:spLocks noChangeAspect="1" noEditPoints="1"/>
          </p:cNvSpPr>
          <p:nvPr userDrawn="1"/>
        </p:nvSpPr>
        <p:spPr bwMode="auto">
          <a:xfrm>
            <a:off x="7222612" y="4914900"/>
            <a:ext cx="1772321" cy="1763139"/>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584120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4"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8"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1" name="TextBox 10"/>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91145" cy="91440"/>
          </a:xfrm>
          <a:prstGeom prst="rect">
            <a:avLst/>
          </a:prstGeom>
          <a:noFill/>
          <a:ln>
            <a:noFill/>
          </a:ln>
        </p:spPr>
      </p:pic>
      <p:sp>
        <p:nvSpPr>
          <p:cNvPr id="10"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6" name="Picture 1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60471" y="6337406"/>
            <a:ext cx="1976505" cy="430439"/>
          </a:xfrm>
          <a:prstGeom prst="rect">
            <a:avLst/>
          </a:prstGeom>
        </p:spPr>
      </p:pic>
    </p:spTree>
    <p:extLst>
      <p:ext uri="{BB962C8B-B14F-4D97-AF65-F5344CB8AC3E}">
        <p14:creationId xmlns:p14="http://schemas.microsoft.com/office/powerpoint/2010/main" val="2620464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No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676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1-Title and Content">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pic>
        <p:nvPicPr>
          <p:cNvPr id="17" name="Pictur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504268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8640" y="705187"/>
            <a:ext cx="8046720" cy="430887"/>
          </a:xfrm>
          <a:prstGeom prst="rect">
            <a:avLst/>
          </a:prstGeom>
        </p:spPr>
        <p:txBody>
          <a:bodyPr vert="horz" lIns="0" tIns="0" rIns="0" bIns="0" rtlCol="0" anchor="b" anchorCtr="0">
            <a:spAutoFit/>
          </a:bodyPr>
          <a:lstStyle/>
          <a:p>
            <a:r>
              <a:rPr lang="en-US"/>
              <a:t>Click to edit Master title style</a:t>
            </a:r>
            <a:endParaRPr lang="en-US" dirty="0"/>
          </a:p>
        </p:txBody>
      </p:sp>
      <p:sp>
        <p:nvSpPr>
          <p:cNvPr id="3" name="Text Placeholder 2"/>
          <p:cNvSpPr>
            <a:spLocks noGrp="1"/>
          </p:cNvSpPr>
          <p:nvPr>
            <p:ph type="body" idx="1"/>
          </p:nvPr>
        </p:nvSpPr>
        <p:spPr>
          <a:xfrm>
            <a:off x="548640" y="1417320"/>
            <a:ext cx="8046720" cy="2067233"/>
          </a:xfrm>
          <a:prstGeom prst="rect">
            <a:avLst/>
          </a:prstGeom>
        </p:spPr>
        <p:txBody>
          <a:bodyPr vert="horz"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07208885"/>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 id="2147483832" r:id="rId19"/>
    <p:sldLayoutId id="2147483833" r:id="rId20"/>
    <p:sldLayoutId id="2147483834" r:id="rId21"/>
    <p:sldLayoutId id="2147483835" r:id="rId22"/>
    <p:sldLayoutId id="2147483836" r:id="rId23"/>
    <p:sldLayoutId id="2147483837"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p:titleStyle>
    <p:bodyStyle>
      <a:lvl1pPr marL="228600" indent="-228600" algn="l" defTabSz="914400" rtl="0" eaLnBrk="1" latinLnBrk="0" hangingPunct="1">
        <a:lnSpc>
          <a:spcPct val="100000"/>
        </a:lnSpc>
        <a:spcBef>
          <a:spcPts val="1400"/>
        </a:spcBef>
        <a:buClr>
          <a:schemeClr val="accent3"/>
        </a:buClr>
        <a:buSzPct val="120000"/>
        <a:buFont typeface="Arial" panose="020B0604020202020204" pitchFamily="34" charset="0"/>
        <a:buChar char="•"/>
        <a:defRPr sz="2800" kern="1200">
          <a:solidFill>
            <a:schemeClr val="tx2">
              <a:lumMod val="50000"/>
            </a:schemeClr>
          </a:solidFill>
          <a:latin typeface="+mn-lt"/>
          <a:ea typeface="+mn-ea"/>
          <a:cs typeface="+mn-cs"/>
        </a:defRPr>
      </a:lvl1pPr>
      <a:lvl2pPr marL="457200" indent="-228600" algn="l" defTabSz="914400" rtl="0" eaLnBrk="1" latinLnBrk="0" hangingPunct="1">
        <a:lnSpc>
          <a:spcPct val="100000"/>
        </a:lnSpc>
        <a:spcBef>
          <a:spcPts val="650"/>
        </a:spcBef>
        <a:buClr>
          <a:schemeClr val="accent3"/>
        </a:buClr>
        <a:buSzPct val="95000"/>
        <a:buFont typeface="Courier New" panose="02070309020205020404" pitchFamily="49" charset="0"/>
        <a:buChar char="o"/>
        <a:defRPr sz="2600" kern="1200">
          <a:solidFill>
            <a:schemeClr val="tx2"/>
          </a:solidFill>
          <a:latin typeface="+mn-lt"/>
          <a:ea typeface="+mn-ea"/>
          <a:cs typeface="+mn-cs"/>
        </a:defRPr>
      </a:lvl2pPr>
      <a:lvl3pPr marL="633413" indent="-176213" algn="l" defTabSz="914400" rtl="0" eaLnBrk="1" latinLnBrk="0" hangingPunct="1">
        <a:lnSpc>
          <a:spcPct val="100000"/>
        </a:lnSpc>
        <a:spcBef>
          <a:spcPts val="600"/>
        </a:spcBef>
        <a:buClr>
          <a:schemeClr val="accent3"/>
        </a:buClr>
        <a:buSzPct val="120000"/>
        <a:buFont typeface="Arial" panose="020B0604020202020204" pitchFamily="34" charset="0"/>
        <a:buChar char="•"/>
        <a:defRPr sz="2400" kern="1200">
          <a:solidFill>
            <a:schemeClr val="tx2"/>
          </a:solidFill>
          <a:latin typeface="+mn-lt"/>
          <a:ea typeface="+mn-ea"/>
          <a:cs typeface="+mn-cs"/>
        </a:defRPr>
      </a:lvl3pPr>
      <a:lvl4pPr marL="862013" indent="-176213" algn="l" defTabSz="914400" rtl="0" eaLnBrk="1" latinLnBrk="0" hangingPunct="1">
        <a:lnSpc>
          <a:spcPct val="100000"/>
        </a:lnSpc>
        <a:spcBef>
          <a:spcPts val="500"/>
        </a:spcBef>
        <a:buClr>
          <a:schemeClr val="accent3"/>
        </a:buClr>
        <a:buSzPct val="95000"/>
        <a:buFont typeface="Courier New" panose="02070309020205020404" pitchFamily="49" charset="0"/>
        <a:buChar char="o"/>
        <a:defRPr sz="2000" kern="1200">
          <a:solidFill>
            <a:schemeClr val="tx2"/>
          </a:solidFill>
          <a:latin typeface="+mn-lt"/>
          <a:ea typeface="+mn-ea"/>
          <a:cs typeface="+mn-cs"/>
        </a:defRPr>
      </a:lvl4pPr>
      <a:lvl5pPr marL="1028700" indent="-176213" algn="l" defTabSz="914400" rtl="0" eaLnBrk="1" latinLnBrk="0" hangingPunct="1">
        <a:lnSpc>
          <a:spcPct val="100000"/>
        </a:lnSpc>
        <a:spcBef>
          <a:spcPts val="500"/>
        </a:spcBef>
        <a:buClrTx/>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548640" y="4910557"/>
            <a:ext cx="8206061" cy="430887"/>
          </a:xfrm>
        </p:spPr>
        <p:txBody>
          <a:bodyPr/>
          <a:lstStyle/>
          <a:p>
            <a:r>
              <a:rPr lang="en-US" sz="2800" dirty="0"/>
              <a:t>Cedar falls 115-26kv substation</a:t>
            </a:r>
          </a:p>
        </p:txBody>
      </p:sp>
      <p:sp>
        <p:nvSpPr>
          <p:cNvPr id="6" name="Subtitle 5"/>
          <p:cNvSpPr>
            <a:spLocks noGrp="1"/>
          </p:cNvSpPr>
          <p:nvPr>
            <p:ph type="subTitle" idx="1"/>
          </p:nvPr>
        </p:nvSpPr>
        <p:spPr/>
        <p:txBody>
          <a:bodyPr/>
          <a:lstStyle/>
          <a:p>
            <a:r>
              <a:rPr lang="en-US" dirty="0"/>
              <a:t>Public Works Design Build</a:t>
            </a:r>
          </a:p>
        </p:txBody>
      </p:sp>
      <p:sp>
        <p:nvSpPr>
          <p:cNvPr id="7" name="Text Placeholder 6"/>
          <p:cNvSpPr>
            <a:spLocks noGrp="1"/>
          </p:cNvSpPr>
          <p:nvPr>
            <p:ph type="body" sz="quarter" idx="10"/>
          </p:nvPr>
        </p:nvSpPr>
        <p:spPr>
          <a:xfrm>
            <a:off x="548640" y="5845019"/>
            <a:ext cx="8138160" cy="276999"/>
          </a:xfrm>
        </p:spPr>
        <p:txBody>
          <a:bodyPr/>
          <a:lstStyle/>
          <a:p>
            <a:r>
              <a:rPr lang="en-US" sz="1800" dirty="0"/>
              <a:t>September 27, 2018</a:t>
            </a:r>
          </a:p>
        </p:txBody>
      </p:sp>
      <p:pic>
        <p:nvPicPr>
          <p:cNvPr id="4" name="Picture Placeholder 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9144000" cy="4695114"/>
          </a:xfrm>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3281890" cy="714723"/>
          </a:xfrm>
          <a:prstGeom prst="rect">
            <a:avLst/>
          </a:prstGeom>
        </p:spPr>
      </p:pic>
      <p:sp>
        <p:nvSpPr>
          <p:cNvPr id="2" name="Rectangle 1">
            <a:extLst>
              <a:ext uri="{FF2B5EF4-FFF2-40B4-BE49-F238E27FC236}">
                <a16:creationId xmlns:a16="http://schemas.microsoft.com/office/drawing/2014/main" id="{6DCE5D28-9BF5-4695-A3DB-CD89AFFF8D77}"/>
              </a:ext>
            </a:extLst>
          </p:cNvPr>
          <p:cNvSpPr/>
          <p:nvPr/>
        </p:nvSpPr>
        <p:spPr>
          <a:xfrm>
            <a:off x="3281890" y="0"/>
            <a:ext cx="1539492" cy="7147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7">
            <a:extLst>
              <a:ext uri="{FF2B5EF4-FFF2-40B4-BE49-F238E27FC236}">
                <a16:creationId xmlns:a16="http://schemas.microsoft.com/office/drawing/2014/main" id="{2FCC739D-BD03-4610-9B90-0AD754EF835E}"/>
              </a:ext>
            </a:extLst>
          </p:cNvPr>
          <p:cNvSpPr/>
          <p:nvPr/>
        </p:nvSpPr>
        <p:spPr>
          <a:xfrm>
            <a:off x="4821382" y="0"/>
            <a:ext cx="309418" cy="714723"/>
          </a:xfrm>
          <a:prstGeom prst="triangle">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606227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Existing switchyard</a:t>
            </a:r>
          </a:p>
        </p:txBody>
      </p:sp>
      <p:pic>
        <p:nvPicPr>
          <p:cNvPr id="6" name="Picture 5">
            <a:extLst>
              <a:ext uri="{FF2B5EF4-FFF2-40B4-BE49-F238E27FC236}">
                <a16:creationId xmlns:a16="http://schemas.microsoft.com/office/drawing/2014/main" id="{2F9812B9-E054-49B5-B6F8-AD538B7E24F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98856" y="1392810"/>
            <a:ext cx="6339840" cy="4754880"/>
          </a:xfrm>
          <a:prstGeom prst="rect">
            <a:avLst/>
          </a:prstGeom>
        </p:spPr>
      </p:pic>
    </p:spTree>
    <p:extLst>
      <p:ext uri="{BB962C8B-B14F-4D97-AF65-F5344CB8AC3E}">
        <p14:creationId xmlns:p14="http://schemas.microsoft.com/office/powerpoint/2010/main" val="3681116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PROPOSED site</a:t>
            </a:r>
          </a:p>
        </p:txBody>
      </p:sp>
      <p:pic>
        <p:nvPicPr>
          <p:cNvPr id="6" name="Picture 5">
            <a:extLst>
              <a:ext uri="{FF2B5EF4-FFF2-40B4-BE49-F238E27FC236}">
                <a16:creationId xmlns:a16="http://schemas.microsoft.com/office/drawing/2014/main" id="{2F9812B9-E054-49B5-B6F8-AD538B7E24F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381701" y="1555424"/>
            <a:ext cx="8451213" cy="3802074"/>
          </a:xfrm>
          <a:prstGeom prst="rect">
            <a:avLst/>
          </a:prstGeom>
        </p:spPr>
      </p:pic>
    </p:spTree>
    <p:extLst>
      <p:ext uri="{BB962C8B-B14F-4D97-AF65-F5344CB8AC3E}">
        <p14:creationId xmlns:p14="http://schemas.microsoft.com/office/powerpoint/2010/main" val="2331858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8640" y="705187"/>
            <a:ext cx="8046720" cy="430887"/>
          </a:xfrm>
        </p:spPr>
        <p:txBody>
          <a:bodyPr/>
          <a:lstStyle/>
          <a:p>
            <a:r>
              <a:rPr lang="en-US" dirty="0"/>
              <a:t>COMPLICATED SITE CONDITIONS</a:t>
            </a:r>
            <a:endParaRPr lang="en-US" sz="200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8640" y="1384515"/>
            <a:ext cx="8046720" cy="4818939"/>
          </a:xfrm>
          <a:prstGeom prst="rect">
            <a:avLst/>
          </a:prstGeom>
          <a:scene3d>
            <a:camera prst="orthographicFront">
              <a:rot lat="0" lon="0" rev="0"/>
            </a:camera>
            <a:lightRig rig="threePt" dir="t"/>
          </a:scene3d>
        </p:spPr>
      </p:pic>
    </p:spTree>
    <p:extLst>
      <p:ext uri="{BB962C8B-B14F-4D97-AF65-F5344CB8AC3E}">
        <p14:creationId xmlns:p14="http://schemas.microsoft.com/office/powerpoint/2010/main" val="644906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DESIGN-BUILD IS Critical FOR THIS PROJECT</a:t>
            </a:r>
          </a:p>
        </p:txBody>
      </p:sp>
      <p:sp>
        <p:nvSpPr>
          <p:cNvPr id="4" name="Content Placeholder 3"/>
          <p:cNvSpPr>
            <a:spLocks noGrp="1"/>
          </p:cNvSpPr>
          <p:nvPr>
            <p:ph sz="half" idx="2"/>
          </p:nvPr>
        </p:nvSpPr>
        <p:spPr>
          <a:xfrm>
            <a:off x="647700" y="1417320"/>
            <a:ext cx="7947660" cy="4008790"/>
          </a:xfrm>
        </p:spPr>
        <p:txBody>
          <a:bodyPr/>
          <a:lstStyle/>
          <a:p>
            <a:r>
              <a:rPr lang="en-US" sz="2400" dirty="0"/>
              <a:t>This project is very complex, requiring specialized knowledge and skill from the Design-Build Team</a:t>
            </a:r>
          </a:p>
          <a:p>
            <a:pPr lvl="1"/>
            <a:r>
              <a:rPr lang="en-US" sz="2200" dirty="0"/>
              <a:t>Reduced generation and transmission outages</a:t>
            </a:r>
          </a:p>
          <a:p>
            <a:pPr lvl="1"/>
            <a:r>
              <a:rPr lang="en-US" sz="2200" dirty="0"/>
              <a:t>Design and construction sequencing</a:t>
            </a:r>
          </a:p>
          <a:p>
            <a:pPr lvl="1"/>
            <a:r>
              <a:rPr lang="en-US" sz="2200" dirty="0"/>
              <a:t>NERC (obligation to reliability standards) new equipment &amp; testing</a:t>
            </a:r>
          </a:p>
          <a:p>
            <a:r>
              <a:rPr lang="en-US" sz="2400" dirty="0"/>
              <a:t>Time savings – Obligations to SPU’s water business line</a:t>
            </a:r>
          </a:p>
          <a:p>
            <a:r>
              <a:rPr lang="en-US" sz="2400" dirty="0"/>
              <a:t>Complex stakeholder engagement and needs</a:t>
            </a:r>
          </a:p>
          <a:p>
            <a:r>
              <a:rPr lang="en-US" sz="2400" dirty="0"/>
              <a:t>Innovation in design and equipment selection</a:t>
            </a:r>
          </a:p>
        </p:txBody>
      </p:sp>
    </p:spTree>
    <p:extLst>
      <p:ext uri="{BB962C8B-B14F-4D97-AF65-F5344CB8AC3E}">
        <p14:creationId xmlns:p14="http://schemas.microsoft.com/office/powerpoint/2010/main" val="524495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280CF8-0851-4083-BCEA-A94AD9189B86}"/>
              </a:ext>
            </a:extLst>
          </p:cNvPr>
          <p:cNvSpPr>
            <a:spLocks noGrp="1"/>
          </p:cNvSpPr>
          <p:nvPr>
            <p:ph type="title"/>
          </p:nvPr>
        </p:nvSpPr>
        <p:spPr>
          <a:xfrm>
            <a:off x="557348" y="703523"/>
            <a:ext cx="8046720" cy="430887"/>
          </a:xfrm>
        </p:spPr>
        <p:txBody>
          <a:bodyPr/>
          <a:lstStyle/>
          <a:p>
            <a:r>
              <a:rPr lang="en-US" dirty="0"/>
              <a:t>Project Schedule</a:t>
            </a:r>
          </a:p>
        </p:txBody>
      </p:sp>
      <p:graphicFrame>
        <p:nvGraphicFramePr>
          <p:cNvPr id="5" name="Content Placeholder 4">
            <a:extLst>
              <a:ext uri="{FF2B5EF4-FFF2-40B4-BE49-F238E27FC236}">
                <a16:creationId xmlns:a16="http://schemas.microsoft.com/office/drawing/2014/main" id="{3E35CEF6-B4A6-4B1F-9F0C-3311281503CC}"/>
              </a:ext>
            </a:extLst>
          </p:cNvPr>
          <p:cNvGraphicFramePr>
            <a:graphicFrameLocks noGrp="1"/>
          </p:cNvGraphicFramePr>
          <p:nvPr>
            <p:ph idx="1"/>
            <p:extLst>
              <p:ext uri="{D42A27DB-BD31-4B8C-83A1-F6EECF244321}">
                <p14:modId xmlns:p14="http://schemas.microsoft.com/office/powerpoint/2010/main" val="1391953702"/>
              </p:ext>
            </p:extLst>
          </p:nvPr>
        </p:nvGraphicFramePr>
        <p:xfrm>
          <a:off x="1665928" y="1393738"/>
          <a:ext cx="6002331" cy="4511755"/>
        </p:xfrm>
        <a:graphic>
          <a:graphicData uri="http://schemas.openxmlformats.org/drawingml/2006/table">
            <a:tbl>
              <a:tblPr firstRow="1" firstCol="1" bandRow="1">
                <a:tableStyleId>{21E4AEA4-8DFA-4A89-87EB-49C32662AFE0}</a:tableStyleId>
              </a:tblPr>
              <a:tblGrid>
                <a:gridCol w="3768221">
                  <a:extLst>
                    <a:ext uri="{9D8B030D-6E8A-4147-A177-3AD203B41FA5}">
                      <a16:colId xmlns:a16="http://schemas.microsoft.com/office/drawing/2014/main" val="1454815312"/>
                    </a:ext>
                  </a:extLst>
                </a:gridCol>
                <a:gridCol w="2234110">
                  <a:extLst>
                    <a:ext uri="{9D8B030D-6E8A-4147-A177-3AD203B41FA5}">
                      <a16:colId xmlns:a16="http://schemas.microsoft.com/office/drawing/2014/main" val="2434259172"/>
                    </a:ext>
                  </a:extLst>
                </a:gridCol>
              </a:tblGrid>
              <a:tr h="463557">
                <a:tc>
                  <a:txBody>
                    <a:bodyPr/>
                    <a:lstStyle/>
                    <a:p>
                      <a:pPr marL="0" marR="0" algn="ctr">
                        <a:spcBef>
                          <a:spcPts val="0"/>
                        </a:spcBef>
                        <a:spcAft>
                          <a:spcPts val="0"/>
                        </a:spcAft>
                      </a:pPr>
                      <a:r>
                        <a:rPr lang="en-US" sz="1600" dirty="0">
                          <a:effectLst/>
                          <a:latin typeface="+mj-lt"/>
                        </a:rPr>
                        <a:t>Activity</a:t>
                      </a:r>
                      <a:endParaRPr lang="en-US" sz="1600" dirty="0">
                        <a:effectLst/>
                        <a:latin typeface="+mj-lt"/>
                        <a:ea typeface="Times New Roman" panose="02020603050405020304" pitchFamily="18" charset="0"/>
                        <a:cs typeface="Times New Roman" panose="02020603050405020304" pitchFamily="18" charset="0"/>
                      </a:endParaRPr>
                    </a:p>
                  </a:txBody>
                  <a:tcPr marL="53972" marR="53972" marT="0" marB="0"/>
                </a:tc>
                <a:tc>
                  <a:txBody>
                    <a:bodyPr/>
                    <a:lstStyle/>
                    <a:p>
                      <a:pPr marL="0" marR="0" algn="ctr">
                        <a:spcBef>
                          <a:spcPts val="0"/>
                        </a:spcBef>
                        <a:spcAft>
                          <a:spcPts val="0"/>
                        </a:spcAft>
                      </a:pPr>
                      <a:r>
                        <a:rPr lang="en-US" sz="1600" dirty="0">
                          <a:effectLst/>
                          <a:latin typeface="+mj-lt"/>
                        </a:rPr>
                        <a:t>Projected Date</a:t>
                      </a:r>
                      <a:endParaRPr lang="en-US" sz="1600" dirty="0">
                        <a:effectLst/>
                        <a:latin typeface="+mj-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4191130649"/>
                  </a:ext>
                </a:extLst>
              </a:tr>
              <a:tr h="289157">
                <a:tc>
                  <a:txBody>
                    <a:bodyPr/>
                    <a:lstStyle/>
                    <a:p>
                      <a:pPr marL="0" marR="0">
                        <a:spcBef>
                          <a:spcPts val="0"/>
                        </a:spcBef>
                        <a:spcAft>
                          <a:spcPts val="0"/>
                        </a:spcAft>
                      </a:pPr>
                      <a:r>
                        <a:rPr lang="en-US" sz="1200" dirty="0">
                          <a:effectLst/>
                          <a:latin typeface="+mn-lt"/>
                        </a:rPr>
                        <a:t>RFQ Issued</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October, 03 2018</a:t>
                      </a:r>
                    </a:p>
                  </a:txBody>
                  <a:tcPr marL="53972" marR="53972" marT="0" marB="0"/>
                </a:tc>
                <a:extLst>
                  <a:ext uri="{0D108BD9-81ED-4DB2-BD59-A6C34878D82A}">
                    <a16:rowId xmlns:a16="http://schemas.microsoft.com/office/drawing/2014/main" val="322758255"/>
                  </a:ext>
                </a:extLst>
              </a:tr>
              <a:tr h="289157">
                <a:tc>
                  <a:txBody>
                    <a:bodyPr/>
                    <a:lstStyle/>
                    <a:p>
                      <a:pPr marL="0" marR="0">
                        <a:spcBef>
                          <a:spcPts val="0"/>
                        </a:spcBef>
                        <a:spcAft>
                          <a:spcPts val="0"/>
                        </a:spcAft>
                      </a:pPr>
                      <a:r>
                        <a:rPr lang="en-US" sz="1200" dirty="0">
                          <a:effectLst/>
                          <a:latin typeface="+mn-lt"/>
                        </a:rPr>
                        <a:t>SOQs Due</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November 02, 2018</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491407002"/>
                  </a:ext>
                </a:extLst>
              </a:tr>
              <a:tr h="289157">
                <a:tc>
                  <a:txBody>
                    <a:bodyPr/>
                    <a:lstStyle/>
                    <a:p>
                      <a:pPr marL="0" marR="0">
                        <a:spcBef>
                          <a:spcPts val="0"/>
                        </a:spcBef>
                        <a:spcAft>
                          <a:spcPts val="0"/>
                        </a:spcAft>
                      </a:pPr>
                      <a:r>
                        <a:rPr lang="en-US" sz="1200" dirty="0">
                          <a:effectLst/>
                          <a:latin typeface="+mn-lt"/>
                        </a:rPr>
                        <a:t>Short-List</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November 14, 2018</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246031302"/>
                  </a:ext>
                </a:extLst>
              </a:tr>
              <a:tr h="289157">
                <a:tc>
                  <a:txBody>
                    <a:bodyPr/>
                    <a:lstStyle/>
                    <a:p>
                      <a:pPr marL="0" marR="0">
                        <a:spcBef>
                          <a:spcPts val="0"/>
                        </a:spcBef>
                        <a:spcAft>
                          <a:spcPts val="0"/>
                        </a:spcAft>
                      </a:pPr>
                      <a:r>
                        <a:rPr lang="en-US" sz="1200" dirty="0">
                          <a:effectLst/>
                          <a:latin typeface="+mn-lt"/>
                        </a:rPr>
                        <a:t>RFP Issued</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November 21, 2018</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493070510"/>
                  </a:ext>
                </a:extLst>
              </a:tr>
              <a:tr h="289157">
                <a:tc>
                  <a:txBody>
                    <a:bodyPr/>
                    <a:lstStyle/>
                    <a:p>
                      <a:pPr marL="0" marR="0">
                        <a:spcBef>
                          <a:spcPts val="0"/>
                        </a:spcBef>
                        <a:spcAft>
                          <a:spcPts val="0"/>
                        </a:spcAft>
                      </a:pPr>
                      <a:r>
                        <a:rPr lang="en-US" sz="1200" dirty="0">
                          <a:effectLst/>
                          <a:latin typeface="+mn-lt"/>
                        </a:rPr>
                        <a:t>First 1x1 Meeting</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December 11-14, 2018</a:t>
                      </a:r>
                    </a:p>
                  </a:txBody>
                  <a:tcPr marL="53972" marR="53972" marT="0" marB="0"/>
                </a:tc>
                <a:extLst>
                  <a:ext uri="{0D108BD9-81ED-4DB2-BD59-A6C34878D82A}">
                    <a16:rowId xmlns:a16="http://schemas.microsoft.com/office/drawing/2014/main" val="2633157773"/>
                  </a:ext>
                </a:extLst>
              </a:tr>
              <a:tr h="289157">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Second 1x1 Meeting</a:t>
                      </a: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January 21-25, 2019</a:t>
                      </a:r>
                    </a:p>
                  </a:txBody>
                  <a:tcPr marL="53972" marR="53972" marT="0" marB="0"/>
                </a:tc>
                <a:extLst>
                  <a:ext uri="{0D108BD9-81ED-4DB2-BD59-A6C34878D82A}">
                    <a16:rowId xmlns:a16="http://schemas.microsoft.com/office/drawing/2014/main" val="4040008693"/>
                  </a:ext>
                </a:extLst>
              </a:tr>
              <a:tr h="289157">
                <a:tc>
                  <a:txBody>
                    <a:bodyPr/>
                    <a:lstStyle/>
                    <a:p>
                      <a:pPr marL="0" marR="0">
                        <a:spcBef>
                          <a:spcPts val="0"/>
                        </a:spcBef>
                        <a:spcAft>
                          <a:spcPts val="0"/>
                        </a:spcAft>
                      </a:pPr>
                      <a:r>
                        <a:rPr lang="en-US" sz="1200" dirty="0">
                          <a:effectLst/>
                          <a:latin typeface="+mn-lt"/>
                        </a:rPr>
                        <a:t>Proposals Due</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February 01, 2019</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2295916204"/>
                  </a:ext>
                </a:extLst>
              </a:tr>
              <a:tr h="289157">
                <a:tc>
                  <a:txBody>
                    <a:bodyPr/>
                    <a:lstStyle/>
                    <a:p>
                      <a:pPr marL="0" marR="0">
                        <a:spcBef>
                          <a:spcPts val="0"/>
                        </a:spcBef>
                        <a:spcAft>
                          <a:spcPts val="0"/>
                        </a:spcAft>
                      </a:pPr>
                      <a:r>
                        <a:rPr lang="en-US" sz="1200" dirty="0">
                          <a:effectLst/>
                          <a:latin typeface="+mn-lt"/>
                        </a:rPr>
                        <a:t>Selection of Design-Builder</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February 15 2019</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028453878"/>
                  </a:ext>
                </a:extLst>
              </a:tr>
              <a:tr h="289157">
                <a:tc>
                  <a:txBody>
                    <a:bodyPr/>
                    <a:lstStyle/>
                    <a:p>
                      <a:pPr marL="0" marR="0">
                        <a:spcBef>
                          <a:spcPts val="0"/>
                        </a:spcBef>
                        <a:spcAft>
                          <a:spcPts val="0"/>
                        </a:spcAft>
                      </a:pPr>
                      <a:r>
                        <a:rPr lang="en-US" sz="1200" dirty="0">
                          <a:effectLst/>
                          <a:latin typeface="+mn-lt"/>
                        </a:rPr>
                        <a:t>Negotiations/Contract Execution</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March 2019</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918242128"/>
                  </a:ext>
                </a:extLst>
              </a:tr>
              <a:tr h="289157">
                <a:tc>
                  <a:txBody>
                    <a:bodyPr/>
                    <a:lstStyle/>
                    <a:p>
                      <a:pPr marL="0" marR="0">
                        <a:spcBef>
                          <a:spcPts val="0"/>
                        </a:spcBef>
                        <a:spcAft>
                          <a:spcPts val="0"/>
                        </a:spcAft>
                      </a:pPr>
                      <a:r>
                        <a:rPr lang="en-US" sz="1200" dirty="0">
                          <a:effectLst/>
                          <a:latin typeface="+mn-lt"/>
                        </a:rPr>
                        <a:t>Design Phase</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March 2019 – March 2020</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809145813"/>
                  </a:ext>
                </a:extLst>
              </a:tr>
              <a:tr h="289157">
                <a:tc>
                  <a:txBody>
                    <a:bodyPr/>
                    <a:lstStyle/>
                    <a:p>
                      <a:pPr marL="0" marR="0">
                        <a:spcBef>
                          <a:spcPts val="0"/>
                        </a:spcBef>
                        <a:spcAft>
                          <a:spcPts val="0"/>
                        </a:spcAft>
                      </a:pPr>
                      <a:r>
                        <a:rPr lang="en-US" sz="1200" dirty="0">
                          <a:effectLst/>
                          <a:latin typeface="+mn-lt"/>
                        </a:rPr>
                        <a:t>Equipment Manufacturing</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May 2019 – March 2020</a:t>
                      </a:r>
                    </a:p>
                  </a:txBody>
                  <a:tcPr marL="53972" marR="53972" marT="0" marB="0"/>
                </a:tc>
                <a:extLst>
                  <a:ext uri="{0D108BD9-81ED-4DB2-BD59-A6C34878D82A}">
                    <a16:rowId xmlns:a16="http://schemas.microsoft.com/office/drawing/2014/main" val="1554554520"/>
                  </a:ext>
                </a:extLst>
              </a:tr>
              <a:tr h="289157">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Construction Stage 1</a:t>
                      </a: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June 2019 – August 2020</a:t>
                      </a:r>
                    </a:p>
                  </a:txBody>
                  <a:tcPr marL="53972" marR="53972" marT="0" marB="0"/>
                </a:tc>
                <a:extLst>
                  <a:ext uri="{0D108BD9-81ED-4DB2-BD59-A6C34878D82A}">
                    <a16:rowId xmlns:a16="http://schemas.microsoft.com/office/drawing/2014/main" val="578786419"/>
                  </a:ext>
                </a:extLst>
              </a:tr>
              <a:tr h="289157">
                <a:tc>
                  <a:txBody>
                    <a:bodyPr/>
                    <a:lstStyle/>
                    <a:p>
                      <a:pPr marL="0" marR="0">
                        <a:spcBef>
                          <a:spcPts val="0"/>
                        </a:spcBef>
                        <a:spcAft>
                          <a:spcPts val="0"/>
                        </a:spcAft>
                      </a:pPr>
                      <a:r>
                        <a:rPr lang="en-US" sz="1200" dirty="0">
                          <a:effectLst/>
                          <a:latin typeface="+mn-lt"/>
                        </a:rPr>
                        <a:t>Construction Stage 2</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June 2019 – August 2021</a:t>
                      </a:r>
                    </a:p>
                  </a:txBody>
                  <a:tcPr marL="53972" marR="53972" marT="0" marB="0"/>
                </a:tc>
                <a:extLst>
                  <a:ext uri="{0D108BD9-81ED-4DB2-BD59-A6C34878D82A}">
                    <a16:rowId xmlns:a16="http://schemas.microsoft.com/office/drawing/2014/main" val="1350341416"/>
                  </a:ext>
                </a:extLst>
              </a:tr>
              <a:tr h="289157">
                <a:tc>
                  <a:txBody>
                    <a:bodyPr/>
                    <a:lstStyle/>
                    <a:p>
                      <a:pPr marL="0" marR="0">
                        <a:spcBef>
                          <a:spcPts val="0"/>
                        </a:spcBef>
                        <a:spcAft>
                          <a:spcPts val="0"/>
                        </a:spcAft>
                      </a:pPr>
                      <a:r>
                        <a:rPr lang="en-US" sz="1200" dirty="0">
                          <a:effectLst/>
                          <a:latin typeface="+mn-lt"/>
                        </a:rPr>
                        <a:t>Project Complete</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December 2021</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103191084"/>
                  </a:ext>
                </a:extLst>
              </a:tr>
            </a:tbl>
          </a:graphicData>
        </a:graphic>
      </p:graphicFrame>
    </p:spTree>
    <p:extLst>
      <p:ext uri="{BB962C8B-B14F-4D97-AF65-F5344CB8AC3E}">
        <p14:creationId xmlns:p14="http://schemas.microsoft.com/office/powerpoint/2010/main" val="2152785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280CF8-0851-4083-BCEA-A94AD9189B86}"/>
              </a:ext>
            </a:extLst>
          </p:cNvPr>
          <p:cNvSpPr>
            <a:spLocks noGrp="1"/>
          </p:cNvSpPr>
          <p:nvPr>
            <p:ph type="title"/>
          </p:nvPr>
        </p:nvSpPr>
        <p:spPr>
          <a:xfrm>
            <a:off x="557348" y="703523"/>
            <a:ext cx="8046720" cy="430887"/>
          </a:xfrm>
        </p:spPr>
        <p:txBody>
          <a:bodyPr/>
          <a:lstStyle/>
          <a:p>
            <a:r>
              <a:rPr lang="en-US" dirty="0"/>
              <a:t>Project Schedule</a:t>
            </a:r>
          </a:p>
        </p:txBody>
      </p:sp>
      <p:pic>
        <p:nvPicPr>
          <p:cNvPr id="9" name="Content Placeholder 8">
            <a:extLst>
              <a:ext uri="{FF2B5EF4-FFF2-40B4-BE49-F238E27FC236}">
                <a16:creationId xmlns:a16="http://schemas.microsoft.com/office/drawing/2014/main" id="{06EB2B6E-8189-4DCA-B06A-C7B83DDBCDAF}"/>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361454" y="1714779"/>
            <a:ext cx="8686800" cy="3021897"/>
          </a:xfrm>
        </p:spPr>
      </p:pic>
    </p:spTree>
    <p:extLst>
      <p:ext uri="{BB962C8B-B14F-4D97-AF65-F5344CB8AC3E}">
        <p14:creationId xmlns:p14="http://schemas.microsoft.com/office/powerpoint/2010/main" val="1933579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7159501-5BC4-43AF-81D4-DE9A95973F75}"/>
              </a:ext>
            </a:extLst>
          </p:cNvPr>
          <p:cNvSpPr>
            <a:spLocks noGrp="1"/>
          </p:cNvSpPr>
          <p:nvPr>
            <p:ph type="title"/>
          </p:nvPr>
        </p:nvSpPr>
        <p:spPr>
          <a:xfrm>
            <a:off x="584562" y="701582"/>
            <a:ext cx="8046720" cy="430887"/>
          </a:xfrm>
        </p:spPr>
        <p:txBody>
          <a:bodyPr/>
          <a:lstStyle/>
          <a:p>
            <a:r>
              <a:rPr lang="en-US" dirty="0"/>
              <a:t>Project Budget</a:t>
            </a:r>
          </a:p>
        </p:txBody>
      </p:sp>
      <p:graphicFrame>
        <p:nvGraphicFramePr>
          <p:cNvPr id="10" name="Content Placeholder 9">
            <a:extLst>
              <a:ext uri="{FF2B5EF4-FFF2-40B4-BE49-F238E27FC236}">
                <a16:creationId xmlns:a16="http://schemas.microsoft.com/office/drawing/2014/main" id="{B131B32E-DCAA-4F0F-8B9B-B08C455BFBAD}"/>
              </a:ext>
            </a:extLst>
          </p:cNvPr>
          <p:cNvGraphicFramePr>
            <a:graphicFrameLocks noGrp="1"/>
          </p:cNvGraphicFramePr>
          <p:nvPr>
            <p:ph idx="1"/>
            <p:extLst>
              <p:ext uri="{D42A27DB-BD31-4B8C-83A1-F6EECF244321}">
                <p14:modId xmlns:p14="http://schemas.microsoft.com/office/powerpoint/2010/main" val="3005888369"/>
              </p:ext>
            </p:extLst>
          </p:nvPr>
        </p:nvGraphicFramePr>
        <p:xfrm>
          <a:off x="549275" y="1417638"/>
          <a:ext cx="8045450" cy="3754120"/>
        </p:xfrm>
        <a:graphic>
          <a:graphicData uri="http://schemas.openxmlformats.org/drawingml/2006/table">
            <a:tbl>
              <a:tblPr firstRow="1" bandRow="1">
                <a:tableStyleId>{21E4AEA4-8DFA-4A89-87EB-49C32662AFE0}</a:tableStyleId>
              </a:tblPr>
              <a:tblGrid>
                <a:gridCol w="5953125">
                  <a:extLst>
                    <a:ext uri="{9D8B030D-6E8A-4147-A177-3AD203B41FA5}">
                      <a16:colId xmlns:a16="http://schemas.microsoft.com/office/drawing/2014/main" val="3557065787"/>
                    </a:ext>
                  </a:extLst>
                </a:gridCol>
                <a:gridCol w="2092325">
                  <a:extLst>
                    <a:ext uri="{9D8B030D-6E8A-4147-A177-3AD203B41FA5}">
                      <a16:colId xmlns:a16="http://schemas.microsoft.com/office/drawing/2014/main" val="2838525577"/>
                    </a:ext>
                  </a:extLst>
                </a:gridCol>
              </a:tblGrid>
              <a:tr h="370840">
                <a:tc>
                  <a:txBody>
                    <a:bodyPr/>
                    <a:lstStyle/>
                    <a:p>
                      <a:endParaRPr lang="en-US" sz="1600" dirty="0"/>
                    </a:p>
                  </a:txBody>
                  <a:tcPr/>
                </a:tc>
                <a:tc>
                  <a:txBody>
                    <a:bodyPr/>
                    <a:lstStyle/>
                    <a:p>
                      <a:endParaRPr lang="en-US" sz="1600" dirty="0"/>
                    </a:p>
                  </a:txBody>
                  <a:tcPr/>
                </a:tc>
                <a:extLst>
                  <a:ext uri="{0D108BD9-81ED-4DB2-BD59-A6C34878D82A}">
                    <a16:rowId xmlns:a16="http://schemas.microsoft.com/office/drawing/2014/main" val="1548479810"/>
                  </a:ext>
                </a:extLst>
              </a:tr>
              <a:tr h="370840">
                <a:tc>
                  <a:txBody>
                    <a:bodyPr/>
                    <a:lstStyle/>
                    <a:p>
                      <a:r>
                        <a:rPr lang="en-US" sz="1600" dirty="0"/>
                        <a:t>Costs for Professional Services (A/E, Legal etc.)</a:t>
                      </a:r>
                    </a:p>
                  </a:txBody>
                  <a:tcPr/>
                </a:tc>
                <a:tc>
                  <a:txBody>
                    <a:bodyPr/>
                    <a:lstStyle/>
                    <a:p>
                      <a:pPr algn="r"/>
                      <a:r>
                        <a:rPr lang="en-US" sz="1600" dirty="0"/>
                        <a:t>$   350K</a:t>
                      </a:r>
                    </a:p>
                  </a:txBody>
                  <a:tcPr/>
                </a:tc>
                <a:extLst>
                  <a:ext uri="{0D108BD9-81ED-4DB2-BD59-A6C34878D82A}">
                    <a16:rowId xmlns:a16="http://schemas.microsoft.com/office/drawing/2014/main" val="641382534"/>
                  </a:ext>
                </a:extLst>
              </a:tr>
              <a:tr h="370840">
                <a:tc>
                  <a:txBody>
                    <a:bodyPr/>
                    <a:lstStyle/>
                    <a:p>
                      <a:r>
                        <a:rPr lang="en-US" sz="1600" dirty="0"/>
                        <a:t>Estimated project design &amp; construction costs </a:t>
                      </a:r>
                    </a:p>
                    <a:p>
                      <a:r>
                        <a:rPr lang="en-US" sz="1600" dirty="0"/>
                        <a:t>(includes owner construction contingencies)</a:t>
                      </a:r>
                    </a:p>
                  </a:txBody>
                  <a:tcPr/>
                </a:tc>
                <a:tc>
                  <a:txBody>
                    <a:bodyPr/>
                    <a:lstStyle/>
                    <a:p>
                      <a:pPr algn="r"/>
                      <a:r>
                        <a:rPr lang="en-US" sz="1600" dirty="0"/>
                        <a:t>$ 9,700K</a:t>
                      </a:r>
                    </a:p>
                  </a:txBody>
                  <a:tcPr/>
                </a:tc>
                <a:extLst>
                  <a:ext uri="{0D108BD9-81ED-4DB2-BD59-A6C34878D82A}">
                    <a16:rowId xmlns:a16="http://schemas.microsoft.com/office/drawing/2014/main" val="3863323960"/>
                  </a:ext>
                </a:extLst>
              </a:tr>
              <a:tr h="370840">
                <a:tc>
                  <a:txBody>
                    <a:bodyPr/>
                    <a:lstStyle/>
                    <a:p>
                      <a:r>
                        <a:rPr lang="en-US" sz="1600" dirty="0"/>
                        <a:t>Equipment and furnishing costs</a:t>
                      </a:r>
                    </a:p>
                  </a:txBody>
                  <a:tcPr/>
                </a:tc>
                <a:tc>
                  <a:txBody>
                    <a:bodyPr/>
                    <a:lstStyle/>
                    <a:p>
                      <a:pPr algn="r"/>
                      <a:r>
                        <a:rPr lang="en-US" sz="1600" dirty="0"/>
                        <a:t>(Included in line above)</a:t>
                      </a:r>
                    </a:p>
                  </a:txBody>
                  <a:tcPr/>
                </a:tc>
                <a:extLst>
                  <a:ext uri="{0D108BD9-81ED-4DB2-BD59-A6C34878D82A}">
                    <a16:rowId xmlns:a16="http://schemas.microsoft.com/office/drawing/2014/main" val="191292016"/>
                  </a:ext>
                </a:extLst>
              </a:tr>
              <a:tr h="370840">
                <a:tc>
                  <a:txBody>
                    <a:bodyPr/>
                    <a:lstStyle/>
                    <a:p>
                      <a:r>
                        <a:rPr lang="en-US" sz="1600" dirty="0"/>
                        <a:t>Contract administration costs (owner, cm etc.)</a:t>
                      </a:r>
                    </a:p>
                  </a:txBody>
                  <a:tcPr/>
                </a:tc>
                <a:tc>
                  <a:txBody>
                    <a:bodyPr/>
                    <a:lstStyle/>
                    <a:p>
                      <a:pPr algn="r"/>
                      <a:r>
                        <a:rPr lang="en-US" sz="1600" dirty="0"/>
                        <a:t>$ 1,750K</a:t>
                      </a:r>
                    </a:p>
                  </a:txBody>
                  <a:tcPr/>
                </a:tc>
                <a:extLst>
                  <a:ext uri="{0D108BD9-81ED-4DB2-BD59-A6C34878D82A}">
                    <a16:rowId xmlns:a16="http://schemas.microsoft.com/office/drawing/2014/main" val="2434124161"/>
                  </a:ext>
                </a:extLst>
              </a:tr>
              <a:tr h="370840">
                <a:tc>
                  <a:txBody>
                    <a:bodyPr/>
                    <a:lstStyle/>
                    <a:p>
                      <a:r>
                        <a:rPr lang="en-US" sz="1600" dirty="0"/>
                        <a:t>Contingencies (WA stat owner)</a:t>
                      </a:r>
                    </a:p>
                  </a:txBody>
                  <a:tcPr/>
                </a:tc>
                <a:tc>
                  <a:txBody>
                    <a:bodyPr/>
                    <a:lstStyle/>
                    <a:p>
                      <a:pPr algn="r"/>
                      <a:r>
                        <a:rPr lang="en-US" sz="1600" dirty="0"/>
                        <a:t>$ 1,350K</a:t>
                      </a:r>
                    </a:p>
                  </a:txBody>
                  <a:tcPr/>
                </a:tc>
                <a:extLst>
                  <a:ext uri="{0D108BD9-81ED-4DB2-BD59-A6C34878D82A}">
                    <a16:rowId xmlns:a16="http://schemas.microsoft.com/office/drawing/2014/main" val="1987007490"/>
                  </a:ext>
                </a:extLst>
              </a:tr>
              <a:tr h="370840">
                <a:tc>
                  <a:txBody>
                    <a:bodyPr/>
                    <a:lstStyle/>
                    <a:p>
                      <a:r>
                        <a:rPr lang="en-US" sz="1600" dirty="0"/>
                        <a:t>Sales Tax (8.6% North Bend, WA based on construction costs)</a:t>
                      </a:r>
                    </a:p>
                  </a:txBody>
                  <a:tcPr/>
                </a:tc>
                <a:tc>
                  <a:txBody>
                    <a:bodyPr/>
                    <a:lstStyle/>
                    <a:p>
                      <a:pPr algn="r"/>
                      <a:r>
                        <a:rPr lang="en-US" sz="1600" dirty="0"/>
                        <a:t>800K</a:t>
                      </a:r>
                    </a:p>
                  </a:txBody>
                  <a:tcPr/>
                </a:tc>
                <a:extLst>
                  <a:ext uri="{0D108BD9-81ED-4DB2-BD59-A6C34878D82A}">
                    <a16:rowId xmlns:a16="http://schemas.microsoft.com/office/drawing/2014/main" val="486393528"/>
                  </a:ext>
                </a:extLst>
              </a:tr>
              <a:tr h="370840">
                <a:tc>
                  <a:txBody>
                    <a:bodyPr/>
                    <a:lstStyle/>
                    <a:p>
                      <a:pPr algn="r"/>
                      <a:r>
                        <a:rPr lang="en-US" sz="1600" b="1" dirty="0"/>
                        <a:t>Total</a:t>
                      </a:r>
                    </a:p>
                  </a:txBody>
                  <a:tcPr/>
                </a:tc>
                <a:tc>
                  <a:txBody>
                    <a:bodyPr/>
                    <a:lstStyle/>
                    <a:p>
                      <a:pPr algn="r"/>
                      <a:r>
                        <a:rPr lang="en-US" sz="1600" b="1" dirty="0"/>
                        <a:t>$ 13,950K</a:t>
                      </a:r>
                    </a:p>
                  </a:txBody>
                  <a:tcPr/>
                </a:tc>
                <a:extLst>
                  <a:ext uri="{0D108BD9-81ED-4DB2-BD59-A6C34878D82A}">
                    <a16:rowId xmlns:a16="http://schemas.microsoft.com/office/drawing/2014/main" val="1323071755"/>
                  </a:ext>
                </a:extLst>
              </a:tr>
              <a:tr h="370840">
                <a:tc>
                  <a:txBody>
                    <a:bodyPr/>
                    <a:lstStyle/>
                    <a:p>
                      <a:pPr algn="r"/>
                      <a:r>
                        <a:rPr lang="en-US" sz="1600" b="1" dirty="0"/>
                        <a:t>Honorarium = $80k</a:t>
                      </a:r>
                    </a:p>
                  </a:txBody>
                  <a:tcPr/>
                </a:tc>
                <a:tc>
                  <a:txBody>
                    <a:bodyPr/>
                    <a:lstStyle/>
                    <a:p>
                      <a:pPr algn="r"/>
                      <a:endParaRPr lang="en-US" sz="1600" b="1" dirty="0"/>
                    </a:p>
                  </a:txBody>
                  <a:tcPr/>
                </a:tc>
                <a:extLst>
                  <a:ext uri="{0D108BD9-81ED-4DB2-BD59-A6C34878D82A}">
                    <a16:rowId xmlns:a16="http://schemas.microsoft.com/office/drawing/2014/main" val="2120003772"/>
                  </a:ext>
                </a:extLst>
              </a:tr>
            </a:tbl>
          </a:graphicData>
        </a:graphic>
      </p:graphicFrame>
    </p:spTree>
    <p:extLst>
      <p:ext uri="{BB962C8B-B14F-4D97-AF65-F5344CB8AC3E}">
        <p14:creationId xmlns:p14="http://schemas.microsoft.com/office/powerpoint/2010/main" val="1377447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p>
            <a:r>
              <a:rPr lang="en-US" dirty="0"/>
              <a:t>Management Controls</a:t>
            </a:r>
          </a:p>
        </p:txBody>
      </p:sp>
      <p:sp>
        <p:nvSpPr>
          <p:cNvPr id="10" name="Content Placeholder 9"/>
          <p:cNvSpPr>
            <a:spLocks noGrp="1"/>
          </p:cNvSpPr>
          <p:nvPr>
            <p:ph type="body" sz="quarter" idx="11"/>
          </p:nvPr>
        </p:nvSpPr>
        <p:spPr>
          <a:xfrm>
            <a:off x="548640" y="1417320"/>
            <a:ext cx="8046720" cy="5234766"/>
          </a:xfrm>
        </p:spPr>
        <p:txBody>
          <a:bodyPr/>
          <a:lstStyle/>
          <a:p>
            <a:r>
              <a:rPr lang="en-US" sz="2400" dirty="0"/>
              <a:t>Project Management Framework</a:t>
            </a:r>
          </a:p>
          <a:p>
            <a:pPr lvl="1"/>
            <a:r>
              <a:rPr lang="en-US" sz="2400" dirty="0"/>
              <a:t>Charter</a:t>
            </a:r>
          </a:p>
          <a:p>
            <a:pPr lvl="1"/>
            <a:r>
              <a:rPr lang="en-US" sz="2400" dirty="0"/>
              <a:t>Project Management Plan</a:t>
            </a:r>
          </a:p>
          <a:p>
            <a:pPr lvl="1"/>
            <a:r>
              <a:rPr lang="en-US" sz="2400" dirty="0"/>
              <a:t>Ongoing Risk Analysis</a:t>
            </a:r>
          </a:p>
          <a:p>
            <a:pPr lvl="1"/>
            <a:r>
              <a:rPr lang="en-US" sz="2400" dirty="0"/>
              <a:t>MOA between SCL &amp; SPU</a:t>
            </a:r>
          </a:p>
          <a:p>
            <a:r>
              <a:rPr lang="en-US" sz="2400" dirty="0"/>
              <a:t>Construction Management</a:t>
            </a:r>
          </a:p>
          <a:p>
            <a:pPr lvl="1"/>
            <a:r>
              <a:rPr lang="en-US" sz="2400" dirty="0"/>
              <a:t>Construction controls</a:t>
            </a:r>
          </a:p>
          <a:p>
            <a:pPr lvl="1"/>
            <a:r>
              <a:rPr lang="en-US" sz="2400" dirty="0"/>
              <a:t>Contract provisions</a:t>
            </a:r>
          </a:p>
          <a:p>
            <a:r>
              <a:rPr lang="en-US" sz="2400" dirty="0"/>
              <a:t>Finance Controls</a:t>
            </a:r>
          </a:p>
          <a:p>
            <a:pPr lvl="1"/>
            <a:r>
              <a:rPr lang="en-US" sz="2400" dirty="0"/>
              <a:t>SPU and SCL financial governance policy</a:t>
            </a:r>
            <a:br>
              <a:rPr lang="en-US" sz="2400" dirty="0"/>
            </a:br>
            <a:endParaRPr lang="en-US" dirty="0"/>
          </a:p>
        </p:txBody>
      </p:sp>
    </p:spTree>
    <p:extLst>
      <p:ext uri="{BB962C8B-B14F-4D97-AF65-F5344CB8AC3E}">
        <p14:creationId xmlns:p14="http://schemas.microsoft.com/office/powerpoint/2010/main" val="2401199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SCL team is fully Qualified </a:t>
            </a:r>
          </a:p>
        </p:txBody>
      </p:sp>
      <p:sp>
        <p:nvSpPr>
          <p:cNvPr id="10" name="Content Placeholder 9"/>
          <p:cNvSpPr>
            <a:spLocks noGrp="1"/>
          </p:cNvSpPr>
          <p:nvPr>
            <p:ph type="body" sz="quarter" idx="11"/>
          </p:nvPr>
        </p:nvSpPr>
        <p:spPr>
          <a:xfrm>
            <a:off x="548640" y="1417321"/>
            <a:ext cx="8046720" cy="4552528"/>
          </a:xfrm>
        </p:spPr>
        <p:txBody>
          <a:bodyPr/>
          <a:lstStyle/>
          <a:p>
            <a:r>
              <a:rPr lang="en-US" sz="2000" dirty="0"/>
              <a:t>Prior projects </a:t>
            </a:r>
          </a:p>
          <a:p>
            <a:pPr lvl="1"/>
            <a:r>
              <a:rPr lang="en-US" sz="2000" dirty="0"/>
              <a:t>Design Build &amp; Design Bid Build Public Works</a:t>
            </a:r>
          </a:p>
          <a:p>
            <a:pPr lvl="1"/>
            <a:r>
              <a:rPr lang="en-US" sz="2000" dirty="0"/>
              <a:t>Similar project involvement (Substations &amp; Switchyards)</a:t>
            </a:r>
          </a:p>
          <a:p>
            <a:pPr lvl="1"/>
            <a:r>
              <a:rPr lang="en-US" sz="2000" dirty="0"/>
              <a:t>This is SCL’s 5</a:t>
            </a:r>
            <a:r>
              <a:rPr lang="en-US" sz="2000" baseline="30000" dirty="0"/>
              <a:t>th</a:t>
            </a:r>
            <a:r>
              <a:rPr lang="en-US" sz="2000" dirty="0"/>
              <a:t> Design Build project</a:t>
            </a:r>
          </a:p>
          <a:p>
            <a:r>
              <a:rPr lang="en-US" sz="2000" dirty="0"/>
              <a:t>Certifications</a:t>
            </a:r>
          </a:p>
          <a:p>
            <a:pPr lvl="1"/>
            <a:r>
              <a:rPr lang="en-US" sz="2000" dirty="0"/>
              <a:t>DBIA </a:t>
            </a:r>
          </a:p>
          <a:p>
            <a:pPr lvl="1"/>
            <a:r>
              <a:rPr lang="en-US" sz="2000" dirty="0"/>
              <a:t>PE </a:t>
            </a:r>
          </a:p>
          <a:p>
            <a:r>
              <a:rPr lang="en-US" sz="2000" dirty="0"/>
              <a:t>Design Build Advisor</a:t>
            </a:r>
          </a:p>
          <a:p>
            <a:r>
              <a:rPr lang="en-US" sz="2000" dirty="0"/>
              <a:t>Subject Matter Experts</a:t>
            </a:r>
          </a:p>
          <a:p>
            <a:pPr lvl="1"/>
            <a:r>
              <a:rPr lang="en-US" sz="2000" dirty="0"/>
              <a:t>Project spans several disciplines at SCL</a:t>
            </a:r>
          </a:p>
          <a:p>
            <a:pPr lvl="1"/>
            <a:r>
              <a:rPr lang="en-US" sz="2000" dirty="0"/>
              <a:t>Deep roster of support engineering &amp; project managers</a:t>
            </a:r>
          </a:p>
        </p:txBody>
      </p:sp>
    </p:spTree>
    <p:extLst>
      <p:ext uri="{BB962C8B-B14F-4D97-AF65-F5344CB8AC3E}">
        <p14:creationId xmlns:p14="http://schemas.microsoft.com/office/powerpoint/2010/main" val="1275524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8640" y="828297"/>
            <a:ext cx="8046720" cy="307777"/>
          </a:xfrm>
        </p:spPr>
        <p:txBody>
          <a:bodyPr/>
          <a:lstStyle/>
          <a:p>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417320"/>
            <a:ext cx="8046720" cy="1754326"/>
          </a:xfrm>
          <a:prstGeom prst="rect">
            <a:avLst/>
          </a:prstGeom>
          <a:noFill/>
        </p:spPr>
        <p:txBody>
          <a:bodyPr wrap="square" rtlCol="0">
            <a:spAutoFit/>
          </a:bodyPr>
          <a:lstStyle/>
          <a:p>
            <a:pPr lvl="0" algn="ctr"/>
            <a:r>
              <a:rPr lang="en-US" sz="3600" dirty="0"/>
              <a:t>Thank you for your time!</a:t>
            </a:r>
          </a:p>
          <a:p>
            <a:pPr lvl="0" algn="ctr"/>
            <a:endParaRPr lang="en-US" sz="3600" dirty="0"/>
          </a:p>
          <a:p>
            <a:pPr lvl="0" algn="ctr"/>
            <a:r>
              <a:rPr lang="en-US" sz="3600" dirty="0"/>
              <a:t>Questions?</a:t>
            </a:r>
          </a:p>
        </p:txBody>
      </p:sp>
      <p:pic>
        <p:nvPicPr>
          <p:cNvPr id="6" name="Picture 5">
            <a:extLst>
              <a:ext uri="{FF2B5EF4-FFF2-40B4-BE49-F238E27FC236}">
                <a16:creationId xmlns:a16="http://schemas.microsoft.com/office/drawing/2014/main" id="{8B86249C-F8DF-4485-9CC1-37BB491C86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41848" y="3247921"/>
            <a:ext cx="1860303" cy="2192759"/>
          </a:xfrm>
          <a:prstGeom prst="rect">
            <a:avLst/>
          </a:prstGeom>
        </p:spPr>
      </p:pic>
    </p:spTree>
    <p:extLst>
      <p:ext uri="{BB962C8B-B14F-4D97-AF65-F5344CB8AC3E}">
        <p14:creationId xmlns:p14="http://schemas.microsoft.com/office/powerpoint/2010/main" val="180359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Project Org Chart </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1472" y="1302327"/>
            <a:ext cx="8341056" cy="4945921"/>
          </a:xfrm>
          <a:prstGeom prst="rect">
            <a:avLst/>
          </a:prstGeom>
        </p:spPr>
      </p:pic>
    </p:spTree>
    <p:extLst>
      <p:ext uri="{BB962C8B-B14F-4D97-AF65-F5344CB8AC3E}">
        <p14:creationId xmlns:p14="http://schemas.microsoft.com/office/powerpoint/2010/main" val="1367916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7263323-0DD4-439C-B3CC-460E0C22E379}"/>
              </a:ext>
            </a:extLst>
          </p:cNvPr>
          <p:cNvSpPr>
            <a:spLocks noGrp="1"/>
          </p:cNvSpPr>
          <p:nvPr>
            <p:ph type="title"/>
          </p:nvPr>
        </p:nvSpPr>
        <p:spPr/>
        <p:txBody>
          <a:bodyPr/>
          <a:lstStyle/>
          <a:p>
            <a:r>
              <a:rPr lang="en-US" dirty="0"/>
              <a:t>City Org chart - Broad</a:t>
            </a:r>
          </a:p>
        </p:txBody>
      </p:sp>
      <p:graphicFrame>
        <p:nvGraphicFramePr>
          <p:cNvPr id="5" name="Diagram 4">
            <a:extLst>
              <a:ext uri="{FF2B5EF4-FFF2-40B4-BE49-F238E27FC236}">
                <a16:creationId xmlns:a16="http://schemas.microsoft.com/office/drawing/2014/main" id="{98310173-A3C1-43BC-A9C3-48FFB8082D57}"/>
              </a:ext>
            </a:extLst>
          </p:cNvPr>
          <p:cNvGraphicFramePr/>
          <p:nvPr>
            <p:extLst>
              <p:ext uri="{D42A27DB-BD31-4B8C-83A1-F6EECF244321}">
                <p14:modId xmlns:p14="http://schemas.microsoft.com/office/powerpoint/2010/main" val="2421724540"/>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23977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Cedar falls hydro project - Overview</a:t>
            </a:r>
          </a:p>
        </p:txBody>
      </p:sp>
      <p:sp>
        <p:nvSpPr>
          <p:cNvPr id="3" name="Content Placeholder 2"/>
          <p:cNvSpPr>
            <a:spLocks noGrp="1"/>
          </p:cNvSpPr>
          <p:nvPr>
            <p:ph idx="1"/>
          </p:nvPr>
        </p:nvSpPr>
        <p:spPr>
          <a:xfrm>
            <a:off x="548640" y="1417320"/>
            <a:ext cx="8046720" cy="4154984"/>
          </a:xfrm>
        </p:spPr>
        <p:txBody>
          <a:bodyPr/>
          <a:lstStyle/>
          <a:p>
            <a:r>
              <a:rPr lang="en-US" sz="2000" dirty="0"/>
              <a:t>Located within the Cedar River Municipal Watershed eastern-central King County</a:t>
            </a:r>
          </a:p>
          <a:p>
            <a:r>
              <a:rPr lang="en-US" sz="2000" dirty="0"/>
              <a:t>1904 First powerhouse, current generators 1922-1928</a:t>
            </a:r>
          </a:p>
          <a:p>
            <a:r>
              <a:rPr lang="en-US" sz="2000" dirty="0"/>
              <a:t>Masonry Dam completed in 1914</a:t>
            </a:r>
          </a:p>
          <a:p>
            <a:r>
              <a:rPr lang="en-US" sz="2000" dirty="0"/>
              <a:t>Oldest continuously operated public hydropower facility</a:t>
            </a:r>
          </a:p>
          <a:p>
            <a:r>
              <a:rPr lang="en-US" sz="2000" dirty="0"/>
              <a:t>Intertie point between SCL and PSE transmission lines</a:t>
            </a:r>
          </a:p>
          <a:p>
            <a:r>
              <a:rPr lang="en-US" sz="2000" dirty="0"/>
              <a:t>Protected watershed provides 70% of Seattle’s drinking water</a:t>
            </a:r>
          </a:p>
          <a:p>
            <a:r>
              <a:rPr lang="en-US" sz="2000" dirty="0"/>
              <a:t>Project Impetus: SPU’s increased campus load, increased system reliability and potential permanent power to an emergency water supply pumping plant.</a:t>
            </a:r>
          </a:p>
        </p:txBody>
      </p:sp>
    </p:spTree>
    <p:extLst>
      <p:ext uri="{BB962C8B-B14F-4D97-AF65-F5344CB8AC3E}">
        <p14:creationId xmlns:p14="http://schemas.microsoft.com/office/powerpoint/2010/main" val="3768917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Project Location </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5499" y="1456648"/>
            <a:ext cx="8133001" cy="4594848"/>
          </a:xfrm>
          <a:prstGeom prst="rect">
            <a:avLst/>
          </a:prstGeom>
        </p:spPr>
      </p:pic>
    </p:spTree>
    <p:extLst>
      <p:ext uri="{BB962C8B-B14F-4D97-AF65-F5344CB8AC3E}">
        <p14:creationId xmlns:p14="http://schemas.microsoft.com/office/powerpoint/2010/main" val="2056321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Cedar falls hydro project - Overview</a:t>
            </a:r>
          </a:p>
        </p:txBody>
      </p:sp>
      <p:pic>
        <p:nvPicPr>
          <p:cNvPr id="7" name="Content Placeholder 6">
            <a:extLst>
              <a:ext uri="{FF2B5EF4-FFF2-40B4-BE49-F238E27FC236}">
                <a16:creationId xmlns:a16="http://schemas.microsoft.com/office/drawing/2014/main" id="{5AA29AEF-CC44-49A2-AF9A-4231C18707BE}"/>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980648" y="1354990"/>
            <a:ext cx="7182703" cy="4797823"/>
          </a:xfrm>
        </p:spPr>
      </p:pic>
    </p:spTree>
    <p:extLst>
      <p:ext uri="{BB962C8B-B14F-4D97-AF65-F5344CB8AC3E}">
        <p14:creationId xmlns:p14="http://schemas.microsoft.com/office/powerpoint/2010/main" val="361386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Site Overview </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8026" y="1330037"/>
            <a:ext cx="6427948" cy="4937002"/>
          </a:xfrm>
          <a:prstGeom prst="rect">
            <a:avLst/>
          </a:prstGeom>
        </p:spPr>
      </p:pic>
    </p:spTree>
    <p:extLst>
      <p:ext uri="{BB962C8B-B14F-4D97-AF65-F5344CB8AC3E}">
        <p14:creationId xmlns:p14="http://schemas.microsoft.com/office/powerpoint/2010/main" val="17105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8640" y="705187"/>
            <a:ext cx="8046720" cy="430887"/>
          </a:xfrm>
        </p:spPr>
        <p:txBody>
          <a:bodyPr/>
          <a:lstStyle/>
          <a:p>
            <a:r>
              <a:rPr lang="en-US" dirty="0"/>
              <a:t>Detail View &amp; PROJECT DESCRIPTION</a:t>
            </a:r>
            <a:endParaRPr lang="en-US" sz="200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91176" y="1315000"/>
            <a:ext cx="6361647" cy="4884463"/>
          </a:xfrm>
          <a:prstGeom prst="rect">
            <a:avLst/>
          </a:prstGeom>
        </p:spPr>
      </p:pic>
    </p:spTree>
    <p:extLst>
      <p:ext uri="{BB962C8B-B14F-4D97-AF65-F5344CB8AC3E}">
        <p14:creationId xmlns:p14="http://schemas.microsoft.com/office/powerpoint/2010/main" val="4237690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Existing switchyard</a:t>
            </a:r>
          </a:p>
        </p:txBody>
      </p:sp>
      <p:pic>
        <p:nvPicPr>
          <p:cNvPr id="6" name="Picture 5">
            <a:extLst>
              <a:ext uri="{FF2B5EF4-FFF2-40B4-BE49-F238E27FC236}">
                <a16:creationId xmlns:a16="http://schemas.microsoft.com/office/drawing/2014/main" id="{2F9812B9-E054-49B5-B6F8-AD538B7E24F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3598" y="1763237"/>
            <a:ext cx="8576804" cy="3904180"/>
          </a:xfrm>
          <a:prstGeom prst="rect">
            <a:avLst/>
          </a:prstGeom>
        </p:spPr>
      </p:pic>
    </p:spTree>
    <p:extLst>
      <p:ext uri="{BB962C8B-B14F-4D97-AF65-F5344CB8AC3E}">
        <p14:creationId xmlns:p14="http://schemas.microsoft.com/office/powerpoint/2010/main" val="3703789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SCL_Print_2017">
  <a:themeElements>
    <a:clrScheme name="SCL_July2015_Colors">
      <a:dk1>
        <a:sysClr val="windowText" lastClr="000000"/>
      </a:dk1>
      <a:lt1>
        <a:sysClr val="window" lastClr="FFFFFF"/>
      </a:lt1>
      <a:dk2>
        <a:srgbClr val="4D4D4F"/>
      </a:dk2>
      <a:lt2>
        <a:srgbClr val="EEE5DC"/>
      </a:lt2>
      <a:accent1>
        <a:srgbClr val="003DA5"/>
      </a:accent1>
      <a:accent2>
        <a:srgbClr val="63B246"/>
      </a:accent2>
      <a:accent3>
        <a:srgbClr val="F58220"/>
      </a:accent3>
      <a:accent4>
        <a:srgbClr val="7C614C"/>
      </a:accent4>
      <a:accent5>
        <a:srgbClr val="DD5857"/>
      </a:accent5>
      <a:accent6>
        <a:srgbClr val="FFD043"/>
      </a:accent6>
      <a:hlink>
        <a:srgbClr val="0000FF"/>
      </a:hlink>
      <a:folHlink>
        <a:srgbClr val="800080"/>
      </a:folHlink>
    </a:clrScheme>
    <a:fontScheme name="Segoe UI">
      <a:majorFont>
        <a:latin typeface="Segoe UI"/>
        <a:ea typeface=""/>
        <a:cs typeface=""/>
      </a:majorFont>
      <a:minorFont>
        <a:latin typeface="Segoe U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SCL_Print_2017" id="{8259BAA6-EEDA-4CBB-BDB1-CF70A377A670}" vid="{695AEEF7-A38E-416A-947C-A005B83DC267}"/>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COMMENTS xmlns="ae8c0b2d-6923-4ccd-88d8-04031ad00649">DRAFT COPY</COMMENTS>
    <SharedWithUsers xmlns="5bf3b177-edc2-460d-a2f2-a90f8949940a">
      <UserInfo>
        <DisplayName>Narog, Jesse</DisplayName>
        <AccountId>5830</AccountId>
        <AccountType/>
      </UserInfo>
    </SharedWithUser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60CF7E027A7CDE4E9E2183662599D9BC" ma:contentTypeVersion="9" ma:contentTypeDescription="Create a new document." ma:contentTypeScope="" ma:versionID="30b8eda3c731ad3942214eb98206d294">
  <xsd:schema xmlns:xsd="http://www.w3.org/2001/XMLSchema" xmlns:xs="http://www.w3.org/2001/XMLSchema" xmlns:p="http://schemas.microsoft.com/office/2006/metadata/properties" xmlns:ns2="ae8c0b2d-6923-4ccd-88d8-04031ad00649" xmlns:ns3="5bf3b177-edc2-460d-a2f2-a90f8949940a" targetNamespace="http://schemas.microsoft.com/office/2006/metadata/properties" ma:root="true" ma:fieldsID="965c01168864ab923d1348f2b92b321e" ns2:_="" ns3:_="">
    <xsd:import namespace="ae8c0b2d-6923-4ccd-88d8-04031ad00649"/>
    <xsd:import namespace="5bf3b177-edc2-460d-a2f2-a90f8949940a"/>
    <xsd:element name="properties">
      <xsd:complexType>
        <xsd:sequence>
          <xsd:element name="documentManagement">
            <xsd:complexType>
              <xsd:all>
                <xsd:element ref="ns2:MediaServiceMetadata" minOccurs="0"/>
                <xsd:element ref="ns2:MediaServiceFastMetadata" minOccurs="0"/>
                <xsd:element ref="ns2:COMMENTS" minOccurs="0"/>
                <xsd:element ref="ns2:MediaServiceDateTaken" minOccurs="0"/>
                <xsd:element ref="ns2:MediaServiceAutoTags" minOccurs="0"/>
                <xsd:element ref="ns2:MediaServiceLocation" minOccurs="0"/>
                <xsd:element ref="ns3:SharedWithUsers" minOccurs="0"/>
                <xsd:element ref="ns3:SharedWithDetails"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e8c0b2d-6923-4ccd-88d8-04031ad0064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COMMENTS" ma:index="10" nillable="true" ma:displayName="COMMENTS" ma:default="DRAFT COPY" ma:internalName="COMMENTS">
      <xsd:simpleType>
        <xsd:restriction base="dms:Note">
          <xsd:maxLength value="255"/>
        </xsd:restriction>
      </xsd:simpleType>
    </xsd:element>
    <xsd:element name="MediaServiceDateTaken" ma:index="11" nillable="true" ma:displayName="MediaServiceDateTaken" ma:hidden="true" ma:internalName="MediaServiceDateTaken" ma:readOnly="true">
      <xsd:simpleType>
        <xsd:restriction base="dms:Text"/>
      </xsd:simpleType>
    </xsd:element>
    <xsd:element name="MediaServiceAutoTags" ma:index="12" nillable="true" ma:displayName="MediaServiceAutoTags" ma:internalName="MediaServiceAutoTags" ma:readOnly="true">
      <xsd:simpleType>
        <xsd:restriction base="dms:Text"/>
      </xsd:simpleType>
    </xsd:element>
    <xsd:element name="MediaServiceLocation" ma:index="13" nillable="true" ma:displayName="MediaServiceLocation" ma:internalName="MediaServiceLocation" ma:readOnly="true">
      <xsd:simpleType>
        <xsd:restriction base="dms:Text"/>
      </xsd:simpleType>
    </xsd:element>
    <xsd:element name="MediaServiceOCR" ma:index="16" nillable="true" ma:displayName="MediaServiceOCR"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bf3b177-edc2-460d-a2f2-a90f8949940a"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6766692-963F-400B-B663-329F830D6802}">
  <ds:schemaRefs>
    <ds:schemaRef ds:uri="ae8c0b2d-6923-4ccd-88d8-04031ad00649"/>
    <ds:schemaRef ds:uri="http://purl.org/dc/elements/1.1/"/>
    <ds:schemaRef ds:uri="http://schemas.microsoft.com/office/2006/metadata/properties"/>
    <ds:schemaRef ds:uri="http://purl.org/dc/terms/"/>
    <ds:schemaRef ds:uri="5bf3b177-edc2-460d-a2f2-a90f8949940a"/>
    <ds:schemaRef ds:uri="http://schemas.microsoft.com/office/2006/documentManagement/types"/>
    <ds:schemaRef ds:uri="http://schemas.microsoft.com/office/infopath/2007/PartnerControls"/>
    <ds:schemaRef ds:uri="http://schemas.openxmlformats.org/package/2006/metadata/core-properties"/>
    <ds:schemaRef ds:uri="http://www.w3.org/XML/1998/namespace"/>
    <ds:schemaRef ds:uri="http://purl.org/dc/dcmitype/"/>
  </ds:schemaRefs>
</ds:datastoreItem>
</file>

<file path=customXml/itemProps2.xml><?xml version="1.0" encoding="utf-8"?>
<ds:datastoreItem xmlns:ds="http://schemas.openxmlformats.org/officeDocument/2006/customXml" ds:itemID="{CC7435E9-02BF-4558-8F8D-7E2534FD2225}">
  <ds:schemaRefs>
    <ds:schemaRef ds:uri="http://schemas.microsoft.com/sharepoint/v3/contenttype/forms"/>
  </ds:schemaRefs>
</ds:datastoreItem>
</file>

<file path=customXml/itemProps3.xml><?xml version="1.0" encoding="utf-8"?>
<ds:datastoreItem xmlns:ds="http://schemas.openxmlformats.org/officeDocument/2006/customXml" ds:itemID="{CEC6A9A4-95A4-4F88-9C1D-352F5375FE5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e8c0b2d-6923-4ccd-88d8-04031ad00649"/>
    <ds:schemaRef ds:uri="5bf3b177-edc2-460d-a2f2-a90f894994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0</TotalTime>
  <Words>661</Words>
  <Application>Microsoft Office PowerPoint</Application>
  <PresentationFormat>On-screen Show (4:3)</PresentationFormat>
  <Paragraphs>166</Paragraphs>
  <Slides>19</Slides>
  <Notes>19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19</vt:i4>
      </vt:variant>
    </vt:vector>
  </HeadingPairs>
  <TitlesOfParts>
    <vt:vector size="24" baseType="lpstr">
      <vt:lpstr>Arial</vt:lpstr>
      <vt:lpstr>Courier New</vt:lpstr>
      <vt:lpstr>Segoe UI</vt:lpstr>
      <vt:lpstr>Times New Roman</vt:lpstr>
      <vt:lpstr>SCL_Print_2017</vt:lpstr>
      <vt:lpstr>Cedar falls 115-26kv substation</vt:lpstr>
      <vt:lpstr> Project Org Chart </vt:lpstr>
      <vt:lpstr>City Org chart - Broad</vt:lpstr>
      <vt:lpstr>Cedar falls hydro project - Overview</vt:lpstr>
      <vt:lpstr>Project Location </vt:lpstr>
      <vt:lpstr>Cedar falls hydro project - Overview</vt:lpstr>
      <vt:lpstr>Site Overview </vt:lpstr>
      <vt:lpstr>Detail View &amp; PROJECT DESCRIPTION</vt:lpstr>
      <vt:lpstr>Existing switchyard</vt:lpstr>
      <vt:lpstr>Existing switchyard</vt:lpstr>
      <vt:lpstr>PROPOSED site</vt:lpstr>
      <vt:lpstr>COMPLICATED SITE CONDITIONS</vt:lpstr>
      <vt:lpstr>DESIGN-BUILD IS Critical FOR THIS PROJECT</vt:lpstr>
      <vt:lpstr>Project Schedule</vt:lpstr>
      <vt:lpstr>Project Schedule</vt:lpstr>
      <vt:lpstr>Project Budget</vt:lpstr>
      <vt:lpstr>Management Controls</vt:lpstr>
      <vt:lpstr>SCL team is fully Qualified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2014-11-04T17:29:11Z</dcterms:created>
  <dcterms:modified xsi:type="dcterms:W3CDTF">2018-09-27T06:04:28Z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0x01010060CF7E027A7CDE4E9E2183662599D9BC</vt:lpwstr>
  </property>
</Properties>
</file>