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91" r:id="rId4"/>
    <p:sldId id="287" r:id="rId5"/>
    <p:sldId id="316" r:id="rId6"/>
    <p:sldId id="330" r:id="rId7"/>
    <p:sldId id="401" r:id="rId8"/>
    <p:sldId id="292" r:id="rId9"/>
    <p:sldId id="400" r:id="rId10"/>
    <p:sldId id="364" r:id="rId11"/>
    <p:sldId id="399" r:id="rId12"/>
    <p:sldId id="398" r:id="rId13"/>
    <p:sldId id="315" r:id="rId14"/>
    <p:sldId id="366" r:id="rId15"/>
    <p:sldId id="313" r:id="rId16"/>
    <p:sldId id="381" r:id="rId17"/>
    <p:sldId id="402" r:id="rId18"/>
    <p:sldId id="265" r:id="rId19"/>
    <p:sldId id="394" r:id="rId20"/>
    <p:sldId id="266" r:id="rId21"/>
    <p:sldId id="311" r:id="rId22"/>
    <p:sldId id="285" r:id="rId23"/>
    <p:sldId id="281" r:id="rId24"/>
    <p:sldId id="282" r:id="rId25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6D9"/>
    <a:srgbClr val="2D5A97"/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6380" autoAdjust="0"/>
  </p:normalViewPr>
  <p:slideViewPr>
    <p:cSldViewPr>
      <p:cViewPr varScale="1">
        <p:scale>
          <a:sx n="73" d="100"/>
          <a:sy n="73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78383" cy="512080"/>
          </a:xfrm>
          <a:prstGeom prst="rect">
            <a:avLst/>
          </a:prstGeom>
        </p:spPr>
        <p:txBody>
          <a:bodyPr vert="horz" lIns="96088" tIns="48045" rIns="96088" bIns="480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91" y="0"/>
            <a:ext cx="3078383" cy="512080"/>
          </a:xfrm>
          <a:prstGeom prst="rect">
            <a:avLst/>
          </a:prstGeom>
        </p:spPr>
        <p:txBody>
          <a:bodyPr vert="horz" lIns="96088" tIns="48045" rIns="96088" bIns="48045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720786"/>
            <a:ext cx="3078383" cy="512080"/>
          </a:xfrm>
          <a:prstGeom prst="rect">
            <a:avLst/>
          </a:prstGeom>
        </p:spPr>
        <p:txBody>
          <a:bodyPr vert="horz" lIns="96088" tIns="48045" rIns="96088" bIns="480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91" y="9720786"/>
            <a:ext cx="3078383" cy="512080"/>
          </a:xfrm>
          <a:prstGeom prst="rect">
            <a:avLst/>
          </a:prstGeom>
        </p:spPr>
        <p:txBody>
          <a:bodyPr vert="horz" lIns="96088" tIns="48045" rIns="96088" bIns="48045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78383" cy="512080"/>
          </a:xfrm>
          <a:prstGeom prst="rect">
            <a:avLst/>
          </a:prstGeom>
        </p:spPr>
        <p:txBody>
          <a:bodyPr vert="horz" lIns="96088" tIns="48045" rIns="96088" bIns="480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91" y="0"/>
            <a:ext cx="3078383" cy="512080"/>
          </a:xfrm>
          <a:prstGeom prst="rect">
            <a:avLst/>
          </a:prstGeom>
        </p:spPr>
        <p:txBody>
          <a:bodyPr vert="horz" lIns="96088" tIns="48045" rIns="96088" bIns="48045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8" tIns="48045" rIns="96088" bIns="480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2" y="4862144"/>
            <a:ext cx="5680694" cy="4605227"/>
          </a:xfrm>
          <a:prstGeom prst="rect">
            <a:avLst/>
          </a:prstGeom>
        </p:spPr>
        <p:txBody>
          <a:bodyPr vert="horz" lIns="96088" tIns="48045" rIns="96088" bIns="480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720786"/>
            <a:ext cx="3078383" cy="512080"/>
          </a:xfrm>
          <a:prstGeom prst="rect">
            <a:avLst/>
          </a:prstGeom>
        </p:spPr>
        <p:txBody>
          <a:bodyPr vert="horz" lIns="96088" tIns="48045" rIns="96088" bIns="480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91" y="9720786"/>
            <a:ext cx="3078383" cy="512080"/>
          </a:xfrm>
          <a:prstGeom prst="rect">
            <a:avLst/>
          </a:prstGeom>
        </p:spPr>
        <p:txBody>
          <a:bodyPr vert="horz" lIns="96088" tIns="48045" rIns="96088" bIns="48045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11/27/2018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9" y="3048000"/>
            <a:ext cx="7543800" cy="1295400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4400" dirty="0"/>
              <a:t>Reclaimed Water Disinfection Facility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3" y="4495800"/>
            <a:ext cx="5962652" cy="9336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to use the Progressive D/B Delivery Method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November 29, 2018 Presentation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5943600"/>
            <a:ext cx="8058149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2D5A97"/>
                </a:solidFill>
              </a:rPr>
              <a:t>We are stewards of our natural and built environment, striving to preserve and create an extraordinary community for our residents, businesses, neighbors and visitors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36" y="409575"/>
            <a:ext cx="29622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3600" dirty="0"/>
              <a:t>Reclaimed Water Disinfection Facility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1"/>
            <a:ext cx="6705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8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600200"/>
          </a:xfrm>
        </p:spPr>
        <p:txBody>
          <a:bodyPr/>
          <a:lstStyle/>
          <a:p>
            <a:pPr algn="ctr"/>
            <a:r>
              <a:rPr lang="en-US" sz="3600" dirty="0"/>
              <a:t>City of Snoqualmie                                                                     Reclaimed Water Disinfection Facility </a:t>
            </a:r>
            <a:r>
              <a:rPr lang="en-US" sz="3600" dirty="0">
                <a:latin typeface="Cambria" panose="02040503050406030204" pitchFamily="18" charset="0"/>
              </a:rPr>
              <a:t>Project Budget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34703"/>
              </p:ext>
            </p:extLst>
          </p:nvPr>
        </p:nvGraphicFramePr>
        <p:xfrm>
          <a:off x="609600" y="1996736"/>
          <a:ext cx="7302500" cy="2865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Costs for Professional Services (A/E, Legal, etc.) 20%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  560,000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Estimated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Project Construction Costs (including construction contingencies)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$ 2,800,000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Administration Costs (owner, cm, etc.)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$ 756,000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Contingencies (escalation, design &amp; owner) (25%)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$ 700,000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Tax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288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,960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$ 5,104,960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900" y="5532120"/>
            <a:ext cx="70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9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A15E-C69C-4A62-929E-2EBFDF6E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 Funding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417638"/>
            <a:ext cx="7620000" cy="324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2286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Funding for the project feasibility/scoping study and preconstruction/design services to arrive at a GMP agreement for the work is available from funds in the current 2017/18 capital budget.</a:t>
            </a:r>
          </a:p>
          <a:p>
            <a:pPr marL="342900" marR="0" lvl="1" indent="-2286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Funding to construct the facility is included in the 2019/2020 capital budget and the City will utilize external debt (the sale of bonds) to fund this portion of the project.</a:t>
            </a:r>
          </a:p>
          <a:p>
            <a:pPr marL="342900" marR="0" lvl="1" indent="-2286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City currently has a bond rating of AA</a:t>
            </a:r>
          </a:p>
          <a:p>
            <a:pPr marL="342900" marR="0" lvl="1" indent="-2286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Ability to fund project utilizing external debt is high </a:t>
            </a:r>
          </a:p>
        </p:txBody>
      </p:sp>
    </p:spTree>
    <p:extLst>
      <p:ext uri="{BB962C8B-B14F-4D97-AF65-F5344CB8AC3E}">
        <p14:creationId xmlns:p14="http://schemas.microsoft.com/office/powerpoint/2010/main" val="194659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pPr algn="ctr"/>
            <a:r>
              <a:rPr lang="en-US" sz="3600" dirty="0"/>
              <a:t>City of Snoqualmie                                                                          Reclaimed Water Disinfection Facility Schedule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14528"/>
              </p:ext>
            </p:extLst>
          </p:nvPr>
        </p:nvGraphicFramePr>
        <p:xfrm>
          <a:off x="457200" y="1905000"/>
          <a:ext cx="7696200" cy="4195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Schedule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Estimated Date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PRC Presentation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November 29, 2018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Publication of RFQ for Design/Build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December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17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Information Meeting (Date subject to change.)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January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7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RFQ Submittal Deadline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January 14,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&amp; Review/Score Submittals Received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January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15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-18, 2019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D/B Finalists &amp; Issue RFP &amp; Proprietary Meeting Notifications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January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18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Proprietary Meeting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February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RFP Submittal Deadline (Proposals &amp; Cost Factors)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February 11,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&amp; Review Proposals (Cost Factors not reviewed)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February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12-15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Notify Design/Builders of Scoring and Most-Qualified Design/Builder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February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19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Negotiate D/B Preconstruction Services Contract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March 6,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Execute D/B Contract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March 15,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2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pPr algn="ctr"/>
            <a:r>
              <a:rPr lang="en-US" sz="3600" dirty="0"/>
              <a:t>City of Snoqualmie                                                              Reclaimed Water Disinfection Facility Schedule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05337"/>
              </p:ext>
            </p:extLst>
          </p:nvPr>
        </p:nvGraphicFramePr>
        <p:xfrm>
          <a:off x="381000" y="2057400"/>
          <a:ext cx="7772400" cy="2853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Schedule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Estimated Date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 Design Complete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May 30,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00245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60% Design Complete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September 27,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41525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Negotiate GMP Amendment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October 4,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Execute GMP Amendment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October 14,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Building Permit Available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April 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Design Complete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April 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Begins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May 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Substantial Completion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April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5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2706449"/>
            <a:ext cx="7620000" cy="2017951"/>
          </a:xfrm>
        </p:spPr>
        <p:txBody>
          <a:bodyPr/>
          <a:lstStyle/>
          <a:p>
            <a:pPr algn="ctr"/>
            <a:r>
              <a:rPr lang="en-US" sz="3600" dirty="0"/>
              <a:t>Why Progressive D/B Delivery Method for Reclaimed Water Disinfection Facility Project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76" y="312136"/>
            <a:ext cx="29622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18" y="609600"/>
            <a:ext cx="7620000" cy="12192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RCW 39.10.300 D/B Statutory Compliance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7620000" cy="4572000"/>
          </a:xfrm>
        </p:spPr>
        <p:txBody>
          <a:bodyPr>
            <a:normAutofit/>
          </a:bodyPr>
          <a:lstStyle/>
          <a:p>
            <a:pPr indent="-342900"/>
            <a:r>
              <a:rPr lang="en-US" sz="2000" dirty="0"/>
              <a:t>Construction activities are highly specialized and a D/B approach is critical in developing the construction methodology</a:t>
            </a:r>
          </a:p>
          <a:p>
            <a:pPr marL="0" indent="0">
              <a:buNone/>
            </a:pPr>
            <a:endParaRPr lang="en-US" sz="2000" dirty="0"/>
          </a:p>
          <a:p>
            <a:pPr indent="-342900"/>
            <a:r>
              <a:rPr lang="en-US" sz="2000" b="1" dirty="0"/>
              <a:t>Project provides opportunity for greater innovation and efficiencies between the designer and builder</a:t>
            </a:r>
          </a:p>
          <a:p>
            <a:pPr marL="0" indent="0">
              <a:buNone/>
            </a:pPr>
            <a:endParaRPr lang="en-US" sz="2000" b="1" dirty="0"/>
          </a:p>
          <a:p>
            <a:pPr indent="-342900"/>
            <a:r>
              <a:rPr lang="en-US" sz="2000" b="1" dirty="0"/>
              <a:t>Significant savings in project delivery time would be realized</a:t>
            </a:r>
          </a:p>
          <a:p>
            <a:pPr marL="0" indent="0">
              <a:buNone/>
            </a:pPr>
            <a:endParaRPr lang="en-US" sz="1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C00000"/>
                </a:solidFill>
              </a:rPr>
              <a:t>	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524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A8D3-4369-4487-A02D-BD6CBB37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r>
              <a:rPr lang="en-US" sz="3600" dirty="0"/>
              <a:t>Advantages to Progressive Design/Build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A229-5F01-4C03-B575-53928692B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772400" cy="4590288"/>
          </a:xfrm>
        </p:spPr>
        <p:txBody>
          <a:bodyPr>
            <a:normAutofit/>
          </a:bodyPr>
          <a:lstStyle/>
          <a:p>
            <a:r>
              <a:rPr lang="en-US" sz="2000" dirty="0"/>
              <a:t>Single contract for the City to manage</a:t>
            </a:r>
          </a:p>
          <a:p>
            <a:r>
              <a:rPr lang="en-US" sz="2000" dirty="0"/>
              <a:t>Encourages collaboration and innovation between City and Design/Builder</a:t>
            </a:r>
          </a:p>
          <a:p>
            <a:r>
              <a:rPr lang="en-US" sz="2000" dirty="0"/>
              <a:t>Potential for shorter design period, quicker construction start and earlier completion</a:t>
            </a:r>
          </a:p>
          <a:p>
            <a:r>
              <a:rPr lang="en-US" sz="2000" dirty="0"/>
              <a:t>Contractor hires the design team and therefore warrants the quality of construction documents, reducing the owner’s risk of claims</a:t>
            </a:r>
          </a:p>
          <a:p>
            <a:r>
              <a:rPr lang="en-US" sz="2000" dirty="0"/>
              <a:t>Ability to get to cost certainty (GMP) quicker than other delivery methods</a:t>
            </a:r>
          </a:p>
        </p:txBody>
      </p:sp>
    </p:spTree>
    <p:extLst>
      <p:ext uri="{BB962C8B-B14F-4D97-AF65-F5344CB8AC3E}">
        <p14:creationId xmlns:p14="http://schemas.microsoft.com/office/powerpoint/2010/main" val="82087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Public Body Qualifications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76" y="457200"/>
            <a:ext cx="29622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City of Snoqualmie Leadership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1355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300" dirty="0"/>
              <a:t>The City of Snoqualmie has a successful history of planning and executing capital projects, including previous infrastructure projects similar to this project,  through our Public Work Division.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The City of Snoqualmie is new to the Progressive Design Build method of project delivery, but has augmented their staff with APD Consultants - Parametrix.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City of Snoqualmie Project Manager, Jeff Hamlin, attended last month’s AGC D/B Workshop and has prior D/B experience.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Parametrix Staff: Jim Dugan External D/B Advisor; Dan Cody D/B Procurement &amp; PM/CM Support &amp; Maggie Anderson, Project Controls Specialist</a:t>
            </a:r>
          </a:p>
          <a:p>
            <a:endParaRPr lang="en-US" sz="2300" dirty="0"/>
          </a:p>
          <a:p>
            <a:pPr marL="114300" indent="0">
              <a:buNone/>
            </a:pPr>
            <a:r>
              <a:rPr lang="en-US" sz="2300" b="1" dirty="0"/>
              <a:t>The City of Snoqualmie satisfies the public body qualifications by staff augmentation with consultants.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7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2209800"/>
            <a:ext cx="4953000" cy="32766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City of Snoqualmie</a:t>
            </a:r>
          </a:p>
          <a:p>
            <a:r>
              <a:rPr lang="en-US" sz="2800" dirty="0"/>
              <a:t>The Project</a:t>
            </a:r>
          </a:p>
          <a:p>
            <a:r>
              <a:rPr lang="en-US" sz="2800" dirty="0"/>
              <a:t>Project Budget</a:t>
            </a:r>
          </a:p>
          <a:p>
            <a:r>
              <a:rPr lang="en-US" sz="2800" dirty="0"/>
              <a:t>Project Schedule</a:t>
            </a:r>
          </a:p>
          <a:p>
            <a:r>
              <a:rPr lang="en-US" sz="2800" dirty="0"/>
              <a:t>Why Progressive Design-Build</a:t>
            </a:r>
          </a:p>
          <a:p>
            <a:r>
              <a:rPr lang="en-US" sz="2800" dirty="0"/>
              <a:t>Public Body Qualifications</a:t>
            </a:r>
          </a:p>
          <a:p>
            <a:r>
              <a:rPr lang="en-US" sz="2800" dirty="0"/>
              <a:t>Organization Chart</a:t>
            </a:r>
          </a:p>
          <a:p>
            <a:r>
              <a:rPr lang="en-US" sz="2800" dirty="0"/>
              <a:t>Project Team Experience</a:t>
            </a:r>
          </a:p>
          <a:p>
            <a:r>
              <a:rPr lang="en-US" sz="2800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524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City of Snoqualmie: Reclaimed Water Disinfection Facility</a:t>
            </a:r>
            <a:br>
              <a:rPr lang="en-US" sz="2000" dirty="0"/>
            </a:br>
            <a:r>
              <a:rPr lang="en-US" sz="2000" dirty="0"/>
              <a:t>Project Organizational Chart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990600"/>
            <a:ext cx="777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Project Team D/B Experience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76" y="457200"/>
            <a:ext cx="29622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347659"/>
              </p:ext>
            </p:extLst>
          </p:nvPr>
        </p:nvGraphicFramePr>
        <p:xfrm>
          <a:off x="457200" y="838200"/>
          <a:ext cx="7696200" cy="3549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01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Experience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Jeff Hamlin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 Manager/Construction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City of Snoqualmie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 yrs. Design and Project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Emphasis on design and management of public and private civil engineering projects.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D/B Projects: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I-405 Congestion Relief,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Nespelem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Indian Health Center, Klamath Co. Transfer and Recycling Center, Thurston County Transfer Station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 Cody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D/B Procurement and PM Support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Parametrix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 yrs. Design &amp; PM/CM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D/B Projects: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South Puget Sound Community College – Lacey Campus; Building #1; Tacoma Public Schools –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Boze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Elementary School; Tacoma Public Schools – Hunt Middle School; Willapa Elementary School Gym, Chelan County PUD Generator Unit Rehabilitation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39852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Jim Dugan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D/B Program Advisor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Parametrix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yrs. Program/Project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D/B Projects</a:t>
                      </a: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TPS –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Boze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Elementary School; TPS Hunt Middle School; Willapa Elementary School Gym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Chelan County PUD Generator Unit Rehabilitation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, Multiple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large D/B projects worldwide with The Austin Company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Project Review Committee Member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Term Ends December 2020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8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Traditional D/B/B is not the preferred delivery method</a:t>
            </a:r>
          </a:p>
          <a:p>
            <a:r>
              <a:rPr lang="en-US" sz="2000" dirty="0"/>
              <a:t>Project meets qualifying RCW 39.10 criteria</a:t>
            </a:r>
          </a:p>
          <a:p>
            <a:r>
              <a:rPr lang="en-US" sz="2000" dirty="0"/>
              <a:t>Project team has D/B delivery knowledge and experience</a:t>
            </a:r>
          </a:p>
          <a:p>
            <a:r>
              <a:rPr lang="en-US" sz="2000" dirty="0"/>
              <a:t>Project team is sufficiently staffed with experienced personnel</a:t>
            </a:r>
          </a:p>
          <a:p>
            <a:r>
              <a:rPr lang="en-US" sz="2000" dirty="0"/>
              <a:t>Project Management Plan is developed and has clear and logical lines of authority</a:t>
            </a:r>
          </a:p>
          <a:p>
            <a:r>
              <a:rPr lang="en-US" sz="2000" dirty="0"/>
              <a:t>There is appropriate time to execute the project </a:t>
            </a:r>
          </a:p>
          <a:p>
            <a:r>
              <a:rPr lang="en-US" sz="2000" dirty="0"/>
              <a:t>Project team has experience with project type &amp; scope </a:t>
            </a:r>
          </a:p>
          <a:p>
            <a:r>
              <a:rPr lang="en-US" sz="2000" dirty="0"/>
              <a:t>PM/CM personnel is knowledgeable in D/B process</a:t>
            </a:r>
          </a:p>
          <a:p>
            <a:r>
              <a:rPr lang="en-US" sz="2000" dirty="0"/>
              <a:t>City has no unresolved audit findings</a:t>
            </a:r>
          </a:p>
          <a:p>
            <a:r>
              <a:rPr lang="en-US" sz="2000" dirty="0"/>
              <a:t>Project team is prepared and ready to proceed</a:t>
            </a:r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" y="3733800"/>
            <a:ext cx="7543800" cy="103187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609600"/>
            <a:ext cx="29622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3" y="33528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Introductions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76" y="698908"/>
            <a:ext cx="29622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Project Team: Here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848600" cy="5211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u="sng" dirty="0"/>
              <a:t>City of Snoqualmie</a:t>
            </a:r>
          </a:p>
          <a:p>
            <a:r>
              <a:rPr lang="en-US" sz="2000" dirty="0"/>
              <a:t>Dan Marcinko, Director of Public Works</a:t>
            </a:r>
          </a:p>
          <a:p>
            <a:r>
              <a:rPr lang="en-US" sz="2000" dirty="0"/>
              <a:t>Jeff Hamlin, Project Manager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u="sng" dirty="0"/>
              <a:t>Parametrix   </a:t>
            </a:r>
          </a:p>
          <a:p>
            <a:r>
              <a:rPr lang="en-US" sz="2000" dirty="0"/>
              <a:t>Dan Cody, D/B Procurement &amp; D/B PM/CM Support</a:t>
            </a:r>
            <a:endParaRPr lang="en-US" sz="2000" u="sng" dirty="0">
              <a:solidFill>
                <a:srgbClr val="FF0000"/>
              </a:solidFill>
            </a:endParaRPr>
          </a:p>
          <a:p>
            <a:r>
              <a:rPr lang="en-US" sz="2000" dirty="0"/>
              <a:t>Jim Dugan, D/B Program Advisor</a:t>
            </a:r>
          </a:p>
          <a:p>
            <a:r>
              <a:rPr lang="en-US" sz="2000" dirty="0"/>
              <a:t>Maggie Anderson, Project Controls Specialist</a:t>
            </a:r>
          </a:p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35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sz="3600" dirty="0"/>
              <a:t>The Project Team: Other Team Members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72400" cy="4343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u="sng" dirty="0"/>
              <a:t>City of Snoqualmie</a:t>
            </a:r>
          </a:p>
          <a:p>
            <a:pPr>
              <a:buClr>
                <a:srgbClr val="A9A57C"/>
              </a:buClr>
            </a:pPr>
            <a:r>
              <a:rPr lang="en-US" sz="2000" dirty="0">
                <a:solidFill>
                  <a:srgbClr val="2F2B20"/>
                </a:solidFill>
              </a:rPr>
              <a:t>Bob Larson, City Administrator </a:t>
            </a:r>
          </a:p>
          <a:p>
            <a:pPr lvl="0">
              <a:buClr>
                <a:srgbClr val="A9A57C"/>
              </a:buClr>
            </a:pPr>
            <a:r>
              <a:rPr lang="en-US" sz="2000" dirty="0">
                <a:solidFill>
                  <a:srgbClr val="2F2B20"/>
                </a:solidFill>
              </a:rPr>
              <a:t>Todd Saxberg, Utilities Operations Manager</a:t>
            </a:r>
          </a:p>
          <a:p>
            <a:r>
              <a:rPr lang="en-US" sz="2000" dirty="0"/>
              <a:t>Brian Coleman, PM/CM Support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u="sng" dirty="0"/>
              <a:t>External Legal Counsel </a:t>
            </a:r>
          </a:p>
          <a:p>
            <a:r>
              <a:rPr lang="en-US" sz="2000" dirty="0"/>
              <a:t>Pacific Law Group, Ogden Murphy Wallace</a:t>
            </a:r>
          </a:p>
          <a:p>
            <a:pPr marL="114300" indent="0">
              <a:buNone/>
            </a:pPr>
            <a:endParaRPr lang="en-US" sz="2000" dirty="0"/>
          </a:p>
          <a:p>
            <a:endParaRPr lang="en-US" sz="900" dirty="0">
              <a:solidFill>
                <a:srgbClr val="FF0000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en-US" sz="9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900" dirty="0"/>
          </a:p>
          <a:p>
            <a:pPr marL="114300" indent="0">
              <a:buNone/>
            </a:pPr>
            <a:endParaRPr lang="en-US" sz="2100" dirty="0"/>
          </a:p>
          <a:p>
            <a:pPr marL="11430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16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City of Snoqualmie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3" y="1536192"/>
            <a:ext cx="3657600" cy="2440141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Located approximately 30 miles east of Seattle</a:t>
            </a:r>
          </a:p>
          <a:p>
            <a:r>
              <a:rPr lang="en-US" sz="2000" dirty="0"/>
              <a:t>Voted for incorporation in 1903.  </a:t>
            </a:r>
          </a:p>
          <a:p>
            <a:r>
              <a:rPr lang="en-US" sz="2000" dirty="0"/>
              <a:t>Original economy based on lumber and hydroelectric</a:t>
            </a:r>
          </a:p>
          <a:p>
            <a:r>
              <a:rPr lang="en-US" sz="2000" dirty="0"/>
              <a:t>Current economy includes business parks, tech companies and tourism</a:t>
            </a:r>
          </a:p>
          <a:p>
            <a:r>
              <a:rPr lang="en-US" sz="2000" dirty="0"/>
              <a:t>In 2016, population was 13,190</a:t>
            </a:r>
          </a:p>
          <a:p>
            <a:r>
              <a:rPr lang="en-US" sz="2000" dirty="0"/>
              <a:t>Population is growing rapidly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3" y="4071817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D29C-5713-4058-9CC9-0EB1B1C7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410A3-F5FE-4E5A-A95A-75DCE9D1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" y="1143000"/>
            <a:ext cx="7867877" cy="4729496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5029200" y="3507748"/>
            <a:ext cx="5334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Bent Line 4"/>
          <p:cNvSpPr/>
          <p:nvPr/>
        </p:nvSpPr>
        <p:spPr>
          <a:xfrm>
            <a:off x="5867400" y="3264067"/>
            <a:ext cx="838200" cy="381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9071"/>
              <a:gd name="adj6" fmla="val -5913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Project Location</a:t>
            </a:r>
          </a:p>
        </p:txBody>
      </p:sp>
    </p:spTree>
    <p:extLst>
      <p:ext uri="{BB962C8B-B14F-4D97-AF65-F5344CB8AC3E}">
        <p14:creationId xmlns:p14="http://schemas.microsoft.com/office/powerpoint/2010/main" val="2052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3" y="3657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The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75" y="838200"/>
            <a:ext cx="29622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                         </a:t>
            </a:r>
            <a:r>
              <a:rPr lang="en-US" sz="3600" dirty="0"/>
              <a:t>City of Snoqualmie </a:t>
            </a:r>
            <a:br>
              <a:rPr lang="en-US" sz="3600" dirty="0"/>
            </a:br>
            <a:r>
              <a:rPr lang="en-US" sz="3600" dirty="0"/>
              <a:t>       Reclaimed Water Disinfection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Proposed Water Disinfection Facility will expand COS reclaimed water infrastructure to include:</a:t>
            </a:r>
          </a:p>
          <a:p>
            <a:r>
              <a:rPr lang="en-US" sz="2000" dirty="0"/>
              <a:t>New irrigation intake structure at the lake with a spray system for remediation of algae and pond weed.</a:t>
            </a:r>
          </a:p>
          <a:p>
            <a:r>
              <a:rPr lang="en-US" sz="2000" dirty="0"/>
              <a:t>A dedicated, deep transmission pipeline from the lake screen separate from the existing overflow directed to a new below-grade cast-in-place concrete clearwell with baffles</a:t>
            </a:r>
          </a:p>
          <a:p>
            <a:r>
              <a:rPr lang="en-US" sz="2000" dirty="0"/>
              <a:t>A clearwell inlet structure with motorized gate for flow and level control and monitoring flash mix basin</a:t>
            </a:r>
          </a:p>
          <a:p>
            <a:r>
              <a:rPr lang="en-US" sz="2000" dirty="0"/>
              <a:t>Bulk sodium hypochlorite chemical storage and feed facility</a:t>
            </a:r>
          </a:p>
          <a:p>
            <a:r>
              <a:rPr lang="en-US" sz="2000" dirty="0"/>
              <a:t>Chlorine residual analyzers for both the golf course and parks irrigation systems</a:t>
            </a:r>
          </a:p>
          <a:p>
            <a:r>
              <a:rPr lang="en-US" sz="2000" dirty="0"/>
              <a:t>Electrical and controls improvements</a:t>
            </a:r>
          </a:p>
        </p:txBody>
      </p:sp>
    </p:spTree>
    <p:extLst>
      <p:ext uri="{BB962C8B-B14F-4D97-AF65-F5344CB8AC3E}">
        <p14:creationId xmlns:p14="http://schemas.microsoft.com/office/powerpoint/2010/main" val="572884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10012</TotalTime>
  <Words>1223</Words>
  <Application>Microsoft Office PowerPoint</Application>
  <PresentationFormat>On-screen Show (4:3)</PresentationFormat>
  <Paragraphs>182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Adjacency</vt:lpstr>
      <vt:lpstr>      Reclaimed Water Disinfection Facility</vt:lpstr>
      <vt:lpstr>Agenda</vt:lpstr>
      <vt:lpstr>Introductions</vt:lpstr>
      <vt:lpstr>The Project Team: Here Today</vt:lpstr>
      <vt:lpstr>The Project Team: Other Team Members </vt:lpstr>
      <vt:lpstr>City of Snoqualmie</vt:lpstr>
      <vt:lpstr>Location</vt:lpstr>
      <vt:lpstr>The Project</vt:lpstr>
      <vt:lpstr>                          City of Snoqualmie         Reclaimed Water Disinfection Facility</vt:lpstr>
      <vt:lpstr>Reclaimed Water Disinfection Facility</vt:lpstr>
      <vt:lpstr>City of Snoqualmie                                                                     Reclaimed Water Disinfection Facility Project Budget</vt:lpstr>
      <vt:lpstr>Project Funding</vt:lpstr>
      <vt:lpstr>City of Snoqualmie                                                                          Reclaimed Water Disinfection Facility Schedule</vt:lpstr>
      <vt:lpstr>City of Snoqualmie                                                              Reclaimed Water Disinfection Facility Schedule</vt:lpstr>
      <vt:lpstr>Why Progressive D/B Delivery Method for Reclaimed Water Disinfection Facility Project </vt:lpstr>
      <vt:lpstr> RCW 39.10.300 D/B Statutory Compliance </vt:lpstr>
      <vt:lpstr>Advantages to Progressive Design/Build Delivery</vt:lpstr>
      <vt:lpstr>Public Body Qualifications</vt:lpstr>
      <vt:lpstr>City of Snoqualmie Leadership Team</vt:lpstr>
      <vt:lpstr>City of Snoqualmie: Reclaimed Water Disinfection Facility Project Organizational Chart</vt:lpstr>
      <vt:lpstr>PowerPoint Presentation</vt:lpstr>
      <vt:lpstr>PowerPoint Presentation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Maggie Anderson</cp:lastModifiedBy>
  <cp:revision>591</cp:revision>
  <cp:lastPrinted>2018-11-27T23:41:42Z</cp:lastPrinted>
  <dcterms:created xsi:type="dcterms:W3CDTF">2013-09-04T15:42:31Z</dcterms:created>
  <dcterms:modified xsi:type="dcterms:W3CDTF">2018-11-27T23:42:35Z</dcterms:modified>
</cp:coreProperties>
</file>