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8" r:id="rId1"/>
  </p:sldMasterIdLst>
  <p:notesMasterIdLst>
    <p:notesMasterId r:id="rId17"/>
  </p:notesMasterIdLst>
  <p:handoutMasterIdLst>
    <p:handoutMasterId r:id="rId18"/>
  </p:handoutMasterIdLst>
  <p:sldIdLst>
    <p:sldId id="448" r:id="rId2"/>
    <p:sldId id="469" r:id="rId3"/>
    <p:sldId id="471" r:id="rId4"/>
    <p:sldId id="472" r:id="rId5"/>
    <p:sldId id="479" r:id="rId6"/>
    <p:sldId id="473" r:id="rId7"/>
    <p:sldId id="474" r:id="rId8"/>
    <p:sldId id="475" r:id="rId9"/>
    <p:sldId id="476" r:id="rId10"/>
    <p:sldId id="477" r:id="rId11"/>
    <p:sldId id="470" r:id="rId12"/>
    <p:sldId id="480" r:id="rId13"/>
    <p:sldId id="481" r:id="rId14"/>
    <p:sldId id="478" r:id="rId15"/>
    <p:sldId id="449" r:id="rId1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l International Inc" initials="RVP" lastIdx="4" clrIdx="0"/>
  <p:cmAuthor id="1" name="Matt Walker" initials="MJW"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C"/>
    <a:srgbClr val="237BFD"/>
    <a:srgbClr val="013685"/>
    <a:srgbClr val="009999"/>
    <a:srgbClr val="167861"/>
    <a:srgbClr val="343E00"/>
    <a:srgbClr val="697E00"/>
    <a:srgbClr val="0255CE"/>
    <a:srgbClr val="D0FA00"/>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90918" autoAdjust="0"/>
  </p:normalViewPr>
  <p:slideViewPr>
    <p:cSldViewPr>
      <p:cViewPr varScale="1">
        <p:scale>
          <a:sx n="102" d="100"/>
          <a:sy n="102" d="100"/>
        </p:scale>
        <p:origin x="-1164" y="-1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2" y="1"/>
            <a:ext cx="3038475" cy="463550"/>
          </a:xfrm>
          <a:prstGeom prst="rect">
            <a:avLst/>
          </a:prstGeom>
          <a:noFill/>
          <a:ln w="9525">
            <a:noFill/>
            <a:miter lim="800000"/>
            <a:headEnd/>
            <a:tailEnd/>
          </a:ln>
          <a:effectLst/>
        </p:spPr>
        <p:txBody>
          <a:bodyPr vert="horz" wrap="square" lIns="93766" tIns="46883" rIns="93766" bIns="46883" numCol="1" anchor="t" anchorCtr="0" compatLnSpc="1">
            <a:prstTxWarp prst="textNoShape">
              <a:avLst/>
            </a:prstTxWarp>
          </a:bodyPr>
          <a:lstStyle>
            <a:lvl1pPr defTabSz="937868" eaLnBrk="1" hangingPunct="1">
              <a:defRPr sz="1300" dirty="0">
                <a:latin typeface="Arial" charset="0"/>
              </a:defRPr>
            </a:lvl1pPr>
          </a:lstStyle>
          <a:p>
            <a:pPr>
              <a:defRPr/>
            </a:pPr>
            <a:endParaRPr lang="en-US" dirty="0"/>
          </a:p>
        </p:txBody>
      </p:sp>
      <p:sp>
        <p:nvSpPr>
          <p:cNvPr id="76803" name="Rectangle 3"/>
          <p:cNvSpPr>
            <a:spLocks noGrp="1" noChangeArrowheads="1"/>
          </p:cNvSpPr>
          <p:nvPr>
            <p:ph type="dt" sz="quarter" idx="1"/>
          </p:nvPr>
        </p:nvSpPr>
        <p:spPr bwMode="auto">
          <a:xfrm>
            <a:off x="3970340" y="1"/>
            <a:ext cx="3038475" cy="463550"/>
          </a:xfrm>
          <a:prstGeom prst="rect">
            <a:avLst/>
          </a:prstGeom>
          <a:noFill/>
          <a:ln w="9525">
            <a:noFill/>
            <a:miter lim="800000"/>
            <a:headEnd/>
            <a:tailEnd/>
          </a:ln>
          <a:effectLst/>
        </p:spPr>
        <p:txBody>
          <a:bodyPr vert="horz" wrap="square" lIns="93766" tIns="46883" rIns="93766" bIns="46883" numCol="1" anchor="t" anchorCtr="0" compatLnSpc="1">
            <a:prstTxWarp prst="textNoShape">
              <a:avLst/>
            </a:prstTxWarp>
          </a:bodyPr>
          <a:lstStyle>
            <a:lvl1pPr algn="r" defTabSz="937868" eaLnBrk="1" hangingPunct="1">
              <a:defRPr sz="1300" dirty="0">
                <a:latin typeface="Arial" charset="0"/>
              </a:defRPr>
            </a:lvl1pPr>
          </a:lstStyle>
          <a:p>
            <a:pPr>
              <a:defRPr/>
            </a:pPr>
            <a:endParaRPr lang="en-US" dirty="0"/>
          </a:p>
        </p:txBody>
      </p:sp>
      <p:sp>
        <p:nvSpPr>
          <p:cNvPr id="76804" name="Rectangle 4"/>
          <p:cNvSpPr>
            <a:spLocks noGrp="1" noChangeArrowheads="1"/>
          </p:cNvSpPr>
          <p:nvPr>
            <p:ph type="ftr" sz="quarter" idx="2"/>
          </p:nvPr>
        </p:nvSpPr>
        <p:spPr bwMode="auto">
          <a:xfrm>
            <a:off x="2" y="8831264"/>
            <a:ext cx="3038475" cy="463550"/>
          </a:xfrm>
          <a:prstGeom prst="rect">
            <a:avLst/>
          </a:prstGeom>
          <a:noFill/>
          <a:ln w="9525">
            <a:noFill/>
            <a:miter lim="800000"/>
            <a:headEnd/>
            <a:tailEnd/>
          </a:ln>
          <a:effectLst/>
        </p:spPr>
        <p:txBody>
          <a:bodyPr vert="horz" wrap="square" lIns="93766" tIns="46883" rIns="93766" bIns="46883" numCol="1" anchor="b" anchorCtr="0" compatLnSpc="1">
            <a:prstTxWarp prst="textNoShape">
              <a:avLst/>
            </a:prstTxWarp>
          </a:bodyPr>
          <a:lstStyle>
            <a:lvl1pPr defTabSz="937868" eaLnBrk="1" hangingPunct="1">
              <a:defRPr sz="1300" dirty="0">
                <a:latin typeface="Arial" charset="0"/>
              </a:defRPr>
            </a:lvl1pPr>
          </a:lstStyle>
          <a:p>
            <a:pPr>
              <a:defRPr/>
            </a:pPr>
            <a:endParaRPr lang="en-US" dirty="0"/>
          </a:p>
        </p:txBody>
      </p:sp>
      <p:sp>
        <p:nvSpPr>
          <p:cNvPr id="76805" name="Rectangle 5"/>
          <p:cNvSpPr>
            <a:spLocks noGrp="1" noChangeArrowheads="1"/>
          </p:cNvSpPr>
          <p:nvPr>
            <p:ph type="sldNum" sz="quarter" idx="3"/>
          </p:nvPr>
        </p:nvSpPr>
        <p:spPr bwMode="auto">
          <a:xfrm>
            <a:off x="3970340" y="8831264"/>
            <a:ext cx="3038475" cy="463550"/>
          </a:xfrm>
          <a:prstGeom prst="rect">
            <a:avLst/>
          </a:prstGeom>
          <a:noFill/>
          <a:ln w="9525">
            <a:noFill/>
            <a:miter lim="800000"/>
            <a:headEnd/>
            <a:tailEnd/>
          </a:ln>
          <a:effectLst/>
        </p:spPr>
        <p:txBody>
          <a:bodyPr vert="horz" wrap="square" lIns="93766" tIns="46883" rIns="93766" bIns="46883" numCol="1" anchor="b" anchorCtr="0" compatLnSpc="1">
            <a:prstTxWarp prst="textNoShape">
              <a:avLst/>
            </a:prstTxWarp>
          </a:bodyPr>
          <a:lstStyle>
            <a:lvl1pPr algn="r" defTabSz="937868" eaLnBrk="1" hangingPunct="1">
              <a:defRPr sz="1300">
                <a:latin typeface="Arial" charset="0"/>
              </a:defRPr>
            </a:lvl1pPr>
          </a:lstStyle>
          <a:p>
            <a:pPr>
              <a:defRPr/>
            </a:pPr>
            <a:fld id="{DF309DBA-4616-490A-9BF4-C0485C42D779}" type="slidenum">
              <a:rPr lang="en-US"/>
              <a:pPr>
                <a:defRPr/>
              </a:pPr>
              <a:t>‹#›</a:t>
            </a:fld>
            <a:endParaRPr lang="en-US" dirty="0"/>
          </a:p>
        </p:txBody>
      </p:sp>
    </p:spTree>
    <p:extLst>
      <p:ext uri="{BB962C8B-B14F-4D97-AF65-F5344CB8AC3E}">
        <p14:creationId xmlns:p14="http://schemas.microsoft.com/office/powerpoint/2010/main" val="3717164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06" tIns="45703" rIns="91406" bIns="45703" rtlCol="0"/>
          <a:lstStyle>
            <a:lvl1pPr algn="l">
              <a:defRPr sz="1200" dirty="0">
                <a:latin typeface="Arial" charset="0"/>
              </a:defRPr>
            </a:lvl1pPr>
          </a:lstStyle>
          <a:p>
            <a:pPr>
              <a:defRPr/>
            </a:pPr>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1406" tIns="45703" rIns="91406" bIns="45703" rtlCol="0"/>
          <a:lstStyle>
            <a:lvl1pPr algn="r">
              <a:defRPr sz="1200">
                <a:latin typeface="Arial" charset="0"/>
              </a:defRPr>
            </a:lvl1pPr>
          </a:lstStyle>
          <a:p>
            <a:pPr>
              <a:defRPr/>
            </a:pPr>
            <a:fld id="{10BADB4A-FD7B-423E-9B55-3580A112BBEE}" type="datetimeFigureOut">
              <a:rPr lang="en-US"/>
              <a:pPr>
                <a:defRPr/>
              </a:pPr>
              <a:t>5/24/2017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06" tIns="45703" rIns="91406" bIns="45703" rtlCol="0" anchor="ctr"/>
          <a:lstStyle/>
          <a:p>
            <a:pPr lvl="0"/>
            <a:endParaRPr lang="en-US" noProof="0"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06" tIns="45703" rIns="91406" bIns="4570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29675"/>
            <a:ext cx="3038475" cy="465138"/>
          </a:xfrm>
          <a:prstGeom prst="rect">
            <a:avLst/>
          </a:prstGeom>
        </p:spPr>
        <p:txBody>
          <a:bodyPr vert="horz" lIns="91406" tIns="45703" rIns="91406" bIns="45703" rtlCol="0" anchor="b"/>
          <a:lstStyle>
            <a:lvl1pPr algn="l">
              <a:defRPr sz="1200" dirty="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406" tIns="45703" rIns="91406" bIns="45703" rtlCol="0" anchor="b"/>
          <a:lstStyle>
            <a:lvl1pPr algn="r">
              <a:defRPr sz="1200">
                <a:latin typeface="Arial" charset="0"/>
              </a:defRPr>
            </a:lvl1pPr>
          </a:lstStyle>
          <a:p>
            <a:pPr>
              <a:defRPr/>
            </a:pPr>
            <a:fld id="{8380247A-D347-4AB8-834E-67076EEFA2C8}" type="slidenum">
              <a:rPr lang="en-US"/>
              <a:pPr>
                <a:defRPr/>
              </a:pPr>
              <a:t>‹#›</a:t>
            </a:fld>
            <a:endParaRPr lang="en-US" dirty="0"/>
          </a:p>
        </p:txBody>
      </p:sp>
    </p:spTree>
    <p:extLst>
      <p:ext uri="{BB962C8B-B14F-4D97-AF65-F5344CB8AC3E}">
        <p14:creationId xmlns:p14="http://schemas.microsoft.com/office/powerpoint/2010/main" val="539393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488B16-63A3-4446-904B-A868A22F65A6}" type="slidenum">
              <a:rPr lang="en-US" smtClean="0"/>
              <a:t>1</a:t>
            </a:fld>
            <a:endParaRPr lang="en-US"/>
          </a:p>
        </p:txBody>
      </p:sp>
    </p:spTree>
    <p:extLst>
      <p:ext uri="{BB962C8B-B14F-4D97-AF65-F5344CB8AC3E}">
        <p14:creationId xmlns:p14="http://schemas.microsoft.com/office/powerpoint/2010/main" val="170013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80247A-D347-4AB8-834E-67076EEFA2C8}" type="slidenum">
              <a:rPr lang="en-US" smtClean="0"/>
              <a:pPr>
                <a:defRPr/>
              </a:pPr>
              <a:t>11</a:t>
            </a:fld>
            <a:endParaRPr lang="en-US" dirty="0"/>
          </a:p>
        </p:txBody>
      </p:sp>
    </p:spTree>
    <p:extLst>
      <p:ext uri="{BB962C8B-B14F-4D97-AF65-F5344CB8AC3E}">
        <p14:creationId xmlns:p14="http://schemas.microsoft.com/office/powerpoint/2010/main" val="3795728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80247A-D347-4AB8-834E-67076EEFA2C8}" type="slidenum">
              <a:rPr lang="en-US" smtClean="0"/>
              <a:pPr>
                <a:defRPr/>
              </a:pPr>
              <a:t>12</a:t>
            </a:fld>
            <a:endParaRPr lang="en-US" dirty="0"/>
          </a:p>
        </p:txBody>
      </p:sp>
    </p:spTree>
    <p:extLst>
      <p:ext uri="{BB962C8B-B14F-4D97-AF65-F5344CB8AC3E}">
        <p14:creationId xmlns:p14="http://schemas.microsoft.com/office/powerpoint/2010/main" val="344046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80247A-D347-4AB8-834E-67076EEFA2C8}" type="slidenum">
              <a:rPr lang="en-US" smtClean="0"/>
              <a:pPr>
                <a:defRPr/>
              </a:pPr>
              <a:t>13</a:t>
            </a:fld>
            <a:endParaRPr lang="en-US" dirty="0"/>
          </a:p>
        </p:txBody>
      </p:sp>
    </p:spTree>
    <p:extLst>
      <p:ext uri="{BB962C8B-B14F-4D97-AF65-F5344CB8AC3E}">
        <p14:creationId xmlns:p14="http://schemas.microsoft.com/office/powerpoint/2010/main" val="1279206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80247A-D347-4AB8-834E-67076EEFA2C8}" type="slidenum">
              <a:rPr lang="en-US" smtClean="0"/>
              <a:pPr>
                <a:defRPr/>
              </a:pPr>
              <a:t>14</a:t>
            </a:fld>
            <a:endParaRPr lang="en-US" dirty="0"/>
          </a:p>
        </p:txBody>
      </p:sp>
    </p:spTree>
    <p:extLst>
      <p:ext uri="{BB962C8B-B14F-4D97-AF65-F5344CB8AC3E}">
        <p14:creationId xmlns:p14="http://schemas.microsoft.com/office/powerpoint/2010/main" val="177564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488B16-63A3-4446-904B-A868A22F65A6}" type="slidenum">
              <a:rPr lang="en-US" smtClean="0"/>
              <a:t>15</a:t>
            </a:fld>
            <a:endParaRPr lang="en-US"/>
          </a:p>
        </p:txBody>
      </p:sp>
    </p:spTree>
    <p:extLst>
      <p:ext uri="{BB962C8B-B14F-4D97-AF65-F5344CB8AC3E}">
        <p14:creationId xmlns:p14="http://schemas.microsoft.com/office/powerpoint/2010/main" val="3744731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3400" y="1295400"/>
            <a:ext cx="8001000" cy="5105400"/>
          </a:xfrm>
        </p:spPr>
        <p:txBody>
          <a:bodyPr/>
          <a:lstStyle>
            <a:lvl2pPr marL="684213" indent="-228600">
              <a:buFont typeface="Calibri" panose="020F050202020403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0" y="0"/>
            <a:ext cx="9144000"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848600" y="304800"/>
            <a:ext cx="1219200" cy="5821363"/>
          </a:xfrm>
        </p:spPr>
        <p:txBody>
          <a:bodyPr vert="eaVert" anchor="b" anchorCtr="0"/>
          <a:lstStyle>
            <a:lvl1pPr>
              <a:defRPr sz="3200"/>
            </a:lvl1pPr>
          </a:lstStyle>
          <a:p>
            <a:r>
              <a:rPr lang="en-US" dirty="0"/>
              <a:t>Click to edit Master title style</a:t>
            </a:r>
          </a:p>
        </p:txBody>
      </p:sp>
      <p:sp>
        <p:nvSpPr>
          <p:cNvPr id="3" name="Vertical Text Placeholder 2"/>
          <p:cNvSpPr>
            <a:spLocks noGrp="1"/>
          </p:cNvSpPr>
          <p:nvPr>
            <p:ph type="body" orient="vert" idx="1"/>
          </p:nvPr>
        </p:nvSpPr>
        <p:spPr>
          <a:xfrm>
            <a:off x="457200" y="457200"/>
            <a:ext cx="7086600" cy="5668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3012" y="5528379"/>
            <a:ext cx="1655064" cy="50430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099834"/>
          </a:xfrm>
          <a:prstGeom prst="rect">
            <a:avLst/>
          </a:prstGeom>
        </p:spPr>
      </p:pic>
      <p:sp>
        <p:nvSpPr>
          <p:cNvPr id="2" name="Rectangle 1"/>
          <p:cNvSpPr/>
          <p:nvPr userDrawn="1"/>
        </p:nvSpPr>
        <p:spPr>
          <a:xfrm>
            <a:off x="0" y="5526505"/>
            <a:ext cx="1732547" cy="1331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181600"/>
            <a:ext cx="9144000" cy="167640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5459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p:cNvSpPr/>
          <p:nvPr userDrawn="1"/>
        </p:nvSpPr>
        <p:spPr>
          <a:xfrm>
            <a:off x="0" y="-74428"/>
            <a:ext cx="9229060" cy="160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0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2"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685800"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685801" y="1219200"/>
            <a:ext cx="7772400" cy="4104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381000" y="1143000"/>
            <a:ext cx="84582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0" y="1066800"/>
            <a:ext cx="914400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7447" y="6096069"/>
            <a:ext cx="1655064" cy="50430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6096000"/>
            <a:ext cx="416379" cy="6477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5426015" y="-152400"/>
            <a:ext cx="2286000" cy="1219200"/>
          </a:xfrm>
          <a:prstGeom prst="rect">
            <a:avLst/>
          </a:prstGeom>
          <a:gradFill>
            <a:gsLst>
              <a:gs pos="100000">
                <a:schemeClr val="bg1">
                  <a:alpha val="0"/>
                </a:schemeClr>
              </a:gs>
              <a:gs pos="56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7620000" cy="7921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295400"/>
            <a:ext cx="76200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rotWithShape="1">
          <a:blip r:embed="rId14" cstate="print">
            <a:extLst>
              <a:ext uri="{28A0092B-C50C-407E-A947-70E740481C1C}">
                <a14:useLocalDpi xmlns:a14="http://schemas.microsoft.com/office/drawing/2010/main" val="0"/>
              </a:ext>
            </a:extLst>
          </a:blip>
          <a:srcRect l="32322" r="30846" b="39574"/>
          <a:stretch/>
        </p:blipFill>
        <p:spPr>
          <a:xfrm>
            <a:off x="8382000" y="6477069"/>
            <a:ext cx="609601" cy="304731"/>
          </a:xfrm>
          <a:prstGeom prst="rect">
            <a:avLst/>
          </a:prstGeom>
        </p:spPr>
      </p:pic>
      <p:sp>
        <p:nvSpPr>
          <p:cNvPr id="8" name="Rectangle 7"/>
          <p:cNvSpPr/>
          <p:nvPr userDrawn="1"/>
        </p:nvSpPr>
        <p:spPr>
          <a:xfrm>
            <a:off x="0" y="948879"/>
            <a:ext cx="9144000" cy="27432"/>
          </a:xfrm>
          <a:prstGeom prst="rect">
            <a:avLst/>
          </a:prstGeom>
          <a:gradFill flip="none" rotWithShape="1">
            <a:gsLst>
              <a:gs pos="100000">
                <a:schemeClr val="bg1">
                  <a:tint val="90000"/>
                </a:schemeClr>
              </a:gs>
              <a:gs pos="56000">
                <a:schemeClr val="accent4">
                  <a:lumMod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93666" y="0"/>
            <a:ext cx="10437666" cy="948879"/>
          </a:xfrm>
          <a:prstGeom prst="rect">
            <a:avLst/>
          </a:prstGeom>
        </p:spPr>
      </p:pic>
      <p:pic>
        <p:nvPicPr>
          <p:cNvPr id="13"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28600" y="6284495"/>
            <a:ext cx="357364" cy="421105"/>
          </a:xfrm>
          <a:prstGeom prst="rect">
            <a:avLst/>
          </a:prstGeom>
        </p:spPr>
      </p:pic>
    </p:spTree>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Lst>
  <p:txStyles>
    <p:titleStyle>
      <a:lvl1pPr algn="l" defTabSz="914400" rtl="0" eaLnBrk="1" latinLnBrk="0" hangingPunct="1">
        <a:spcBef>
          <a:spcPct val="0"/>
        </a:spcBef>
        <a:buNone/>
        <a:defRPr sz="3200" kern="1200" cap="none" spc="-100" baseline="0">
          <a:ln>
            <a:noFill/>
          </a:ln>
          <a:solidFill>
            <a:schemeClr val="tx2"/>
          </a:solidFill>
          <a:effectLst/>
          <a:latin typeface="Century Gothic" panose="020B0502020202020204" pitchFamily="34" charset="0"/>
          <a:ea typeface="+mj-ea"/>
          <a:cs typeface="+mj-cs"/>
        </a:defRPr>
      </a:lvl1pPr>
    </p:titleStyle>
    <p:bodyStyle>
      <a:lvl1pPr marL="346075" indent="-346075" algn="l" defTabSz="914400" rtl="0" eaLnBrk="1" latinLnBrk="0" hangingPunct="1">
        <a:spcBef>
          <a:spcPct val="20000"/>
        </a:spcBef>
        <a:buClr>
          <a:schemeClr val="tx1"/>
        </a:buClr>
        <a:buFont typeface="Arial" panose="020B0604020202020204" pitchFamily="34" charset="0"/>
        <a:buChar char="•"/>
        <a:defRPr sz="2200" b="0" kern="1200">
          <a:solidFill>
            <a:schemeClr val="tx1"/>
          </a:solidFill>
          <a:latin typeface="+mn-lt"/>
          <a:ea typeface="+mn-ea"/>
          <a:cs typeface="+mn-cs"/>
        </a:defRPr>
      </a:lvl1pPr>
      <a:lvl2pPr marL="684213" indent="-228600" algn="l" defTabSz="914400" rtl="0" eaLnBrk="1" latinLnBrk="0" hangingPunct="1">
        <a:spcBef>
          <a:spcPct val="20000"/>
        </a:spcBef>
        <a:buClr>
          <a:schemeClr val="accent2"/>
        </a:buClr>
        <a:buFont typeface="Calibri" panose="020F0502020204030204" pitchFamily="34" charset="0"/>
        <a:buChar char="−"/>
        <a:defRPr sz="2000" b="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b="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b="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b="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52601" y="5496089"/>
            <a:ext cx="7462734" cy="1361911"/>
          </a:xfrm>
          <a:prstGeom prst="rect">
            <a:avLst/>
          </a:prstGeom>
        </p:spPr>
        <p:txBody>
          <a:bodyPr wrap="square">
            <a:spAutoFit/>
          </a:bodyPr>
          <a:lstStyle/>
          <a:p>
            <a:pPr>
              <a:lnSpc>
                <a:spcPts val="2500"/>
              </a:lnSpc>
            </a:pPr>
            <a:r>
              <a:rPr lang="en-US" sz="1400" dirty="0" smtClean="0">
                <a:solidFill>
                  <a:schemeClr val="bg1"/>
                </a:solidFill>
                <a:latin typeface="Oswald light" panose="02000303000000000000" pitchFamily="2" charset="0"/>
              </a:rPr>
              <a:t>City </a:t>
            </a:r>
            <a:r>
              <a:rPr lang="en-US" sz="1400" dirty="0">
                <a:solidFill>
                  <a:schemeClr val="bg1"/>
                </a:solidFill>
                <a:latin typeface="Oswald light" panose="02000303000000000000" pitchFamily="2" charset="0"/>
              </a:rPr>
              <a:t>of Spokane, Public Works and </a:t>
            </a:r>
            <a:r>
              <a:rPr lang="en-US" sz="1400" dirty="0" smtClean="0">
                <a:solidFill>
                  <a:schemeClr val="bg1"/>
                </a:solidFill>
                <a:latin typeface="Oswald light" panose="02000303000000000000" pitchFamily="2" charset="0"/>
              </a:rPr>
              <a:t>Utilities</a:t>
            </a:r>
            <a:endParaRPr lang="en-US" sz="1400" dirty="0">
              <a:solidFill>
                <a:schemeClr val="bg1"/>
              </a:solidFill>
              <a:latin typeface="Oswald light" panose="02000303000000000000" pitchFamily="2" charset="0"/>
            </a:endParaRPr>
          </a:p>
          <a:p>
            <a:pPr>
              <a:lnSpc>
                <a:spcPts val="2500"/>
              </a:lnSpc>
            </a:pPr>
            <a:r>
              <a:rPr lang="en-US" dirty="0" smtClean="0">
                <a:solidFill>
                  <a:schemeClr val="bg1"/>
                </a:solidFill>
                <a:latin typeface="Oswald light" panose="02000303000000000000" pitchFamily="2" charset="0"/>
              </a:rPr>
              <a:t>Post </a:t>
            </a:r>
            <a:r>
              <a:rPr lang="en-US" dirty="0">
                <a:solidFill>
                  <a:schemeClr val="bg1"/>
                </a:solidFill>
                <a:latin typeface="Oswald light" panose="02000303000000000000" pitchFamily="2" charset="0"/>
              </a:rPr>
              <a:t>Street Pedestrian and Utility </a:t>
            </a:r>
            <a:r>
              <a:rPr lang="en-US" dirty="0" smtClean="0">
                <a:solidFill>
                  <a:schemeClr val="bg1"/>
                </a:solidFill>
                <a:latin typeface="Oswald light" panose="02000303000000000000" pitchFamily="2" charset="0"/>
              </a:rPr>
              <a:t>Bridge</a:t>
            </a:r>
          </a:p>
          <a:p>
            <a:pPr>
              <a:lnSpc>
                <a:spcPts val="2500"/>
              </a:lnSpc>
            </a:pPr>
            <a:r>
              <a:rPr lang="en-US" sz="1200" dirty="0" smtClean="0">
                <a:solidFill>
                  <a:schemeClr val="bg1"/>
                </a:solidFill>
                <a:latin typeface="Oswald light" panose="02000303000000000000" pitchFamily="2" charset="0"/>
              </a:rPr>
              <a:t>May 25, 2017</a:t>
            </a:r>
            <a:endParaRPr lang="en-US" sz="1200" dirty="0">
              <a:solidFill>
                <a:schemeClr val="bg1"/>
              </a:solidFill>
              <a:latin typeface="Oswald light" panose="02000303000000000000" pitchFamily="2" charset="0"/>
            </a:endParaRPr>
          </a:p>
          <a:p>
            <a:endParaRPr lang="en-US" sz="2000" dirty="0">
              <a:solidFill>
                <a:schemeClr val="accent5">
                  <a:lumMod val="50000"/>
                </a:schemeClr>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5583"/>
          <a:stretch/>
        </p:blipFill>
        <p:spPr>
          <a:xfrm>
            <a:off x="7456856" y="6172199"/>
            <a:ext cx="1502624" cy="460521"/>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5522495"/>
            <a:ext cx="838200" cy="9877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6624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pPr>
            <a:r>
              <a:rPr lang="en-US" dirty="0"/>
              <a:t>Benefits of Design-Build Delivery</a:t>
            </a:r>
          </a:p>
        </p:txBody>
      </p:sp>
      <p:sp>
        <p:nvSpPr>
          <p:cNvPr id="5" name="Content Placeholder 4"/>
          <p:cNvSpPr>
            <a:spLocks noGrp="1"/>
          </p:cNvSpPr>
          <p:nvPr>
            <p:ph idx="1"/>
          </p:nvPr>
        </p:nvSpPr>
        <p:spPr>
          <a:xfrm>
            <a:off x="457200" y="990600"/>
            <a:ext cx="8001000" cy="5299912"/>
          </a:xfrm>
          <a:prstGeom prst="rect">
            <a:avLst/>
          </a:prstGeom>
        </p:spPr>
        <p:txBody>
          <a:bodyPr wrap="square">
            <a:spAutoFit/>
          </a:bodyPr>
          <a:lstStyle/>
          <a:p>
            <a:pPr marL="114300" indent="0">
              <a:buNone/>
            </a:pPr>
            <a:r>
              <a:rPr lang="en-US" sz="2000" b="1" dirty="0">
                <a:latin typeface="+mn-lt"/>
              </a:rPr>
              <a:t>RCW 39.10.300(1)(b) “Greater Innovation or efficiencies between the designer and the builder”</a:t>
            </a:r>
          </a:p>
          <a:p>
            <a:pPr marL="742950" lvl="1" indent="-285750">
              <a:buFont typeface="Arial" panose="020B0604020202020204" pitchFamily="34" charset="0"/>
              <a:buChar char="•"/>
            </a:pPr>
            <a:r>
              <a:rPr lang="en-US" sz="1700" dirty="0">
                <a:latin typeface="+mn-lt"/>
              </a:rPr>
              <a:t>Maximum possibility for coordination of design, demolition and construction phasing to provide greatest project value and cost efficiency</a:t>
            </a:r>
          </a:p>
          <a:p>
            <a:pPr lvl="1"/>
            <a:endParaRPr lang="en-US" sz="1800" dirty="0">
              <a:latin typeface="+mn-lt"/>
            </a:endParaRPr>
          </a:p>
          <a:p>
            <a:pPr marL="114300" indent="0">
              <a:buNone/>
            </a:pPr>
            <a:r>
              <a:rPr lang="en-US" sz="2000" b="1" dirty="0">
                <a:latin typeface="+mn-lt"/>
              </a:rPr>
              <a:t>RCW 39.10.300 (1)(c) “significant savings in project delivery time”</a:t>
            </a:r>
          </a:p>
          <a:p>
            <a:pPr marL="742950" lvl="1" indent="-285750">
              <a:buFont typeface="Arial" panose="020B0604020202020204" pitchFamily="34" charset="0"/>
              <a:buChar char="•"/>
            </a:pPr>
            <a:r>
              <a:rPr lang="en-US" sz="1700" dirty="0">
                <a:latin typeface="+mn-lt"/>
              </a:rPr>
              <a:t>Progressive Design-Build is the fastest delivery method. Starting demolition work prior to completion of design is beneficial to the schedule</a:t>
            </a:r>
          </a:p>
          <a:p>
            <a:pPr lvl="1"/>
            <a:endParaRPr lang="en-US" sz="1800" dirty="0">
              <a:latin typeface="+mn-lt"/>
            </a:endParaRPr>
          </a:p>
          <a:p>
            <a:pPr marL="114300" indent="0">
              <a:buNone/>
            </a:pPr>
            <a:r>
              <a:rPr lang="en-US" sz="2000" b="1" dirty="0">
                <a:latin typeface="+mn-lt"/>
              </a:rPr>
              <a:t>RCW 39.10.280(2)(a) “Substantial Fiscal Benefit”</a:t>
            </a:r>
          </a:p>
          <a:p>
            <a:pPr marL="742950" lvl="1" indent="-285750">
              <a:buFont typeface="Arial" panose="020B0604020202020204" pitchFamily="34" charset="0"/>
              <a:buChar char="•"/>
            </a:pPr>
            <a:r>
              <a:rPr lang="en-US" sz="1700" dirty="0">
                <a:latin typeface="+mn-lt"/>
              </a:rPr>
              <a:t>The budget is limited to fit within the City’s project budget.  The </a:t>
            </a:r>
            <a:r>
              <a:rPr lang="en-US" sz="1700" dirty="0" smtClean="0">
                <a:latin typeface="+mn-lt"/>
              </a:rPr>
              <a:t>Design-Builder </a:t>
            </a:r>
            <a:r>
              <a:rPr lang="en-US" sz="1700" dirty="0">
                <a:latin typeface="+mn-lt"/>
              </a:rPr>
              <a:t>will be required to design within that budget.</a:t>
            </a:r>
          </a:p>
          <a:p>
            <a:pPr marL="742950" lvl="1" indent="-285750">
              <a:buFont typeface="Arial" panose="020B0604020202020204" pitchFamily="34" charset="0"/>
              <a:buChar char="•"/>
            </a:pPr>
            <a:r>
              <a:rPr lang="en-US" sz="1700" dirty="0">
                <a:latin typeface="+mn-lt"/>
              </a:rPr>
              <a:t>The Design-Builder’s involvement in the development of the scope shifts more risk of the performance of the project to the design-build team</a:t>
            </a:r>
          </a:p>
          <a:p>
            <a:pPr marL="742950" lvl="1" indent="-285750">
              <a:buFont typeface="Arial" panose="020B0604020202020204" pitchFamily="34" charset="0"/>
              <a:buChar char="•"/>
            </a:pPr>
            <a:r>
              <a:rPr lang="en-US" sz="1700" dirty="0">
                <a:latin typeface="+mn-lt"/>
              </a:rPr>
              <a:t>With one team managing the coordination of the various aspects of the project the City’s risk of claims by various contractors performing adjacent projects are reduced.</a:t>
            </a:r>
          </a:p>
        </p:txBody>
      </p:sp>
    </p:spTree>
    <p:extLst>
      <p:ext uri="{BB962C8B-B14F-4D97-AF65-F5344CB8AC3E}">
        <p14:creationId xmlns:p14="http://schemas.microsoft.com/office/powerpoint/2010/main" val="1734086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Questions/Answers</a:t>
            </a:r>
            <a:endParaRPr lang="en-US" dirty="0"/>
          </a:p>
        </p:txBody>
      </p:sp>
      <p:sp>
        <p:nvSpPr>
          <p:cNvPr id="6" name="Content Placeholder 5"/>
          <p:cNvSpPr>
            <a:spLocks noGrp="1"/>
          </p:cNvSpPr>
          <p:nvPr>
            <p:ph sz="half" idx="2"/>
          </p:nvPr>
        </p:nvSpPr>
        <p:spPr>
          <a:xfrm>
            <a:off x="228600" y="990600"/>
            <a:ext cx="8686800" cy="5334000"/>
          </a:xfrm>
        </p:spPr>
        <p:txBody>
          <a:bodyPr>
            <a:noAutofit/>
          </a:bodyPr>
          <a:lstStyle/>
          <a:p>
            <a:pPr marL="457200" lvl="0" indent="-457200">
              <a:buFont typeface="+mj-lt"/>
              <a:buAutoNum type="arabicPeriod"/>
            </a:pPr>
            <a:r>
              <a:rPr lang="en-US" sz="2200" dirty="0"/>
              <a:t>In section 6.2, what is meant by </a:t>
            </a:r>
            <a:r>
              <a:rPr lang="en-US" sz="2200" i="1" dirty="0"/>
              <a:t>“Enhanced Warranty”</a:t>
            </a:r>
            <a:r>
              <a:rPr lang="en-US" sz="2200" dirty="0"/>
              <a:t>?</a:t>
            </a:r>
          </a:p>
          <a:p>
            <a:pPr marL="461963" indent="0">
              <a:buNone/>
            </a:pPr>
            <a:r>
              <a:rPr lang="en-US" sz="2000" dirty="0" smtClean="0">
                <a:solidFill>
                  <a:srgbClr val="FF0000"/>
                </a:solidFill>
              </a:rPr>
              <a:t>Answer</a:t>
            </a:r>
            <a:r>
              <a:rPr lang="en-US" sz="2000" dirty="0">
                <a:solidFill>
                  <a:srgbClr val="FF0000"/>
                </a:solidFill>
              </a:rPr>
              <a:t>: Enhanced warranty refers to the benefit of the Owner having a single contract for both design and construction that transfers the majority of responsibility for achieving the reasonable performance requirements for the project as well as the completeness, accuracy and integration of the design and construction processes to the design-build entity.  </a:t>
            </a:r>
          </a:p>
          <a:p>
            <a:pPr marL="461963" indent="0">
              <a:spcBef>
                <a:spcPts val="1200"/>
              </a:spcBef>
              <a:buNone/>
            </a:pPr>
            <a:r>
              <a:rPr lang="en-US" sz="2000" dirty="0" smtClean="0">
                <a:solidFill>
                  <a:srgbClr val="FF0000"/>
                </a:solidFill>
              </a:rPr>
              <a:t>For </a:t>
            </a:r>
            <a:r>
              <a:rPr lang="en-US" sz="2000" dirty="0">
                <a:solidFill>
                  <a:srgbClr val="FF0000"/>
                </a:solidFill>
              </a:rPr>
              <a:t>example, in the case of the need to maintain service through the sewer interceptor, the construction must occur on only one half of the bridge at a time.  Having a single point of responsibility for the design as well as the sequencing and scheduling of the construction of both of these halves will reduce the risk to the City of claims based on issues with the design.  In addition, the integration of the designer and the constructor at the design phase through progressive design-build will assist in resolving conflicts between the design and the constructions means and methods that are inherent in a bridge that must be constructed with special circumstances such as the requirement to constantly maintain the service of the sewer interceptor. </a:t>
            </a:r>
          </a:p>
          <a:p>
            <a:pPr marL="461963" indent="-461963">
              <a:buNone/>
            </a:pPr>
            <a:endParaRPr lang="en-US" sz="2000" dirty="0">
              <a:solidFill>
                <a:srgbClr val="FF0000"/>
              </a:solidFill>
            </a:endParaRPr>
          </a:p>
          <a:p>
            <a:pPr marL="0" indent="0">
              <a:buNone/>
            </a:pPr>
            <a:endParaRPr lang="en-US" sz="2000" dirty="0" smtClean="0"/>
          </a:p>
          <a:p>
            <a:pPr marL="0" indent="0">
              <a:buNone/>
            </a:pPr>
            <a:endParaRPr lang="en-US" sz="2000" dirty="0"/>
          </a:p>
          <a:p>
            <a:pPr marL="0" indent="0">
              <a:buNone/>
            </a:pPr>
            <a:r>
              <a:rPr lang="en-US" sz="2000" dirty="0" smtClean="0"/>
              <a:t>	</a:t>
            </a:r>
            <a:endParaRPr lang="en-US"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40625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Questions/Answers</a:t>
            </a:r>
            <a:endParaRPr lang="en-US" dirty="0"/>
          </a:p>
        </p:txBody>
      </p:sp>
      <p:sp>
        <p:nvSpPr>
          <p:cNvPr id="6" name="Content Placeholder 5"/>
          <p:cNvSpPr>
            <a:spLocks noGrp="1"/>
          </p:cNvSpPr>
          <p:nvPr>
            <p:ph sz="half" idx="2"/>
          </p:nvPr>
        </p:nvSpPr>
        <p:spPr>
          <a:xfrm>
            <a:off x="228600" y="1066800"/>
            <a:ext cx="8534400" cy="5257799"/>
          </a:xfrm>
        </p:spPr>
        <p:txBody>
          <a:bodyPr>
            <a:noAutofit/>
          </a:bodyPr>
          <a:lstStyle/>
          <a:p>
            <a:pPr marL="461963" indent="-461963">
              <a:buAutoNum type="arabicPeriod" startAt="2"/>
            </a:pPr>
            <a:r>
              <a:rPr lang="en-US" sz="2200" dirty="0" smtClean="0"/>
              <a:t>The </a:t>
            </a:r>
            <a:r>
              <a:rPr lang="en-US" sz="2200" dirty="0"/>
              <a:t>schedule provides less than 1 month from issue of RFP to due date for proposals. In Section 7.8 DB Procurement, it appears that the deliverable will include submittal of proposed design solutions, and scoring may be based on cost or other price-related factors. Please explain why more time is not given for the preparation of proposals</a:t>
            </a:r>
            <a:r>
              <a:rPr lang="en-US" sz="2200" dirty="0" smtClean="0"/>
              <a:t>.</a:t>
            </a:r>
          </a:p>
          <a:p>
            <a:pPr marL="461963" indent="-461963">
              <a:buNone/>
            </a:pPr>
            <a:r>
              <a:rPr lang="en-US" sz="2200" dirty="0"/>
              <a:t>	</a:t>
            </a:r>
            <a:r>
              <a:rPr lang="en-US" sz="2000" dirty="0">
                <a:solidFill>
                  <a:srgbClr val="FF0000"/>
                </a:solidFill>
              </a:rPr>
              <a:t>Answer: Agree that RFP phase is too optimistic. The City is consulting with WSDOT and will also consult with the industry before establishing a final timeline for Proposal submittals.  The City recognizes the unique nature of heavy civil construction and will base its final timeline on recommendations from both WSDOT and the industry.  The City’s intent is to increase the duration of the RFP phase in response to these recommendations. Further, the City intends to use the Progressive Design-Build model as much as it can and will significantly reduce the number of required design solutions with the RFP submittal to the bare minimum to reduce the burden on the Proposer and to maximize the early integration between the City and the Design-Builder.</a:t>
            </a:r>
          </a:p>
          <a:p>
            <a:pPr marL="461963" indent="-461963">
              <a:buNone/>
            </a:pPr>
            <a:endParaRPr lang="en-US" sz="2200" dirty="0" smtClean="0">
              <a:solidFill>
                <a:srgbClr val="FF0000"/>
              </a:solidFill>
            </a:endParaRPr>
          </a:p>
          <a:p>
            <a:pPr marL="461963" indent="-461963">
              <a:buNone/>
            </a:pPr>
            <a:endParaRPr lang="en-US" sz="2000" dirty="0">
              <a:solidFill>
                <a:srgbClr val="FF0000"/>
              </a:solidFill>
            </a:endParaRPr>
          </a:p>
          <a:p>
            <a:pPr marL="0" indent="0">
              <a:buNone/>
            </a:pPr>
            <a:endParaRPr lang="en-US" sz="2000" dirty="0" smtClean="0"/>
          </a:p>
          <a:p>
            <a:pPr marL="0" indent="0">
              <a:buNone/>
            </a:pPr>
            <a:endParaRPr lang="en-US" sz="2000" dirty="0"/>
          </a:p>
          <a:p>
            <a:pPr marL="0" indent="0">
              <a:buNone/>
            </a:pPr>
            <a:r>
              <a:rPr lang="en-US" sz="2000" dirty="0" smtClean="0"/>
              <a:t>	</a:t>
            </a:r>
            <a:endParaRPr lang="en-US"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1782612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Questions/Answers</a:t>
            </a:r>
            <a:endParaRPr lang="en-US" dirty="0"/>
          </a:p>
        </p:txBody>
      </p:sp>
      <p:sp>
        <p:nvSpPr>
          <p:cNvPr id="6" name="Content Placeholder 5"/>
          <p:cNvSpPr>
            <a:spLocks noGrp="1"/>
          </p:cNvSpPr>
          <p:nvPr>
            <p:ph sz="half" idx="2"/>
          </p:nvPr>
        </p:nvSpPr>
        <p:spPr>
          <a:xfrm>
            <a:off x="152400" y="990600"/>
            <a:ext cx="8686800" cy="5257800"/>
          </a:xfrm>
        </p:spPr>
        <p:txBody>
          <a:bodyPr>
            <a:noAutofit/>
          </a:bodyPr>
          <a:lstStyle/>
          <a:p>
            <a:pPr marL="461963" lvl="0" indent="-461963">
              <a:buNone/>
            </a:pPr>
            <a:r>
              <a:rPr lang="en-US" sz="2000" dirty="0" smtClean="0"/>
              <a:t>3. </a:t>
            </a:r>
            <a:r>
              <a:rPr lang="en-US" sz="2000" dirty="0" smtClean="0">
                <a:solidFill>
                  <a:srgbClr val="FF0000"/>
                </a:solidFill>
              </a:rPr>
              <a:t>	</a:t>
            </a:r>
            <a:r>
              <a:rPr lang="en-US" sz="2000" dirty="0" smtClean="0"/>
              <a:t>Attachment </a:t>
            </a:r>
            <a:r>
              <a:rPr lang="en-US" sz="2000" dirty="0"/>
              <a:t>E illustrates that the City has only complete one D/B project, the Nelson Service Center, which appears to have gone 13% over budget and delivered 3 months late. The vast majority of the other projects were DBB delivery, on budget but typically delivered late. Please explain what the City and Consultants will be doing differently to ensure on-time, on-budget delivery of this project.</a:t>
            </a:r>
          </a:p>
          <a:p>
            <a:pPr marL="461963" indent="0">
              <a:buNone/>
            </a:pPr>
            <a:r>
              <a:rPr lang="en-US" sz="2000" dirty="0" smtClean="0">
                <a:solidFill>
                  <a:srgbClr val="FF0000"/>
                </a:solidFill>
              </a:rPr>
              <a:t>Answer</a:t>
            </a:r>
            <a:r>
              <a:rPr lang="en-US" sz="2000" dirty="0">
                <a:solidFill>
                  <a:srgbClr val="FF0000"/>
                </a:solidFill>
              </a:rPr>
              <a:t>: The project budget was increased due to owner approved scope additions.  The DB team identified opportunities to increase the number of Fleet maintenance bays and expand the facility size for a nominal increase in cost.  The City felt the project was achievable per the original budget but was happy to receive a better product for a small increase in budget. The Nelson Service Center was the 2016 DBIA Excellence in Process award recipient.  </a:t>
            </a:r>
            <a:r>
              <a:rPr lang="en-US" sz="2000" dirty="0"/>
              <a:t> </a:t>
            </a:r>
          </a:p>
          <a:p>
            <a:pPr marL="461963" indent="0">
              <a:spcBef>
                <a:spcPts val="1200"/>
              </a:spcBef>
              <a:buNone/>
            </a:pPr>
            <a:r>
              <a:rPr lang="en-US" sz="2000" dirty="0" smtClean="0">
                <a:solidFill>
                  <a:srgbClr val="FF0000"/>
                </a:solidFill>
              </a:rPr>
              <a:t>Other </a:t>
            </a:r>
            <a:r>
              <a:rPr lang="en-US" sz="2000" dirty="0">
                <a:solidFill>
                  <a:srgbClr val="FF0000"/>
                </a:solidFill>
              </a:rPr>
              <a:t>schedule increases to DBB projects are primarily attributed to unforeseen underground conditions and owner directed increases to scope.</a:t>
            </a:r>
            <a:r>
              <a:rPr lang="en-US" sz="2000" b="1" i="1" u="sng" dirty="0">
                <a:solidFill>
                  <a:srgbClr val="FF0000"/>
                </a:solidFill>
              </a:rPr>
              <a:t> </a:t>
            </a:r>
            <a:endParaRPr lang="en-US" sz="2000" dirty="0">
              <a:solidFill>
                <a:srgbClr val="FF0000"/>
              </a:solidFill>
            </a:endParaRPr>
          </a:p>
          <a:p>
            <a:pPr marL="461963" indent="-461963">
              <a:buNone/>
            </a:pPr>
            <a:endParaRPr lang="en-US" sz="2000" i="1" u="sng" dirty="0" smtClean="0">
              <a:solidFill>
                <a:srgbClr val="FF0000"/>
              </a:solidFill>
            </a:endParaRPr>
          </a:p>
          <a:p>
            <a:pPr marL="461963" indent="-461963">
              <a:buNone/>
            </a:pPr>
            <a:endParaRPr lang="en-US" sz="1500" dirty="0">
              <a:solidFill>
                <a:srgbClr val="FF0000"/>
              </a:solidFill>
            </a:endParaRPr>
          </a:p>
          <a:p>
            <a:pPr marL="461963" lvl="0" indent="-461963">
              <a:buNone/>
            </a:pPr>
            <a:endParaRPr lang="en-US" sz="2000" dirty="0"/>
          </a:p>
          <a:p>
            <a:pPr marL="0" indent="0">
              <a:buNone/>
            </a:pPr>
            <a:endParaRPr lang="en-US" dirty="0"/>
          </a:p>
        </p:txBody>
      </p:sp>
    </p:spTree>
    <p:extLst>
      <p:ext uri="{BB962C8B-B14F-4D97-AF65-F5344CB8AC3E}">
        <p14:creationId xmlns:p14="http://schemas.microsoft.com/office/powerpoint/2010/main" val="841363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Questions/Answers</a:t>
            </a:r>
            <a:endParaRPr lang="en-US" dirty="0"/>
          </a:p>
        </p:txBody>
      </p:sp>
      <p:sp>
        <p:nvSpPr>
          <p:cNvPr id="6" name="Content Placeholder 5"/>
          <p:cNvSpPr>
            <a:spLocks noGrp="1"/>
          </p:cNvSpPr>
          <p:nvPr>
            <p:ph sz="half" idx="2"/>
          </p:nvPr>
        </p:nvSpPr>
        <p:spPr>
          <a:xfrm>
            <a:off x="381000" y="990600"/>
            <a:ext cx="8305800" cy="5410200"/>
          </a:xfrm>
        </p:spPr>
        <p:txBody>
          <a:bodyPr>
            <a:noAutofit/>
          </a:bodyPr>
          <a:lstStyle/>
          <a:p>
            <a:pPr marL="461963" lvl="0" indent="-461963">
              <a:buNone/>
            </a:pPr>
            <a:r>
              <a:rPr lang="en-US" sz="2000" dirty="0" smtClean="0"/>
              <a:t>4.	Please </a:t>
            </a:r>
            <a:r>
              <a:rPr lang="en-US" sz="2000" dirty="0"/>
              <a:t>verify that an appropriate honorarium will be issued to the teams that are not awarded the project. (RCW 39.10.330 Item 8)</a:t>
            </a:r>
          </a:p>
          <a:p>
            <a:pPr marL="461963" indent="0">
              <a:buNone/>
            </a:pPr>
            <a:r>
              <a:rPr lang="en-US" sz="2000" dirty="0" smtClean="0">
                <a:solidFill>
                  <a:srgbClr val="FF0000"/>
                </a:solidFill>
              </a:rPr>
              <a:t>Answer</a:t>
            </a:r>
            <a:r>
              <a:rPr lang="en-US" sz="2000" dirty="0">
                <a:solidFill>
                  <a:srgbClr val="FF0000"/>
                </a:solidFill>
              </a:rPr>
              <a:t>: It is the city’s intent to provide an honorarium to shortlisted firms that are not selected for the project. The honorarium amount has not been established yet but will likely be between $5,000 and $15,000 and the amount will be based on the considerations set forth in the statute.</a:t>
            </a:r>
          </a:p>
          <a:p>
            <a:pPr marL="461963" indent="-461963">
              <a:buNone/>
            </a:pPr>
            <a:endParaRPr lang="en-US" sz="2000" dirty="0">
              <a:solidFill>
                <a:srgbClr val="FF0000"/>
              </a:solidFill>
            </a:endParaRPr>
          </a:p>
          <a:p>
            <a:pPr marL="0" indent="0">
              <a:buNone/>
            </a:pPr>
            <a:endParaRPr lang="en-US" sz="2000" dirty="0" smtClean="0"/>
          </a:p>
          <a:p>
            <a:pPr marL="0" indent="0">
              <a:buNone/>
            </a:pPr>
            <a:endParaRPr lang="en-US" sz="2000" dirty="0"/>
          </a:p>
          <a:p>
            <a:pPr marL="0" indent="0">
              <a:buNone/>
            </a:pPr>
            <a:r>
              <a:rPr lang="en-US" sz="2000" dirty="0" smtClean="0"/>
              <a:t>	</a:t>
            </a:r>
            <a:endParaRPr lang="en-US"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708310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457200"/>
            <a:ext cx="6878511" cy="590483"/>
          </a:xfrm>
          <a:prstGeom prst="rect">
            <a:avLst/>
          </a:prstGeom>
        </p:spPr>
        <p:txBody>
          <a:bodyPr wrap="square">
            <a:spAutoFit/>
          </a:bodyPr>
          <a:lstStyle/>
          <a:p>
            <a:pPr algn="ctr">
              <a:lnSpc>
                <a:spcPts val="3800"/>
              </a:lnSpc>
            </a:pPr>
            <a:r>
              <a:rPr lang="en-US" sz="4800" b="1" i="1" dirty="0">
                <a:solidFill>
                  <a:schemeClr val="bg1"/>
                </a:solidFill>
                <a:effectLst>
                  <a:outerShdw blurRad="38100" dist="38100" dir="2700000" algn="tl">
                    <a:srgbClr val="000000">
                      <a:alpha val="43137"/>
                    </a:srgbClr>
                  </a:outerShdw>
                </a:effectLst>
                <a:latin typeface="Century Gothic" panose="020B0502020202020204" pitchFamily="34" charset="0"/>
              </a:rPr>
              <a:t>Thank you!</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5583"/>
          <a:stretch/>
        </p:blipFill>
        <p:spPr>
          <a:xfrm>
            <a:off x="6781800" y="5943600"/>
            <a:ext cx="2062194" cy="632017"/>
          </a:xfrm>
          <a:prstGeom prst="rect">
            <a:avLst/>
          </a:prstGeom>
        </p:spPr>
      </p:pic>
    </p:spTree>
    <p:extLst>
      <p:ext uri="{BB962C8B-B14F-4D97-AF65-F5344CB8AC3E}">
        <p14:creationId xmlns:p14="http://schemas.microsoft.com/office/powerpoint/2010/main" val="366218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Post Street Bridge Overview</a:t>
            </a:r>
            <a:endParaRPr lang="en-US" dirty="0"/>
          </a:p>
        </p:txBody>
      </p:sp>
      <p:sp>
        <p:nvSpPr>
          <p:cNvPr id="5" name="Content Placeholder 4"/>
          <p:cNvSpPr>
            <a:spLocks noGrp="1"/>
          </p:cNvSpPr>
          <p:nvPr>
            <p:ph idx="1"/>
          </p:nvPr>
        </p:nvSpPr>
        <p:spPr/>
        <p:txBody>
          <a:bodyPr/>
          <a:lstStyle/>
          <a:p>
            <a:pPr>
              <a:spcAft>
                <a:spcPct val="15000"/>
              </a:spcAft>
              <a:buClr>
                <a:srgbClr val="243239"/>
              </a:buClr>
              <a:buSzPct val="100000"/>
            </a:pPr>
            <a:r>
              <a:rPr lang="en-US" sz="2400" b="1" dirty="0" smtClean="0"/>
              <a:t>Why replace the Post Street Bridge?</a:t>
            </a:r>
            <a:endParaRPr lang="en-US" sz="2400" b="1" dirty="0"/>
          </a:p>
          <a:p>
            <a:pPr lvl="1">
              <a:spcAft>
                <a:spcPct val="15000"/>
              </a:spcAft>
              <a:buClr>
                <a:srgbClr val="243239"/>
              </a:buClr>
              <a:buSzPct val="100000"/>
              <a:buFont typeface="Arial" panose="020B0604020202020204" pitchFamily="34" charset="0"/>
              <a:buChar char="•"/>
            </a:pPr>
            <a:r>
              <a:rPr lang="en-US" sz="2400" dirty="0" smtClean="0"/>
              <a:t>Built 1917, super structure severely deteriorated</a:t>
            </a:r>
            <a:endParaRPr lang="en-US" sz="2400" dirty="0"/>
          </a:p>
          <a:p>
            <a:pPr lvl="1">
              <a:spcAft>
                <a:spcPct val="15000"/>
              </a:spcAft>
              <a:buClr>
                <a:srgbClr val="243239"/>
              </a:buClr>
              <a:buSzPct val="100000"/>
              <a:buFont typeface="Arial" panose="020B0604020202020204" pitchFamily="34" charset="0"/>
              <a:buChar char="•"/>
            </a:pPr>
            <a:r>
              <a:rPr lang="en-US" sz="2400" dirty="0" smtClean="0"/>
              <a:t>Significant Load Limits in place</a:t>
            </a:r>
            <a:endParaRPr lang="en-US" sz="2400" dirty="0"/>
          </a:p>
          <a:p>
            <a:pPr lvl="1">
              <a:spcAft>
                <a:spcPct val="15000"/>
              </a:spcAft>
              <a:buClr>
                <a:srgbClr val="243239"/>
              </a:buClr>
              <a:buSzPct val="100000"/>
              <a:buFont typeface="Arial" panose="020B0604020202020204" pitchFamily="34" charset="0"/>
              <a:buChar char="•"/>
            </a:pPr>
            <a:r>
              <a:rPr lang="en-US" sz="2400" dirty="0" smtClean="0"/>
              <a:t>Bridge serves as major link to downtown</a:t>
            </a:r>
            <a:endParaRPr lang="en-US" sz="2400" dirty="0"/>
          </a:p>
          <a:p>
            <a:pPr lvl="1">
              <a:spcAft>
                <a:spcPct val="15000"/>
              </a:spcAft>
              <a:buClr>
                <a:srgbClr val="243239"/>
              </a:buClr>
              <a:buSzPct val="100000"/>
              <a:buFont typeface="Arial" panose="020B0604020202020204" pitchFamily="34" charset="0"/>
              <a:buChar char="•"/>
            </a:pPr>
            <a:r>
              <a:rPr lang="en-US" sz="2400" dirty="0" smtClean="0"/>
              <a:t>Bridge provides vital peak hour relief</a:t>
            </a:r>
            <a:endParaRPr lang="en-US" sz="2400" dirty="0"/>
          </a:p>
          <a:p>
            <a:pPr lvl="1">
              <a:spcAft>
                <a:spcPct val="15000"/>
              </a:spcAft>
              <a:buClr>
                <a:srgbClr val="243239"/>
              </a:buClr>
              <a:buSzPct val="100000"/>
              <a:buFont typeface="Arial" panose="020B0604020202020204" pitchFamily="34" charset="0"/>
              <a:buChar char="•"/>
            </a:pPr>
            <a:r>
              <a:rPr lang="en-US" sz="2400" dirty="0" smtClean="0"/>
              <a:t>Need to upsize non-redundant sanitary sewer main</a:t>
            </a:r>
          </a:p>
          <a:p>
            <a:pPr lvl="1">
              <a:spcAft>
                <a:spcPct val="15000"/>
              </a:spcAft>
              <a:buClr>
                <a:srgbClr val="243239"/>
              </a:buClr>
              <a:buSzPct val="100000"/>
              <a:buFont typeface="Arial" panose="020B0604020202020204" pitchFamily="34" charset="0"/>
              <a:buChar char="•"/>
            </a:pPr>
            <a:r>
              <a:rPr lang="en-US" sz="2400" dirty="0" smtClean="0"/>
              <a:t>Need to upsize power, communications &amp; water transmission links</a:t>
            </a:r>
            <a:endParaRPr lang="en-US" sz="2400" dirty="0"/>
          </a:p>
        </p:txBody>
      </p:sp>
    </p:spTree>
    <p:extLst>
      <p:ext uri="{BB962C8B-B14F-4D97-AF65-F5344CB8AC3E}">
        <p14:creationId xmlns:p14="http://schemas.microsoft.com/office/powerpoint/2010/main" val="3636501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Post Street Bridge Map</a:t>
            </a:r>
            <a:endParaRPr lang="en-US" dirty="0"/>
          </a:p>
        </p:txBody>
      </p:sp>
      <p:pic>
        <p:nvPicPr>
          <p:cNvPr id="3" name="Content Placeholder 2"/>
          <p:cNvPicPr>
            <a:picLocks noGrp="1" noChangeAspect="1"/>
          </p:cNvPicPr>
          <p:nvPr>
            <p:ph idx="1"/>
          </p:nvPr>
        </p:nvPicPr>
        <p:blipFill>
          <a:blip r:embed="rId2"/>
          <a:stretch>
            <a:fillRect/>
          </a:stretch>
        </p:blipFill>
        <p:spPr>
          <a:xfrm>
            <a:off x="914400" y="1066800"/>
            <a:ext cx="7086600" cy="5466729"/>
          </a:xfrm>
          <a:prstGeom prst="rect">
            <a:avLst/>
          </a:prstGeom>
        </p:spPr>
      </p:pic>
    </p:spTree>
    <p:extLst>
      <p:ext uri="{BB962C8B-B14F-4D97-AF65-F5344CB8AC3E}">
        <p14:creationId xmlns:p14="http://schemas.microsoft.com/office/powerpoint/2010/main" val="1225913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Organizational Chart</a:t>
            </a:r>
          </a:p>
        </p:txBody>
      </p:sp>
      <p:pic>
        <p:nvPicPr>
          <p:cNvPr id="113" name="Content Placeholder 112"/>
          <p:cNvPicPr>
            <a:picLocks noGrp="1" noChangeAspect="1"/>
          </p:cNvPicPr>
          <p:nvPr>
            <p:ph idx="1"/>
          </p:nvPr>
        </p:nvPicPr>
        <p:blipFill>
          <a:blip r:embed="rId2"/>
          <a:stretch>
            <a:fillRect/>
          </a:stretch>
        </p:blipFill>
        <p:spPr>
          <a:xfrm>
            <a:off x="990600" y="990600"/>
            <a:ext cx="7086600" cy="5631182"/>
          </a:xfrm>
          <a:prstGeom prst="rect">
            <a:avLst/>
          </a:prstGeom>
        </p:spPr>
      </p:pic>
    </p:spTree>
    <p:extLst>
      <p:ext uri="{BB962C8B-B14F-4D97-AF65-F5344CB8AC3E}">
        <p14:creationId xmlns:p14="http://schemas.microsoft.com/office/powerpoint/2010/main" val="2473307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04800" y="381000"/>
            <a:ext cx="6553200" cy="487362"/>
          </a:xfrm>
        </p:spPr>
        <p:txBody>
          <a:bodyPr/>
          <a:lstStyle/>
          <a:p>
            <a:r>
              <a:rPr lang="en-US" sz="3200" cap="none" dirty="0" smtClean="0"/>
              <a:t>Post Street Bridge Artist Rendering</a:t>
            </a:r>
            <a:endParaRPr lang="en-US" sz="3200" cap="non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892" y="1143000"/>
            <a:ext cx="7996708" cy="5232882"/>
          </a:xfrm>
          <a:prstGeom prst="rect">
            <a:avLst/>
          </a:prstGeom>
        </p:spPr>
      </p:pic>
    </p:spTree>
    <p:extLst>
      <p:ext uri="{BB962C8B-B14F-4D97-AF65-F5344CB8AC3E}">
        <p14:creationId xmlns:p14="http://schemas.microsoft.com/office/powerpoint/2010/main" val="3283464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Post Street Bridge </a:t>
            </a:r>
            <a:r>
              <a:rPr lang="en-US" dirty="0"/>
              <a:t>Project Budget</a:t>
            </a:r>
          </a:p>
        </p:txBody>
      </p:sp>
      <p:sp>
        <p:nvSpPr>
          <p:cNvPr id="5" name="Text Placeholder 2"/>
          <p:cNvSpPr>
            <a:spLocks noGrp="1"/>
          </p:cNvSpPr>
          <p:nvPr>
            <p:ph idx="1"/>
          </p:nvPr>
        </p:nvSpPr>
        <p:spPr>
          <a:xfrm>
            <a:off x="152400" y="1066800"/>
            <a:ext cx="8153400" cy="4648200"/>
          </a:xfrm>
        </p:spPr>
        <p:txBody>
          <a:bodyPr>
            <a:noAutofit/>
          </a:bodyPr>
          <a:lstStyle/>
          <a:p>
            <a:pPr marL="280988" lvl="1" indent="0">
              <a:lnSpc>
                <a:spcPct val="120000"/>
              </a:lnSpc>
              <a:spcAft>
                <a:spcPct val="15000"/>
              </a:spcAft>
              <a:buClr>
                <a:srgbClr val="243239"/>
              </a:buClr>
              <a:buSzPct val="100000"/>
              <a:buNone/>
            </a:pPr>
            <a:r>
              <a:rPr lang="en-US" sz="2400" b="1" dirty="0">
                <a:solidFill>
                  <a:schemeClr val="tx1"/>
                </a:solidFill>
              </a:rPr>
              <a:t>Professional Services		</a:t>
            </a:r>
            <a:r>
              <a:rPr lang="en-US" sz="2400" b="1" dirty="0" smtClean="0">
                <a:solidFill>
                  <a:schemeClr val="tx1"/>
                </a:solidFill>
              </a:rPr>
              <a:t>	$  1,245,000</a:t>
            </a:r>
            <a:endParaRPr lang="en-US" sz="2400" b="1" dirty="0">
              <a:solidFill>
                <a:schemeClr val="tx1"/>
              </a:solidFill>
            </a:endParaRPr>
          </a:p>
          <a:p>
            <a:pPr marL="280988" lvl="1" indent="0">
              <a:lnSpc>
                <a:spcPct val="120000"/>
              </a:lnSpc>
              <a:spcAft>
                <a:spcPct val="15000"/>
              </a:spcAft>
              <a:buClr>
                <a:srgbClr val="243239"/>
              </a:buClr>
              <a:buSzPct val="100000"/>
              <a:buNone/>
            </a:pPr>
            <a:r>
              <a:rPr lang="en-US" sz="2400" b="1" dirty="0"/>
              <a:t>Construction</a:t>
            </a:r>
            <a:r>
              <a:rPr lang="en-US" sz="2400" b="1" dirty="0">
                <a:solidFill>
                  <a:schemeClr val="tx1"/>
                </a:solidFill>
              </a:rPr>
              <a:t> Cost 		</a:t>
            </a:r>
            <a:r>
              <a:rPr lang="en-US" sz="2400" b="1" dirty="0" smtClean="0">
                <a:solidFill>
                  <a:schemeClr val="tx1"/>
                </a:solidFill>
              </a:rPr>
              <a:t>		$  </a:t>
            </a:r>
            <a:r>
              <a:rPr lang="en-US" sz="2400" b="1" dirty="0" smtClean="0"/>
              <a:t>8</a:t>
            </a:r>
            <a:r>
              <a:rPr lang="en-US" sz="2400" b="1" dirty="0" smtClean="0">
                <a:solidFill>
                  <a:schemeClr val="tx1"/>
                </a:solidFill>
              </a:rPr>
              <a:t>,300,000</a:t>
            </a:r>
            <a:endParaRPr lang="en-US" sz="2400" b="1" dirty="0">
              <a:solidFill>
                <a:schemeClr val="tx1"/>
              </a:solidFill>
            </a:endParaRPr>
          </a:p>
          <a:p>
            <a:pPr marL="280988" lvl="1" indent="0">
              <a:lnSpc>
                <a:spcPct val="120000"/>
              </a:lnSpc>
              <a:spcAft>
                <a:spcPct val="15000"/>
              </a:spcAft>
              <a:buClr>
                <a:srgbClr val="243239"/>
              </a:buClr>
              <a:buSzPct val="100000"/>
              <a:buNone/>
            </a:pPr>
            <a:r>
              <a:rPr lang="en-US" sz="2400" b="1" dirty="0" smtClean="0">
                <a:solidFill>
                  <a:schemeClr val="tx1"/>
                </a:solidFill>
              </a:rPr>
              <a:t>Contract </a:t>
            </a:r>
            <a:r>
              <a:rPr lang="en-US" sz="2400" b="1" dirty="0">
                <a:solidFill>
                  <a:schemeClr val="tx1"/>
                </a:solidFill>
              </a:rPr>
              <a:t>Admin/Other		</a:t>
            </a:r>
            <a:r>
              <a:rPr lang="en-US" sz="2400" b="1" dirty="0" smtClean="0">
                <a:solidFill>
                  <a:schemeClr val="tx1"/>
                </a:solidFill>
              </a:rPr>
              <a:t>	$   100,000 </a:t>
            </a:r>
            <a:endParaRPr lang="en-US" sz="2400" b="1" dirty="0">
              <a:solidFill>
                <a:schemeClr val="tx1"/>
              </a:solidFill>
            </a:endParaRPr>
          </a:p>
          <a:p>
            <a:pPr marL="280988" lvl="1" indent="0">
              <a:lnSpc>
                <a:spcPct val="120000"/>
              </a:lnSpc>
              <a:spcAft>
                <a:spcPct val="15000"/>
              </a:spcAft>
              <a:buClr>
                <a:srgbClr val="243239"/>
              </a:buClr>
              <a:buSzPct val="100000"/>
              <a:buNone/>
            </a:pPr>
            <a:r>
              <a:rPr lang="en-US" sz="2400" b="1" dirty="0" smtClean="0">
                <a:solidFill>
                  <a:schemeClr val="tx1"/>
                </a:solidFill>
              </a:rPr>
              <a:t>Contingencies </a:t>
            </a:r>
            <a:r>
              <a:rPr lang="en-US" sz="2400" b="1" dirty="0">
                <a:solidFill>
                  <a:schemeClr val="tx1"/>
                </a:solidFill>
              </a:rPr>
              <a:t>			</a:t>
            </a:r>
            <a:r>
              <a:rPr lang="en-US" sz="2400" b="1" dirty="0" smtClean="0">
                <a:solidFill>
                  <a:schemeClr val="tx1"/>
                </a:solidFill>
              </a:rPr>
              <a:t>	$   </a:t>
            </a:r>
            <a:r>
              <a:rPr lang="en-US" sz="2400" b="1" dirty="0" smtClean="0"/>
              <a:t>477</a:t>
            </a:r>
            <a:r>
              <a:rPr lang="en-US" sz="2400" b="1" dirty="0" smtClean="0">
                <a:solidFill>
                  <a:schemeClr val="tx1"/>
                </a:solidFill>
              </a:rPr>
              <a:t>,250</a:t>
            </a:r>
            <a:endParaRPr lang="en-US" sz="2400" b="1" dirty="0">
              <a:solidFill>
                <a:schemeClr val="tx1"/>
              </a:solidFill>
            </a:endParaRPr>
          </a:p>
          <a:p>
            <a:pPr marL="280988" lvl="1" indent="0">
              <a:lnSpc>
                <a:spcPct val="120000"/>
              </a:lnSpc>
              <a:spcAft>
                <a:spcPct val="15000"/>
              </a:spcAft>
              <a:buClr>
                <a:srgbClr val="243239"/>
              </a:buClr>
              <a:buSzPct val="100000"/>
              <a:buNone/>
            </a:pPr>
            <a:r>
              <a:rPr lang="en-US" sz="2400" b="1" dirty="0">
                <a:solidFill>
                  <a:schemeClr val="tx1"/>
                </a:solidFill>
              </a:rPr>
              <a:t>Other Related Project Expenses	</a:t>
            </a:r>
            <a:r>
              <a:rPr lang="en-US" sz="2400" b="1" dirty="0" smtClean="0">
                <a:solidFill>
                  <a:schemeClr val="tx1"/>
                </a:solidFill>
              </a:rPr>
              <a:t>	$   377,790 </a:t>
            </a:r>
            <a:endParaRPr lang="en-US" sz="2400" b="1" u="sng" dirty="0">
              <a:solidFill>
                <a:schemeClr val="tx1"/>
              </a:solidFill>
            </a:endParaRPr>
          </a:p>
          <a:p>
            <a:pPr marL="280988" lvl="1" indent="0">
              <a:lnSpc>
                <a:spcPct val="120000"/>
              </a:lnSpc>
              <a:spcAft>
                <a:spcPct val="15000"/>
              </a:spcAft>
              <a:buClr>
                <a:srgbClr val="243239"/>
              </a:buClr>
              <a:buSzPct val="100000"/>
              <a:buNone/>
            </a:pPr>
            <a:r>
              <a:rPr lang="en-US" sz="2400" b="1" dirty="0" smtClean="0">
                <a:solidFill>
                  <a:schemeClr val="tx1"/>
                </a:solidFill>
              </a:rPr>
              <a:t>Sales Tax</a:t>
            </a:r>
            <a:r>
              <a:rPr lang="en-US" sz="2400" b="1" dirty="0">
                <a:solidFill>
                  <a:schemeClr val="tx1"/>
                </a:solidFill>
              </a:rPr>
              <a:t>				</a:t>
            </a:r>
            <a:r>
              <a:rPr lang="en-US" sz="2400" b="1" dirty="0" smtClean="0">
                <a:solidFill>
                  <a:schemeClr val="tx1"/>
                </a:solidFill>
              </a:rPr>
              <a:t>	</a:t>
            </a:r>
            <a:r>
              <a:rPr lang="en-US" sz="2400" b="1" u="sng" dirty="0" smtClean="0">
                <a:solidFill>
                  <a:schemeClr val="tx1"/>
                </a:solidFill>
              </a:rPr>
              <a:t>$   839,960</a:t>
            </a:r>
            <a:endParaRPr lang="en-US" sz="2400" b="1" u="sng" dirty="0">
              <a:solidFill>
                <a:schemeClr val="tx1"/>
              </a:solidFill>
            </a:endParaRPr>
          </a:p>
          <a:p>
            <a:pPr marL="280988" lvl="1" indent="0">
              <a:lnSpc>
                <a:spcPct val="120000"/>
              </a:lnSpc>
              <a:spcAft>
                <a:spcPct val="15000"/>
              </a:spcAft>
              <a:buClr>
                <a:srgbClr val="243239"/>
              </a:buClr>
              <a:buSzPct val="100000"/>
              <a:buNone/>
            </a:pPr>
            <a:r>
              <a:rPr lang="en-US" sz="2400" b="1" dirty="0">
                <a:solidFill>
                  <a:schemeClr val="tx1"/>
                </a:solidFill>
              </a:rPr>
              <a:t>Total Project Cost			</a:t>
            </a:r>
            <a:r>
              <a:rPr lang="en-US" sz="2400" b="1" dirty="0" smtClean="0">
                <a:solidFill>
                  <a:schemeClr val="tx1"/>
                </a:solidFill>
              </a:rPr>
              <a:t>	$ 11,300,000</a:t>
            </a:r>
            <a:endParaRPr lang="en-US" sz="2400" b="1" dirty="0">
              <a:solidFill>
                <a:schemeClr val="tx1"/>
              </a:solidFill>
            </a:endParaRPr>
          </a:p>
        </p:txBody>
      </p:sp>
    </p:spTree>
    <p:extLst>
      <p:ext uri="{BB962C8B-B14F-4D97-AF65-F5344CB8AC3E}">
        <p14:creationId xmlns:p14="http://schemas.microsoft.com/office/powerpoint/2010/main" val="780176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Updated Schedule</a:t>
            </a:r>
            <a:endParaRPr lang="en-US" dirty="0"/>
          </a:p>
        </p:txBody>
      </p:sp>
      <p:sp>
        <p:nvSpPr>
          <p:cNvPr id="6" name="Content Placeholder 4"/>
          <p:cNvSpPr>
            <a:spLocks noGrp="1"/>
          </p:cNvSpPr>
          <p:nvPr>
            <p:ph idx="1"/>
          </p:nvPr>
        </p:nvSpPr>
        <p:spPr>
          <a:xfrm>
            <a:off x="228600" y="990600"/>
            <a:ext cx="8610600" cy="5410200"/>
          </a:xfrm>
        </p:spPr>
        <p:txBody>
          <a:bodyPr>
            <a:noAutofit/>
          </a:bodyPr>
          <a:lstStyle/>
          <a:p>
            <a:pPr marL="231775" lvl="1" indent="0">
              <a:lnSpc>
                <a:spcPct val="120000"/>
              </a:lnSpc>
              <a:spcBef>
                <a:spcPts val="0"/>
              </a:spcBef>
              <a:buClr>
                <a:srgbClr val="243239"/>
              </a:buClr>
              <a:buSzPct val="100000"/>
              <a:buNone/>
            </a:pPr>
            <a:r>
              <a:rPr lang="en-US" sz="2400" b="1" dirty="0" smtClean="0"/>
              <a:t>Issue DB RFQ			</a:t>
            </a:r>
            <a:r>
              <a:rPr lang="en-US" sz="2400" b="1" dirty="0"/>
              <a:t>	</a:t>
            </a:r>
            <a:r>
              <a:rPr lang="en-US" sz="2400" b="1" dirty="0" smtClean="0"/>
              <a:t>June 1, 2017</a:t>
            </a:r>
          </a:p>
          <a:p>
            <a:pPr marL="231775" lvl="1" indent="0">
              <a:lnSpc>
                <a:spcPct val="120000"/>
              </a:lnSpc>
              <a:spcBef>
                <a:spcPts val="0"/>
              </a:spcBef>
              <a:buClr>
                <a:srgbClr val="243239"/>
              </a:buClr>
              <a:buSzPct val="100000"/>
              <a:buNone/>
            </a:pPr>
            <a:r>
              <a:rPr lang="en-US" sz="2400" b="1" dirty="0" smtClean="0"/>
              <a:t>Statement of Qualification Due</a:t>
            </a:r>
            <a:r>
              <a:rPr lang="en-US" sz="2400" b="1" dirty="0"/>
              <a:t>		</a:t>
            </a:r>
            <a:r>
              <a:rPr lang="en-US" sz="2400" b="1" dirty="0" smtClean="0"/>
              <a:t>June 28, 2017</a:t>
            </a:r>
          </a:p>
          <a:p>
            <a:pPr marL="231775" lvl="1" indent="0">
              <a:lnSpc>
                <a:spcPct val="120000"/>
              </a:lnSpc>
              <a:spcBef>
                <a:spcPts val="0"/>
              </a:spcBef>
              <a:buClr>
                <a:srgbClr val="243239"/>
              </a:buClr>
              <a:buSzPct val="100000"/>
              <a:buNone/>
            </a:pPr>
            <a:r>
              <a:rPr lang="en-US" sz="2400" b="1" dirty="0" smtClean="0"/>
              <a:t>Short-List Announced		</a:t>
            </a:r>
            <a:r>
              <a:rPr lang="en-US" sz="2400" b="1" dirty="0"/>
              <a:t>	</a:t>
            </a:r>
            <a:r>
              <a:rPr lang="en-US" sz="2400" b="1" dirty="0" smtClean="0"/>
              <a:t>July 12, 2017</a:t>
            </a:r>
            <a:endParaRPr lang="en-US" sz="2400" b="1" u="sng" dirty="0" smtClean="0"/>
          </a:p>
          <a:p>
            <a:pPr marL="231775" lvl="1" indent="0">
              <a:lnSpc>
                <a:spcPct val="120000"/>
              </a:lnSpc>
              <a:spcBef>
                <a:spcPts val="0"/>
              </a:spcBef>
              <a:buClr>
                <a:srgbClr val="243239"/>
              </a:buClr>
              <a:buSzPct val="100000"/>
              <a:buNone/>
            </a:pPr>
            <a:r>
              <a:rPr lang="en-US" sz="2400" b="1" dirty="0" smtClean="0"/>
              <a:t>RFP Issued					July </a:t>
            </a:r>
            <a:r>
              <a:rPr lang="en-US" sz="2400" b="1" dirty="0"/>
              <a:t>17, </a:t>
            </a:r>
            <a:r>
              <a:rPr lang="en-US" sz="2400" b="1" dirty="0" smtClean="0"/>
              <a:t>2017</a:t>
            </a:r>
          </a:p>
          <a:p>
            <a:pPr marL="231775" lvl="1" indent="0">
              <a:lnSpc>
                <a:spcPct val="120000"/>
              </a:lnSpc>
              <a:spcBef>
                <a:spcPts val="0"/>
              </a:spcBef>
              <a:buClr>
                <a:srgbClr val="243239"/>
              </a:buClr>
              <a:buSzPct val="100000"/>
              <a:buNone/>
            </a:pPr>
            <a:r>
              <a:rPr lang="en-US" sz="2400" b="1" dirty="0" smtClean="0"/>
              <a:t>Proprietary Meeting		</a:t>
            </a:r>
            <a:r>
              <a:rPr lang="en-US" sz="2400" b="1" dirty="0"/>
              <a:t>	</a:t>
            </a:r>
            <a:r>
              <a:rPr lang="en-US" sz="2400" b="1" dirty="0" smtClean="0"/>
              <a:t>July 26, 2017</a:t>
            </a:r>
          </a:p>
          <a:p>
            <a:pPr marL="231775" lvl="1" indent="0">
              <a:lnSpc>
                <a:spcPct val="120000"/>
              </a:lnSpc>
              <a:spcBef>
                <a:spcPts val="0"/>
              </a:spcBef>
              <a:buClr>
                <a:srgbClr val="243239"/>
              </a:buClr>
              <a:buSzPct val="100000"/>
              <a:buNone/>
            </a:pPr>
            <a:r>
              <a:rPr lang="en-US" sz="2400" b="1" dirty="0" smtClean="0"/>
              <a:t>Proposal Due		</a:t>
            </a:r>
            <a:r>
              <a:rPr lang="en-US" sz="2400" b="1" dirty="0"/>
              <a:t>		</a:t>
            </a:r>
            <a:r>
              <a:rPr lang="en-US" sz="2400" b="1" dirty="0" smtClean="0"/>
              <a:t>Aug 29, 2017</a:t>
            </a:r>
          </a:p>
          <a:p>
            <a:pPr marL="231775" lvl="1" indent="0">
              <a:lnSpc>
                <a:spcPct val="120000"/>
              </a:lnSpc>
              <a:spcBef>
                <a:spcPts val="0"/>
              </a:spcBef>
              <a:buClr>
                <a:srgbClr val="243239"/>
              </a:buClr>
              <a:buSzPct val="100000"/>
              <a:buNone/>
            </a:pPr>
            <a:r>
              <a:rPr lang="en-US" sz="2400" b="1" dirty="0" smtClean="0"/>
              <a:t>Selection of Design-Builder</a:t>
            </a:r>
            <a:r>
              <a:rPr lang="en-US" sz="2400" b="1" dirty="0"/>
              <a:t>		</a:t>
            </a:r>
            <a:r>
              <a:rPr lang="en-US" sz="2400" b="1" dirty="0" smtClean="0"/>
              <a:t>	Sep 12, 2017</a:t>
            </a:r>
          </a:p>
          <a:p>
            <a:pPr marL="231775" lvl="1" indent="0">
              <a:lnSpc>
                <a:spcPct val="120000"/>
              </a:lnSpc>
              <a:spcBef>
                <a:spcPts val="0"/>
              </a:spcBef>
              <a:buClr>
                <a:srgbClr val="243239"/>
              </a:buClr>
              <a:buSzPct val="100000"/>
              <a:buNone/>
            </a:pPr>
            <a:r>
              <a:rPr lang="en-US" sz="2400" b="1" dirty="0" smtClean="0"/>
              <a:t>City Council Meeting/Contract Approval</a:t>
            </a:r>
            <a:r>
              <a:rPr lang="en-US" sz="2400" b="1" dirty="0"/>
              <a:t>	</a:t>
            </a:r>
            <a:r>
              <a:rPr lang="en-US" sz="2400" b="1" dirty="0" smtClean="0"/>
              <a:t>Nov 6, 2017</a:t>
            </a:r>
          </a:p>
          <a:p>
            <a:pPr marL="231775" lvl="1" indent="0">
              <a:lnSpc>
                <a:spcPct val="120000"/>
              </a:lnSpc>
              <a:spcBef>
                <a:spcPts val="0"/>
              </a:spcBef>
              <a:buClr>
                <a:srgbClr val="243239"/>
              </a:buClr>
              <a:buSzPct val="100000"/>
              <a:buNone/>
            </a:pPr>
            <a:r>
              <a:rPr lang="en-US" sz="2400" b="1" dirty="0" smtClean="0"/>
              <a:t>Anticipate NTP				Nov 20, 2017</a:t>
            </a:r>
          </a:p>
          <a:p>
            <a:pPr marL="231775" lvl="1" indent="0">
              <a:lnSpc>
                <a:spcPct val="120000"/>
              </a:lnSpc>
              <a:spcBef>
                <a:spcPts val="0"/>
              </a:spcBef>
              <a:buClr>
                <a:srgbClr val="243239"/>
              </a:buClr>
              <a:buSzPct val="100000"/>
              <a:buNone/>
            </a:pPr>
            <a:r>
              <a:rPr lang="en-US" sz="2400" b="1" dirty="0" smtClean="0"/>
              <a:t>Design Phase				Nov 2017 – Jan 2019</a:t>
            </a:r>
          </a:p>
          <a:p>
            <a:pPr marL="231775" lvl="1" indent="0">
              <a:lnSpc>
                <a:spcPct val="120000"/>
              </a:lnSpc>
              <a:spcBef>
                <a:spcPts val="0"/>
              </a:spcBef>
              <a:buClr>
                <a:srgbClr val="243239"/>
              </a:buClr>
              <a:buSzPct val="100000"/>
              <a:buNone/>
            </a:pPr>
            <a:r>
              <a:rPr lang="en-US" sz="2400" b="1" dirty="0" smtClean="0"/>
              <a:t>Construction Phase				Oct 2018 – Dec 2020</a:t>
            </a:r>
            <a:endParaRPr lang="en-US" sz="2400" b="1" dirty="0"/>
          </a:p>
          <a:p>
            <a:pPr>
              <a:spcAft>
                <a:spcPct val="15000"/>
              </a:spcAft>
              <a:buClr>
                <a:srgbClr val="243239"/>
              </a:buClr>
              <a:buSzPct val="100000"/>
            </a:pPr>
            <a:endParaRPr lang="en-US" sz="1800" dirty="0"/>
          </a:p>
        </p:txBody>
      </p:sp>
    </p:spTree>
    <p:extLst>
      <p:ext uri="{BB962C8B-B14F-4D97-AF65-F5344CB8AC3E}">
        <p14:creationId xmlns:p14="http://schemas.microsoft.com/office/powerpoint/2010/main" val="1320065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Procurement Approach</a:t>
            </a:r>
          </a:p>
        </p:txBody>
      </p:sp>
      <p:sp>
        <p:nvSpPr>
          <p:cNvPr id="6" name="Content Placeholder 4"/>
          <p:cNvSpPr>
            <a:spLocks noGrp="1"/>
          </p:cNvSpPr>
          <p:nvPr>
            <p:ph idx="1"/>
          </p:nvPr>
        </p:nvSpPr>
        <p:spPr>
          <a:xfrm>
            <a:off x="457200" y="1066800"/>
            <a:ext cx="8001000" cy="5105400"/>
          </a:xfrm>
        </p:spPr>
        <p:txBody>
          <a:bodyPr>
            <a:normAutofit lnSpcReduction="10000"/>
          </a:bodyPr>
          <a:lstStyle/>
          <a:p>
            <a:pPr marL="0" lvl="1" indent="0">
              <a:spcAft>
                <a:spcPct val="15000"/>
              </a:spcAft>
              <a:buClr>
                <a:srgbClr val="243239"/>
              </a:buClr>
              <a:buNone/>
            </a:pPr>
            <a:r>
              <a:rPr lang="en-US" sz="2200" b="1" dirty="0"/>
              <a:t>Request for Qualifications</a:t>
            </a:r>
          </a:p>
          <a:p>
            <a:pPr marL="708660" lvl="2" indent="-342900">
              <a:spcAft>
                <a:spcPct val="15000"/>
              </a:spcAft>
              <a:buClr>
                <a:srgbClr val="243239"/>
              </a:buClr>
            </a:pPr>
            <a:r>
              <a:rPr lang="en-US" sz="1900" dirty="0"/>
              <a:t>Successful Experience with </a:t>
            </a:r>
            <a:r>
              <a:rPr lang="en-US" sz="1900" dirty="0" smtClean="0"/>
              <a:t>Bridge </a:t>
            </a:r>
            <a:r>
              <a:rPr lang="en-US" sz="1900" dirty="0"/>
              <a:t>Projects of Similar Scope and Complexity</a:t>
            </a:r>
          </a:p>
          <a:p>
            <a:pPr marL="708660" lvl="2" indent="-342900">
              <a:spcAft>
                <a:spcPct val="15000"/>
              </a:spcAft>
              <a:buClr>
                <a:srgbClr val="243239"/>
              </a:buClr>
            </a:pPr>
            <a:r>
              <a:rPr lang="en-US" sz="1900" dirty="0"/>
              <a:t>Team Organization</a:t>
            </a:r>
          </a:p>
          <a:p>
            <a:pPr marL="708660" lvl="2" indent="-342900">
              <a:spcAft>
                <a:spcPct val="15000"/>
              </a:spcAft>
              <a:buClr>
                <a:srgbClr val="243239"/>
              </a:buClr>
            </a:pPr>
            <a:r>
              <a:rPr lang="en-US" sz="1900" dirty="0"/>
              <a:t>Experience developing GMP collaboratively with Owner</a:t>
            </a:r>
          </a:p>
          <a:p>
            <a:pPr marL="708660" lvl="2" indent="-342900">
              <a:spcAft>
                <a:spcPct val="15000"/>
              </a:spcAft>
              <a:buClr>
                <a:srgbClr val="243239"/>
              </a:buClr>
            </a:pPr>
            <a:r>
              <a:rPr lang="en-US" sz="1900" dirty="0"/>
              <a:t>Shortlist no more than five finalists</a:t>
            </a:r>
          </a:p>
          <a:p>
            <a:pPr marL="0" lvl="1" indent="0">
              <a:spcAft>
                <a:spcPct val="15000"/>
              </a:spcAft>
              <a:buClr>
                <a:srgbClr val="243239"/>
              </a:buClr>
              <a:buNone/>
            </a:pPr>
            <a:r>
              <a:rPr lang="en-US" sz="2200" b="1" dirty="0" smtClean="0"/>
              <a:t>Request </a:t>
            </a:r>
            <a:r>
              <a:rPr lang="en-US" sz="2200" b="1" dirty="0"/>
              <a:t>for Proposal</a:t>
            </a:r>
            <a:endParaRPr lang="en-US" sz="2200" dirty="0"/>
          </a:p>
          <a:p>
            <a:pPr marL="708660" lvl="2" indent="-342900">
              <a:spcAft>
                <a:spcPct val="15000"/>
              </a:spcAft>
              <a:buClr>
                <a:srgbClr val="243239"/>
              </a:buClr>
            </a:pPr>
            <a:r>
              <a:rPr lang="en-US" sz="1900" dirty="0"/>
              <a:t>Management approach specific to the project</a:t>
            </a:r>
          </a:p>
          <a:p>
            <a:pPr marL="708660" lvl="2" indent="-342900">
              <a:spcAft>
                <a:spcPct val="15000"/>
              </a:spcAft>
              <a:buClr>
                <a:srgbClr val="243239"/>
              </a:buClr>
            </a:pPr>
            <a:r>
              <a:rPr lang="en-US" sz="1900" dirty="0"/>
              <a:t>Innovation and Problem Solving</a:t>
            </a:r>
          </a:p>
          <a:p>
            <a:pPr marL="708660" lvl="2" indent="-342900">
              <a:spcAft>
                <a:spcPct val="15000"/>
              </a:spcAft>
              <a:buClr>
                <a:srgbClr val="243239"/>
              </a:buClr>
            </a:pPr>
            <a:r>
              <a:rPr lang="en-US" sz="1900" dirty="0"/>
              <a:t>Interactive Proprietary Meetings</a:t>
            </a:r>
          </a:p>
          <a:p>
            <a:pPr marL="708660" lvl="2" indent="-342900">
              <a:spcAft>
                <a:spcPct val="15000"/>
              </a:spcAft>
              <a:buClr>
                <a:srgbClr val="243239"/>
              </a:buClr>
            </a:pPr>
            <a:r>
              <a:rPr lang="en-US" sz="1900" dirty="0"/>
              <a:t>Price related factor:  Fee</a:t>
            </a:r>
          </a:p>
          <a:p>
            <a:pPr marL="708660" lvl="2" indent="-342900">
              <a:spcAft>
                <a:spcPct val="15000"/>
              </a:spcAft>
              <a:buClr>
                <a:srgbClr val="243239"/>
              </a:buClr>
            </a:pPr>
            <a:r>
              <a:rPr lang="en-US" sz="1900" dirty="0" smtClean="0"/>
              <a:t>$</a:t>
            </a:r>
            <a:r>
              <a:rPr lang="en-US" sz="1900" dirty="0"/>
              <a:t>5</a:t>
            </a:r>
            <a:r>
              <a:rPr lang="en-US" sz="1900" dirty="0" smtClean="0"/>
              <a:t>,000 </a:t>
            </a:r>
            <a:r>
              <a:rPr lang="en-US" sz="1900" dirty="0"/>
              <a:t>- $</a:t>
            </a:r>
            <a:r>
              <a:rPr lang="en-US" sz="1900" dirty="0" smtClean="0"/>
              <a:t>10,000 </a:t>
            </a:r>
            <a:r>
              <a:rPr lang="en-US" sz="1900" dirty="0"/>
              <a:t>honorarium </a:t>
            </a:r>
          </a:p>
          <a:p>
            <a:pPr marL="1165860" lvl="3" indent="-342900">
              <a:spcAft>
                <a:spcPct val="15000"/>
              </a:spcAft>
              <a:buClr>
                <a:srgbClr val="243239"/>
              </a:buClr>
            </a:pPr>
            <a:r>
              <a:rPr lang="en-US" sz="1900" dirty="0"/>
              <a:t>Limited required proposal submittals</a:t>
            </a:r>
          </a:p>
          <a:p>
            <a:pPr marL="1165860" lvl="3" indent="-342900">
              <a:spcAft>
                <a:spcPct val="15000"/>
              </a:spcAft>
              <a:buClr>
                <a:srgbClr val="243239"/>
              </a:buClr>
            </a:pPr>
            <a:r>
              <a:rPr lang="en-US" sz="1900" dirty="0"/>
              <a:t>Consistent with other projects</a:t>
            </a:r>
          </a:p>
          <a:p>
            <a:pPr>
              <a:spcAft>
                <a:spcPct val="15000"/>
              </a:spcAft>
              <a:buClr>
                <a:srgbClr val="243239"/>
              </a:buClr>
              <a:buSzPct val="100000"/>
            </a:pPr>
            <a:endParaRPr lang="en-US" sz="1900" dirty="0"/>
          </a:p>
        </p:txBody>
      </p:sp>
    </p:spTree>
    <p:extLst>
      <p:ext uri="{BB962C8B-B14F-4D97-AF65-F5344CB8AC3E}">
        <p14:creationId xmlns:p14="http://schemas.microsoft.com/office/powerpoint/2010/main" val="2148883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pPr>
            <a:r>
              <a:rPr lang="en-US" dirty="0"/>
              <a:t>Design-Build Agreement</a:t>
            </a:r>
          </a:p>
        </p:txBody>
      </p:sp>
      <p:sp>
        <p:nvSpPr>
          <p:cNvPr id="6" name="Content Placeholder 4"/>
          <p:cNvSpPr>
            <a:spLocks noGrp="1"/>
          </p:cNvSpPr>
          <p:nvPr>
            <p:ph idx="1"/>
          </p:nvPr>
        </p:nvSpPr>
        <p:spPr>
          <a:xfrm>
            <a:off x="304800" y="1066800"/>
            <a:ext cx="8001000" cy="4876800"/>
          </a:xfrm>
        </p:spPr>
        <p:txBody>
          <a:bodyPr>
            <a:normAutofit/>
          </a:bodyPr>
          <a:lstStyle/>
          <a:p>
            <a:pPr marL="227013" lvl="1" indent="0" defTabSz="457200" fontAlgn="auto">
              <a:spcAft>
                <a:spcPct val="15000"/>
              </a:spcAft>
              <a:buClr>
                <a:srgbClr val="243239"/>
              </a:buClr>
              <a:buSzPct val="100000"/>
              <a:buNone/>
            </a:pPr>
            <a:r>
              <a:rPr lang="en-US" sz="2200" b="1" dirty="0"/>
              <a:t>Validation and GMP Development Period</a:t>
            </a:r>
          </a:p>
          <a:p>
            <a:pPr marL="800100" lvl="1" indent="-342900" fontAlgn="auto">
              <a:spcAft>
                <a:spcPts val="0"/>
              </a:spcAft>
              <a:buClrTx/>
              <a:buFont typeface="Arial" panose="020B0604020202020204" pitchFamily="34" charset="0"/>
              <a:buChar char="•"/>
            </a:pPr>
            <a:r>
              <a:rPr lang="en-US" sz="1900" dirty="0"/>
              <a:t>Validate information from the Owner. </a:t>
            </a:r>
          </a:p>
          <a:p>
            <a:pPr marL="800100" lvl="1" indent="-342900" fontAlgn="auto">
              <a:spcAft>
                <a:spcPts val="0"/>
              </a:spcAft>
              <a:buClrTx/>
              <a:buFont typeface="Arial" panose="020B0604020202020204" pitchFamily="34" charset="0"/>
              <a:buChar char="•"/>
            </a:pPr>
            <a:r>
              <a:rPr lang="en-US" sz="1900" dirty="0"/>
              <a:t>Examines options to identify innovation</a:t>
            </a:r>
          </a:p>
          <a:p>
            <a:pPr marL="800100" lvl="1" indent="-342900" fontAlgn="auto">
              <a:spcAft>
                <a:spcPts val="0"/>
              </a:spcAft>
              <a:buClrTx/>
              <a:buFont typeface="Arial" panose="020B0604020202020204" pitchFamily="34" charset="0"/>
              <a:buChar char="•"/>
            </a:pPr>
            <a:r>
              <a:rPr lang="en-US" sz="1900" dirty="0"/>
              <a:t>Commercially reasonable examination of site</a:t>
            </a:r>
          </a:p>
          <a:p>
            <a:pPr marL="800100" lvl="1" indent="-342900" fontAlgn="auto">
              <a:spcAft>
                <a:spcPts val="0"/>
              </a:spcAft>
              <a:buClrTx/>
              <a:buFont typeface="Arial" panose="020B0604020202020204" pitchFamily="34" charset="0"/>
              <a:buChar char="•"/>
            </a:pPr>
            <a:r>
              <a:rPr lang="en-US" sz="1900" dirty="0"/>
              <a:t>Develop Basis of Design Documents, Project Schedule, GMP</a:t>
            </a:r>
          </a:p>
          <a:p>
            <a:pPr marL="800100" lvl="1" indent="-342900" fontAlgn="auto">
              <a:spcAft>
                <a:spcPts val="0"/>
              </a:spcAft>
              <a:buClrTx/>
              <a:buFont typeface="Arial" panose="020B0604020202020204" pitchFamily="34" charset="0"/>
              <a:buChar char="•"/>
            </a:pPr>
            <a:r>
              <a:rPr lang="en-US" sz="1900" dirty="0"/>
              <a:t>Contract </a:t>
            </a:r>
            <a:r>
              <a:rPr lang="en-US" sz="1900" dirty="0" smtClean="0"/>
              <a:t>Amendment</a:t>
            </a:r>
          </a:p>
          <a:p>
            <a:pPr marL="457200" lvl="1" indent="0" fontAlgn="auto">
              <a:spcAft>
                <a:spcPts val="0"/>
              </a:spcAft>
              <a:buClrTx/>
              <a:buNone/>
            </a:pPr>
            <a:endParaRPr lang="en-US" sz="1800" dirty="0"/>
          </a:p>
          <a:p>
            <a:pPr marL="227013" lvl="1" indent="0" fontAlgn="auto">
              <a:spcAft>
                <a:spcPts val="0"/>
              </a:spcAft>
              <a:buNone/>
            </a:pPr>
            <a:r>
              <a:rPr lang="en-US" sz="2200" b="1" dirty="0" smtClean="0">
                <a:latin typeface="Calibri" pitchFamily="34" charset="0"/>
              </a:rPr>
              <a:t>GMP </a:t>
            </a:r>
            <a:r>
              <a:rPr lang="en-US" sz="2200" b="1" dirty="0">
                <a:latin typeface="Calibri" pitchFamily="34" charset="0"/>
              </a:rPr>
              <a:t>Execution Period </a:t>
            </a:r>
          </a:p>
          <a:p>
            <a:pPr marL="800100" indent="-342900">
              <a:spcAft>
                <a:spcPct val="15000"/>
              </a:spcAft>
            </a:pPr>
            <a:r>
              <a:rPr lang="en-US" sz="1900" dirty="0">
                <a:latin typeface="Calibri" pitchFamily="34" charset="0"/>
              </a:rPr>
              <a:t>Complete Design</a:t>
            </a:r>
          </a:p>
          <a:p>
            <a:pPr marL="800100" indent="-342900">
              <a:spcAft>
                <a:spcPct val="15000"/>
              </a:spcAft>
            </a:pPr>
            <a:r>
              <a:rPr lang="en-US" sz="1900" dirty="0">
                <a:latin typeface="Calibri" pitchFamily="34" charset="0"/>
              </a:rPr>
              <a:t>Construction</a:t>
            </a:r>
          </a:p>
          <a:p>
            <a:pPr marL="800100" indent="-342900">
              <a:spcAft>
                <a:spcPct val="15000"/>
              </a:spcAft>
            </a:pPr>
            <a:r>
              <a:rPr lang="en-US" sz="1900" dirty="0">
                <a:latin typeface="Calibri" pitchFamily="34" charset="0"/>
              </a:rPr>
              <a:t>Close out </a:t>
            </a:r>
          </a:p>
          <a:p>
            <a:pPr marL="111125" indent="0" fontAlgn="auto">
              <a:spcAft>
                <a:spcPct val="15000"/>
              </a:spcAft>
              <a:buNone/>
            </a:pPr>
            <a:endParaRPr lang="en-US" sz="2400" dirty="0">
              <a:latin typeface="Calibri" pitchFamily="34" charset="0"/>
            </a:endParaRPr>
          </a:p>
          <a:p>
            <a:pPr marL="114300" indent="0">
              <a:buNone/>
            </a:pPr>
            <a:endParaRPr lang="en-US" dirty="0"/>
          </a:p>
        </p:txBody>
      </p:sp>
    </p:spTree>
    <p:extLst>
      <p:ext uri="{BB962C8B-B14F-4D97-AF65-F5344CB8AC3E}">
        <p14:creationId xmlns:p14="http://schemas.microsoft.com/office/powerpoint/2010/main" val="22426006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13319</TotalTime>
  <Words>636</Words>
  <Application>Microsoft Office PowerPoint</Application>
  <PresentationFormat>On-screen Show (4:3)</PresentationFormat>
  <Paragraphs>107</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Adjacency</vt:lpstr>
      <vt:lpstr>PowerPoint Presentation</vt:lpstr>
      <vt:lpstr>Post Street Bridge Overview</vt:lpstr>
      <vt:lpstr>Post Street Bridge Map</vt:lpstr>
      <vt:lpstr>Organizational Chart</vt:lpstr>
      <vt:lpstr>Post Street Bridge Artist Rendering</vt:lpstr>
      <vt:lpstr>Post Street Bridge Project Budget</vt:lpstr>
      <vt:lpstr>Updated Schedule</vt:lpstr>
      <vt:lpstr>Procurement Approach</vt:lpstr>
      <vt:lpstr>Design-Build Agreement</vt:lpstr>
      <vt:lpstr>Benefits of Design-Build Delivery</vt:lpstr>
      <vt:lpstr>Questions/Answers</vt:lpstr>
      <vt:lpstr>Questions/Answers</vt:lpstr>
      <vt:lpstr>Questions/Answers</vt:lpstr>
      <vt:lpstr>Questions/Answers</vt:lpstr>
      <vt:lpstr>PowerPoint Presentation</vt:lpstr>
    </vt:vector>
  </TitlesOfParts>
  <Company>Ellensburg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Steilacoom Historical School District No. 1</dc:title>
  <dc:creator>Ellensburg School District</dc:creator>
  <cp:lastModifiedBy>Matt Walker</cp:lastModifiedBy>
  <cp:revision>637</cp:revision>
  <cp:lastPrinted>2016-12-01T00:54:07Z</cp:lastPrinted>
  <dcterms:created xsi:type="dcterms:W3CDTF">2005-06-22T23:02:17Z</dcterms:created>
  <dcterms:modified xsi:type="dcterms:W3CDTF">2017-05-24T15:35:08Z</dcterms:modified>
</cp:coreProperties>
</file>