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8" r:id="rId1"/>
  </p:sldMasterIdLst>
  <p:notesMasterIdLst>
    <p:notesMasterId r:id="rId14"/>
  </p:notesMasterIdLst>
  <p:handoutMasterIdLst>
    <p:handoutMasterId r:id="rId15"/>
  </p:handoutMasterIdLst>
  <p:sldIdLst>
    <p:sldId id="448" r:id="rId2"/>
    <p:sldId id="469" r:id="rId3"/>
    <p:sldId id="460" r:id="rId4"/>
    <p:sldId id="454" r:id="rId5"/>
    <p:sldId id="462" r:id="rId6"/>
    <p:sldId id="463" r:id="rId7"/>
    <p:sldId id="464" r:id="rId8"/>
    <p:sldId id="465" r:id="rId9"/>
    <p:sldId id="466" r:id="rId10"/>
    <p:sldId id="467" r:id="rId11"/>
    <p:sldId id="468" r:id="rId12"/>
    <p:sldId id="449" r:id="rId13"/>
  </p:sldIdLst>
  <p:sldSz cx="9144000" cy="6858000" type="screen4x3"/>
  <p:notesSz cx="7010400" cy="92233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ill International Inc" initials="RVP" lastIdx="4" clrIdx="0"/>
  <p:cmAuthor id="1" name="Matt Walker" initials="MJW" lastIdx="2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8D8A"/>
    <a:srgbClr val="237BFD"/>
    <a:srgbClr val="013685"/>
    <a:srgbClr val="009999"/>
    <a:srgbClr val="167861"/>
    <a:srgbClr val="343E00"/>
    <a:srgbClr val="697E00"/>
    <a:srgbClr val="0255CE"/>
    <a:srgbClr val="D0FA00"/>
    <a:srgbClr val="F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90918" autoAdjust="0"/>
  </p:normalViewPr>
  <p:slideViewPr>
    <p:cSldViewPr>
      <p:cViewPr varScale="1">
        <p:scale>
          <a:sx n="66" d="100"/>
          <a:sy n="66" d="100"/>
        </p:scale>
        <p:origin x="8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3038475" cy="459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6" tIns="46883" rIns="93766" bIns="46883" numCol="1" anchor="t" anchorCtr="0" compatLnSpc="1">
            <a:prstTxWarp prst="textNoShape">
              <a:avLst/>
            </a:prstTxWarp>
          </a:bodyPr>
          <a:lstStyle>
            <a:lvl1pPr defTabSz="937868" eaLnBrk="1" hangingPunct="1">
              <a:defRPr sz="13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41" y="1"/>
            <a:ext cx="3038475" cy="459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6" tIns="46883" rIns="93766" bIns="46883" numCol="1" anchor="t" anchorCtr="0" compatLnSpc="1">
            <a:prstTxWarp prst="textNoShape">
              <a:avLst/>
            </a:prstTxWarp>
          </a:bodyPr>
          <a:lstStyle>
            <a:lvl1pPr algn="r" defTabSz="937868" eaLnBrk="1" hangingPunct="1">
              <a:defRPr sz="13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761893"/>
            <a:ext cx="3038475" cy="459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6" tIns="46883" rIns="93766" bIns="46883" numCol="1" anchor="b" anchorCtr="0" compatLnSpc="1">
            <a:prstTxWarp prst="textNoShape">
              <a:avLst/>
            </a:prstTxWarp>
          </a:bodyPr>
          <a:lstStyle>
            <a:lvl1pPr defTabSz="937868" eaLnBrk="1" hangingPunct="1">
              <a:defRPr sz="13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41" y="8761893"/>
            <a:ext cx="3038475" cy="459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66" tIns="46883" rIns="93766" bIns="46883" numCol="1" anchor="b" anchorCtr="0" compatLnSpc="1">
            <a:prstTxWarp prst="textNoShape">
              <a:avLst/>
            </a:prstTxWarp>
          </a:bodyPr>
          <a:lstStyle>
            <a:lvl1pPr algn="r" defTabSz="93786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DF309DBA-4616-490A-9BF4-C0485C42D7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164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38475" cy="461484"/>
          </a:xfrm>
          <a:prstGeom prst="rect">
            <a:avLst/>
          </a:prstGeom>
        </p:spPr>
        <p:txBody>
          <a:bodyPr vert="horz" lIns="91406" tIns="45703" rIns="91406" bIns="45703" rtlCol="0"/>
          <a:lstStyle>
            <a:lvl1pPr algn="l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1" y="0"/>
            <a:ext cx="3038475" cy="461484"/>
          </a:xfrm>
          <a:prstGeom prst="rect">
            <a:avLst/>
          </a:prstGeom>
        </p:spPr>
        <p:txBody>
          <a:bodyPr vert="horz" lIns="91406" tIns="45703" rIns="91406" bIns="45703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0BADB4A-FD7B-423E-9B55-3580A112BBEE}" type="datetimeFigureOut">
              <a:rPr lang="en-US"/>
              <a:pPr>
                <a:defRPr/>
              </a:pPr>
              <a:t>1/22/2020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3" rIns="91406" bIns="4570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1737"/>
            <a:ext cx="5607050" cy="4150204"/>
          </a:xfrm>
          <a:prstGeom prst="rect">
            <a:avLst/>
          </a:prstGeom>
        </p:spPr>
        <p:txBody>
          <a:bodyPr vert="horz" lIns="91406" tIns="45703" rIns="91406" bIns="4570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760316"/>
            <a:ext cx="3038475" cy="461484"/>
          </a:xfrm>
          <a:prstGeom prst="rect">
            <a:avLst/>
          </a:prstGeom>
        </p:spPr>
        <p:txBody>
          <a:bodyPr vert="horz" lIns="91406" tIns="45703" rIns="91406" bIns="45703" rtlCol="0" anchor="b"/>
          <a:lstStyle>
            <a:lvl1pPr algn="l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1" y="8760316"/>
            <a:ext cx="3038475" cy="461484"/>
          </a:xfrm>
          <a:prstGeom prst="rect">
            <a:avLst/>
          </a:prstGeom>
        </p:spPr>
        <p:txBody>
          <a:bodyPr vert="horz" lIns="91406" tIns="45703" rIns="91406" bIns="45703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80247A-D347-4AB8-834E-67076EEFA2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393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88B16-63A3-4446-904B-A868A22F65A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136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spcAft>
                <a:spcPct val="15000"/>
              </a:spcAft>
              <a:buClr>
                <a:srgbClr val="243239"/>
              </a:buClr>
              <a:buSzPct val="100000"/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80247A-D347-4AB8-834E-67076EEFA2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09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488B16-63A3-4446-904B-A868A22F65A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731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01000" cy="5105400"/>
          </a:xfrm>
        </p:spPr>
        <p:txBody>
          <a:bodyPr/>
          <a:lstStyle>
            <a:lvl2pPr marL="684213" indent="-228600">
              <a:buFont typeface="Calibri" panose="020F0502020204030204" pitchFamily="34" charset="0"/>
              <a:buChar char="–"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67300" y="2781302"/>
            <a:ext cx="6858000" cy="12954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304800"/>
            <a:ext cx="1219200" cy="5821363"/>
          </a:xfrm>
        </p:spPr>
        <p:txBody>
          <a:bodyPr vert="eaVert" anchor="b"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7086600" cy="5668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263012" y="5528379"/>
            <a:ext cx="1655064" cy="5043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526505"/>
            <a:ext cx="1732547" cy="13314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459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-74428"/>
            <a:ext cx="9229060" cy="16055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062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5275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85801" y="1219200"/>
            <a:ext cx="7772400" cy="41046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143000"/>
            <a:ext cx="8458200" cy="4343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895" b="29287"/>
          <a:stretch/>
        </p:blipFill>
        <p:spPr>
          <a:xfrm>
            <a:off x="6477000" y="-4119"/>
            <a:ext cx="2667000" cy="948879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5791200" y="-8238"/>
            <a:ext cx="2225615" cy="948879"/>
          </a:xfrm>
          <a:prstGeom prst="rect">
            <a:avLst/>
          </a:prstGeom>
          <a:gradFill>
            <a:gsLst>
              <a:gs pos="100000">
                <a:schemeClr val="bg1">
                  <a:alpha val="0"/>
                </a:schemeClr>
              </a:gs>
              <a:gs pos="56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6200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322" r="30846" b="39574"/>
          <a:stretch/>
        </p:blipFill>
        <p:spPr>
          <a:xfrm>
            <a:off x="8483352" y="6503292"/>
            <a:ext cx="609601" cy="304731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948879"/>
            <a:ext cx="9144000" cy="27432"/>
          </a:xfrm>
          <a:prstGeom prst="rect">
            <a:avLst/>
          </a:prstGeom>
          <a:gradFill flip="none" rotWithShape="1">
            <a:gsLst>
              <a:gs pos="100000">
                <a:schemeClr val="bg1">
                  <a:tint val="90000"/>
                </a:schemeClr>
              </a:gs>
              <a:gs pos="56000">
                <a:schemeClr val="accent4">
                  <a:lumMod val="5000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1935"/>
            <a:ext cx="990600" cy="6060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71" r:id="rId2"/>
    <p:sldLayoutId id="2147484172" r:id="rId3"/>
    <p:sldLayoutId id="2147484173" r:id="rId4"/>
    <p:sldLayoutId id="2147484174" r:id="rId5"/>
    <p:sldLayoutId id="2147484175" r:id="rId6"/>
    <p:sldLayoutId id="2147484176" r:id="rId7"/>
    <p:sldLayoutId id="2147484177" r:id="rId8"/>
    <p:sldLayoutId id="2147484178" r:id="rId9"/>
    <p:sldLayoutId id="2147484179" r:id="rId10"/>
    <p:sldLayoutId id="2147484180" r:id="rId11"/>
    <p:sldLayoutId id="2147484181" r:id="rId12"/>
    <p:sldLayoutId id="214748418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 cap="none" spc="-100" baseline="0">
          <a:ln>
            <a:noFill/>
          </a:ln>
          <a:solidFill>
            <a:schemeClr val="tx2"/>
          </a:solidFill>
          <a:effectLst/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6075" indent="-346075" algn="l" defTabSz="914400" rtl="0" eaLnBrk="1" latinLnBrk="0" hangingPunct="1">
        <a:spcBef>
          <a:spcPct val="20000"/>
        </a:spcBef>
        <a:buClr>
          <a:schemeClr val="tx1"/>
        </a:buClr>
        <a:buFont typeface="Wingdings" panose="05000000000000000000" pitchFamily="2" charset="2"/>
        <a:buChar char="Ø"/>
        <a:defRPr sz="22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b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471113" y="4419600"/>
            <a:ext cx="6682031" cy="1682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en-US" sz="3200" b="1" dirty="0">
                <a:latin typeface="Franklin Gothic Medium Cond" panose="020B0606030402020204" pitchFamily="34" charset="0"/>
              </a:rPr>
              <a:t>City of </a:t>
            </a:r>
            <a:r>
              <a:rPr lang="en-US" sz="3200" b="1" dirty="0" smtClean="0">
                <a:latin typeface="Franklin Gothic Medium Cond" panose="020B0606030402020204" pitchFamily="34" charset="0"/>
              </a:rPr>
              <a:t>West Richland Police Facility</a:t>
            </a:r>
          </a:p>
          <a:p>
            <a:pPr>
              <a:lnSpc>
                <a:spcPts val="2500"/>
              </a:lnSpc>
            </a:pPr>
            <a:endParaRPr lang="en-US" sz="3200" b="1" dirty="0">
              <a:latin typeface="Franklin Gothic Medium Cond" panose="020B0606030402020204" pitchFamily="34" charset="0"/>
            </a:endParaRPr>
          </a:p>
          <a:p>
            <a:pPr>
              <a:lnSpc>
                <a:spcPts val="2500"/>
              </a:lnSpc>
            </a:pPr>
            <a:r>
              <a:rPr lang="en-US" sz="2400" dirty="0">
                <a:latin typeface="Franklin Gothic Medium Cond" panose="020B0606030402020204" pitchFamily="34" charset="0"/>
              </a:rPr>
              <a:t>Project Review Committee | Project Approval Process</a:t>
            </a:r>
          </a:p>
          <a:p>
            <a:pPr>
              <a:lnSpc>
                <a:spcPts val="2500"/>
              </a:lnSpc>
            </a:pPr>
            <a:r>
              <a:rPr lang="en-US" sz="2400" dirty="0" smtClean="0">
                <a:latin typeface="Franklin Gothic Medium Cond" panose="020B0606030402020204" pitchFamily="34" charset="0"/>
              </a:rPr>
              <a:t>January  23, 2020</a:t>
            </a:r>
            <a:endParaRPr lang="en-US" sz="2400" dirty="0">
              <a:latin typeface="Franklin Gothic Medium Cond" panose="020B0606030402020204" pitchFamily="34" charset="0"/>
            </a:endParaRPr>
          </a:p>
          <a:p>
            <a:endParaRPr lang="en-US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583"/>
          <a:stretch/>
        </p:blipFill>
        <p:spPr>
          <a:xfrm>
            <a:off x="6477000" y="228600"/>
            <a:ext cx="1949080" cy="597350"/>
          </a:xfrm>
          <a:prstGeom prst="rect">
            <a:avLst/>
          </a:prstGeom>
        </p:spPr>
      </p:pic>
      <p:pic>
        <p:nvPicPr>
          <p:cNvPr id="4098" name="Picture 2" descr="Image may contain: sunglasses, possible text that says 'city West Richland'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85577"/>
            <a:ext cx="1788916" cy="109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5943600"/>
            <a:ext cx="13555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88460" y="5943600"/>
            <a:ext cx="1355540" cy="914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62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81000"/>
            <a:ext cx="7507287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cap="none" dirty="0"/>
              <a:t>Additional Questions </a:t>
            </a:r>
          </a:p>
          <a:p>
            <a:pPr fontAlgn="auto">
              <a:spcAft>
                <a:spcPts val="0"/>
              </a:spcAft>
            </a:pPr>
            <a:endParaRPr lang="en-US" sz="3200" cap="non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66135" y="1076632"/>
            <a:ext cx="7848600" cy="457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None/>
              <a:defRPr sz="20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8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b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dirty="0">
              <a:solidFill>
                <a:schemeClr val="tx1"/>
              </a:solidFill>
            </a:endParaRPr>
          </a:p>
          <a:p>
            <a:pPr lvl="1" fontAlgn="auto">
              <a:spcAft>
                <a:spcPts val="0"/>
              </a:spcAft>
            </a:pPr>
            <a:endParaRPr lang="en-US" dirty="0"/>
          </a:p>
          <a:p>
            <a:pPr lvl="1" fontAlgn="auto">
              <a:spcAft>
                <a:spcPts val="0"/>
              </a:spcAft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6362" y="1085006"/>
            <a:ext cx="8306638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/>
              <a:t>QUESTION</a:t>
            </a:r>
          </a:p>
          <a:p>
            <a:pPr lvl="0"/>
            <a:r>
              <a:rPr lang="en-US" sz="2000" dirty="0" smtClean="0"/>
              <a:t>Provide validation schedule </a:t>
            </a:r>
            <a:r>
              <a:rPr lang="en-US" sz="2000" dirty="0"/>
              <a:t>and include timing of GMP </a:t>
            </a:r>
            <a:r>
              <a:rPr lang="en-US" sz="2000" dirty="0" smtClean="0"/>
              <a:t>negotiations</a:t>
            </a:r>
            <a:endParaRPr lang="en-US" sz="2000" dirty="0" smtClean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1963" marR="0">
              <a:spcBef>
                <a:spcPts val="0"/>
              </a:spcBef>
              <a:spcAft>
                <a:spcPts val="0"/>
              </a:spcAft>
            </a:pPr>
            <a:endParaRPr lang="en-US" dirty="0" smtClean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 smtClean="0"/>
              <a:t>RESPONSE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Phase </a:t>
            </a:r>
            <a:r>
              <a:rPr lang="en-US" sz="2000" dirty="0"/>
              <a:t>1 of the </a:t>
            </a:r>
            <a:r>
              <a:rPr lang="en-US" sz="2000" dirty="0" smtClean="0"/>
              <a:t>Contract (validation) – approx. September 25 (150 days)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Subject </a:t>
            </a:r>
            <a:r>
              <a:rPr lang="en-US" sz="2000" dirty="0"/>
              <a:t>to change based on the project requirements. </a:t>
            </a:r>
            <a:endParaRPr lang="en-US" sz="2000" dirty="0" smtClean="0"/>
          </a:p>
          <a:p>
            <a:r>
              <a:rPr lang="en-US" sz="2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This </a:t>
            </a:r>
            <a:r>
              <a:rPr lang="en-US" sz="2000" dirty="0"/>
              <a:t>date is consistent with other projects of similar scope and complexity.  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It </a:t>
            </a:r>
            <a:r>
              <a:rPr lang="en-US" sz="2000" dirty="0"/>
              <a:t>is currently unknown whether there will be construction activities prior to signing the GMP.   </a:t>
            </a:r>
            <a:endParaRPr lang="en-US" sz="2000" dirty="0" smtClean="0"/>
          </a:p>
          <a:p>
            <a:r>
              <a:rPr lang="en-US" sz="2000" dirty="0"/>
              <a:t> </a:t>
            </a: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Limited scope </a:t>
            </a:r>
            <a:r>
              <a:rPr lang="en-US" sz="2000" dirty="0"/>
              <a:t>construction activities prior to signing the </a:t>
            </a:r>
            <a:r>
              <a:rPr lang="en-US" sz="2000" dirty="0" smtClean="0"/>
              <a:t>GMP, benefit the project</a:t>
            </a:r>
            <a:r>
              <a:rPr lang="en-US" sz="2000" dirty="0"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8354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659687" cy="609600"/>
          </a:xfrm>
        </p:spPr>
        <p:txBody>
          <a:bodyPr/>
          <a:lstStyle/>
          <a:p>
            <a:r>
              <a:rPr lang="en-US" cap="none" dirty="0" smtClean="0"/>
              <a:t>Cont’d Additional </a:t>
            </a:r>
            <a:r>
              <a:rPr lang="en-US" cap="none" dirty="0"/>
              <a:t>Questions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133600"/>
            <a:ext cx="7620000" cy="3657600"/>
          </a:xfrm>
        </p:spPr>
        <p:txBody>
          <a:bodyPr>
            <a:normAutofit lnSpcReduction="10000"/>
          </a:bodyPr>
          <a:lstStyle/>
          <a:p>
            <a:pPr lvl="0"/>
            <a:r>
              <a:rPr lang="en-US" b="1" dirty="0" smtClean="0">
                <a:solidFill>
                  <a:schemeClr val="tx1"/>
                </a:solidFill>
                <a:latin typeface="Arial" charset="0"/>
              </a:rPr>
              <a:t>QUESTION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Why not do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outreach or outreach events to increase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MWBE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participation? </a:t>
            </a:r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latin typeface="Arial" charset="0"/>
              </a:rPr>
              <a:t> 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Arial" charset="0"/>
              </a:rPr>
              <a:t>RESPONSE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The City of West Richland sends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our Advertisement for RFQ, RFP, Invitations to Bid to OMWBE to be posted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on </a:t>
            </a:r>
            <a:r>
              <a:rPr lang="en-US" dirty="0">
                <a:solidFill>
                  <a:schemeClr val="tx1"/>
                </a:solidFill>
                <a:latin typeface="Arial" charset="0"/>
              </a:rPr>
              <a:t>their </a:t>
            </a: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website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" charset="0"/>
              </a:rPr>
              <a:t>Encourages small, woman and minority-owned businesses to participate in our projects</a:t>
            </a:r>
          </a:p>
          <a:p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marL="461963"/>
            <a:endParaRPr lang="en-US" sz="1800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42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7810" y="4419600"/>
            <a:ext cx="6878511" cy="590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800"/>
              </a:lnSpc>
            </a:pPr>
            <a:r>
              <a:rPr lang="en-US" sz="4800" b="1" i="1" dirty="0">
                <a:latin typeface="Century Gothic" panose="020B0502020202020204" pitchFamily="34" charset="0"/>
              </a:rPr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583"/>
          <a:stretch/>
        </p:blipFill>
        <p:spPr>
          <a:xfrm>
            <a:off x="6781800" y="5943600"/>
            <a:ext cx="2062194" cy="6320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" y="5861304"/>
            <a:ext cx="1447800" cy="752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181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7" name="Straight Connector 176"/>
          <p:cNvCxnSpPr/>
          <p:nvPr/>
        </p:nvCxnSpPr>
        <p:spPr>
          <a:xfrm>
            <a:off x="2438400" y="2070473"/>
            <a:ext cx="93170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>
            <a:off x="4503802" y="2892095"/>
            <a:ext cx="0" cy="21794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463442" y="3742879"/>
            <a:ext cx="600635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object 44"/>
          <p:cNvSpPr/>
          <p:nvPr/>
        </p:nvSpPr>
        <p:spPr>
          <a:xfrm>
            <a:off x="3319024" y="3486633"/>
            <a:ext cx="2367550" cy="1060084"/>
          </a:xfrm>
          <a:custGeom>
            <a:avLst/>
            <a:gdLst/>
            <a:ahLst/>
            <a:cxnLst/>
            <a:rect l="l" t="t" r="r" b="b"/>
            <a:pathLst>
              <a:path w="1544954" h="532764">
                <a:moveTo>
                  <a:pt x="0" y="0"/>
                </a:moveTo>
                <a:lnTo>
                  <a:pt x="0" y="532752"/>
                </a:lnTo>
                <a:lnTo>
                  <a:pt x="1544929" y="532752"/>
                </a:lnTo>
                <a:lnTo>
                  <a:pt x="154492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6"/>
            </a:solidFill>
          </a:ln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15" name="object 13"/>
          <p:cNvSpPr/>
          <p:nvPr/>
        </p:nvSpPr>
        <p:spPr>
          <a:xfrm>
            <a:off x="1496525" y="4815821"/>
            <a:ext cx="0" cy="269240"/>
          </a:xfrm>
          <a:custGeom>
            <a:avLst/>
            <a:gdLst/>
            <a:ahLst/>
            <a:cxnLst/>
            <a:rect l="l" t="t" r="r" b="b"/>
            <a:pathLst>
              <a:path h="269239">
                <a:moveTo>
                  <a:pt x="0" y="0"/>
                </a:moveTo>
                <a:lnTo>
                  <a:pt x="0" y="269032"/>
                </a:lnTo>
              </a:path>
            </a:pathLst>
          </a:custGeom>
          <a:ln w="1270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7" name="object 15"/>
          <p:cNvSpPr/>
          <p:nvPr/>
        </p:nvSpPr>
        <p:spPr>
          <a:xfrm flipH="1">
            <a:off x="7457160" y="4815820"/>
            <a:ext cx="45719" cy="283297"/>
          </a:xfrm>
          <a:custGeom>
            <a:avLst/>
            <a:gdLst/>
            <a:ahLst/>
            <a:cxnLst/>
            <a:rect l="l" t="t" r="r" b="b"/>
            <a:pathLst>
              <a:path h="269239">
                <a:moveTo>
                  <a:pt x="0" y="0"/>
                </a:moveTo>
                <a:lnTo>
                  <a:pt x="0" y="269032"/>
                </a:lnTo>
              </a:path>
            </a:pathLst>
          </a:custGeom>
          <a:ln w="1270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cxnSp>
        <p:nvCxnSpPr>
          <p:cNvPr id="129" name="Straight Connector 128"/>
          <p:cNvCxnSpPr/>
          <p:nvPr/>
        </p:nvCxnSpPr>
        <p:spPr>
          <a:xfrm>
            <a:off x="1496525" y="4815820"/>
            <a:ext cx="600635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bject 34"/>
          <p:cNvSpPr/>
          <p:nvPr/>
        </p:nvSpPr>
        <p:spPr>
          <a:xfrm>
            <a:off x="334095" y="5071583"/>
            <a:ext cx="2355420" cy="517818"/>
          </a:xfrm>
          <a:custGeom>
            <a:avLst/>
            <a:gdLst/>
            <a:ahLst/>
            <a:cxnLst/>
            <a:rect l="l" t="t" r="r" b="b"/>
            <a:pathLst>
              <a:path w="1544955" h="335914">
                <a:moveTo>
                  <a:pt x="0" y="335890"/>
                </a:moveTo>
                <a:lnTo>
                  <a:pt x="1544929" y="335890"/>
                </a:lnTo>
                <a:lnTo>
                  <a:pt x="1544929" y="0"/>
                </a:lnTo>
                <a:lnTo>
                  <a:pt x="0" y="0"/>
                </a:lnTo>
                <a:lnTo>
                  <a:pt x="0" y="335890"/>
                </a:lnTo>
                <a:close/>
              </a:path>
            </a:pathLst>
          </a:custGeom>
          <a:solidFill>
            <a:srgbClr val="820024"/>
          </a:solidFill>
          <a:ln w="9525">
            <a:solidFill>
              <a:schemeClr val="accent6"/>
            </a:solidFill>
          </a:ln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39" name="object 37"/>
          <p:cNvSpPr txBox="1"/>
          <p:nvPr/>
        </p:nvSpPr>
        <p:spPr>
          <a:xfrm>
            <a:off x="811376" y="5643978"/>
            <a:ext cx="1400858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Calibri"/>
                <a:cs typeface="Calibri"/>
              </a:rPr>
              <a:t>D-B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RFQ/RFP -</a:t>
            </a:r>
            <a:r>
              <a:rPr sz="900" spc="-6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10%</a:t>
            </a:r>
            <a:endParaRPr sz="9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900" spc="-5" dirty="0">
                <a:solidFill>
                  <a:srgbClr val="231F20"/>
                </a:solidFill>
                <a:latin typeface="Calibri"/>
                <a:cs typeface="Calibri"/>
              </a:rPr>
              <a:t>Design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9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10%</a:t>
            </a:r>
            <a:endParaRPr sz="9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900" spc="-5" dirty="0">
                <a:solidFill>
                  <a:srgbClr val="231F20"/>
                </a:solidFill>
                <a:latin typeface="Calibri"/>
                <a:cs typeface="Calibri"/>
              </a:rPr>
              <a:t>Construction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900" spc="-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15%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40" name="object 38"/>
          <p:cNvSpPr/>
          <p:nvPr/>
        </p:nvSpPr>
        <p:spPr>
          <a:xfrm>
            <a:off x="334095" y="5071583"/>
            <a:ext cx="2355420" cy="1060084"/>
          </a:xfrm>
          <a:custGeom>
            <a:avLst/>
            <a:gdLst/>
            <a:ahLst/>
            <a:cxnLst/>
            <a:rect l="l" t="t" r="r" b="b"/>
            <a:pathLst>
              <a:path w="1544955" h="532764">
                <a:moveTo>
                  <a:pt x="0" y="0"/>
                </a:moveTo>
                <a:lnTo>
                  <a:pt x="0" y="532752"/>
                </a:lnTo>
                <a:lnTo>
                  <a:pt x="1544929" y="532752"/>
                </a:lnTo>
                <a:lnTo>
                  <a:pt x="1544929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accent6"/>
            </a:solidFill>
          </a:ln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41" name="object 39"/>
          <p:cNvSpPr/>
          <p:nvPr/>
        </p:nvSpPr>
        <p:spPr>
          <a:xfrm>
            <a:off x="3310069" y="5077567"/>
            <a:ext cx="2367550" cy="512431"/>
          </a:xfrm>
          <a:custGeom>
            <a:avLst/>
            <a:gdLst/>
            <a:ahLst/>
            <a:cxnLst/>
            <a:rect l="l" t="t" r="r" b="b"/>
            <a:pathLst>
              <a:path w="1544954" h="789939">
                <a:moveTo>
                  <a:pt x="0" y="0"/>
                </a:moveTo>
                <a:lnTo>
                  <a:pt x="0" y="789317"/>
                </a:lnTo>
                <a:lnTo>
                  <a:pt x="1544929" y="789317"/>
                </a:lnTo>
                <a:lnTo>
                  <a:pt x="1544929" y="0"/>
                </a:lnTo>
                <a:lnTo>
                  <a:pt x="0" y="0"/>
                </a:lnTo>
                <a:close/>
              </a:path>
            </a:pathLst>
          </a:custGeom>
          <a:solidFill>
            <a:srgbClr val="820024"/>
          </a:solidFill>
          <a:ln w="9525">
            <a:solidFill>
              <a:schemeClr val="accent6"/>
            </a:solidFill>
          </a:ln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42" name="object 40"/>
          <p:cNvSpPr txBox="1"/>
          <p:nvPr/>
        </p:nvSpPr>
        <p:spPr>
          <a:xfrm>
            <a:off x="3319024" y="5164867"/>
            <a:ext cx="2349640" cy="3478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55"/>
              </a:lnSpc>
            </a:pPr>
            <a:r>
              <a:rPr lang="en-US" sz="9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Patrick McCord, Assoc. DBIA</a:t>
            </a:r>
            <a:br>
              <a:rPr lang="en-US" sz="900" b="1" spc="-20" dirty="0" smtClean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sz="900" b="1" dirty="0" smtClean="0">
                <a:solidFill>
                  <a:srgbClr val="FFFFFF"/>
                </a:solidFill>
                <a:latin typeface="Calibri"/>
                <a:cs typeface="Calibri"/>
              </a:rPr>
              <a:t>Senior</a:t>
            </a:r>
            <a:r>
              <a:rPr sz="900" b="1" spc="-65" dirty="0" smtClean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Estimator</a:t>
            </a: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/>
            </a:r>
            <a:b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en-US" sz="900" b="1" dirty="0">
                <a:solidFill>
                  <a:srgbClr val="FFFFFF"/>
                </a:solidFill>
                <a:latin typeface="Calibri"/>
                <a:cs typeface="Calibri"/>
              </a:rPr>
              <a:t>Hill </a:t>
            </a:r>
            <a:r>
              <a:rPr lang="en-US" sz="900" b="1" spc="-10" dirty="0">
                <a:solidFill>
                  <a:srgbClr val="FFFFFF"/>
                </a:solidFill>
                <a:latin typeface="Calibri"/>
                <a:cs typeface="Calibri"/>
              </a:rPr>
              <a:t>International,</a:t>
            </a:r>
            <a:r>
              <a:rPr lang="en-US" sz="9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900" b="1" dirty="0">
                <a:solidFill>
                  <a:srgbClr val="FFFFFF"/>
                </a:solidFill>
                <a:latin typeface="Calibri"/>
                <a:cs typeface="Calibri"/>
              </a:rPr>
              <a:t>Inc</a:t>
            </a:r>
            <a:r>
              <a:rPr lang="en-US" sz="900" b="1" dirty="0" smtClean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lang="en-US" sz="900" dirty="0">
              <a:latin typeface="Calibri"/>
              <a:cs typeface="Calibri"/>
            </a:endParaRPr>
          </a:p>
        </p:txBody>
      </p:sp>
      <p:sp>
        <p:nvSpPr>
          <p:cNvPr id="45" name="object 43"/>
          <p:cNvSpPr txBox="1"/>
          <p:nvPr/>
        </p:nvSpPr>
        <p:spPr>
          <a:xfrm>
            <a:off x="3789808" y="5643978"/>
            <a:ext cx="1408073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Calibri"/>
                <a:cs typeface="Calibri"/>
              </a:rPr>
              <a:t>D-B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RFQ/RFP -</a:t>
            </a:r>
            <a:r>
              <a:rPr sz="900" spc="-6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10%</a:t>
            </a:r>
            <a:endParaRPr sz="9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900" spc="-5" dirty="0">
                <a:solidFill>
                  <a:srgbClr val="231F20"/>
                </a:solidFill>
                <a:latin typeface="Calibri"/>
                <a:cs typeface="Calibri"/>
              </a:rPr>
              <a:t>Design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9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10%</a:t>
            </a:r>
            <a:endParaRPr sz="9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900" spc="-5" dirty="0">
                <a:solidFill>
                  <a:srgbClr val="231F20"/>
                </a:solidFill>
                <a:latin typeface="Calibri"/>
                <a:cs typeface="Calibri"/>
              </a:rPr>
              <a:t>Construction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900" spc="-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15%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46" name="object 44"/>
          <p:cNvSpPr/>
          <p:nvPr/>
        </p:nvSpPr>
        <p:spPr>
          <a:xfrm>
            <a:off x="3310069" y="5071583"/>
            <a:ext cx="2367550" cy="1060084"/>
          </a:xfrm>
          <a:custGeom>
            <a:avLst/>
            <a:gdLst/>
            <a:ahLst/>
            <a:cxnLst/>
            <a:rect l="l" t="t" r="r" b="b"/>
            <a:pathLst>
              <a:path w="1544954" h="532764">
                <a:moveTo>
                  <a:pt x="0" y="0"/>
                </a:moveTo>
                <a:lnTo>
                  <a:pt x="0" y="532752"/>
                </a:lnTo>
                <a:lnTo>
                  <a:pt x="1544929" y="532752"/>
                </a:lnTo>
                <a:lnTo>
                  <a:pt x="1544929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accent6"/>
            </a:solidFill>
          </a:ln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47" name="object 45"/>
          <p:cNvSpPr/>
          <p:nvPr/>
        </p:nvSpPr>
        <p:spPr>
          <a:xfrm>
            <a:off x="6301077" y="5077567"/>
            <a:ext cx="2367550" cy="512431"/>
          </a:xfrm>
          <a:custGeom>
            <a:avLst/>
            <a:gdLst/>
            <a:ahLst/>
            <a:cxnLst/>
            <a:rect l="l" t="t" r="r" b="b"/>
            <a:pathLst>
              <a:path w="1544954" h="789939">
                <a:moveTo>
                  <a:pt x="0" y="0"/>
                </a:moveTo>
                <a:lnTo>
                  <a:pt x="0" y="789317"/>
                </a:lnTo>
                <a:lnTo>
                  <a:pt x="1544929" y="789317"/>
                </a:lnTo>
                <a:lnTo>
                  <a:pt x="1544929" y="0"/>
                </a:lnTo>
                <a:lnTo>
                  <a:pt x="0" y="0"/>
                </a:lnTo>
                <a:close/>
              </a:path>
            </a:pathLst>
          </a:custGeom>
          <a:solidFill>
            <a:srgbClr val="820024"/>
          </a:solidFill>
          <a:ln w="952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8" name="object 46"/>
          <p:cNvSpPr txBox="1"/>
          <p:nvPr/>
        </p:nvSpPr>
        <p:spPr>
          <a:xfrm>
            <a:off x="6292122" y="5164867"/>
            <a:ext cx="237650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55"/>
              </a:lnSpc>
            </a:pPr>
            <a:r>
              <a:rPr lang="en-US" sz="900" b="1" spc="-10" dirty="0">
                <a:solidFill>
                  <a:srgbClr val="FFFFFF"/>
                </a:solidFill>
                <a:latin typeface="Calibri"/>
                <a:cs typeface="Calibri"/>
              </a:rPr>
              <a:t>Debbie </a:t>
            </a: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Selzer</a:t>
            </a:r>
            <a:b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en-US" sz="900" b="1" spc="-5" dirty="0">
                <a:solidFill>
                  <a:srgbClr val="FFFFFF"/>
                </a:solidFill>
                <a:latin typeface="Calibri"/>
                <a:cs typeface="Calibri"/>
              </a:rPr>
              <a:t>Document Controls Specialist </a:t>
            </a:r>
            <a:br>
              <a:rPr lang="en-US" sz="900" b="1" spc="-5" dirty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en-US" sz="900" b="1" dirty="0">
                <a:solidFill>
                  <a:srgbClr val="FFFFFF"/>
                </a:solidFill>
                <a:latin typeface="Calibri"/>
                <a:cs typeface="Calibri"/>
              </a:rPr>
              <a:t>Hill </a:t>
            </a:r>
            <a:r>
              <a:rPr lang="en-US" sz="900" b="1" spc="-10" dirty="0">
                <a:solidFill>
                  <a:srgbClr val="FFFFFF"/>
                </a:solidFill>
                <a:latin typeface="Calibri"/>
                <a:cs typeface="Calibri"/>
              </a:rPr>
              <a:t>International,</a:t>
            </a:r>
            <a:r>
              <a:rPr lang="en-US" sz="9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900" b="1" dirty="0">
                <a:solidFill>
                  <a:srgbClr val="FFFFFF"/>
                </a:solidFill>
                <a:latin typeface="Calibri"/>
                <a:cs typeface="Calibri"/>
              </a:rPr>
              <a:t>Inc.</a:t>
            </a:r>
            <a:endParaRPr lang="en-US" sz="900" dirty="0">
              <a:latin typeface="Calibri"/>
              <a:cs typeface="Calibri"/>
            </a:endParaRPr>
          </a:p>
          <a:p>
            <a:pPr algn="ctr">
              <a:lnSpc>
                <a:spcPts val="855"/>
              </a:lnSpc>
            </a:pPr>
            <a:endParaRPr lang="en-US" sz="900" b="1" spc="-1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51" name="object 49"/>
          <p:cNvSpPr txBox="1"/>
          <p:nvPr/>
        </p:nvSpPr>
        <p:spPr>
          <a:xfrm>
            <a:off x="6780816" y="5643978"/>
            <a:ext cx="1408073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Calibri"/>
                <a:cs typeface="Calibri"/>
              </a:rPr>
              <a:t>D-B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RFQ/RFP -</a:t>
            </a:r>
            <a:r>
              <a:rPr sz="900" spc="-6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10%</a:t>
            </a:r>
            <a:endParaRPr sz="9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900" spc="-5" dirty="0">
                <a:solidFill>
                  <a:srgbClr val="231F20"/>
                </a:solidFill>
                <a:latin typeface="Calibri"/>
                <a:cs typeface="Calibri"/>
              </a:rPr>
              <a:t>Design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9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10%</a:t>
            </a:r>
            <a:endParaRPr sz="9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900" spc="-5" dirty="0">
                <a:solidFill>
                  <a:srgbClr val="231F20"/>
                </a:solidFill>
                <a:latin typeface="Calibri"/>
                <a:cs typeface="Calibri"/>
              </a:rPr>
              <a:t>Construction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900" spc="-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15%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52" name="object 50"/>
          <p:cNvSpPr/>
          <p:nvPr/>
        </p:nvSpPr>
        <p:spPr>
          <a:xfrm>
            <a:off x="6301077" y="5089902"/>
            <a:ext cx="2367550" cy="1041765"/>
          </a:xfrm>
          <a:custGeom>
            <a:avLst/>
            <a:gdLst/>
            <a:ahLst/>
            <a:cxnLst/>
            <a:rect l="l" t="t" r="r" b="b"/>
            <a:pathLst>
              <a:path w="1544954" h="532764">
                <a:moveTo>
                  <a:pt x="0" y="0"/>
                </a:moveTo>
                <a:lnTo>
                  <a:pt x="0" y="532752"/>
                </a:lnTo>
                <a:lnTo>
                  <a:pt x="1544929" y="532752"/>
                </a:lnTo>
                <a:lnTo>
                  <a:pt x="1544929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accent6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4" name="object 73"/>
          <p:cNvSpPr txBox="1"/>
          <p:nvPr/>
        </p:nvSpPr>
        <p:spPr>
          <a:xfrm>
            <a:off x="6314870" y="4075994"/>
            <a:ext cx="235910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Calibri"/>
                <a:cs typeface="Calibri"/>
              </a:rPr>
              <a:t>D-B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RFQ/RFP -</a:t>
            </a:r>
            <a:r>
              <a:rPr sz="900" spc="-6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lang="en-US" sz="900" dirty="0" smtClean="0">
                <a:solidFill>
                  <a:srgbClr val="231F20"/>
                </a:solidFill>
                <a:latin typeface="Calibri"/>
                <a:cs typeface="Calibri"/>
              </a:rPr>
              <a:t>50</a:t>
            </a:r>
            <a:r>
              <a:rPr sz="900" dirty="0" smtClean="0">
                <a:solidFill>
                  <a:srgbClr val="231F20"/>
                </a:solidFill>
                <a:latin typeface="Calibri"/>
                <a:cs typeface="Calibri"/>
              </a:rPr>
              <a:t>%</a:t>
            </a:r>
            <a:endParaRPr sz="9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900" spc="-5" dirty="0">
                <a:solidFill>
                  <a:srgbClr val="231F20"/>
                </a:solidFill>
                <a:latin typeface="Calibri"/>
                <a:cs typeface="Calibri"/>
              </a:rPr>
              <a:t>Design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900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lang="en-US" sz="900" dirty="0" smtClean="0">
                <a:solidFill>
                  <a:srgbClr val="231F20"/>
                </a:solidFill>
                <a:latin typeface="Calibri"/>
                <a:cs typeface="Calibri"/>
              </a:rPr>
              <a:t>50</a:t>
            </a:r>
            <a:r>
              <a:rPr sz="900" dirty="0" smtClean="0">
                <a:solidFill>
                  <a:srgbClr val="231F20"/>
                </a:solidFill>
                <a:latin typeface="Calibri"/>
                <a:cs typeface="Calibri"/>
              </a:rPr>
              <a:t>%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5" name="object 74"/>
          <p:cNvSpPr txBox="1"/>
          <p:nvPr/>
        </p:nvSpPr>
        <p:spPr>
          <a:xfrm>
            <a:off x="6331988" y="4350314"/>
            <a:ext cx="2324873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solidFill>
                  <a:srgbClr val="231F20"/>
                </a:solidFill>
                <a:latin typeface="Calibri"/>
                <a:cs typeface="Calibri"/>
              </a:rPr>
              <a:t>Construction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-</a:t>
            </a:r>
            <a:r>
              <a:rPr sz="900" spc="-5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900" dirty="0">
                <a:solidFill>
                  <a:srgbClr val="231F20"/>
                </a:solidFill>
                <a:latin typeface="Calibri"/>
                <a:cs typeface="Calibri"/>
              </a:rPr>
              <a:t>75%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6" name="object 75"/>
          <p:cNvSpPr/>
          <p:nvPr/>
        </p:nvSpPr>
        <p:spPr>
          <a:xfrm>
            <a:off x="6314869" y="3475515"/>
            <a:ext cx="2359110" cy="1073578"/>
          </a:xfrm>
          <a:custGeom>
            <a:avLst/>
            <a:gdLst/>
            <a:ahLst/>
            <a:cxnLst/>
            <a:rect l="l" t="t" r="r" b="b"/>
            <a:pathLst>
              <a:path w="2652395" h="503554">
                <a:moveTo>
                  <a:pt x="0" y="0"/>
                </a:moveTo>
                <a:lnTo>
                  <a:pt x="0" y="503491"/>
                </a:lnTo>
                <a:lnTo>
                  <a:pt x="2652394" y="503491"/>
                </a:lnTo>
                <a:lnTo>
                  <a:pt x="2652394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7" name="object 76"/>
          <p:cNvSpPr txBox="1"/>
          <p:nvPr/>
        </p:nvSpPr>
        <p:spPr>
          <a:xfrm>
            <a:off x="7023958" y="3724613"/>
            <a:ext cx="940933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55"/>
              </a:lnSpc>
            </a:pP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Construction</a:t>
            </a:r>
            <a:r>
              <a:rPr sz="9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Manager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78" name="object 77"/>
          <p:cNvSpPr txBox="1"/>
          <p:nvPr/>
        </p:nvSpPr>
        <p:spPr>
          <a:xfrm>
            <a:off x="6314870" y="3475515"/>
            <a:ext cx="2359109" cy="534729"/>
          </a:xfrm>
          <a:prstGeom prst="rect">
            <a:avLst/>
          </a:prstGeom>
          <a:solidFill>
            <a:srgbClr val="002A5C"/>
          </a:solidFill>
          <a:ln w="12700">
            <a:solidFill>
              <a:srgbClr val="002060"/>
            </a:solidFill>
          </a:ln>
        </p:spPr>
        <p:txBody>
          <a:bodyPr vert="horz" wrap="none" lIns="0" tIns="0" rIns="0" bIns="0" rtlCol="0" anchor="ctr" anchorCtr="0">
            <a:noAutofit/>
          </a:bodyPr>
          <a:lstStyle/>
          <a:p>
            <a:pPr marL="403225" algn="ctr">
              <a:lnSpc>
                <a:spcPct val="100000"/>
              </a:lnSpc>
              <a:spcBef>
                <a:spcPts val="765"/>
              </a:spcBef>
            </a:pPr>
            <a:endParaRPr sz="950" dirty="0">
              <a:latin typeface="Calibri"/>
              <a:cs typeface="Calibri"/>
            </a:endParaRPr>
          </a:p>
        </p:txBody>
      </p:sp>
      <p:sp>
        <p:nvSpPr>
          <p:cNvPr id="123" name="object 40"/>
          <p:cNvSpPr txBox="1"/>
          <p:nvPr/>
        </p:nvSpPr>
        <p:spPr>
          <a:xfrm>
            <a:off x="343004" y="5164867"/>
            <a:ext cx="2337602" cy="3462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55"/>
              </a:lnSpc>
            </a:pPr>
            <a:r>
              <a:rPr lang="en-US" sz="900" b="1" spc="-20" dirty="0">
                <a:solidFill>
                  <a:srgbClr val="FFFFFF"/>
                </a:solidFill>
                <a:latin typeface="Calibri"/>
                <a:cs typeface="Calibri"/>
              </a:rPr>
              <a:t>Anna Valdez</a:t>
            </a:r>
          </a:p>
          <a:p>
            <a:pPr algn="ctr">
              <a:lnSpc>
                <a:spcPts val="855"/>
              </a:lnSpc>
            </a:pPr>
            <a:r>
              <a:rPr lang="en-US" sz="900" b="1" spc="-20" dirty="0">
                <a:solidFill>
                  <a:srgbClr val="FFFFFF"/>
                </a:solidFill>
                <a:latin typeface="Calibri"/>
                <a:cs typeface="Calibri"/>
              </a:rPr>
              <a:t>Project Controls Engineer </a:t>
            </a:r>
            <a:r>
              <a:rPr lang="en-US" sz="9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Lead</a:t>
            </a:r>
            <a:br>
              <a:rPr lang="en-US" sz="900" b="1" spc="-20" dirty="0" smtClean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en-US" sz="900" b="1" dirty="0">
                <a:solidFill>
                  <a:srgbClr val="FFFFFF"/>
                </a:solidFill>
                <a:latin typeface="Calibri"/>
                <a:cs typeface="Calibri"/>
              </a:rPr>
              <a:t>Hill </a:t>
            </a:r>
            <a:r>
              <a:rPr lang="en-US" sz="900" b="1" spc="-10" dirty="0">
                <a:solidFill>
                  <a:srgbClr val="FFFFFF"/>
                </a:solidFill>
                <a:latin typeface="Calibri"/>
                <a:cs typeface="Calibri"/>
              </a:rPr>
              <a:t>International,</a:t>
            </a:r>
            <a:r>
              <a:rPr lang="en-US" sz="9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en-US" sz="900" b="1" dirty="0">
                <a:solidFill>
                  <a:srgbClr val="FFFFFF"/>
                </a:solidFill>
                <a:latin typeface="Calibri"/>
                <a:cs typeface="Calibri"/>
              </a:rPr>
              <a:t>Inc</a:t>
            </a:r>
            <a:r>
              <a:rPr lang="en-US" sz="900" b="1" dirty="0" smtClean="0">
                <a:solidFill>
                  <a:srgbClr val="FFFFFF"/>
                </a:solidFill>
                <a:latin typeface="Calibri"/>
                <a:cs typeface="Calibri"/>
              </a:rPr>
              <a:t>.</a:t>
            </a:r>
            <a:endParaRPr lang="en-US" sz="900" dirty="0">
              <a:latin typeface="Calibri"/>
              <a:cs typeface="Calibri"/>
            </a:endParaRPr>
          </a:p>
        </p:txBody>
      </p:sp>
      <p:sp>
        <p:nvSpPr>
          <p:cNvPr id="134" name="object 46"/>
          <p:cNvSpPr txBox="1"/>
          <p:nvPr/>
        </p:nvSpPr>
        <p:spPr>
          <a:xfrm>
            <a:off x="6306172" y="3581350"/>
            <a:ext cx="2376505" cy="3478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Drew Woodruff, P.E.</a:t>
            </a:r>
          </a:p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City Representative</a:t>
            </a:r>
          </a:p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City of West Richland </a:t>
            </a:r>
            <a:endParaRPr lang="en-US" sz="900" b="1" spc="-1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36" name="object 39"/>
          <p:cNvSpPr/>
          <p:nvPr/>
        </p:nvSpPr>
        <p:spPr>
          <a:xfrm>
            <a:off x="3319024" y="3492617"/>
            <a:ext cx="2367550" cy="512431"/>
          </a:xfrm>
          <a:custGeom>
            <a:avLst/>
            <a:gdLst/>
            <a:ahLst/>
            <a:cxnLst/>
            <a:rect l="l" t="t" r="r" b="b"/>
            <a:pathLst>
              <a:path w="1544954" h="789939">
                <a:moveTo>
                  <a:pt x="0" y="0"/>
                </a:moveTo>
                <a:lnTo>
                  <a:pt x="0" y="789317"/>
                </a:lnTo>
                <a:lnTo>
                  <a:pt x="1544929" y="789317"/>
                </a:lnTo>
                <a:lnTo>
                  <a:pt x="1544929" y="0"/>
                </a:lnTo>
                <a:lnTo>
                  <a:pt x="0" y="0"/>
                </a:lnTo>
                <a:close/>
              </a:path>
            </a:pathLst>
          </a:custGeom>
          <a:solidFill>
            <a:srgbClr val="820024"/>
          </a:solidFill>
          <a:ln w="9525">
            <a:solidFill>
              <a:schemeClr val="accent6"/>
            </a:solidFill>
          </a:ln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137" name="object 40"/>
          <p:cNvSpPr txBox="1"/>
          <p:nvPr/>
        </p:nvSpPr>
        <p:spPr>
          <a:xfrm>
            <a:off x="3327979" y="3579917"/>
            <a:ext cx="2349640" cy="3478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55"/>
              </a:lnSpc>
            </a:pPr>
            <a:r>
              <a:rPr lang="en-US" sz="900" b="1" spc="-20" dirty="0">
                <a:solidFill>
                  <a:srgbClr val="FFFFFF"/>
                </a:solidFill>
                <a:latin typeface="Calibri"/>
                <a:cs typeface="Calibri"/>
              </a:rPr>
              <a:t>Becky Blankenship, Assoc. AIA, DBIA </a:t>
            </a:r>
            <a:br>
              <a:rPr lang="en-US" sz="900" b="1" spc="-20" dirty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en-US" sz="900" b="1" spc="-20" dirty="0">
                <a:solidFill>
                  <a:srgbClr val="FFFFFF"/>
                </a:solidFill>
                <a:latin typeface="Calibri"/>
                <a:cs typeface="Calibri"/>
              </a:rPr>
              <a:t>Project Manager</a:t>
            </a:r>
          </a:p>
          <a:p>
            <a:pPr algn="ctr">
              <a:lnSpc>
                <a:spcPts val="855"/>
              </a:lnSpc>
            </a:pPr>
            <a:r>
              <a:rPr lang="en-US" sz="900" b="1" spc="-20" dirty="0">
                <a:solidFill>
                  <a:srgbClr val="FFFFFF"/>
                </a:solidFill>
                <a:latin typeface="Calibri"/>
                <a:cs typeface="Calibri"/>
              </a:rPr>
              <a:t>Hill International, Inc.</a:t>
            </a:r>
          </a:p>
        </p:txBody>
      </p:sp>
      <p:sp>
        <p:nvSpPr>
          <p:cNvPr id="138" name="object 43"/>
          <p:cNvSpPr txBox="1"/>
          <p:nvPr/>
        </p:nvSpPr>
        <p:spPr>
          <a:xfrm>
            <a:off x="3452465" y="4059028"/>
            <a:ext cx="2234109" cy="453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>
                <a:solidFill>
                  <a:srgbClr val="231F20"/>
                </a:solidFill>
                <a:latin typeface="Calibri"/>
                <a:cs typeface="Calibri"/>
              </a:rPr>
              <a:t>D-B RFQ/RFP - 100%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>
                <a:solidFill>
                  <a:srgbClr val="231F20"/>
                </a:solidFill>
                <a:latin typeface="Calibri"/>
                <a:cs typeface="Calibri"/>
              </a:rPr>
              <a:t>Design - 100%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>
                <a:solidFill>
                  <a:srgbClr val="231F20"/>
                </a:solidFill>
                <a:latin typeface="Calibri"/>
                <a:cs typeface="Calibri"/>
              </a:rPr>
              <a:t>Construction - 50%</a:t>
            </a:r>
          </a:p>
        </p:txBody>
      </p:sp>
      <p:sp>
        <p:nvSpPr>
          <p:cNvPr id="142" name="object 44"/>
          <p:cNvSpPr/>
          <p:nvPr/>
        </p:nvSpPr>
        <p:spPr>
          <a:xfrm>
            <a:off x="319062" y="3483414"/>
            <a:ext cx="2367550" cy="1060084"/>
          </a:xfrm>
          <a:custGeom>
            <a:avLst/>
            <a:gdLst/>
            <a:ahLst/>
            <a:cxnLst/>
            <a:rect l="l" t="t" r="r" b="b"/>
            <a:pathLst>
              <a:path w="1544954" h="532764">
                <a:moveTo>
                  <a:pt x="0" y="0"/>
                </a:moveTo>
                <a:lnTo>
                  <a:pt x="0" y="532752"/>
                </a:lnTo>
                <a:lnTo>
                  <a:pt x="1544929" y="532752"/>
                </a:lnTo>
                <a:lnTo>
                  <a:pt x="154492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accent6"/>
            </a:solidFill>
          </a:ln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143" name="object 39"/>
          <p:cNvSpPr/>
          <p:nvPr/>
        </p:nvSpPr>
        <p:spPr>
          <a:xfrm>
            <a:off x="319062" y="3489398"/>
            <a:ext cx="2367550" cy="512431"/>
          </a:xfrm>
          <a:custGeom>
            <a:avLst/>
            <a:gdLst/>
            <a:ahLst/>
            <a:cxnLst/>
            <a:rect l="l" t="t" r="r" b="b"/>
            <a:pathLst>
              <a:path w="1544954" h="789939">
                <a:moveTo>
                  <a:pt x="0" y="0"/>
                </a:moveTo>
                <a:lnTo>
                  <a:pt x="0" y="789317"/>
                </a:lnTo>
                <a:lnTo>
                  <a:pt x="1544929" y="789317"/>
                </a:lnTo>
                <a:lnTo>
                  <a:pt x="1544929" y="0"/>
                </a:lnTo>
                <a:lnTo>
                  <a:pt x="0" y="0"/>
                </a:lnTo>
                <a:close/>
              </a:path>
            </a:pathLst>
          </a:custGeom>
          <a:solidFill>
            <a:srgbClr val="820024"/>
          </a:solidFill>
          <a:ln w="9525">
            <a:solidFill>
              <a:schemeClr val="accent6"/>
            </a:solidFill>
          </a:ln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  <p:sp>
        <p:nvSpPr>
          <p:cNvPr id="144" name="object 40"/>
          <p:cNvSpPr txBox="1"/>
          <p:nvPr/>
        </p:nvSpPr>
        <p:spPr>
          <a:xfrm>
            <a:off x="328017" y="3576698"/>
            <a:ext cx="2349640" cy="3478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55"/>
              </a:lnSpc>
            </a:pPr>
            <a:r>
              <a:rPr lang="en-US" sz="900" b="1" spc="-20" dirty="0">
                <a:solidFill>
                  <a:srgbClr val="FFFFFF"/>
                </a:solidFill>
                <a:latin typeface="Calibri"/>
                <a:cs typeface="Calibri"/>
              </a:rPr>
              <a:t>Matt Walker, </a:t>
            </a:r>
            <a:r>
              <a:rPr lang="en-US" sz="9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AIA, CCM, </a:t>
            </a:r>
            <a:r>
              <a:rPr lang="en-US" sz="900" b="1" spc="-20" dirty="0">
                <a:solidFill>
                  <a:srgbClr val="FFFFFF"/>
                </a:solidFill>
                <a:latin typeface="Calibri"/>
                <a:cs typeface="Calibri"/>
              </a:rPr>
              <a:t>DBIA </a:t>
            </a:r>
            <a:r>
              <a:rPr lang="en-US" sz="900" b="1" spc="-20" dirty="0" smtClean="0">
                <a:solidFill>
                  <a:srgbClr val="FFFFFF"/>
                </a:solidFill>
                <a:latin typeface="Calibri"/>
                <a:cs typeface="Calibri"/>
              </a:rPr>
              <a:t/>
            </a:r>
            <a:br>
              <a:rPr lang="en-US" sz="900" b="1" spc="-20" dirty="0" smtClean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en-US" sz="9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Principal-in-Charge/Advisor </a:t>
            </a:r>
            <a:br>
              <a:rPr lang="en-US" sz="900" b="1" spc="-20" dirty="0" smtClean="0">
                <a:solidFill>
                  <a:srgbClr val="FFFFFF"/>
                </a:solidFill>
                <a:latin typeface="Calibri"/>
                <a:cs typeface="Calibri"/>
              </a:rPr>
            </a:br>
            <a:r>
              <a:rPr lang="en-US" sz="900" b="1" spc="-20" dirty="0" smtClean="0">
                <a:solidFill>
                  <a:srgbClr val="FFFFFF"/>
                </a:solidFill>
                <a:latin typeface="Calibri"/>
                <a:cs typeface="Calibri"/>
              </a:rPr>
              <a:t>Hill </a:t>
            </a:r>
            <a:r>
              <a:rPr lang="en-US" sz="900" b="1" spc="-20" dirty="0">
                <a:solidFill>
                  <a:srgbClr val="FFFFFF"/>
                </a:solidFill>
                <a:latin typeface="Calibri"/>
                <a:cs typeface="Calibri"/>
              </a:rPr>
              <a:t>International, Inc.</a:t>
            </a:r>
          </a:p>
        </p:txBody>
      </p:sp>
      <p:sp>
        <p:nvSpPr>
          <p:cNvPr id="145" name="object 43"/>
          <p:cNvSpPr txBox="1"/>
          <p:nvPr/>
        </p:nvSpPr>
        <p:spPr>
          <a:xfrm>
            <a:off x="452503" y="4055809"/>
            <a:ext cx="2234109" cy="453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>
                <a:solidFill>
                  <a:srgbClr val="231F20"/>
                </a:solidFill>
                <a:latin typeface="Calibri"/>
                <a:cs typeface="Calibri"/>
              </a:rPr>
              <a:t>D-B RFQ/RFP - 10%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>
                <a:solidFill>
                  <a:srgbClr val="231F20"/>
                </a:solidFill>
                <a:latin typeface="Calibri"/>
                <a:cs typeface="Calibri"/>
              </a:rPr>
              <a:t>Design - 5%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>
                <a:solidFill>
                  <a:srgbClr val="231F20"/>
                </a:solidFill>
                <a:latin typeface="Calibri"/>
                <a:cs typeface="Calibri"/>
              </a:rPr>
              <a:t>Construction - 5%</a:t>
            </a:r>
          </a:p>
        </p:txBody>
      </p:sp>
      <p:cxnSp>
        <p:nvCxnSpPr>
          <p:cNvPr id="149" name="Straight Connector 148"/>
          <p:cNvCxnSpPr/>
          <p:nvPr/>
        </p:nvCxnSpPr>
        <p:spPr>
          <a:xfrm>
            <a:off x="7494424" y="2908132"/>
            <a:ext cx="0" cy="5752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bject 73"/>
          <p:cNvSpPr txBox="1"/>
          <p:nvPr/>
        </p:nvSpPr>
        <p:spPr>
          <a:xfrm>
            <a:off x="6194306" y="2697527"/>
            <a:ext cx="2873493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>
                <a:solidFill>
                  <a:srgbClr val="231F20"/>
                </a:solidFill>
                <a:latin typeface="Calibri"/>
                <a:cs typeface="Calibri"/>
              </a:rPr>
              <a:t>On-call for all Services</a:t>
            </a:r>
          </a:p>
        </p:txBody>
      </p:sp>
      <p:sp>
        <p:nvSpPr>
          <p:cNvPr id="154" name="object 75"/>
          <p:cNvSpPr/>
          <p:nvPr/>
        </p:nvSpPr>
        <p:spPr>
          <a:xfrm>
            <a:off x="6169790" y="1823423"/>
            <a:ext cx="2898010" cy="1073578"/>
          </a:xfrm>
          <a:custGeom>
            <a:avLst/>
            <a:gdLst/>
            <a:ahLst/>
            <a:cxnLst/>
            <a:rect l="l" t="t" r="r" b="b"/>
            <a:pathLst>
              <a:path w="2652395" h="503554">
                <a:moveTo>
                  <a:pt x="0" y="0"/>
                </a:moveTo>
                <a:lnTo>
                  <a:pt x="0" y="503491"/>
                </a:lnTo>
                <a:lnTo>
                  <a:pt x="2652394" y="503491"/>
                </a:lnTo>
                <a:lnTo>
                  <a:pt x="2652394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5" name="object 76"/>
          <p:cNvSpPr txBox="1"/>
          <p:nvPr/>
        </p:nvSpPr>
        <p:spPr>
          <a:xfrm>
            <a:off x="6966093" y="2072521"/>
            <a:ext cx="1056663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55"/>
              </a:lnSpc>
            </a:pP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Construction</a:t>
            </a:r>
            <a:r>
              <a:rPr sz="9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Manager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56" name="object 77"/>
          <p:cNvSpPr txBox="1"/>
          <p:nvPr/>
        </p:nvSpPr>
        <p:spPr>
          <a:xfrm>
            <a:off x="6169790" y="1823423"/>
            <a:ext cx="2898010" cy="810628"/>
          </a:xfrm>
          <a:prstGeom prst="rect">
            <a:avLst/>
          </a:prstGeom>
          <a:solidFill>
            <a:srgbClr val="002A5C"/>
          </a:solidFill>
          <a:ln w="12700">
            <a:solidFill>
              <a:srgbClr val="002060"/>
            </a:solidFill>
          </a:ln>
        </p:spPr>
        <p:txBody>
          <a:bodyPr vert="horz" wrap="none" lIns="0" tIns="0" rIns="0" bIns="0" rtlCol="0" anchor="ctr" anchorCtr="0">
            <a:noAutofit/>
          </a:bodyPr>
          <a:lstStyle/>
          <a:p>
            <a:pPr marL="403225" algn="ctr">
              <a:lnSpc>
                <a:spcPct val="100000"/>
              </a:lnSpc>
              <a:spcBef>
                <a:spcPts val="765"/>
              </a:spcBef>
            </a:pPr>
            <a:endParaRPr sz="950" dirty="0">
              <a:latin typeface="Calibri"/>
              <a:cs typeface="Calibri"/>
            </a:endParaRPr>
          </a:p>
        </p:txBody>
      </p:sp>
      <p:sp>
        <p:nvSpPr>
          <p:cNvPr id="157" name="object 46"/>
          <p:cNvSpPr txBox="1"/>
          <p:nvPr/>
        </p:nvSpPr>
        <p:spPr>
          <a:xfrm>
            <a:off x="6160022" y="1929258"/>
            <a:ext cx="2907777" cy="5770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55"/>
              </a:lnSpc>
            </a:pPr>
            <a:r>
              <a:rPr lang="en-US" sz="900" b="1" spc="-10" dirty="0">
                <a:solidFill>
                  <a:srgbClr val="FFFFFF"/>
                </a:solidFill>
                <a:latin typeface="Calibri"/>
                <a:cs typeface="Calibri"/>
              </a:rPr>
              <a:t>Project Committee</a:t>
            </a:r>
          </a:p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Ben Majetich, Chief of Police, Design Advisor</a:t>
            </a:r>
          </a:p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Ilka Gilliam, Contract and Procurement Advisor</a:t>
            </a:r>
          </a:p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Danielle, Mullins, P.E., Utilities, Site &amp; Infrastructure Advisor</a:t>
            </a:r>
          </a:p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Nicole Stickney, Regulatory &amp; Approval Advisor </a:t>
            </a:r>
            <a:endParaRPr lang="en-US" sz="900" b="1" spc="-1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58" name="object 73"/>
          <p:cNvSpPr txBox="1"/>
          <p:nvPr/>
        </p:nvSpPr>
        <p:spPr>
          <a:xfrm>
            <a:off x="3318767" y="2418996"/>
            <a:ext cx="2359109" cy="453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>
                <a:solidFill>
                  <a:srgbClr val="231F20"/>
                </a:solidFill>
                <a:latin typeface="Calibri"/>
                <a:cs typeface="Calibri"/>
              </a:rPr>
              <a:t>D-B RFQ/RFP - 10%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>
                <a:solidFill>
                  <a:srgbClr val="231F20"/>
                </a:solidFill>
                <a:latin typeface="Calibri"/>
                <a:cs typeface="Calibri"/>
              </a:rPr>
              <a:t>Design - 10%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>
                <a:solidFill>
                  <a:srgbClr val="231F20"/>
                </a:solidFill>
                <a:latin typeface="Calibri"/>
                <a:cs typeface="Calibri"/>
              </a:rPr>
              <a:t>Construction - 10%</a:t>
            </a:r>
          </a:p>
        </p:txBody>
      </p:sp>
      <p:sp>
        <p:nvSpPr>
          <p:cNvPr id="160" name="object 75"/>
          <p:cNvSpPr/>
          <p:nvPr/>
        </p:nvSpPr>
        <p:spPr>
          <a:xfrm>
            <a:off x="3318766" y="1818517"/>
            <a:ext cx="2359110" cy="1073578"/>
          </a:xfrm>
          <a:custGeom>
            <a:avLst/>
            <a:gdLst/>
            <a:ahLst/>
            <a:cxnLst/>
            <a:rect l="l" t="t" r="r" b="b"/>
            <a:pathLst>
              <a:path w="2652395" h="503554">
                <a:moveTo>
                  <a:pt x="0" y="0"/>
                </a:moveTo>
                <a:lnTo>
                  <a:pt x="0" y="503491"/>
                </a:lnTo>
                <a:lnTo>
                  <a:pt x="2652394" y="503491"/>
                </a:lnTo>
                <a:lnTo>
                  <a:pt x="2652394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1" name="object 76"/>
          <p:cNvSpPr txBox="1"/>
          <p:nvPr/>
        </p:nvSpPr>
        <p:spPr>
          <a:xfrm>
            <a:off x="4027855" y="2067615"/>
            <a:ext cx="940933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55"/>
              </a:lnSpc>
            </a:pP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Construction</a:t>
            </a:r>
            <a:r>
              <a:rPr sz="9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Manager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62" name="object 77"/>
          <p:cNvSpPr txBox="1"/>
          <p:nvPr/>
        </p:nvSpPr>
        <p:spPr>
          <a:xfrm>
            <a:off x="3318767" y="1818517"/>
            <a:ext cx="2359109" cy="534729"/>
          </a:xfrm>
          <a:prstGeom prst="rect">
            <a:avLst/>
          </a:prstGeom>
          <a:solidFill>
            <a:srgbClr val="002A5C"/>
          </a:solidFill>
          <a:ln w="12700">
            <a:solidFill>
              <a:srgbClr val="002060"/>
            </a:solidFill>
          </a:ln>
        </p:spPr>
        <p:txBody>
          <a:bodyPr vert="horz" wrap="none" lIns="0" tIns="0" rIns="0" bIns="0" rtlCol="0" anchor="ctr" anchorCtr="0">
            <a:noAutofit/>
          </a:bodyPr>
          <a:lstStyle/>
          <a:p>
            <a:pPr marL="403225" algn="ctr">
              <a:lnSpc>
                <a:spcPct val="100000"/>
              </a:lnSpc>
              <a:spcBef>
                <a:spcPts val="765"/>
              </a:spcBef>
            </a:pPr>
            <a:endParaRPr sz="950" dirty="0">
              <a:latin typeface="Calibri"/>
              <a:cs typeface="Calibri"/>
            </a:endParaRPr>
          </a:p>
        </p:txBody>
      </p:sp>
      <p:sp>
        <p:nvSpPr>
          <p:cNvPr id="163" name="object 46"/>
          <p:cNvSpPr txBox="1"/>
          <p:nvPr/>
        </p:nvSpPr>
        <p:spPr>
          <a:xfrm>
            <a:off x="3310069" y="1924352"/>
            <a:ext cx="2376505" cy="3478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Roscoe Slade, P.E. III</a:t>
            </a:r>
          </a:p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Project Director</a:t>
            </a:r>
          </a:p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Public Works Director </a:t>
            </a:r>
            <a:endParaRPr lang="en-US" sz="900" b="1" spc="-1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67" name="object 77"/>
          <p:cNvSpPr txBox="1"/>
          <p:nvPr/>
        </p:nvSpPr>
        <p:spPr>
          <a:xfrm>
            <a:off x="3309812" y="1102985"/>
            <a:ext cx="2359109" cy="401261"/>
          </a:xfrm>
          <a:prstGeom prst="rect">
            <a:avLst/>
          </a:prstGeom>
          <a:solidFill>
            <a:srgbClr val="002A5C"/>
          </a:solidFill>
          <a:ln w="12700">
            <a:solidFill>
              <a:srgbClr val="002060"/>
            </a:solidFill>
          </a:ln>
        </p:spPr>
        <p:txBody>
          <a:bodyPr vert="horz" wrap="none" lIns="0" tIns="0" rIns="0" bIns="0" rtlCol="0" anchor="ctr" anchorCtr="0">
            <a:noAutofit/>
          </a:bodyPr>
          <a:lstStyle/>
          <a:p>
            <a:pPr marL="403225" algn="ctr">
              <a:lnSpc>
                <a:spcPct val="100000"/>
              </a:lnSpc>
              <a:spcBef>
                <a:spcPts val="765"/>
              </a:spcBef>
            </a:pPr>
            <a:endParaRPr sz="950" dirty="0">
              <a:latin typeface="Calibri"/>
              <a:cs typeface="Calibri"/>
            </a:endParaRPr>
          </a:p>
        </p:txBody>
      </p:sp>
      <p:sp>
        <p:nvSpPr>
          <p:cNvPr id="168" name="object 46"/>
          <p:cNvSpPr txBox="1"/>
          <p:nvPr/>
        </p:nvSpPr>
        <p:spPr>
          <a:xfrm>
            <a:off x="3301114" y="1191240"/>
            <a:ext cx="2376505" cy="232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Brent Gerry</a:t>
            </a:r>
          </a:p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City of West Richland Mayor</a:t>
            </a:r>
            <a:endParaRPr lang="en-US" sz="900" b="1" spc="-1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cxnSp>
        <p:nvCxnSpPr>
          <p:cNvPr id="169" name="Straight Connector 168"/>
          <p:cNvCxnSpPr/>
          <p:nvPr/>
        </p:nvCxnSpPr>
        <p:spPr>
          <a:xfrm>
            <a:off x="4507880" y="1243235"/>
            <a:ext cx="0" cy="5752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bject 73"/>
          <p:cNvSpPr txBox="1"/>
          <p:nvPr/>
        </p:nvSpPr>
        <p:spPr>
          <a:xfrm>
            <a:off x="308272" y="2423793"/>
            <a:ext cx="2359109" cy="453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>
                <a:solidFill>
                  <a:srgbClr val="231F20"/>
                </a:solidFill>
                <a:latin typeface="Calibri"/>
                <a:cs typeface="Calibri"/>
              </a:rPr>
              <a:t>D-B RFQ/RFP - 10%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>
                <a:solidFill>
                  <a:srgbClr val="231F20"/>
                </a:solidFill>
                <a:latin typeface="Calibri"/>
                <a:cs typeface="Calibri"/>
              </a:rPr>
              <a:t>Design - On-call</a:t>
            </a:r>
          </a:p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US" sz="900" spc="-5" dirty="0">
                <a:solidFill>
                  <a:srgbClr val="231F20"/>
                </a:solidFill>
                <a:latin typeface="Calibri"/>
                <a:cs typeface="Calibri"/>
              </a:rPr>
              <a:t>Construction - On-call</a:t>
            </a:r>
          </a:p>
        </p:txBody>
      </p:sp>
      <p:sp>
        <p:nvSpPr>
          <p:cNvPr id="173" name="object 75"/>
          <p:cNvSpPr/>
          <p:nvPr/>
        </p:nvSpPr>
        <p:spPr>
          <a:xfrm>
            <a:off x="316969" y="1835429"/>
            <a:ext cx="2359110" cy="1073578"/>
          </a:xfrm>
          <a:custGeom>
            <a:avLst/>
            <a:gdLst/>
            <a:ahLst/>
            <a:cxnLst/>
            <a:rect l="l" t="t" r="r" b="b"/>
            <a:pathLst>
              <a:path w="2652395" h="503554">
                <a:moveTo>
                  <a:pt x="0" y="0"/>
                </a:moveTo>
                <a:lnTo>
                  <a:pt x="0" y="503491"/>
                </a:lnTo>
                <a:lnTo>
                  <a:pt x="2652394" y="503491"/>
                </a:lnTo>
                <a:lnTo>
                  <a:pt x="2652394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4" name="object 76"/>
          <p:cNvSpPr txBox="1"/>
          <p:nvPr/>
        </p:nvSpPr>
        <p:spPr>
          <a:xfrm>
            <a:off x="1042328" y="1096017"/>
            <a:ext cx="940933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55"/>
              </a:lnSpc>
            </a:pP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Construction</a:t>
            </a:r>
            <a:r>
              <a:rPr sz="9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900" b="1" spc="-5" dirty="0">
                <a:solidFill>
                  <a:srgbClr val="FFFFFF"/>
                </a:solidFill>
                <a:latin typeface="Calibri"/>
                <a:cs typeface="Calibri"/>
              </a:rPr>
              <a:t>Manager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75" name="object 77"/>
          <p:cNvSpPr txBox="1"/>
          <p:nvPr/>
        </p:nvSpPr>
        <p:spPr>
          <a:xfrm>
            <a:off x="316970" y="1835429"/>
            <a:ext cx="2359109" cy="534729"/>
          </a:xfrm>
          <a:prstGeom prst="rect">
            <a:avLst/>
          </a:prstGeom>
          <a:solidFill>
            <a:schemeClr val="bg2">
              <a:lumMod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</a:ln>
        </p:spPr>
        <p:txBody>
          <a:bodyPr vert="horz" wrap="none" lIns="0" tIns="0" rIns="0" bIns="0" rtlCol="0" anchor="ctr" anchorCtr="0">
            <a:noAutofit/>
          </a:bodyPr>
          <a:lstStyle/>
          <a:p>
            <a:pPr marL="403225" algn="ctr">
              <a:lnSpc>
                <a:spcPct val="100000"/>
              </a:lnSpc>
              <a:spcBef>
                <a:spcPts val="765"/>
              </a:spcBef>
            </a:pPr>
            <a:endParaRPr sz="950" dirty="0">
              <a:latin typeface="Calibri"/>
              <a:cs typeface="Calibri"/>
            </a:endParaRPr>
          </a:p>
        </p:txBody>
      </p:sp>
      <p:sp>
        <p:nvSpPr>
          <p:cNvPr id="176" name="object 46"/>
          <p:cNvSpPr txBox="1"/>
          <p:nvPr/>
        </p:nvSpPr>
        <p:spPr>
          <a:xfrm>
            <a:off x="299574" y="1929149"/>
            <a:ext cx="2376505" cy="3462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Robynne Thaxton (Parkinson)</a:t>
            </a:r>
          </a:p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JD, FDBIA DB Legal </a:t>
            </a:r>
            <a:r>
              <a:rPr lang="en-US" sz="900" b="1" spc="-10" dirty="0">
                <a:solidFill>
                  <a:srgbClr val="FFFFFF"/>
                </a:solidFill>
                <a:latin typeface="Calibri"/>
                <a:cs typeface="Calibri"/>
              </a:rPr>
              <a:t>Counsel</a:t>
            </a:r>
          </a:p>
          <a:p>
            <a:pPr algn="ctr">
              <a:lnSpc>
                <a:spcPts val="855"/>
              </a:lnSpc>
            </a:pPr>
            <a:r>
              <a:rPr lang="en-US" sz="9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Thaxton Parkinson, PLLC </a:t>
            </a:r>
            <a:endParaRPr lang="en-US" sz="900" b="1" spc="-1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381000" y="457200"/>
            <a:ext cx="7659687" cy="685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32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Organizational Chart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60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Police Facility </a:t>
            </a:r>
            <a:r>
              <a:rPr lang="en-US" dirty="0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800" b="1" dirty="0" smtClean="0"/>
              <a:t>Replace existing facility that no longer meets our needs</a:t>
            </a:r>
            <a:endParaRPr lang="en-US" dirty="0"/>
          </a:p>
          <a:p>
            <a:pPr lvl="1">
              <a:spcAft>
                <a:spcPct val="15000"/>
              </a:spcAft>
              <a:buClr>
                <a:srgbClr val="243239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New facility - approximately 22,500 SF</a:t>
            </a:r>
            <a:endParaRPr lang="en-US" sz="2800" dirty="0"/>
          </a:p>
          <a:p>
            <a:pPr lvl="1">
              <a:spcAft>
                <a:spcPct val="15000"/>
              </a:spcAft>
              <a:buClr>
                <a:srgbClr val="243239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800" dirty="0" smtClean="0"/>
              <a:t>Includes space for:</a:t>
            </a:r>
          </a:p>
          <a:p>
            <a:pPr lvl="2"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400" dirty="0" smtClean="0"/>
              <a:t>police administration operations;</a:t>
            </a:r>
            <a:endParaRPr lang="en-US" sz="2400" dirty="0"/>
          </a:p>
          <a:p>
            <a:pPr lvl="2"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400" dirty="0"/>
              <a:t>s</a:t>
            </a:r>
            <a:r>
              <a:rPr lang="en-US" sz="2400" dirty="0" smtClean="0"/>
              <a:t>taff and administrative support;</a:t>
            </a:r>
            <a:endParaRPr lang="en-US" sz="2400" dirty="0"/>
          </a:p>
          <a:p>
            <a:pPr lvl="2"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400" dirty="0" smtClean="0"/>
              <a:t>animal control;</a:t>
            </a:r>
          </a:p>
          <a:p>
            <a:pPr lvl="2"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400" dirty="0" smtClean="0"/>
              <a:t>storage of collected evidence; and</a:t>
            </a:r>
          </a:p>
          <a:p>
            <a:pPr lvl="2"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400" dirty="0" smtClean="0"/>
              <a:t>Department of Corrections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42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Police Facility Site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19200"/>
            <a:ext cx="8382000" cy="4957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62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229600" cy="558800"/>
          </a:xfrm>
        </p:spPr>
        <p:txBody>
          <a:bodyPr/>
          <a:lstStyle/>
          <a:p>
            <a:r>
              <a:rPr lang="en-US" sz="3200" cap="none" dirty="0" smtClean="0"/>
              <a:t>Police Facility </a:t>
            </a:r>
            <a:r>
              <a:rPr lang="en-US" sz="3200" cap="none" dirty="0"/>
              <a:t>Project Budget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990600"/>
            <a:ext cx="8534400" cy="4800600"/>
          </a:xfrm>
        </p:spPr>
        <p:txBody>
          <a:bodyPr>
            <a:normAutofit/>
          </a:bodyPr>
          <a:lstStyle/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400" b="1" dirty="0">
                <a:solidFill>
                  <a:schemeClr val="tx1"/>
                </a:solidFill>
              </a:rPr>
              <a:t>Professional Services		$   </a:t>
            </a:r>
            <a:r>
              <a:rPr lang="en-US" sz="2400" b="1" dirty="0" smtClean="0">
                <a:solidFill>
                  <a:schemeClr val="tx1"/>
                </a:solidFill>
              </a:rPr>
              <a:t>1,081,850</a:t>
            </a:r>
            <a:endParaRPr lang="en-US" sz="2400" b="1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400" b="1" dirty="0">
                <a:solidFill>
                  <a:schemeClr val="tx1"/>
                </a:solidFill>
              </a:rPr>
              <a:t>Construction Cost 		$ </a:t>
            </a:r>
            <a:r>
              <a:rPr lang="en-US" sz="2400" b="1" dirty="0" smtClean="0">
                <a:solidFill>
                  <a:schemeClr val="tx1"/>
                </a:solidFill>
              </a:rPr>
              <a:t>  8,430,000</a:t>
            </a: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400" b="1" dirty="0" smtClean="0">
                <a:solidFill>
                  <a:schemeClr val="tx1"/>
                </a:solidFill>
              </a:rPr>
              <a:t>Equip. &amp; Furnishings		$      904,328</a:t>
            </a:r>
            <a:endParaRPr lang="en-US" sz="2400" b="1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400" b="1" dirty="0" smtClean="0">
                <a:solidFill>
                  <a:schemeClr val="tx1"/>
                </a:solidFill>
              </a:rPr>
              <a:t>Contract </a:t>
            </a:r>
            <a:r>
              <a:rPr lang="en-US" sz="2400" b="1" dirty="0">
                <a:solidFill>
                  <a:schemeClr val="tx1"/>
                </a:solidFill>
              </a:rPr>
              <a:t>Admin/Other		$      </a:t>
            </a:r>
            <a:r>
              <a:rPr lang="en-US" sz="2400" b="1" dirty="0" smtClean="0">
                <a:solidFill>
                  <a:schemeClr val="tx1"/>
                </a:solidFill>
              </a:rPr>
              <a:t>335,137 </a:t>
            </a:r>
            <a:endParaRPr lang="en-US" sz="2400" b="1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400" b="1" dirty="0">
                <a:solidFill>
                  <a:schemeClr val="tx1"/>
                </a:solidFill>
              </a:rPr>
              <a:t>City Contingency 			$   </a:t>
            </a:r>
            <a:r>
              <a:rPr lang="en-US" sz="2400" b="1" dirty="0" smtClean="0">
                <a:solidFill>
                  <a:schemeClr val="tx1"/>
                </a:solidFill>
              </a:rPr>
              <a:t>   700,000</a:t>
            </a:r>
            <a:endParaRPr lang="en-US" sz="2400" b="1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400" b="1" dirty="0">
                <a:solidFill>
                  <a:schemeClr val="tx1"/>
                </a:solidFill>
              </a:rPr>
              <a:t>Other Related Project Expenses	$       </a:t>
            </a:r>
            <a:r>
              <a:rPr lang="en-US" sz="2400" b="1" dirty="0" smtClean="0">
                <a:solidFill>
                  <a:schemeClr val="tx1"/>
                </a:solidFill>
              </a:rPr>
              <a:t>103,495 </a:t>
            </a:r>
            <a:endParaRPr lang="en-US" sz="2400" b="1" u="sng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400" b="1" dirty="0">
                <a:solidFill>
                  <a:schemeClr val="tx1"/>
                </a:solidFill>
              </a:rPr>
              <a:t>WSST				</a:t>
            </a:r>
            <a:r>
              <a:rPr lang="en-US" sz="2400" b="1" u="sng" dirty="0">
                <a:solidFill>
                  <a:schemeClr val="tx1"/>
                </a:solidFill>
              </a:rPr>
              <a:t>$  </a:t>
            </a:r>
            <a:r>
              <a:rPr lang="en-US" sz="2400" b="1" u="sng" dirty="0" smtClean="0">
                <a:solidFill>
                  <a:schemeClr val="tx1"/>
                </a:solidFill>
              </a:rPr>
              <a:t>     858,690</a:t>
            </a:r>
            <a:endParaRPr lang="en-US" sz="2400" b="1" u="sng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2400" b="1" dirty="0">
                <a:solidFill>
                  <a:schemeClr val="tx1"/>
                </a:solidFill>
              </a:rPr>
              <a:t>Total Project Cost			$  </a:t>
            </a:r>
            <a:r>
              <a:rPr lang="en-US" sz="2400" b="1" dirty="0" smtClean="0">
                <a:solidFill>
                  <a:schemeClr val="tx1"/>
                </a:solidFill>
              </a:rPr>
              <a:t>12,413,500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14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229600" cy="558800"/>
          </a:xfrm>
        </p:spPr>
        <p:txBody>
          <a:bodyPr/>
          <a:lstStyle/>
          <a:p>
            <a:r>
              <a:rPr lang="en-US" sz="3200" cap="none" dirty="0"/>
              <a:t>Schedule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0144" y="1219200"/>
            <a:ext cx="8458200" cy="4730496"/>
          </a:xfrm>
        </p:spPr>
        <p:txBody>
          <a:bodyPr>
            <a:normAutofit fontScale="40000" lnSpcReduction="20000"/>
          </a:bodyPr>
          <a:lstStyle/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6000" b="1" dirty="0" smtClean="0">
                <a:solidFill>
                  <a:srgbClr val="0070C0"/>
                </a:solidFill>
              </a:rPr>
              <a:t>D-B </a:t>
            </a:r>
            <a:r>
              <a:rPr lang="en-US" sz="6000" b="1" dirty="0">
                <a:solidFill>
                  <a:srgbClr val="0070C0"/>
                </a:solidFill>
              </a:rPr>
              <a:t>RFQ Advertisement	</a:t>
            </a:r>
            <a:r>
              <a:rPr lang="en-US" sz="6000" b="1" dirty="0" smtClean="0">
                <a:solidFill>
                  <a:srgbClr val="0070C0"/>
                </a:solidFill>
              </a:rPr>
              <a:t>	Feb 3, </a:t>
            </a:r>
            <a:r>
              <a:rPr lang="en-US" sz="6000" b="1" dirty="0">
                <a:solidFill>
                  <a:srgbClr val="0070C0"/>
                </a:solidFill>
              </a:rPr>
              <a:t>2020</a:t>
            </a: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5000" b="1" dirty="0" smtClean="0">
                <a:solidFill>
                  <a:schemeClr val="tx1"/>
                </a:solidFill>
              </a:rPr>
              <a:t>D-B </a:t>
            </a:r>
            <a:r>
              <a:rPr lang="en-US" sz="5000" b="1" dirty="0">
                <a:solidFill>
                  <a:schemeClr val="tx1"/>
                </a:solidFill>
              </a:rPr>
              <a:t>SOQ Due		</a:t>
            </a:r>
            <a:r>
              <a:rPr lang="en-US" sz="5000" b="1" dirty="0" smtClean="0">
                <a:solidFill>
                  <a:schemeClr val="tx1"/>
                </a:solidFill>
              </a:rPr>
              <a:t>	Feb 19, </a:t>
            </a:r>
            <a:r>
              <a:rPr lang="en-US" sz="5000" b="1" dirty="0">
                <a:solidFill>
                  <a:schemeClr val="tx1"/>
                </a:solidFill>
              </a:rPr>
              <a:t>2020</a:t>
            </a: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5000" b="1" dirty="0" smtClean="0">
                <a:solidFill>
                  <a:schemeClr val="tx1"/>
                </a:solidFill>
              </a:rPr>
              <a:t>Shortlist Finalists			Feb 26, 2020 </a:t>
            </a: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6000" b="1" dirty="0" smtClean="0">
                <a:solidFill>
                  <a:srgbClr val="0070C0"/>
                </a:solidFill>
              </a:rPr>
              <a:t>Issue </a:t>
            </a:r>
            <a:r>
              <a:rPr lang="en-US" sz="6000" b="1" dirty="0">
                <a:solidFill>
                  <a:srgbClr val="0070C0"/>
                </a:solidFill>
              </a:rPr>
              <a:t>RFP			</a:t>
            </a:r>
            <a:r>
              <a:rPr lang="en-US" sz="6000" b="1" dirty="0" smtClean="0">
                <a:solidFill>
                  <a:srgbClr val="0070C0"/>
                </a:solidFill>
              </a:rPr>
              <a:t>	Mar 4, 2020</a:t>
            </a:r>
            <a:endParaRPr lang="en-US" sz="6000" b="1" dirty="0">
              <a:solidFill>
                <a:srgbClr val="0070C0"/>
              </a:solidFill>
            </a:endParaRP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5000" b="1" dirty="0" smtClean="0">
                <a:solidFill>
                  <a:schemeClr val="tx1"/>
                </a:solidFill>
              </a:rPr>
              <a:t>DB Team/Owner Interactive Mtg	Mar 18, 2020</a:t>
            </a: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6000" b="1" dirty="0" smtClean="0">
                <a:solidFill>
                  <a:srgbClr val="0070C0"/>
                </a:solidFill>
              </a:rPr>
              <a:t>Proposal </a:t>
            </a:r>
            <a:r>
              <a:rPr lang="en-US" sz="6000" b="1" dirty="0">
                <a:solidFill>
                  <a:srgbClr val="0070C0"/>
                </a:solidFill>
              </a:rPr>
              <a:t>Due		</a:t>
            </a:r>
            <a:r>
              <a:rPr lang="en-US" sz="6000" b="1" dirty="0" smtClean="0">
                <a:solidFill>
                  <a:srgbClr val="0070C0"/>
                </a:solidFill>
              </a:rPr>
              <a:t>	Apr 2, 2020</a:t>
            </a: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5000" b="1" dirty="0" smtClean="0">
                <a:solidFill>
                  <a:schemeClr val="tx1"/>
                </a:solidFill>
              </a:rPr>
              <a:t>DB Team Interviews			Apr 8, 2020</a:t>
            </a:r>
            <a:endParaRPr lang="en-US" sz="5000" b="1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6000" b="1" dirty="0">
                <a:solidFill>
                  <a:srgbClr val="0070C0"/>
                </a:solidFill>
              </a:rPr>
              <a:t>Selection of </a:t>
            </a:r>
            <a:r>
              <a:rPr lang="en-US" sz="6000" b="1" dirty="0" smtClean="0">
                <a:solidFill>
                  <a:srgbClr val="0070C0"/>
                </a:solidFill>
              </a:rPr>
              <a:t>DB </a:t>
            </a:r>
            <a:r>
              <a:rPr lang="en-US" sz="6000" b="1" dirty="0">
                <a:solidFill>
                  <a:srgbClr val="0070C0"/>
                </a:solidFill>
              </a:rPr>
              <a:t>Team	</a:t>
            </a:r>
            <a:r>
              <a:rPr lang="en-US" sz="6000" b="1" dirty="0" smtClean="0">
                <a:solidFill>
                  <a:srgbClr val="0070C0"/>
                </a:solidFill>
              </a:rPr>
              <a:t>	Apr 20, 2020</a:t>
            </a:r>
            <a:endParaRPr lang="en-US" sz="6000" b="1" dirty="0">
              <a:solidFill>
                <a:srgbClr val="0070C0"/>
              </a:solidFill>
            </a:endParaRP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5000" b="1" dirty="0" smtClean="0">
                <a:solidFill>
                  <a:schemeClr val="tx1"/>
                </a:solidFill>
              </a:rPr>
              <a:t>NTP/Design </a:t>
            </a:r>
            <a:r>
              <a:rPr lang="en-US" sz="5000" b="1" dirty="0">
                <a:solidFill>
                  <a:schemeClr val="tx1"/>
                </a:solidFill>
              </a:rPr>
              <a:t>Phase		</a:t>
            </a:r>
            <a:r>
              <a:rPr lang="en-US" sz="5000" b="1" dirty="0" smtClean="0">
                <a:solidFill>
                  <a:schemeClr val="tx1"/>
                </a:solidFill>
              </a:rPr>
              <a:t>	May 2020 </a:t>
            </a:r>
            <a:r>
              <a:rPr lang="en-US" sz="5000" b="1" dirty="0">
                <a:solidFill>
                  <a:schemeClr val="tx1"/>
                </a:solidFill>
              </a:rPr>
              <a:t>thru </a:t>
            </a:r>
            <a:r>
              <a:rPr lang="en-US" sz="5000" b="1" dirty="0" smtClean="0">
                <a:solidFill>
                  <a:schemeClr val="tx1"/>
                </a:solidFill>
              </a:rPr>
              <a:t>Mar 2021</a:t>
            </a:r>
            <a:endParaRPr lang="en-US" sz="5000" b="1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Aft>
                <a:spcPct val="15000"/>
              </a:spcAft>
              <a:buClr>
                <a:srgbClr val="243239"/>
              </a:buClr>
              <a:buSzPct val="100000"/>
            </a:pPr>
            <a:r>
              <a:rPr lang="en-US" sz="6000" b="1" dirty="0">
                <a:solidFill>
                  <a:srgbClr val="0070C0"/>
                </a:solidFill>
              </a:rPr>
              <a:t>Construction Phase		</a:t>
            </a:r>
            <a:r>
              <a:rPr lang="en-US" sz="6000" b="1" dirty="0" smtClean="0">
                <a:solidFill>
                  <a:srgbClr val="0070C0"/>
                </a:solidFill>
              </a:rPr>
              <a:t>Oct 2020 </a:t>
            </a:r>
            <a:r>
              <a:rPr lang="en-US" sz="6000" b="1" dirty="0">
                <a:solidFill>
                  <a:srgbClr val="0070C0"/>
                </a:solidFill>
              </a:rPr>
              <a:t>thru </a:t>
            </a:r>
            <a:r>
              <a:rPr lang="en-US" sz="6000" b="1" dirty="0" smtClean="0">
                <a:solidFill>
                  <a:srgbClr val="0070C0"/>
                </a:solidFill>
              </a:rPr>
              <a:t>Nov 2021</a:t>
            </a:r>
            <a:endParaRPr lang="en-US" sz="6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64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507287" cy="533400"/>
          </a:xfrm>
        </p:spPr>
        <p:txBody>
          <a:bodyPr/>
          <a:lstStyle/>
          <a:p>
            <a:r>
              <a:rPr lang="en-US" sz="3200" cap="none" dirty="0"/>
              <a:t>Procurement Approach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0"/>
            <a:ext cx="7620000" cy="5181600"/>
          </a:xfrm>
        </p:spPr>
        <p:txBody>
          <a:bodyPr>
            <a:normAutofit fontScale="77500" lnSpcReduction="20000"/>
          </a:bodyPr>
          <a:lstStyle/>
          <a:p>
            <a:pPr marL="0" lvl="1">
              <a:spcAft>
                <a:spcPct val="15000"/>
              </a:spcAft>
              <a:buClr>
                <a:srgbClr val="243239"/>
              </a:buClr>
            </a:pPr>
            <a:r>
              <a:rPr lang="en-US" sz="2400" b="1" dirty="0">
                <a:solidFill>
                  <a:schemeClr val="tx1"/>
                </a:solidFill>
              </a:rPr>
              <a:t> Request for Qualifications</a:t>
            </a:r>
          </a:p>
          <a:p>
            <a:pPr marL="708660" lvl="2" indent="-342900">
              <a:spcAft>
                <a:spcPct val="15000"/>
              </a:spcAft>
              <a:buClr>
                <a:srgbClr val="243239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Successful Experience with </a:t>
            </a:r>
            <a:r>
              <a:rPr lang="en-US" sz="2200" dirty="0" smtClean="0">
                <a:solidFill>
                  <a:schemeClr val="tx1"/>
                </a:solidFill>
              </a:rPr>
              <a:t>Projects </a:t>
            </a:r>
            <a:r>
              <a:rPr lang="en-US" sz="2200" dirty="0">
                <a:solidFill>
                  <a:schemeClr val="tx1"/>
                </a:solidFill>
              </a:rPr>
              <a:t>of Similar Scope and </a:t>
            </a:r>
            <a:r>
              <a:rPr lang="en-US" sz="2200" dirty="0" smtClean="0">
                <a:solidFill>
                  <a:schemeClr val="tx1"/>
                </a:solidFill>
              </a:rPr>
              <a:t>Complexity – Police Stations or Correctional Facilities</a:t>
            </a:r>
          </a:p>
          <a:p>
            <a:pPr marL="708660" lvl="2" indent="-342900">
              <a:spcAft>
                <a:spcPct val="15000"/>
              </a:spcAft>
              <a:buClr>
                <a:srgbClr val="243239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Team </a:t>
            </a:r>
            <a:r>
              <a:rPr lang="en-US" sz="2200" dirty="0">
                <a:solidFill>
                  <a:schemeClr val="tx1"/>
                </a:solidFill>
              </a:rPr>
              <a:t>Organization</a:t>
            </a:r>
          </a:p>
          <a:p>
            <a:pPr marL="708660" lvl="2" indent="-342900">
              <a:spcAft>
                <a:spcPct val="15000"/>
              </a:spcAft>
              <a:buClr>
                <a:srgbClr val="243239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Experience developing GMP collaboratively with Owner</a:t>
            </a:r>
          </a:p>
          <a:p>
            <a:pPr marL="708660" lvl="2" indent="-342900">
              <a:spcAft>
                <a:spcPct val="15000"/>
              </a:spcAft>
              <a:buClr>
                <a:srgbClr val="243239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Shortlist no more than </a:t>
            </a:r>
            <a:r>
              <a:rPr lang="en-US" sz="2200" dirty="0" smtClean="0">
                <a:solidFill>
                  <a:schemeClr val="tx1"/>
                </a:solidFill>
              </a:rPr>
              <a:t>three finalists</a:t>
            </a:r>
          </a:p>
          <a:p>
            <a:pPr marL="0" lvl="1">
              <a:spcAft>
                <a:spcPct val="15000"/>
              </a:spcAft>
              <a:buClr>
                <a:srgbClr val="243239"/>
              </a:buClr>
            </a:pPr>
            <a:r>
              <a:rPr lang="en-US" sz="2400" b="1" dirty="0" smtClean="0">
                <a:solidFill>
                  <a:schemeClr val="tx1"/>
                </a:solidFill>
              </a:rPr>
              <a:t> </a:t>
            </a:r>
          </a:p>
          <a:p>
            <a:pPr marL="0" lvl="1">
              <a:spcAft>
                <a:spcPct val="15000"/>
              </a:spcAft>
              <a:buClr>
                <a:srgbClr val="243239"/>
              </a:buClr>
            </a:pPr>
            <a:r>
              <a:rPr lang="en-US" sz="2400" b="1" dirty="0" smtClean="0">
                <a:solidFill>
                  <a:schemeClr val="tx1"/>
                </a:solidFill>
              </a:rPr>
              <a:t>Request </a:t>
            </a:r>
            <a:r>
              <a:rPr lang="en-US" sz="2400" b="1" dirty="0">
                <a:solidFill>
                  <a:schemeClr val="tx1"/>
                </a:solidFill>
              </a:rPr>
              <a:t>for Proposal</a:t>
            </a:r>
            <a:endParaRPr lang="en-US" sz="2400" dirty="0">
              <a:solidFill>
                <a:schemeClr val="tx1"/>
              </a:solidFill>
            </a:endParaRPr>
          </a:p>
          <a:p>
            <a:pPr marL="708660" lvl="2" indent="-342900">
              <a:spcAft>
                <a:spcPct val="15000"/>
              </a:spcAft>
              <a:buClr>
                <a:srgbClr val="243239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Management approach specific to the project</a:t>
            </a:r>
          </a:p>
          <a:p>
            <a:pPr marL="708660" lvl="2" indent="-342900">
              <a:spcAft>
                <a:spcPct val="15000"/>
              </a:spcAft>
              <a:buClr>
                <a:srgbClr val="243239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Innovation and Problem Solving</a:t>
            </a:r>
          </a:p>
          <a:p>
            <a:pPr marL="708660" lvl="2" indent="-342900">
              <a:spcAft>
                <a:spcPct val="15000"/>
              </a:spcAft>
              <a:buClr>
                <a:srgbClr val="243239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Interactive Proprietary </a:t>
            </a:r>
            <a:r>
              <a:rPr lang="en-US" sz="2200" dirty="0" smtClean="0">
                <a:solidFill>
                  <a:schemeClr val="tx1"/>
                </a:solidFill>
              </a:rPr>
              <a:t>Meetings</a:t>
            </a:r>
          </a:p>
          <a:p>
            <a:pPr marL="708660" lvl="2" indent="-342900">
              <a:spcAft>
                <a:spcPct val="15000"/>
              </a:spcAft>
              <a:buClr>
                <a:srgbClr val="243239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Statutorily required evaluation factors</a:t>
            </a:r>
            <a:endParaRPr lang="en-US" sz="2200" dirty="0">
              <a:solidFill>
                <a:schemeClr val="tx1"/>
              </a:solidFill>
            </a:endParaRPr>
          </a:p>
          <a:p>
            <a:pPr marL="708660" lvl="2" indent="-342900">
              <a:spcAft>
                <a:spcPct val="15000"/>
              </a:spcAft>
              <a:buClr>
                <a:srgbClr val="243239"/>
              </a:buClr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Price related factor:  Fee</a:t>
            </a:r>
          </a:p>
          <a:p>
            <a:pPr marL="708660" lvl="2" indent="-342900">
              <a:spcAft>
                <a:spcPct val="15000"/>
              </a:spcAft>
              <a:buClr>
                <a:srgbClr val="243239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$5,000 honorarium </a:t>
            </a:r>
            <a:endParaRPr lang="en-US" sz="2200" dirty="0">
              <a:solidFill>
                <a:schemeClr val="tx1"/>
              </a:solidFill>
            </a:endParaRPr>
          </a:p>
          <a:p>
            <a:pPr marL="1165860" lvl="3" indent="-342900">
              <a:spcAft>
                <a:spcPct val="15000"/>
              </a:spcAft>
              <a:buClr>
                <a:srgbClr val="243239"/>
              </a:buClr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Limited required proposal submittals</a:t>
            </a:r>
          </a:p>
          <a:p>
            <a:pPr marL="1165860" lvl="3" indent="-342900">
              <a:spcAft>
                <a:spcPct val="15000"/>
              </a:spcAft>
              <a:buClr>
                <a:srgbClr val="243239"/>
              </a:buClr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</a:rPr>
              <a:t>Consistent with other projects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16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81000"/>
            <a:ext cx="7507287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cap="none" dirty="0"/>
              <a:t>Design-Build Agreement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62000" y="1371600"/>
            <a:ext cx="7620000" cy="5257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Wingdings" panose="05000000000000000000" pitchFamily="2" charset="2"/>
              <a:buNone/>
              <a:defRPr sz="20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8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b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b="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-457200" defTabSz="457200" fontAlgn="auto">
              <a:spcAft>
                <a:spcPct val="15000"/>
              </a:spcAft>
              <a:buClr>
                <a:srgbClr val="243239"/>
              </a:buClr>
              <a:buSzPct val="100000"/>
              <a:buFont typeface="+mj-lt"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Phase 1 - Validation </a:t>
            </a:r>
            <a:r>
              <a:rPr lang="en-US" sz="2400" b="1" dirty="0">
                <a:solidFill>
                  <a:schemeClr val="tx1"/>
                </a:solidFill>
              </a:rPr>
              <a:t>and GMP Development Period</a:t>
            </a:r>
          </a:p>
          <a:p>
            <a:pPr marL="800100" lvl="1" indent="-3429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Validate information from the </a:t>
            </a:r>
            <a:r>
              <a:rPr lang="en-US" sz="2400" dirty="0" smtClean="0">
                <a:solidFill>
                  <a:schemeClr val="tx1"/>
                </a:solidFill>
              </a:rPr>
              <a:t>Owner </a:t>
            </a:r>
            <a:endParaRPr lang="en-US" sz="2400" dirty="0">
              <a:solidFill>
                <a:schemeClr val="tx1"/>
              </a:solidFill>
            </a:endParaRPr>
          </a:p>
          <a:p>
            <a:pPr marL="800100" lvl="1" indent="-3429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Examine </a:t>
            </a:r>
            <a:r>
              <a:rPr lang="en-US" sz="2400" dirty="0">
                <a:solidFill>
                  <a:schemeClr val="tx1"/>
                </a:solidFill>
              </a:rPr>
              <a:t>options to identify innovation</a:t>
            </a:r>
          </a:p>
          <a:p>
            <a:pPr marL="800100" lvl="1" indent="-3429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Commercially reasonable examination of site</a:t>
            </a:r>
          </a:p>
          <a:p>
            <a:pPr marL="800100" lvl="1" indent="-3429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Develop Basis of Design Documents, Project Schedule, GMP</a:t>
            </a:r>
          </a:p>
          <a:p>
            <a:pPr marL="800100" lvl="1" indent="-3429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Contract Amendment</a:t>
            </a:r>
          </a:p>
          <a:p>
            <a:pPr lvl="1" indent="-457200" fontAlgn="auto"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</a:rPr>
              <a:t>2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.	</a:t>
            </a:r>
            <a:r>
              <a:rPr lang="en-US" sz="2400" b="1" dirty="0" smtClean="0">
                <a:solidFill>
                  <a:schemeClr val="tx1"/>
                </a:solidFill>
                <a:latin typeface="Calibri" pitchFamily="34" charset="0"/>
              </a:rPr>
              <a:t>Phase 2 - GMP </a:t>
            </a:r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Execution Period </a:t>
            </a:r>
          </a:p>
          <a:p>
            <a:pPr marL="800100" indent="-342900" fontAlgn="auto"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</a:rPr>
              <a:t>Complete Design</a:t>
            </a:r>
          </a:p>
          <a:p>
            <a:pPr marL="800100" indent="-342900" fontAlgn="auto"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</a:rPr>
              <a:t>Construction</a:t>
            </a:r>
          </a:p>
          <a:p>
            <a:pPr marL="800100" indent="-342900" fontAlgn="auto"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</a:rPr>
              <a:t>Close out </a:t>
            </a:r>
          </a:p>
          <a:p>
            <a:pPr marL="457200" fontAlgn="auto">
              <a:spcAft>
                <a:spcPct val="15000"/>
              </a:spcAft>
            </a:pPr>
            <a:endParaRPr lang="en-US" sz="24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94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81000"/>
            <a:ext cx="7507287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cap="all" spc="-100" baseline="0">
                <a:ln>
                  <a:noFill/>
                </a:ln>
                <a:solidFill>
                  <a:schemeClr val="tx2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cap="none" dirty="0"/>
              <a:t>Benefits of Design-Build Delivery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059311"/>
            <a:ext cx="83058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>
              <a:buNone/>
            </a:pPr>
            <a:r>
              <a:rPr lang="en-US" sz="2100" b="1" dirty="0">
                <a:latin typeface="+mn-lt"/>
              </a:rPr>
              <a:t>RCW 39.10.300(1</a:t>
            </a:r>
            <a:r>
              <a:rPr lang="en-US" sz="2100" b="1" dirty="0" smtClean="0">
                <a:latin typeface="+mn-lt"/>
              </a:rPr>
              <a:t>)(b) “Greater Innovation or efficiencies between the designer and the builder”</a:t>
            </a:r>
            <a:endParaRPr lang="en-US" sz="2100" b="1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Maximum possibility for coordination of </a:t>
            </a:r>
            <a:r>
              <a:rPr lang="en-US" dirty="0" smtClean="0">
                <a:latin typeface="+mn-lt"/>
              </a:rPr>
              <a:t>design and </a:t>
            </a:r>
            <a:r>
              <a:rPr lang="en-US" dirty="0">
                <a:latin typeface="+mn-lt"/>
              </a:rPr>
              <a:t>construction phasing to provide greatest project </a:t>
            </a:r>
            <a:r>
              <a:rPr lang="en-US" dirty="0" smtClean="0">
                <a:latin typeface="+mn-lt"/>
              </a:rPr>
              <a:t>value, cost efficiency and design for specialized equipment and processes. </a:t>
            </a:r>
            <a:endParaRPr lang="en-US" dirty="0">
              <a:latin typeface="+mn-lt"/>
            </a:endParaRPr>
          </a:p>
          <a:p>
            <a:pPr marL="114300" indent="0">
              <a:buNone/>
            </a:pPr>
            <a:r>
              <a:rPr lang="en-US" sz="2100" b="1" dirty="0" smtClean="0">
                <a:latin typeface="+mn-lt"/>
              </a:rPr>
              <a:t>RCW </a:t>
            </a:r>
            <a:r>
              <a:rPr lang="en-US" sz="2100" b="1" dirty="0">
                <a:latin typeface="+mn-lt"/>
              </a:rPr>
              <a:t>39.10.300 (1)(c) “significant savings in project delivery time”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Progressive Design-Build is the fastest delivery method. Starting </a:t>
            </a:r>
            <a:r>
              <a:rPr lang="en-US" dirty="0" smtClean="0">
                <a:latin typeface="+mn-lt"/>
              </a:rPr>
              <a:t>construction </a:t>
            </a:r>
            <a:r>
              <a:rPr lang="en-US" dirty="0">
                <a:latin typeface="+mn-lt"/>
              </a:rPr>
              <a:t>work prior to completion of design </a:t>
            </a:r>
            <a:r>
              <a:rPr lang="en-US" dirty="0" smtClean="0">
                <a:latin typeface="+mn-lt"/>
              </a:rPr>
              <a:t>results in a significantly reduced schedule.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An earlier completion date for the City of West Richland Police Facility will allow greater efficiency in emergency response services at an earlier date. This is critical for serving a broader portion of the community as soon as possible. </a:t>
            </a:r>
            <a:endParaRPr lang="en-US" dirty="0">
              <a:latin typeface="+mn-lt"/>
            </a:endParaRPr>
          </a:p>
          <a:p>
            <a:pPr marL="114300" indent="0">
              <a:buNone/>
            </a:pPr>
            <a:r>
              <a:rPr lang="en-US" sz="2100" b="1" dirty="0" smtClean="0">
                <a:latin typeface="+mn-lt"/>
              </a:rPr>
              <a:t>RCW </a:t>
            </a:r>
            <a:r>
              <a:rPr lang="en-US" sz="2100" b="1" dirty="0">
                <a:latin typeface="+mn-lt"/>
              </a:rPr>
              <a:t>39.10.280(2)(a) “Substantial Fiscal Benefit”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The budget is limited to fit within the City’s project budget.  The Design-Builder will be required to design within that budget.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The Design-Builder’s involvement in the development of the scope shifts more risk of the performance of the project to the design-build </a:t>
            </a:r>
            <a:r>
              <a:rPr lang="en-US" dirty="0" smtClean="0">
                <a:latin typeface="+mn-lt"/>
              </a:rPr>
              <a:t>team.</a:t>
            </a:r>
            <a:endParaRPr lang="en-US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With one team managing the coordination of the various aspects of the project the City’s risk of claims by various contractors performing adjacent projects are reduced</a:t>
            </a:r>
            <a:r>
              <a:rPr lang="en-US" dirty="0" smtClean="0">
                <a:latin typeface="+mn-lt"/>
              </a:rPr>
              <a:t>.</a:t>
            </a:r>
          </a:p>
          <a:p>
            <a:pPr lvl="1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889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14389</TotalTime>
  <Words>969</Words>
  <Application>Microsoft Office PowerPoint</Application>
  <PresentationFormat>On-screen Show (4:3)</PresentationFormat>
  <Paragraphs>152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Franklin Gothic Medium Cond</vt:lpstr>
      <vt:lpstr>Times New Roman</vt:lpstr>
      <vt:lpstr>Wingdings</vt:lpstr>
      <vt:lpstr>Adjacency</vt:lpstr>
      <vt:lpstr>PowerPoint Presentation</vt:lpstr>
      <vt:lpstr>PowerPoint Presentation</vt:lpstr>
      <vt:lpstr>Police Facility Overview</vt:lpstr>
      <vt:lpstr>Proposed Police Facility Site</vt:lpstr>
      <vt:lpstr>Police Facility Project Budget</vt:lpstr>
      <vt:lpstr>Schedule</vt:lpstr>
      <vt:lpstr>Procurement Approach</vt:lpstr>
      <vt:lpstr>PowerPoint Presentation</vt:lpstr>
      <vt:lpstr>PowerPoint Presentation</vt:lpstr>
      <vt:lpstr>PowerPoint Presentation</vt:lpstr>
      <vt:lpstr>Cont’d Additional Questions </vt:lpstr>
      <vt:lpstr>PowerPoint Presentation</vt:lpstr>
    </vt:vector>
  </TitlesOfParts>
  <Company>Ellensburg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Steilacoom Historical School District No. 1</dc:title>
  <dc:creator>Ellensburg School District</dc:creator>
  <cp:lastModifiedBy>Blankenship, Becky</cp:lastModifiedBy>
  <cp:revision>635</cp:revision>
  <cp:lastPrinted>2020-01-23T00:59:29Z</cp:lastPrinted>
  <dcterms:created xsi:type="dcterms:W3CDTF">2005-06-22T23:02:17Z</dcterms:created>
  <dcterms:modified xsi:type="dcterms:W3CDTF">2020-01-23T14:51:24Z</dcterms:modified>
</cp:coreProperties>
</file>