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25"/>
  </p:notesMasterIdLst>
  <p:handoutMasterIdLst>
    <p:handoutMasterId r:id="rId26"/>
  </p:handoutMasterIdLst>
  <p:sldIdLst>
    <p:sldId id="256" r:id="rId6"/>
    <p:sldId id="257" r:id="rId7"/>
    <p:sldId id="262" r:id="rId8"/>
    <p:sldId id="259" r:id="rId9"/>
    <p:sldId id="260" r:id="rId10"/>
    <p:sldId id="274" r:id="rId11"/>
    <p:sldId id="271" r:id="rId12"/>
    <p:sldId id="273" r:id="rId13"/>
    <p:sldId id="263" r:id="rId14"/>
    <p:sldId id="270" r:id="rId15"/>
    <p:sldId id="264" r:id="rId16"/>
    <p:sldId id="272" r:id="rId17"/>
    <p:sldId id="265" r:id="rId18"/>
    <p:sldId id="275" r:id="rId19"/>
    <p:sldId id="266" r:id="rId20"/>
    <p:sldId id="268" r:id="rId21"/>
    <p:sldId id="267" r:id="rId22"/>
    <p:sldId id="276" r:id="rId23"/>
    <p:sldId id="261" r:id="rId24"/>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Seattle Text" pitchFamily="2"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lliam, Jesse" initials="GJ" lastIdx="1" clrIdx="0">
    <p:extLst>
      <p:ext uri="{19B8F6BF-5375-455C-9EA6-DF929625EA0E}">
        <p15:presenceInfo xmlns:p15="http://schemas.microsoft.com/office/powerpoint/2012/main" userId="S::jesse.gilliam@seattle.gov::0a9dfc54-c988-401c-b9cd-f15b31aa9ae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D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3146" autoAdjust="0"/>
  </p:normalViewPr>
  <p:slideViewPr>
    <p:cSldViewPr snapToGrid="0">
      <p:cViewPr varScale="1">
        <p:scale>
          <a:sx n="54" d="100"/>
          <a:sy n="54" d="100"/>
        </p:scale>
        <p:origin x="1762" y="62"/>
      </p:cViewPr>
      <p:guideLst/>
    </p:cSldViewPr>
  </p:slideViewPr>
  <p:notesTextViewPr>
    <p:cViewPr>
      <p:scale>
        <a:sx n="1" d="1"/>
        <a:sy n="1" d="1"/>
      </p:scale>
      <p:origin x="0" y="0"/>
    </p:cViewPr>
  </p:notesTextViewPr>
  <p:notesViewPr>
    <p:cSldViewPr snapToGrid="0">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8.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049143-4858-481C-A160-430B83D738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98CF425-5879-4534-B961-3FF33396BC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BB517A-8585-48D2-8C31-839F6E758DD8}" type="datetimeFigureOut">
              <a:rPr lang="en-US" smtClean="0"/>
              <a:t>9/25/2019</a:t>
            </a:fld>
            <a:endParaRPr lang="en-US"/>
          </a:p>
        </p:txBody>
      </p:sp>
      <p:sp>
        <p:nvSpPr>
          <p:cNvPr id="4" name="Footer Placeholder 3">
            <a:extLst>
              <a:ext uri="{FF2B5EF4-FFF2-40B4-BE49-F238E27FC236}">
                <a16:creationId xmlns:a16="http://schemas.microsoft.com/office/drawing/2014/main" id="{8EFB08B2-0C29-41B5-910C-0A3B31F60C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9390D2C-DC44-4F4A-9DF8-9E886B32AE9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32C360-6A36-4028-B213-9AAD2D65D7D4}" type="slidenum">
              <a:rPr lang="en-US" smtClean="0"/>
              <a:t>‹#›</a:t>
            </a:fld>
            <a:endParaRPr lang="en-US"/>
          </a:p>
        </p:txBody>
      </p:sp>
    </p:spTree>
    <p:extLst>
      <p:ext uri="{BB962C8B-B14F-4D97-AF65-F5344CB8AC3E}">
        <p14:creationId xmlns:p14="http://schemas.microsoft.com/office/powerpoint/2010/main" val="2076287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8A6D5-51CD-4A9E-955D-24498324730B}" type="datetimeFigureOut">
              <a:rPr lang="en-US" smtClean="0"/>
              <a:t>9/25/2019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D396AB-D2FD-4128-8B27-4E88D21C9416}" type="slidenum">
              <a:rPr lang="en-US" smtClean="0"/>
              <a:t>‹#›</a:t>
            </a:fld>
            <a:endParaRPr lang="en-US"/>
          </a:p>
        </p:txBody>
      </p:sp>
    </p:spTree>
    <p:extLst>
      <p:ext uri="{BB962C8B-B14F-4D97-AF65-F5344CB8AC3E}">
        <p14:creationId xmlns:p14="http://schemas.microsoft.com/office/powerpoint/2010/main" val="2418188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r>
              <a:rPr lang="en-US" dirty="0"/>
              <a:t>Thank you for your time today.</a:t>
            </a:r>
          </a:p>
          <a:p>
            <a:r>
              <a:rPr lang="en-US" dirty="0"/>
              <a:t>My name is Liz Alzeer, I am the Division Director for City Purchasing and Contracting Services for the City of Seattle. </a:t>
            </a:r>
          </a:p>
          <a:p>
            <a:r>
              <a:rPr lang="en-US" dirty="0"/>
              <a:t>We are here to present our applications for design-build and general contractor/construction manager public body certification.</a:t>
            </a:r>
          </a:p>
          <a:p>
            <a:r>
              <a:rPr lang="en-US" dirty="0"/>
              <a:t>To be direct, as you know, in 2017 we applied for recertification and were denied. </a:t>
            </a:r>
          </a:p>
          <a:p>
            <a:r>
              <a:rPr lang="en-US" dirty="0"/>
              <a:t>We took the comments of the CPARB PRC Board very seriously. </a:t>
            </a:r>
          </a:p>
          <a:p>
            <a:r>
              <a:rPr lang="en-US" dirty="0"/>
              <a:t>We have revised and updated our process to ensure a stronger determination process, closer monitoring and the engagement of our knowledgeable and experienced personnel.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revisions and updates have led to your committee approving three alternative public works projects since 2017, and we believe it has also led to a strong process that leverages qualifications and experience to carry out alternative public contracting.</a:t>
            </a:r>
          </a:p>
          <a:p>
            <a:r>
              <a:rPr lang="en-US" dirty="0"/>
              <a:t>In this presentation, we will cover our certification qualifications and highlight what we’ve changed since 2017.</a:t>
            </a:r>
          </a:p>
          <a:p>
            <a:endParaRPr lang="en-US" dirty="0"/>
          </a:p>
        </p:txBody>
      </p:sp>
      <p:sp>
        <p:nvSpPr>
          <p:cNvPr id="4" name="Slide Number Placeholder 3"/>
          <p:cNvSpPr>
            <a:spLocks noGrp="1"/>
          </p:cNvSpPr>
          <p:nvPr>
            <p:ph type="sldNum" sz="quarter" idx="5"/>
          </p:nvPr>
        </p:nvSpPr>
        <p:spPr/>
        <p:txBody>
          <a:bodyPr/>
          <a:lstStyle/>
          <a:p>
            <a:fld id="{08D396AB-D2FD-4128-8B27-4E88D21C9416}" type="slidenum">
              <a:rPr lang="en-US" smtClean="0"/>
              <a:t>1</a:t>
            </a:fld>
            <a:endParaRPr lang="en-US"/>
          </a:p>
        </p:txBody>
      </p:sp>
    </p:spTree>
    <p:extLst>
      <p:ext uri="{BB962C8B-B14F-4D97-AF65-F5344CB8AC3E}">
        <p14:creationId xmlns:p14="http://schemas.microsoft.com/office/powerpoint/2010/main" val="1358258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B4, B6</a:t>
            </a:r>
          </a:p>
          <a:p>
            <a:endParaRPr lang="en-US" dirty="0"/>
          </a:p>
          <a:p>
            <a:r>
              <a:rPr lang="en-US" dirty="0"/>
              <a:t>LLOYD:</a:t>
            </a:r>
          </a:p>
          <a:p>
            <a:r>
              <a:rPr lang="en-US" dirty="0"/>
              <a:t>Mill Pond was a strong DB candidate due to the limited quality of data on pre-dam site conditions, various dam removal strategies available and significant regulatory concerns. </a:t>
            </a:r>
          </a:p>
          <a:p>
            <a:r>
              <a:rPr lang="en-US" dirty="0"/>
              <a:t>A significant benefit of the DB process for this process was a no cost redesign of the channel and structure configuration following the flood of 2018. </a:t>
            </a:r>
          </a:p>
          <a:p>
            <a:r>
              <a:rPr lang="en-US" dirty="0"/>
              <a:t>The best value selection of the DB team allowed the City to evaluate the proposals with respect to long term goals, </a:t>
            </a:r>
            <a:r>
              <a:rPr lang="en-US" dirty="0" err="1"/>
              <a:t>sustainablity</a:t>
            </a:r>
            <a:r>
              <a:rPr lang="en-US" dirty="0"/>
              <a:t> and future maintenance concerns.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396AB-D2FD-4128-8B27-4E88D21C94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152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a:p>
            <a:endParaRPr lang="en-US" dirty="0"/>
          </a:p>
          <a:p>
            <a:r>
              <a:rPr lang="en-US" dirty="0"/>
              <a:t>Thank you, Lloyd.</a:t>
            </a:r>
          </a:p>
          <a:p>
            <a:endParaRPr lang="en-US" dirty="0"/>
          </a:p>
          <a:p>
            <a:r>
              <a:rPr lang="en-US" dirty="0"/>
              <a:t>We also want to touch on our three recently approved projects, demonstrating our ability to meet the requirements of RCW 39.10. All projects so far are progressing smoothly.</a:t>
            </a:r>
          </a:p>
          <a:p>
            <a:endParaRPr lang="en-US" dirty="0"/>
          </a:p>
          <a:p>
            <a:r>
              <a:rPr lang="en-US" dirty="0"/>
              <a:t>You can read the full details on each slide. </a:t>
            </a:r>
          </a:p>
          <a:p>
            <a:endParaRPr lang="en-US" dirty="0"/>
          </a:p>
          <a:p>
            <a:r>
              <a:rPr lang="en-US" dirty="0"/>
              <a:t>Overlook Walk was approved by your committee May 2018. Overlook Walk is currently in preconstruction services.</a:t>
            </a:r>
          </a:p>
          <a:p>
            <a:br>
              <a:rPr lang="en-US" dirty="0"/>
            </a:br>
            <a:r>
              <a:rPr lang="en-US" dirty="0"/>
              <a:t>Boundary Dam was approved in October 2017 and started construction last month. Contract completion is on schedule.</a:t>
            </a:r>
          </a:p>
          <a:p>
            <a:endParaRPr lang="en-US" dirty="0"/>
          </a:p>
          <a:p>
            <a:r>
              <a:rPr lang="en-US" dirty="0"/>
              <a:t>Cedar Falls was approved September 2018 and is in the contract execution phase. </a:t>
            </a:r>
          </a:p>
          <a:p>
            <a:endParaRPr lang="en-US" dirty="0"/>
          </a:p>
          <a:p>
            <a:r>
              <a:rPr lang="en-US" dirty="0"/>
              <a:t>All of these projects will give quarterly updates to the Internal Review Committee as part of our new structure, so we will be able to continue to assess the progress of these projects and their compliance with 39.10.</a:t>
            </a:r>
          </a:p>
        </p:txBody>
      </p:sp>
      <p:sp>
        <p:nvSpPr>
          <p:cNvPr id="4" name="Slide Number Placeholder 3"/>
          <p:cNvSpPr>
            <a:spLocks noGrp="1"/>
          </p:cNvSpPr>
          <p:nvPr>
            <p:ph type="sldNum" sz="quarter" idx="5"/>
          </p:nvPr>
        </p:nvSpPr>
        <p:spPr/>
        <p:txBody>
          <a:bodyPr/>
          <a:lstStyle/>
          <a:p>
            <a:fld id="{08D396AB-D2FD-4128-8B27-4E88D21C9416}" type="slidenum">
              <a:rPr lang="en-US" smtClean="0"/>
              <a:t>11</a:t>
            </a:fld>
            <a:endParaRPr lang="en-US"/>
          </a:p>
        </p:txBody>
      </p:sp>
    </p:spTree>
    <p:extLst>
      <p:ext uri="{BB962C8B-B14F-4D97-AF65-F5344CB8AC3E}">
        <p14:creationId xmlns:p14="http://schemas.microsoft.com/office/powerpoint/2010/main" val="881954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a:p>
            <a:r>
              <a:rPr lang="en-US" dirty="0"/>
              <a:t>We also want to note that there have been no audit findings since the expiration of our previous public body certification in December 2016.</a:t>
            </a:r>
          </a:p>
        </p:txBody>
      </p:sp>
      <p:sp>
        <p:nvSpPr>
          <p:cNvPr id="4" name="Slide Number Placeholder 3"/>
          <p:cNvSpPr>
            <a:spLocks noGrp="1"/>
          </p:cNvSpPr>
          <p:nvPr>
            <p:ph type="sldNum" sz="quarter" idx="5"/>
          </p:nvPr>
        </p:nvSpPr>
        <p:spPr/>
        <p:txBody>
          <a:bodyPr/>
          <a:lstStyle/>
          <a:p>
            <a:fld id="{08D396AB-D2FD-4128-8B27-4E88D21C9416}" type="slidenum">
              <a:rPr lang="en-US" smtClean="0"/>
              <a:t>12</a:t>
            </a:fld>
            <a:endParaRPr lang="en-US"/>
          </a:p>
        </p:txBody>
      </p:sp>
    </p:spTree>
    <p:extLst>
      <p:ext uri="{BB962C8B-B14F-4D97-AF65-F5344CB8AC3E}">
        <p14:creationId xmlns:p14="http://schemas.microsoft.com/office/powerpoint/2010/main" val="1771091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a:t>
            </a:r>
          </a:p>
          <a:p>
            <a:endParaRPr lang="en-US" dirty="0"/>
          </a:p>
          <a:p>
            <a:r>
              <a:rPr lang="en-US" dirty="0"/>
              <a:t>We also want to speak to our women- and minority-owned business use.</a:t>
            </a:r>
          </a:p>
          <a:p>
            <a:endParaRPr lang="en-US" dirty="0"/>
          </a:p>
          <a:p>
            <a:r>
              <a:rPr lang="en-US" dirty="0"/>
              <a:t>We have a strong commitment to equity in contracting – the Seattle Mayor signed an Executive Order this week supporting contracting equity, especially for women- and minority-owned businesses.</a:t>
            </a:r>
          </a:p>
          <a:p>
            <a:endParaRPr lang="en-US" dirty="0"/>
          </a:p>
          <a:p>
            <a:r>
              <a:rPr lang="en-US" dirty="0"/>
              <a:t>This experience is demonstrated through our WMBE spend. In 2018, we had a overall construction spend of almost $210.8M.</a:t>
            </a:r>
          </a:p>
          <a:p>
            <a:endParaRPr lang="en-US" dirty="0"/>
          </a:p>
          <a:p>
            <a:r>
              <a:rPr lang="en-US" dirty="0"/>
              <a:t>$40M of that – or 19.1% was with either self or state certified WMBE firms.</a:t>
            </a:r>
          </a:p>
          <a:p>
            <a:endParaRPr lang="en-US" dirty="0"/>
          </a:p>
          <a:p>
            <a:r>
              <a:rPr lang="en-US" dirty="0"/>
              <a:t>Specifically, $26.7M, or 12.7% was with state-certified firms.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D396AB-D2FD-4128-8B27-4E88D21C9416}" type="slidenum">
              <a:rPr lang="en-US" smtClean="0"/>
              <a:t>13</a:t>
            </a:fld>
            <a:endParaRPr lang="en-US"/>
          </a:p>
        </p:txBody>
      </p:sp>
    </p:spTree>
    <p:extLst>
      <p:ext uri="{BB962C8B-B14F-4D97-AF65-F5344CB8AC3E}">
        <p14:creationId xmlns:p14="http://schemas.microsoft.com/office/powerpoint/2010/main" val="961742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a:p>
            <a:endParaRPr lang="en-US" dirty="0"/>
          </a:p>
          <a:p>
            <a:r>
              <a:rPr lang="en-US" dirty="0"/>
              <a:t>You should have received a paper with our answers to your questions, but we did want to highlight a few not covered in this presentation.</a:t>
            </a:r>
          </a:p>
          <a:p>
            <a:endParaRPr lang="en-US" dirty="0"/>
          </a:p>
          <a:p>
            <a:r>
              <a:rPr lang="en-US" dirty="0"/>
              <a:t>First – someone asked if other departments or semi-autonomous organizations will be able to use DB or GC/CM with this process.</a:t>
            </a:r>
          </a:p>
          <a:p>
            <a:r>
              <a:rPr lang="en-US" dirty="0"/>
              <a:t>Our answer is that other departments will be able to use the process only if the IRC determines appropriate experience and engagement with the application. </a:t>
            </a:r>
          </a:p>
          <a:p>
            <a:endParaRPr lang="en-US" dirty="0"/>
          </a:p>
          <a:p>
            <a:r>
              <a:rPr lang="en-US" dirty="0"/>
              <a:t>With semi-autonomous organizations – the City does not extend RCW 39.10 to capital projects of private parties, but with our public/private projects, we do require compliance with prevailing wage, WMBE, and labor protections.</a:t>
            </a:r>
          </a:p>
          <a:p>
            <a:endParaRPr lang="en-US" dirty="0"/>
          </a:p>
          <a:p>
            <a:r>
              <a:rPr lang="en-US" dirty="0"/>
              <a:t>Second, you asked if the City includes industry feedback on DB and GCCM processes.</a:t>
            </a:r>
          </a:p>
          <a:p>
            <a:endParaRPr lang="en-US" dirty="0"/>
          </a:p>
          <a:p>
            <a:r>
              <a:rPr lang="en-US" dirty="0"/>
              <a:t>The answer is yes – we receive feedback through a variety of channels from 360 reviews to monthly industry meetings. This feedback has informed adjustments to the advertising process, project operations, and updates to our specs.</a:t>
            </a:r>
          </a:p>
        </p:txBody>
      </p:sp>
      <p:sp>
        <p:nvSpPr>
          <p:cNvPr id="4" name="Slide Number Placeholder 3"/>
          <p:cNvSpPr>
            <a:spLocks noGrp="1"/>
          </p:cNvSpPr>
          <p:nvPr>
            <p:ph type="sldNum" sz="quarter" idx="5"/>
          </p:nvPr>
        </p:nvSpPr>
        <p:spPr/>
        <p:txBody>
          <a:bodyPr/>
          <a:lstStyle/>
          <a:p>
            <a:fld id="{08D396AB-D2FD-4128-8B27-4E88D21C9416}" type="slidenum">
              <a:rPr lang="en-US" smtClean="0"/>
              <a:t>14</a:t>
            </a:fld>
            <a:endParaRPr lang="en-US"/>
          </a:p>
        </p:txBody>
      </p:sp>
    </p:spTree>
    <p:extLst>
      <p:ext uri="{BB962C8B-B14F-4D97-AF65-F5344CB8AC3E}">
        <p14:creationId xmlns:p14="http://schemas.microsoft.com/office/powerpoint/2010/main" val="82581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 – you asked about lessons learned. </a:t>
            </a:r>
          </a:p>
          <a:p>
            <a:endParaRPr lang="en-US" dirty="0"/>
          </a:p>
          <a:p>
            <a:r>
              <a:rPr lang="en-US" dirty="0"/>
              <a:t>We have a variety of ways to capture and apply lessons learned at the City – through formal debriefings, ongoing monthly meetings and project reviews.</a:t>
            </a:r>
          </a:p>
          <a:p>
            <a:endParaRPr lang="en-US" dirty="0"/>
          </a:p>
          <a:p>
            <a:r>
              <a:rPr lang="en-US" dirty="0"/>
              <a:t>While we don’t have an overall summary of lessons learned at this time, the IRC will function as a place to record and share lessons learned, and check in with projects on a quarterly basis to see how they are applying their lessons learned.</a:t>
            </a:r>
          </a:p>
          <a:p>
            <a:endParaRPr lang="en-US" dirty="0"/>
          </a:p>
          <a:p>
            <a:r>
              <a:rPr lang="en-US" dirty="0"/>
              <a:t>Finally, you asked how staff new to the delivery method are trained and made aware of lessons learned?</a:t>
            </a:r>
          </a:p>
          <a:p>
            <a:endParaRPr lang="en-US" dirty="0"/>
          </a:p>
          <a:p>
            <a:r>
              <a:rPr lang="en-US" dirty="0"/>
              <a:t>The answer is a combination of training and mentorship – we encourage our staff to receive continued education and certification, and we also partner them with experienced staff members to share their learnings.</a:t>
            </a:r>
          </a:p>
          <a:p>
            <a:endParaRPr lang="en-US" dirty="0"/>
          </a:p>
          <a:p>
            <a:r>
              <a:rPr lang="en-US" dirty="0"/>
              <a:t>Now I’ll hand it back to Liz.</a:t>
            </a:r>
          </a:p>
          <a:p>
            <a:endParaRPr lang="en-US" dirty="0"/>
          </a:p>
        </p:txBody>
      </p:sp>
      <p:sp>
        <p:nvSpPr>
          <p:cNvPr id="4" name="Slide Number Placeholder 3"/>
          <p:cNvSpPr>
            <a:spLocks noGrp="1"/>
          </p:cNvSpPr>
          <p:nvPr>
            <p:ph type="sldNum" sz="quarter" idx="5"/>
          </p:nvPr>
        </p:nvSpPr>
        <p:spPr/>
        <p:txBody>
          <a:bodyPr/>
          <a:lstStyle/>
          <a:p>
            <a:fld id="{08D396AB-D2FD-4128-8B27-4E88D21C9416}" type="slidenum">
              <a:rPr lang="en-US" smtClean="0"/>
              <a:t>15</a:t>
            </a:fld>
            <a:endParaRPr lang="en-US"/>
          </a:p>
        </p:txBody>
      </p:sp>
    </p:spTree>
    <p:extLst>
      <p:ext uri="{BB962C8B-B14F-4D97-AF65-F5344CB8AC3E}">
        <p14:creationId xmlns:p14="http://schemas.microsoft.com/office/powerpoint/2010/main" val="2741333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LIZ: Thank you again for your time. We hope you see through this presentation how we made our process stronger based on your feedback and how we are qualified for certification. </a:t>
            </a:r>
          </a:p>
          <a:p>
            <a:endParaRPr lang="en-US" sz="1200" dirty="0"/>
          </a:p>
          <a:p>
            <a:r>
              <a:rPr lang="en-US" sz="1200" dirty="0"/>
              <a:t>To summarize:</a:t>
            </a:r>
          </a:p>
          <a:p>
            <a:pPr marL="171450" indent="-171450">
              <a:buFont typeface="Arial" panose="020B0604020202020204" pitchFamily="34" charset="0"/>
              <a:buChar char="•"/>
            </a:pPr>
            <a:r>
              <a:rPr lang="en-US" sz="1200" dirty="0"/>
              <a:t>We overhauled our determination processes by adding an internal review committee.</a:t>
            </a:r>
          </a:p>
          <a:p>
            <a:pPr marL="171450" indent="-171450">
              <a:buFont typeface="Arial" panose="020B0604020202020204" pitchFamily="34" charset="0"/>
              <a:buChar char="•"/>
            </a:pPr>
            <a:r>
              <a:rPr lang="en-US" sz="1200" dirty="0"/>
              <a:t>We have experienced alternative public works professionals on staff.</a:t>
            </a:r>
          </a:p>
          <a:p>
            <a:pPr marL="171450" indent="-171450">
              <a:buFont typeface="Arial" panose="020B0604020202020204" pitchFamily="34" charset="0"/>
              <a:buChar char="•"/>
            </a:pPr>
            <a:r>
              <a:rPr lang="en-US" sz="1200" dirty="0"/>
              <a:t>There is a Citywide commitment and cross-departmental dialogue to project management and to capital oversight.</a:t>
            </a:r>
          </a:p>
          <a:p>
            <a:pPr marL="171450" indent="-171450">
              <a:buFont typeface="Arial" panose="020B0604020202020204" pitchFamily="34" charset="0"/>
              <a:buChar char="•"/>
            </a:pPr>
            <a:r>
              <a:rPr lang="en-US" sz="1200" dirty="0"/>
              <a:t>Our recent projects show demonstrated success.</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 Thank you and now we’ll take questions.</a:t>
            </a:r>
          </a:p>
        </p:txBody>
      </p:sp>
      <p:sp>
        <p:nvSpPr>
          <p:cNvPr id="4" name="Slide Number Placeholder 3"/>
          <p:cNvSpPr>
            <a:spLocks noGrp="1"/>
          </p:cNvSpPr>
          <p:nvPr>
            <p:ph type="sldNum" sz="quarter" idx="5"/>
          </p:nvPr>
        </p:nvSpPr>
        <p:spPr/>
        <p:txBody>
          <a:bodyPr/>
          <a:lstStyle/>
          <a:p>
            <a:fld id="{08D396AB-D2FD-4128-8B27-4E88D21C9416}" type="slidenum">
              <a:rPr lang="en-US" smtClean="0"/>
              <a:t>16</a:t>
            </a:fld>
            <a:endParaRPr lang="en-US"/>
          </a:p>
        </p:txBody>
      </p:sp>
    </p:spTree>
    <p:extLst>
      <p:ext uri="{BB962C8B-B14F-4D97-AF65-F5344CB8AC3E}">
        <p14:creationId xmlns:p14="http://schemas.microsoft.com/office/powerpoint/2010/main" val="3592509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IN CASE OF QUESTION</a:t>
            </a:r>
          </a:p>
          <a:p>
            <a:endParaRPr lang="en-US" dirty="0"/>
          </a:p>
          <a:p>
            <a:r>
              <a:rPr lang="en-US" dirty="0"/>
              <a:t>Upcoming projects</a:t>
            </a:r>
          </a:p>
          <a:p>
            <a:endParaRPr lang="en-US" dirty="0"/>
          </a:p>
        </p:txBody>
      </p:sp>
      <p:sp>
        <p:nvSpPr>
          <p:cNvPr id="4" name="Slide Number Placeholder 3"/>
          <p:cNvSpPr>
            <a:spLocks noGrp="1"/>
          </p:cNvSpPr>
          <p:nvPr>
            <p:ph type="sldNum" sz="quarter" idx="5"/>
          </p:nvPr>
        </p:nvSpPr>
        <p:spPr/>
        <p:txBody>
          <a:bodyPr/>
          <a:lstStyle/>
          <a:p>
            <a:fld id="{08D396AB-D2FD-4128-8B27-4E88D21C9416}" type="slidenum">
              <a:rPr lang="en-US" smtClean="0"/>
              <a:t>18</a:t>
            </a:fld>
            <a:endParaRPr lang="en-US"/>
          </a:p>
        </p:txBody>
      </p:sp>
    </p:spTree>
    <p:extLst>
      <p:ext uri="{BB962C8B-B14F-4D97-AF65-F5344CB8AC3E}">
        <p14:creationId xmlns:p14="http://schemas.microsoft.com/office/powerpoint/2010/main" val="2471416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IN CASE OF QUESTION</a:t>
            </a:r>
          </a:p>
          <a:p>
            <a:r>
              <a:rPr lang="en-US" dirty="0"/>
              <a:t>I’d now like to show our management plan for alternative public works.</a:t>
            </a:r>
          </a:p>
          <a:p>
            <a:r>
              <a:rPr lang="en-US" dirty="0"/>
              <a:t>First our capital budget is established by City Budget Office and approved by City Council. From that, our Capital Cabinet, our capital department directors, approve projects.</a:t>
            </a:r>
          </a:p>
          <a:p>
            <a:r>
              <a:rPr lang="en-US" dirty="0"/>
              <a:t>Capital departments then develop a programmatic project plan and go through the Internal Review Committee to approve usage of DB or GC/CM.  </a:t>
            </a:r>
          </a:p>
          <a:p>
            <a:r>
              <a:rPr lang="en-US" dirty="0"/>
              <a:t>CPCS works to begin tracking the process, the capital department develops a contract package, and after a review from risk management and law, we bid and execute the contract</a:t>
            </a:r>
          </a:p>
          <a:p>
            <a:r>
              <a:rPr lang="en-US" dirty="0"/>
              <a:t>Then construction begins, with the resident engineer managing with the DB and GCCM team and IRC and CPCS monitoring the project, through to close out.</a:t>
            </a:r>
          </a:p>
          <a:p>
            <a:endParaRPr lang="en-US" dirty="0"/>
          </a:p>
          <a:p>
            <a:r>
              <a:rPr lang="en-US" dirty="0"/>
              <a:t>B3, B5</a:t>
            </a:r>
          </a:p>
          <a:p>
            <a:endParaRPr lang="en-US" dirty="0"/>
          </a:p>
          <a:p>
            <a:r>
              <a:rPr lang="en-US" dirty="0"/>
              <a:t>Add Capital Cabinet, CBO, Mayor, Council</a:t>
            </a:r>
          </a:p>
        </p:txBody>
      </p:sp>
      <p:sp>
        <p:nvSpPr>
          <p:cNvPr id="4" name="Slide Number Placeholder 3"/>
          <p:cNvSpPr>
            <a:spLocks noGrp="1"/>
          </p:cNvSpPr>
          <p:nvPr>
            <p:ph type="sldNum" sz="quarter" idx="5"/>
          </p:nvPr>
        </p:nvSpPr>
        <p:spPr/>
        <p:txBody>
          <a:bodyPr/>
          <a:lstStyle/>
          <a:p>
            <a:fld id="{08D396AB-D2FD-4128-8B27-4E88D21C9416}" type="slidenum">
              <a:rPr lang="en-US" smtClean="0"/>
              <a:t>19</a:t>
            </a:fld>
            <a:endParaRPr lang="en-US"/>
          </a:p>
        </p:txBody>
      </p:sp>
    </p:spTree>
    <p:extLst>
      <p:ext uri="{BB962C8B-B14F-4D97-AF65-F5344CB8AC3E}">
        <p14:creationId xmlns:p14="http://schemas.microsoft.com/office/powerpoint/2010/main" val="2286878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 </a:t>
            </a:r>
          </a:p>
          <a:p>
            <a:r>
              <a:rPr lang="en-US" dirty="0"/>
              <a:t>First, I would like to introduce our team. For the sake of time we won’t personally introduce ourselves, but everyone’s name is on the slide.</a:t>
            </a:r>
          </a:p>
          <a:p>
            <a:endParaRPr lang="en-US" dirty="0"/>
          </a:p>
          <a:p>
            <a:r>
              <a:rPr lang="en-US" dirty="0"/>
              <a:t>This team, most all of whom are here today, has been working as a Citywide workgroup for the past five months to develop our application and our updated determination and monitoring process.</a:t>
            </a:r>
          </a:p>
          <a:p>
            <a:r>
              <a:rPr lang="en-US" dirty="0"/>
              <a:t>You will hear from some of my colleagues a bit later on. </a:t>
            </a:r>
          </a:p>
        </p:txBody>
      </p:sp>
      <p:sp>
        <p:nvSpPr>
          <p:cNvPr id="4" name="Slide Number Placeholder 3"/>
          <p:cNvSpPr>
            <a:spLocks noGrp="1"/>
          </p:cNvSpPr>
          <p:nvPr>
            <p:ph type="sldNum" sz="quarter" idx="5"/>
          </p:nvPr>
        </p:nvSpPr>
        <p:spPr/>
        <p:txBody>
          <a:bodyPr/>
          <a:lstStyle/>
          <a:p>
            <a:fld id="{08D396AB-D2FD-4128-8B27-4E88D21C9416}" type="slidenum">
              <a:rPr lang="en-US" smtClean="0"/>
              <a:t>2</a:t>
            </a:fld>
            <a:endParaRPr lang="en-US"/>
          </a:p>
        </p:txBody>
      </p:sp>
    </p:spTree>
    <p:extLst>
      <p:ext uri="{BB962C8B-B14F-4D97-AF65-F5344CB8AC3E}">
        <p14:creationId xmlns:p14="http://schemas.microsoft.com/office/powerpoint/2010/main" val="346900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we have here is a key subsection of our overall City staff who are personnel with project delivery knowledge and experience and appropriate construction experience. </a:t>
            </a:r>
          </a:p>
          <a:p>
            <a:endParaRPr lang="en-US" dirty="0"/>
          </a:p>
          <a:p>
            <a:r>
              <a:rPr lang="en-US" dirty="0"/>
              <a:t>Specifically, we have 49 City staff members with project delivery knowledge and experience in design build and GCCM. </a:t>
            </a:r>
          </a:p>
          <a:p>
            <a:endParaRPr lang="en-US" dirty="0"/>
          </a:p>
          <a:p>
            <a:r>
              <a:rPr lang="en-US" dirty="0"/>
              <a:t>Attachment C of both applications lists each team members qualifications, certifications and experience with alternative DB and GCCM projects. </a:t>
            </a:r>
          </a:p>
          <a:p>
            <a:endParaRPr lang="en-US" dirty="0"/>
          </a:p>
          <a:p>
            <a:r>
              <a:rPr lang="en-US" dirty="0"/>
              <a:t>Among our staff are project managers, construction managers and engineers, architects, lawyers, contracting experts, and DBIA trained and certified professionals. </a:t>
            </a:r>
          </a:p>
          <a:p>
            <a:endParaRPr lang="en-US" dirty="0"/>
          </a:p>
          <a:p>
            <a:r>
              <a:rPr lang="en-US" dirty="0"/>
              <a:t>Each capital department has its own construction management group.</a:t>
            </a:r>
          </a:p>
          <a:p>
            <a:endParaRPr lang="en-US" dirty="0"/>
          </a:p>
          <a:p>
            <a:r>
              <a:rPr lang="en-US" dirty="0"/>
              <a:t>The City also has active industry participation, including Jessica Murphy, a PRC member, and Rebecca Keith, a CPARB member. The City works with these members to stay up to date on CPARB best practices, including the reauthorization effort. </a:t>
            </a:r>
          </a:p>
          <a:p>
            <a:endParaRPr lang="en-US" dirty="0"/>
          </a:p>
          <a:p>
            <a:r>
              <a:rPr lang="en-US" dirty="0"/>
              <a:t>I do want to note the letters in the corner of the screen. When a slide addresses a criteria on your evaluation sheet, we have noted the criteria in the corner. This is also true with the supplemental questions you offered.</a:t>
            </a:r>
          </a:p>
          <a:p>
            <a:endParaRPr lang="en-US" dirty="0"/>
          </a:p>
          <a:p>
            <a:endParaRPr lang="en-US" dirty="0"/>
          </a:p>
        </p:txBody>
      </p:sp>
      <p:sp>
        <p:nvSpPr>
          <p:cNvPr id="4" name="Slide Number Placeholder 3"/>
          <p:cNvSpPr>
            <a:spLocks noGrp="1"/>
          </p:cNvSpPr>
          <p:nvPr>
            <p:ph type="sldNum" sz="quarter" idx="5"/>
          </p:nvPr>
        </p:nvSpPr>
        <p:spPr/>
        <p:txBody>
          <a:bodyPr/>
          <a:lstStyle/>
          <a:p>
            <a:fld id="{08D396AB-D2FD-4128-8B27-4E88D21C9416}" type="slidenum">
              <a:rPr lang="en-US" smtClean="0"/>
              <a:t>3</a:t>
            </a:fld>
            <a:endParaRPr lang="en-US"/>
          </a:p>
        </p:txBody>
      </p:sp>
    </p:spTree>
    <p:extLst>
      <p:ext uri="{BB962C8B-B14F-4D97-AF65-F5344CB8AC3E}">
        <p14:creationId xmlns:p14="http://schemas.microsoft.com/office/powerpoint/2010/main" val="693561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a:p>
            <a:r>
              <a:rPr lang="en-US" dirty="0"/>
              <a:t>I’d now like to go through what may be the most significant change in process since our 2017 application: our internal approval process chart.</a:t>
            </a:r>
          </a:p>
          <a:p>
            <a:endParaRPr lang="en-US" dirty="0"/>
          </a:p>
          <a:p>
            <a:r>
              <a:rPr lang="en-US" dirty="0"/>
              <a:t>I want to flag that everything highlighted in red on this slide are steps that have changed since 2017.</a:t>
            </a:r>
          </a:p>
          <a:p>
            <a:endParaRPr lang="en-US" dirty="0"/>
          </a:p>
          <a:p>
            <a:r>
              <a:rPr lang="en-US" dirty="0"/>
              <a:t>To walk you through the process:</a:t>
            </a:r>
          </a:p>
          <a:p>
            <a:r>
              <a:rPr lang="en-US" dirty="0"/>
              <a:t>Step 1: First, the capital department develops project scope and other parameters and submits a contracting type assessment that now includes a specific list of DB and GCCM questions to my division, City Purchasing and Contracting Services. The questions mirror the PRC process as much as possible and, to respond to your supplemental question, includes information about internal and contracted staff capacity.</a:t>
            </a:r>
          </a:p>
          <a:p>
            <a:r>
              <a:rPr lang="en-US" dirty="0"/>
              <a:t>Step 2: If the application meets the basic criteria of 39.10, we forward the application to the newly created interdepartmental internal review committee, which is basically a City level project review committee. The Internal Review Committee includes trained and experienced staff from the capital departments and CPCS who will evaluate these projects against the criteria of 39.10. </a:t>
            </a:r>
          </a:p>
          <a:p>
            <a:r>
              <a:rPr lang="en-US" dirty="0"/>
              <a:t>Step 3 and 4: The Internal Review Committee reviews the written application and a verbal presentation if the applicant requests, asks questions, makes a determination and prepares a written statement.</a:t>
            </a:r>
          </a:p>
          <a:p>
            <a:r>
              <a:rPr lang="en-US" dirty="0"/>
              <a:t>Step 5:  If the Internal Review Committee approves the project, the capital department moves forward with the procurement. If the Internal Review Committee rejects the project, they make recommendations on how to meet criteria.</a:t>
            </a:r>
          </a:p>
          <a:p>
            <a:r>
              <a:rPr lang="en-US" dirty="0"/>
              <a:t>Step 6: The Internal Review Committee conducts quarterly oversight reviews to ensure statutory compliance, adoption of best practices and project progress, including review of project impacts such as high dollar value change orders. This will address some of the issues from our last certification where projects landed over budget and over timeline – when something like this is happening we’ll be able to raise concerns early in the process.</a:t>
            </a:r>
          </a:p>
          <a:p>
            <a:endParaRPr lang="en-US" dirty="0"/>
          </a:p>
          <a:p>
            <a:r>
              <a:rPr lang="en-US" dirty="0"/>
              <a:t>Overall these changes mean we will be better able to leverage our experience in order to determine which projects meet alternative public works criteria. </a:t>
            </a:r>
          </a:p>
        </p:txBody>
      </p:sp>
      <p:sp>
        <p:nvSpPr>
          <p:cNvPr id="4" name="Slide Number Placeholder 3"/>
          <p:cNvSpPr>
            <a:spLocks noGrp="1"/>
          </p:cNvSpPr>
          <p:nvPr>
            <p:ph type="sldNum" sz="quarter" idx="5"/>
          </p:nvPr>
        </p:nvSpPr>
        <p:spPr/>
        <p:txBody>
          <a:bodyPr/>
          <a:lstStyle/>
          <a:p>
            <a:fld id="{08D396AB-D2FD-4128-8B27-4E88D21C9416}" type="slidenum">
              <a:rPr lang="en-US" smtClean="0"/>
              <a:t>4</a:t>
            </a:fld>
            <a:endParaRPr lang="en-US"/>
          </a:p>
        </p:txBody>
      </p:sp>
    </p:spTree>
    <p:extLst>
      <p:ext uri="{BB962C8B-B14F-4D97-AF65-F5344CB8AC3E}">
        <p14:creationId xmlns:p14="http://schemas.microsoft.com/office/powerpoint/2010/main" val="1184812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now drill down into the Internal Review committee, our City-level PRC, and who is on it. As I mentioned, this committee is new since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Membership is selected by the heads of our capital departments including Seattle Public Utilities, Seattle City Light, Finance and Administrative Services and Seattle Department of Transportation.</a:t>
            </a:r>
          </a:p>
          <a:p>
            <a:endParaRPr lang="en-US" dirty="0"/>
          </a:p>
          <a:p>
            <a:r>
              <a:rPr lang="en-US" dirty="0"/>
              <a:t>The membership will be experts in DB GC/CM contracting, selected from among our 49 staff members who have experience in the field. </a:t>
            </a:r>
          </a:p>
          <a:p>
            <a:endParaRPr lang="en-US" dirty="0"/>
          </a:p>
          <a:p>
            <a:r>
              <a:rPr lang="en-US" dirty="0"/>
              <a:t>The committee will convene both on an as needed basis when a project is submitted to review if it is appropriate for DB or GC/CM contracting, and on a quarterly basis to monitor for statutory compliance. The IRC may make recommendations for statutory compliance that the departments must comply with.</a:t>
            </a:r>
          </a:p>
          <a:p>
            <a:endParaRPr lang="en-US" dirty="0"/>
          </a:p>
          <a:p>
            <a:r>
              <a:rPr lang="en-US" dirty="0"/>
              <a:t>The committee will also look globally for lessons learned and process opportunities across projects.</a:t>
            </a:r>
          </a:p>
          <a:p>
            <a:endParaRPr lang="en-US" dirty="0"/>
          </a:p>
          <a:p>
            <a:r>
              <a:rPr lang="en-US" dirty="0"/>
              <a:t>Members will serve for the duration of the public body certification period (3 years).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AA, B3, B5, B7</a:t>
            </a:r>
          </a:p>
          <a:p>
            <a:endParaRPr lang="en-US" dirty="0"/>
          </a:p>
        </p:txBody>
      </p:sp>
      <p:sp>
        <p:nvSpPr>
          <p:cNvPr id="4" name="Slide Number Placeholder 3"/>
          <p:cNvSpPr>
            <a:spLocks noGrp="1"/>
          </p:cNvSpPr>
          <p:nvPr>
            <p:ph type="sldNum" sz="quarter" idx="5"/>
          </p:nvPr>
        </p:nvSpPr>
        <p:spPr/>
        <p:txBody>
          <a:bodyPr/>
          <a:lstStyle/>
          <a:p>
            <a:fld id="{08D396AB-D2FD-4128-8B27-4E88D21C9416}" type="slidenum">
              <a:rPr lang="en-US" smtClean="0"/>
              <a:t>5</a:t>
            </a:fld>
            <a:endParaRPr lang="en-US"/>
          </a:p>
        </p:txBody>
      </p:sp>
    </p:spTree>
    <p:extLst>
      <p:ext uri="{BB962C8B-B14F-4D97-AF65-F5344CB8AC3E}">
        <p14:creationId xmlns:p14="http://schemas.microsoft.com/office/powerpoint/2010/main" val="3367997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Jessica:</a:t>
            </a:r>
          </a:p>
          <a:p>
            <a:endParaRPr lang="en-US" dirty="0"/>
          </a:p>
          <a:p>
            <a:r>
              <a:rPr lang="en-US" dirty="0"/>
              <a:t>I now want to turn to our project management experience – our demonstrated success in managing public works projects.</a:t>
            </a:r>
          </a:p>
          <a:p>
            <a:endParaRPr lang="en-US" dirty="0"/>
          </a:p>
          <a:p>
            <a:r>
              <a:rPr lang="en-US" dirty="0"/>
              <a:t>Attachment B highlights 25 of the 45 projects valued at $5M or above in the past ten years – two of them are pictured here – the South Transfer Station and the Seawall.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capital project categories are diverse and include transportation, water, wastewater, drainage, and solid waste and electric projects.</a:t>
            </a:r>
          </a:p>
          <a:p>
            <a:br>
              <a:rPr lang="en-US" dirty="0"/>
            </a:br>
            <a:r>
              <a:rPr lang="en-US" dirty="0"/>
              <a:t>The projects include five design build and eight GCCM projects. Three of these projects have been approved since 2017.</a:t>
            </a:r>
          </a:p>
          <a:p>
            <a:endParaRPr lang="en-US" dirty="0"/>
          </a:p>
          <a:p>
            <a:r>
              <a:rPr lang="en-US" dirty="0"/>
              <a:t>These 25 projects are part of 331 public works projects that have been awarded to date since the City’s previous certification in January 2017, demonstrating our ability to successfully execute public works projects. </a:t>
            </a:r>
          </a:p>
          <a:p>
            <a:br>
              <a:rPr lang="en-US" dirty="0"/>
            </a:br>
            <a:r>
              <a:rPr lang="en-US" dirty="0"/>
              <a:t>We are fortunate to have a well-developed and enthusiastic bidding pool of contractors we work with on these projects.</a:t>
            </a:r>
          </a:p>
          <a:p>
            <a:endParaRPr lang="en-US" dirty="0"/>
          </a:p>
        </p:txBody>
      </p:sp>
      <p:sp>
        <p:nvSpPr>
          <p:cNvPr id="4" name="Slide Number Placeholder 3"/>
          <p:cNvSpPr>
            <a:spLocks noGrp="1"/>
          </p:cNvSpPr>
          <p:nvPr>
            <p:ph type="sldNum" sz="quarter" idx="5"/>
          </p:nvPr>
        </p:nvSpPr>
        <p:spPr/>
        <p:txBody>
          <a:bodyPr/>
          <a:lstStyle/>
          <a:p>
            <a:fld id="{08D396AB-D2FD-4128-8B27-4E88D21C9416}" type="slidenum">
              <a:rPr lang="en-US" smtClean="0"/>
              <a:t>6</a:t>
            </a:fld>
            <a:endParaRPr lang="en-US"/>
          </a:p>
        </p:txBody>
      </p:sp>
    </p:spTree>
    <p:extLst>
      <p:ext uri="{BB962C8B-B14F-4D97-AF65-F5344CB8AC3E}">
        <p14:creationId xmlns:p14="http://schemas.microsoft.com/office/powerpoint/2010/main" val="74425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JESSICA :</a:t>
            </a:r>
          </a:p>
          <a:p>
            <a:endParaRPr lang="en-US" dirty="0"/>
          </a:p>
          <a:p>
            <a:r>
              <a:rPr lang="en-US" dirty="0"/>
              <a:t>I now want to share the management plan for public works. This flow chart is in the template of the typical management plan outlined on the CPARB PRC website.</a:t>
            </a:r>
          </a:p>
          <a:p>
            <a:endParaRPr lang="en-US" dirty="0"/>
          </a:p>
          <a:p>
            <a:r>
              <a:rPr lang="en-US" dirty="0"/>
              <a:t>First, the Mayor and City Council work with City capital departments to identify capital projects approve the capital budget. I’ll talk about that more in the next slide. </a:t>
            </a:r>
          </a:p>
          <a:p>
            <a:endParaRPr lang="en-US" dirty="0"/>
          </a:p>
          <a:p>
            <a:r>
              <a:rPr lang="en-US" dirty="0"/>
              <a:t>From there, capital departments identify the projects they are going to work on. They go to the Internal Review Committee to obtain procedure approval.</a:t>
            </a:r>
          </a:p>
          <a:p>
            <a:endParaRPr lang="en-US" dirty="0"/>
          </a:p>
          <a:p>
            <a:r>
              <a:rPr lang="en-US" dirty="0"/>
              <a:t>Once approval is obtained, the procurement and project delivery plan begin. CPCS works with the capital departments on the procurement and contract development, with legal support as needed. </a:t>
            </a:r>
          </a:p>
          <a:p>
            <a:endParaRPr lang="en-US" dirty="0"/>
          </a:p>
          <a:p>
            <a:r>
              <a:rPr lang="en-US" dirty="0"/>
              <a:t>After the project is procured, construction managers work with GC/CM firm or the design builder on project execution. CPCS and Law are available for support and consultation. </a:t>
            </a:r>
          </a:p>
          <a:p>
            <a:endParaRPr lang="en-US" dirty="0"/>
          </a:p>
          <a:p>
            <a:r>
              <a:rPr lang="en-US" dirty="0"/>
              <a:t>And, as previously stated, the project checks in with the Internal Review Committee quarterly to ensure continued compliance.</a:t>
            </a:r>
          </a:p>
        </p:txBody>
      </p:sp>
      <p:sp>
        <p:nvSpPr>
          <p:cNvPr id="4" name="Slide Number Placeholder 3"/>
          <p:cNvSpPr>
            <a:spLocks noGrp="1"/>
          </p:cNvSpPr>
          <p:nvPr>
            <p:ph type="sldNum" sz="quarter" idx="5"/>
          </p:nvPr>
        </p:nvSpPr>
        <p:spPr/>
        <p:txBody>
          <a:bodyPr/>
          <a:lstStyle/>
          <a:p>
            <a:fld id="{08D396AB-D2FD-4128-8B27-4E88D21C9416}" type="slidenum">
              <a:rPr lang="en-US" smtClean="0"/>
              <a:t>7</a:t>
            </a:fld>
            <a:endParaRPr lang="en-US"/>
          </a:p>
        </p:txBody>
      </p:sp>
    </p:spTree>
    <p:extLst>
      <p:ext uri="{BB962C8B-B14F-4D97-AF65-F5344CB8AC3E}">
        <p14:creationId xmlns:p14="http://schemas.microsoft.com/office/powerpoint/2010/main" val="2555906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Jessica</a:t>
            </a:r>
          </a:p>
          <a:p>
            <a:endParaRPr lang="en-US" dirty="0"/>
          </a:p>
          <a:p>
            <a:r>
              <a:rPr lang="en-US" dirty="0"/>
              <a:t>I also want to speak to the capital facilities plan budgeting planning and budgeting process </a:t>
            </a:r>
          </a:p>
          <a:p>
            <a:endParaRPr lang="en-US" dirty="0"/>
          </a:p>
          <a:p>
            <a:r>
              <a:rPr lang="en-US" dirty="0"/>
              <a:t>As I mentioned in the last slide, first the capital departments propose projects. </a:t>
            </a:r>
          </a:p>
          <a:p>
            <a:endParaRPr lang="en-US" dirty="0"/>
          </a:p>
          <a:p>
            <a:r>
              <a:rPr lang="en-US" dirty="0"/>
              <a:t>They send their proposals to the committee of heads of capital departments who coordinate and approve capital projects.</a:t>
            </a:r>
          </a:p>
          <a:p>
            <a:endParaRPr lang="en-US" dirty="0"/>
          </a:p>
          <a:p>
            <a:r>
              <a:rPr lang="en-US" dirty="0"/>
              <a:t>The capital cabinet sends their recommendation to the City Budget Office.</a:t>
            </a:r>
          </a:p>
          <a:p>
            <a:endParaRPr lang="en-US" dirty="0"/>
          </a:p>
          <a:p>
            <a:r>
              <a:rPr lang="en-US" dirty="0"/>
              <a:t>The City Budget Office develops the Capital Budget and submits to the Mayor’s office.</a:t>
            </a:r>
          </a:p>
          <a:p>
            <a:endParaRPr lang="en-US" dirty="0"/>
          </a:p>
          <a:p>
            <a:r>
              <a:rPr lang="en-US" dirty="0"/>
              <a:t>The Mayor’s office approves the budget and sends to Council who reviews and adopts the capital budget.</a:t>
            </a:r>
          </a:p>
          <a:p>
            <a:endParaRPr lang="en-US" dirty="0"/>
          </a:p>
          <a:p>
            <a:r>
              <a:rPr lang="en-US" dirty="0"/>
              <a:t>What results is a six year capital improvement plan.</a:t>
            </a:r>
          </a:p>
          <a:p>
            <a:endParaRPr lang="en-US" dirty="0"/>
          </a:p>
          <a:p>
            <a:r>
              <a:rPr lang="en-US" dirty="0"/>
              <a:t>This year the plan totals $6.8B over six years.</a:t>
            </a:r>
          </a:p>
        </p:txBody>
      </p:sp>
      <p:sp>
        <p:nvSpPr>
          <p:cNvPr id="4" name="Slide Number Placeholder 3"/>
          <p:cNvSpPr>
            <a:spLocks noGrp="1"/>
          </p:cNvSpPr>
          <p:nvPr>
            <p:ph type="sldNum" sz="quarter" idx="5"/>
          </p:nvPr>
        </p:nvSpPr>
        <p:spPr/>
        <p:txBody>
          <a:bodyPr/>
          <a:lstStyle/>
          <a:p>
            <a:fld id="{08D396AB-D2FD-4128-8B27-4E88D21C9416}" type="slidenum">
              <a:rPr lang="en-US" smtClean="0"/>
              <a:t>8</a:t>
            </a:fld>
            <a:endParaRPr lang="en-US"/>
          </a:p>
        </p:txBody>
      </p:sp>
    </p:spTree>
    <p:extLst>
      <p:ext uri="{BB962C8B-B14F-4D97-AF65-F5344CB8AC3E}">
        <p14:creationId xmlns:p14="http://schemas.microsoft.com/office/powerpoint/2010/main" val="3251686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ALAN: </a:t>
            </a:r>
          </a:p>
          <a:p>
            <a:endParaRPr lang="en-US" sz="1100" dirty="0">
              <a:latin typeface="+mn-lt"/>
            </a:endParaRPr>
          </a:p>
          <a:p>
            <a:pPr marL="0" indent="0">
              <a:buFont typeface="Arial" panose="020B0604020202020204" pitchFamily="34" charset="0"/>
              <a:buNone/>
            </a:pPr>
            <a:r>
              <a:rPr lang="en-US" sz="1100" b="1" dirty="0">
                <a:latin typeface="+mn-lt"/>
              </a:rPr>
              <a:t>Henderson North CSO Reduction </a:t>
            </a:r>
          </a:p>
          <a:p>
            <a:r>
              <a:rPr lang="en-US" sz="1100" b="1" dirty="0">
                <a:latin typeface="+mn-lt"/>
              </a:rPr>
              <a:t>Why selected: </a:t>
            </a:r>
            <a:r>
              <a:rPr lang="en-US" sz="1100" dirty="0">
                <a:latin typeface="+mn-lt"/>
              </a:rPr>
              <a:t>Contractor input was critical for constructability, sequencing, and risk management.</a:t>
            </a:r>
            <a:endParaRPr lang="en-US" sz="1100" b="1" dirty="0">
              <a:latin typeface="+mn-lt"/>
            </a:endParaRPr>
          </a:p>
          <a:p>
            <a:r>
              <a:rPr lang="en-US" sz="1100" b="1" dirty="0">
                <a:latin typeface="+mn-lt"/>
              </a:rPr>
              <a:t>Benefits: </a:t>
            </a:r>
            <a:r>
              <a:rPr lang="en-US" sz="1100" dirty="0">
                <a:latin typeface="+mn-lt"/>
              </a:rPr>
              <a:t> </a:t>
            </a:r>
          </a:p>
          <a:p>
            <a:pPr lvl="2"/>
            <a:r>
              <a:rPr lang="en-US" sz="1100" dirty="0">
                <a:latin typeface="+mn-lt"/>
              </a:rPr>
              <a:t>Reduced impact to public &amp; Park revenue.</a:t>
            </a:r>
          </a:p>
          <a:p>
            <a:pPr lvl="2"/>
            <a:r>
              <a:rPr lang="en-US" sz="1100" dirty="0">
                <a:latin typeface="+mn-lt"/>
              </a:rPr>
              <a:t>Risk management of unknown groundwater conditions.</a:t>
            </a:r>
            <a:endParaRPr lang="en-US" sz="1100" b="1" dirty="0">
              <a:latin typeface="+mn-lt"/>
            </a:endParaRPr>
          </a:p>
          <a:p>
            <a:r>
              <a:rPr lang="en-US" sz="1100" b="1" dirty="0">
                <a:latin typeface="+mn-lt"/>
              </a:rPr>
              <a:t>Lessons learned: </a:t>
            </a:r>
            <a:r>
              <a:rPr lang="en-US" sz="1100" dirty="0">
                <a:latin typeface="+mn-lt"/>
              </a:rPr>
              <a:t>Value of pre-con risk management and stakeholder outreach to project cost and execution.</a:t>
            </a:r>
            <a:endParaRPr lang="en-US" sz="1100" b="1" dirty="0">
              <a:latin typeface="+mn-lt"/>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D396AB-D2FD-4128-8B27-4E88D21C9416}" type="slidenum">
              <a:rPr lang="en-US" smtClean="0"/>
              <a:t>9</a:t>
            </a:fld>
            <a:endParaRPr lang="en-US"/>
          </a:p>
        </p:txBody>
      </p:sp>
    </p:spTree>
    <p:extLst>
      <p:ext uri="{BB962C8B-B14F-4D97-AF65-F5344CB8AC3E}">
        <p14:creationId xmlns:p14="http://schemas.microsoft.com/office/powerpoint/2010/main" val="228611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pic>
        <p:nvPicPr>
          <p:cNvPr id="9" name="Shape 88">
            <a:extLst>
              <a:ext uri="{FF2B5EF4-FFF2-40B4-BE49-F238E27FC236}">
                <a16:creationId xmlns:a16="http://schemas.microsoft.com/office/drawing/2014/main" id="{0AC49FDB-9065-40C0-A909-67E66AFA4F4B}"/>
              </a:ext>
            </a:extLst>
          </p:cNvPr>
          <p:cNvPicPr preferRelativeResize="0"/>
          <p:nvPr userDrawn="1"/>
        </p:nvPicPr>
        <p:blipFill rotWithShape="1">
          <a:blip r:embed="rId2">
            <a:alphaModFix/>
          </a:blip>
          <a:srcRect b="23492"/>
          <a:stretch/>
        </p:blipFill>
        <p:spPr>
          <a:xfrm>
            <a:off x="-25054" y="0"/>
            <a:ext cx="12217054" cy="6936656"/>
          </a:xfrm>
          <a:prstGeom prst="rect">
            <a:avLst/>
          </a:prstGeom>
          <a:noFill/>
          <a:ln>
            <a:noFill/>
          </a:ln>
        </p:spPr>
      </p:pic>
      <p:pic>
        <p:nvPicPr>
          <p:cNvPr id="6" name="Picture 5">
            <a:extLst>
              <a:ext uri="{FF2B5EF4-FFF2-40B4-BE49-F238E27FC236}">
                <a16:creationId xmlns:a16="http://schemas.microsoft.com/office/drawing/2014/main" id="{0F12F8D7-7114-4278-A8C6-262B2635CDB4}"/>
              </a:ext>
            </a:extLst>
          </p:cNvPr>
          <p:cNvPicPr>
            <a:picLocks noChangeAspect="1"/>
          </p:cNvPicPr>
          <p:nvPr userDrawn="1"/>
        </p:nvPicPr>
        <p:blipFill>
          <a:blip r:embed="rId3"/>
          <a:stretch>
            <a:fillRect/>
          </a:stretch>
        </p:blipFill>
        <p:spPr>
          <a:xfrm>
            <a:off x="-25054" y="0"/>
            <a:ext cx="12217054" cy="6936656"/>
          </a:xfrm>
          <a:prstGeom prst="rect">
            <a:avLst/>
          </a:prstGeom>
        </p:spPr>
      </p:pic>
      <p:sp>
        <p:nvSpPr>
          <p:cNvPr id="2" name="Title 1">
            <a:extLst>
              <a:ext uri="{FF2B5EF4-FFF2-40B4-BE49-F238E27FC236}">
                <a16:creationId xmlns:a16="http://schemas.microsoft.com/office/drawing/2014/main" id="{DA8CB5BF-7B1D-4C2F-8DCE-3B48B409DB54}"/>
              </a:ext>
            </a:extLst>
          </p:cNvPr>
          <p:cNvSpPr>
            <a:spLocks noGrp="1"/>
          </p:cNvSpPr>
          <p:nvPr>
            <p:ph type="ctrTitle" hasCustomPrompt="1"/>
          </p:nvPr>
        </p:nvSpPr>
        <p:spPr>
          <a:xfrm>
            <a:off x="1524000" y="1122363"/>
            <a:ext cx="9144000" cy="2387600"/>
          </a:xfrm>
        </p:spPr>
        <p:txBody>
          <a:bodyPr anchor="b">
            <a:normAutofit/>
          </a:bodyPr>
          <a:lstStyle>
            <a:lvl1pPr algn="l">
              <a:defRPr sz="5400" b="1">
                <a:solidFill>
                  <a:schemeClr val="tx1"/>
                </a:solidFill>
              </a:defRPr>
            </a:lvl1pPr>
          </a:lstStyle>
          <a:p>
            <a:r>
              <a:rPr lang="en-US" dirty="0"/>
              <a:t>Title</a:t>
            </a:r>
          </a:p>
        </p:txBody>
      </p:sp>
      <p:sp>
        <p:nvSpPr>
          <p:cNvPr id="3" name="Subtitle 2">
            <a:extLst>
              <a:ext uri="{FF2B5EF4-FFF2-40B4-BE49-F238E27FC236}">
                <a16:creationId xmlns:a16="http://schemas.microsoft.com/office/drawing/2014/main" id="{E29B9B91-2B82-4546-B83D-1C806B64C22A}"/>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4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10" name="Picture 9">
            <a:extLst>
              <a:ext uri="{FF2B5EF4-FFF2-40B4-BE49-F238E27FC236}">
                <a16:creationId xmlns:a16="http://schemas.microsoft.com/office/drawing/2014/main" id="{B4A7E2E5-B5A7-494A-ADB5-BD542C1378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89720" y="6000978"/>
            <a:ext cx="3002280" cy="935678"/>
          </a:xfrm>
          <a:prstGeom prst="rect">
            <a:avLst/>
          </a:prstGeom>
        </p:spPr>
      </p:pic>
      <p:sp>
        <p:nvSpPr>
          <p:cNvPr id="15" name="Date Placeholder 3">
            <a:extLst>
              <a:ext uri="{FF2B5EF4-FFF2-40B4-BE49-F238E27FC236}">
                <a16:creationId xmlns:a16="http://schemas.microsoft.com/office/drawing/2014/main" id="{138633C0-2225-4203-8672-BE1FF8F3CB26}"/>
              </a:ext>
            </a:extLst>
          </p:cNvPr>
          <p:cNvSpPr txBox="1">
            <a:spLocks/>
          </p:cNvSpPr>
          <p:nvPr userDrawn="1"/>
        </p:nvSpPr>
        <p:spPr>
          <a:xfrm>
            <a:off x="152399" y="6248282"/>
            <a:ext cx="1498947" cy="36512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tx1"/>
                </a:solidFill>
              </a:rPr>
              <a:t>09/26/2019</a:t>
            </a:r>
          </a:p>
        </p:txBody>
      </p:sp>
      <p:sp>
        <p:nvSpPr>
          <p:cNvPr id="16" name="Footer Placeholder 4">
            <a:extLst>
              <a:ext uri="{FF2B5EF4-FFF2-40B4-BE49-F238E27FC236}">
                <a16:creationId xmlns:a16="http://schemas.microsoft.com/office/drawing/2014/main" id="{DA9AFD60-3737-4450-BE19-5CF0B1965CC6}"/>
              </a:ext>
            </a:extLst>
          </p:cNvPr>
          <p:cNvSpPr txBox="1">
            <a:spLocks/>
          </p:cNvSpPr>
          <p:nvPr userDrawn="1"/>
        </p:nvSpPr>
        <p:spPr>
          <a:xfrm>
            <a:off x="1709535" y="6248284"/>
            <a:ext cx="402469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b="1" dirty="0">
              <a:solidFill>
                <a:schemeClr val="tx1"/>
              </a:solidFill>
            </a:endParaRPr>
          </a:p>
        </p:txBody>
      </p:sp>
    </p:spTree>
    <p:extLst>
      <p:ext uri="{BB962C8B-B14F-4D97-AF65-F5344CB8AC3E}">
        <p14:creationId xmlns:p14="http://schemas.microsoft.com/office/powerpoint/2010/main" val="132987481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6640-AAF9-498F-A6FD-C91E4B710D3D}"/>
              </a:ext>
            </a:extLst>
          </p:cNvPr>
          <p:cNvSpPr>
            <a:spLocks noGrp="1"/>
          </p:cNvSpPr>
          <p:nvPr>
            <p:ph type="title" hasCustomPrompt="1"/>
          </p:nvPr>
        </p:nvSpPr>
        <p:spPr/>
        <p:txBody>
          <a:bodyPr/>
          <a:lstStyle>
            <a:lvl1pPr>
              <a:defRPr/>
            </a:lvl1pPr>
          </a:lstStyle>
          <a:p>
            <a:r>
              <a:rPr lang="en-US" dirty="0"/>
              <a:t>Title </a:t>
            </a:r>
          </a:p>
        </p:txBody>
      </p:sp>
      <p:sp>
        <p:nvSpPr>
          <p:cNvPr id="3" name="Content Placeholder 2">
            <a:extLst>
              <a:ext uri="{FF2B5EF4-FFF2-40B4-BE49-F238E27FC236}">
                <a16:creationId xmlns:a16="http://schemas.microsoft.com/office/drawing/2014/main" id="{7DD26F17-7903-4D43-813F-6A908669D64E}"/>
              </a:ext>
            </a:extLst>
          </p:cNvPr>
          <p:cNvSpPr>
            <a:spLocks noGrp="1"/>
          </p:cNvSpPr>
          <p:nvPr>
            <p:ph idx="1" hasCustomPrompt="1"/>
          </p:nvPr>
        </p:nvSpPr>
        <p:spPr>
          <a:xfrm>
            <a:off x="838200" y="1825625"/>
            <a:ext cx="10515600" cy="4087324"/>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0732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A49D0-05FB-4A13-9342-93E5AA7FB64F}"/>
              </a:ext>
            </a:extLst>
          </p:cNvPr>
          <p:cNvSpPr>
            <a:spLocks noGrp="1"/>
          </p:cNvSpPr>
          <p:nvPr>
            <p:ph type="title" hasCustomPrompt="1"/>
          </p:nvPr>
        </p:nvSpPr>
        <p:spPr>
          <a:xfrm>
            <a:off x="831850" y="1709738"/>
            <a:ext cx="10515600" cy="2852737"/>
          </a:xfrm>
        </p:spPr>
        <p:txBody>
          <a:bodyPr anchor="b"/>
          <a:lstStyle>
            <a:lvl1pPr>
              <a:defRPr sz="6000"/>
            </a:lvl1pPr>
          </a:lstStyle>
          <a:p>
            <a:r>
              <a:rPr lang="en-US" dirty="0"/>
              <a:t>Title</a:t>
            </a:r>
          </a:p>
        </p:txBody>
      </p:sp>
      <p:sp>
        <p:nvSpPr>
          <p:cNvPr id="3" name="Text Placeholder 2">
            <a:extLst>
              <a:ext uri="{FF2B5EF4-FFF2-40B4-BE49-F238E27FC236}">
                <a16:creationId xmlns:a16="http://schemas.microsoft.com/office/drawing/2014/main" id="{DE880D4A-F83B-4EB0-9CF2-C37A931B4EBC}"/>
              </a:ext>
            </a:extLst>
          </p:cNvPr>
          <p:cNvSpPr>
            <a:spLocks noGrp="1"/>
          </p:cNvSpPr>
          <p:nvPr>
            <p:ph type="body" idx="1" hasCustomPrompt="1"/>
          </p:nvPr>
        </p:nvSpPr>
        <p:spPr>
          <a:xfrm>
            <a:off x="831850" y="4589464"/>
            <a:ext cx="10515600" cy="1332860"/>
          </a:xfrm>
        </p:spPr>
        <p:txBody>
          <a:bodyPr/>
          <a:lstStyle>
            <a:lvl1pPr marL="0" indent="0">
              <a:buNone/>
              <a:defRPr sz="2400">
                <a:solidFill>
                  <a:schemeClr val="tx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3505997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3097-AC2D-4E71-B5A6-B37F847BCD7E}"/>
              </a:ext>
            </a:extLst>
          </p:cNvPr>
          <p:cNvSpPr>
            <a:spLocks noGrp="1"/>
          </p:cNvSpPr>
          <p:nvPr>
            <p:ph type="title" hasCustomPrompt="1"/>
          </p:nvPr>
        </p:nvSpPr>
        <p:spPr/>
        <p:txBody>
          <a:bodyPr/>
          <a:lstStyle>
            <a:lvl1pPr>
              <a:defRPr/>
            </a:lvl1pPr>
          </a:lstStyle>
          <a:p>
            <a:r>
              <a:rPr lang="en-US" dirty="0"/>
              <a:t>Title</a:t>
            </a:r>
          </a:p>
        </p:txBody>
      </p:sp>
      <p:sp>
        <p:nvSpPr>
          <p:cNvPr id="3" name="Content Placeholder 2">
            <a:extLst>
              <a:ext uri="{FF2B5EF4-FFF2-40B4-BE49-F238E27FC236}">
                <a16:creationId xmlns:a16="http://schemas.microsoft.com/office/drawing/2014/main" id="{14D7275A-6671-4B2A-BF8E-E0A27F323956}"/>
              </a:ext>
            </a:extLst>
          </p:cNvPr>
          <p:cNvSpPr>
            <a:spLocks noGrp="1"/>
          </p:cNvSpPr>
          <p:nvPr>
            <p:ph sz="half" idx="1" hasCustomPrompt="1"/>
          </p:nvPr>
        </p:nvSpPr>
        <p:spPr>
          <a:xfrm>
            <a:off x="838200" y="1825625"/>
            <a:ext cx="5181600" cy="409669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C32B95-ABB2-41D5-B74B-4C216A81799C}"/>
              </a:ext>
            </a:extLst>
          </p:cNvPr>
          <p:cNvSpPr>
            <a:spLocks noGrp="1"/>
          </p:cNvSpPr>
          <p:nvPr>
            <p:ph sz="half" idx="2" hasCustomPrompt="1"/>
          </p:nvPr>
        </p:nvSpPr>
        <p:spPr>
          <a:xfrm>
            <a:off x="6172200" y="1825625"/>
            <a:ext cx="5181600" cy="409669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5851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60C1-C8F4-42C5-9A6B-D6B62C06FB3A}"/>
              </a:ext>
            </a:extLst>
          </p:cNvPr>
          <p:cNvSpPr>
            <a:spLocks noGrp="1"/>
          </p:cNvSpPr>
          <p:nvPr>
            <p:ph type="title" hasCustomPrompt="1"/>
          </p:nvPr>
        </p:nvSpPr>
        <p:spPr>
          <a:xfrm>
            <a:off x="839788" y="365125"/>
            <a:ext cx="10515600" cy="1325563"/>
          </a:xfrm>
        </p:spPr>
        <p:txBody>
          <a:bodyPr/>
          <a:lstStyle>
            <a:lvl1pPr>
              <a:defRPr/>
            </a:lvl1pPr>
          </a:lstStyle>
          <a:p>
            <a:r>
              <a:rPr lang="en-US" dirty="0"/>
              <a:t>Title</a:t>
            </a:r>
          </a:p>
        </p:txBody>
      </p:sp>
      <p:sp>
        <p:nvSpPr>
          <p:cNvPr id="3" name="Text Placeholder 2">
            <a:extLst>
              <a:ext uri="{FF2B5EF4-FFF2-40B4-BE49-F238E27FC236}">
                <a16:creationId xmlns:a16="http://schemas.microsoft.com/office/drawing/2014/main" id="{B9BD1FAB-9430-4266-9D4D-60E3919DFF43}"/>
              </a:ext>
            </a:extLst>
          </p:cNvPr>
          <p:cNvSpPr>
            <a:spLocks noGrp="1"/>
          </p:cNvSpPr>
          <p:nvPr>
            <p:ph type="body" idx="1" hasCustomPrompt="1"/>
          </p:nvPr>
        </p:nvSpPr>
        <p:spPr>
          <a:xfrm>
            <a:off x="839788" y="1681163"/>
            <a:ext cx="5157787" cy="823912"/>
          </a:xfrm>
        </p:spPr>
        <p:txBody>
          <a:bodyPr anchor="b"/>
          <a:lstStyle>
            <a:lvl1pPr marL="0" indent="0">
              <a:buNone/>
              <a:defRPr sz="3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4" name="Content Placeholder 3">
            <a:extLst>
              <a:ext uri="{FF2B5EF4-FFF2-40B4-BE49-F238E27FC236}">
                <a16:creationId xmlns:a16="http://schemas.microsoft.com/office/drawing/2014/main" id="{FA161C4E-4B6A-401B-9388-434C46C23CEC}"/>
              </a:ext>
            </a:extLst>
          </p:cNvPr>
          <p:cNvSpPr>
            <a:spLocks noGrp="1"/>
          </p:cNvSpPr>
          <p:nvPr>
            <p:ph sz="half" idx="2" hasCustomPrompt="1"/>
          </p:nvPr>
        </p:nvSpPr>
        <p:spPr>
          <a:xfrm>
            <a:off x="839788" y="2505075"/>
            <a:ext cx="5157787" cy="341724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246F982-9B7A-4DB7-BD8A-33EE8EBA929F}"/>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3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6" name="Content Placeholder 5">
            <a:extLst>
              <a:ext uri="{FF2B5EF4-FFF2-40B4-BE49-F238E27FC236}">
                <a16:creationId xmlns:a16="http://schemas.microsoft.com/office/drawing/2014/main" id="{91B2C2E3-4EBB-4A84-826A-812CC9487D3F}"/>
              </a:ext>
            </a:extLst>
          </p:cNvPr>
          <p:cNvSpPr>
            <a:spLocks noGrp="1"/>
          </p:cNvSpPr>
          <p:nvPr>
            <p:ph sz="quarter" idx="4" hasCustomPrompt="1"/>
          </p:nvPr>
        </p:nvSpPr>
        <p:spPr>
          <a:xfrm>
            <a:off x="6172200" y="2505075"/>
            <a:ext cx="5183188" cy="3417248"/>
          </a:xfrm>
        </p:spPr>
        <p:txBody>
          <a:bodyPr/>
          <a:lstStyle>
            <a:lvl1pPr>
              <a:defRPr/>
            </a:lvl1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0231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F0A6-C5A2-443E-8D49-43D6387DC9EC}"/>
              </a:ext>
            </a:extLst>
          </p:cNvPr>
          <p:cNvSpPr>
            <a:spLocks noGrp="1"/>
          </p:cNvSpPr>
          <p:nvPr>
            <p:ph type="title" hasCustomPrompt="1"/>
          </p:nvPr>
        </p:nvSpPr>
        <p:spPr/>
        <p:txBody>
          <a:bodyPr/>
          <a:lstStyle/>
          <a:p>
            <a:r>
              <a:rPr lang="en-US" dirty="0"/>
              <a:t>Title</a:t>
            </a:r>
          </a:p>
        </p:txBody>
      </p:sp>
    </p:spTree>
    <p:extLst>
      <p:ext uri="{BB962C8B-B14F-4D97-AF65-F5344CB8AC3E}">
        <p14:creationId xmlns:p14="http://schemas.microsoft.com/office/powerpoint/2010/main" val="2180470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458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0E995-D949-4665-B2BE-6C1BCBCBF2FB}"/>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dirty="0"/>
              <a:t>Title</a:t>
            </a:r>
          </a:p>
        </p:txBody>
      </p:sp>
      <p:sp>
        <p:nvSpPr>
          <p:cNvPr id="3" name="Content Placeholder 2">
            <a:extLst>
              <a:ext uri="{FF2B5EF4-FFF2-40B4-BE49-F238E27FC236}">
                <a16:creationId xmlns:a16="http://schemas.microsoft.com/office/drawing/2014/main" id="{90D3D865-FD4B-4775-8105-EA2753B93495}"/>
              </a:ext>
            </a:extLst>
          </p:cNvPr>
          <p:cNvSpPr>
            <a:spLocks noGrp="1"/>
          </p:cNvSpPr>
          <p:nvPr>
            <p:ph idx="1" hasCustomPrompt="1"/>
          </p:nvPr>
        </p:nvSpPr>
        <p:spPr>
          <a:xfrm>
            <a:off x="5183188" y="987425"/>
            <a:ext cx="6172200" cy="493489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D02C222-FAB2-4815-AD59-66AACA2A6EDC}"/>
              </a:ext>
            </a:extLst>
          </p:cNvPr>
          <p:cNvSpPr>
            <a:spLocks noGrp="1"/>
          </p:cNvSpPr>
          <p:nvPr>
            <p:ph type="body" sz="half" idx="2" hasCustomPrompt="1"/>
          </p:nvPr>
        </p:nvSpPr>
        <p:spPr>
          <a:xfrm>
            <a:off x="839788" y="2057399"/>
            <a:ext cx="3932237" cy="3864923"/>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copy</a:t>
            </a:r>
          </a:p>
        </p:txBody>
      </p:sp>
    </p:spTree>
    <p:extLst>
      <p:ext uri="{BB962C8B-B14F-4D97-AF65-F5344CB8AC3E}">
        <p14:creationId xmlns:p14="http://schemas.microsoft.com/office/powerpoint/2010/main" val="1008839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7CA1-AD78-47F2-9FA9-24CE3C9F4D82}"/>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dirty="0"/>
              <a:t>Title</a:t>
            </a:r>
          </a:p>
        </p:txBody>
      </p:sp>
      <p:sp>
        <p:nvSpPr>
          <p:cNvPr id="3" name="Picture Placeholder 2">
            <a:extLst>
              <a:ext uri="{FF2B5EF4-FFF2-40B4-BE49-F238E27FC236}">
                <a16:creationId xmlns:a16="http://schemas.microsoft.com/office/drawing/2014/main" id="{239A6B14-1176-46C3-92A7-C9D09DD5CF19}"/>
              </a:ext>
            </a:extLst>
          </p:cNvPr>
          <p:cNvSpPr>
            <a:spLocks noGrp="1"/>
          </p:cNvSpPr>
          <p:nvPr>
            <p:ph type="pic" idx="1"/>
          </p:nvPr>
        </p:nvSpPr>
        <p:spPr>
          <a:xfrm>
            <a:off x="5183188" y="987425"/>
            <a:ext cx="6172200" cy="4934898"/>
          </a:xfrm>
        </p:spPr>
        <p:txBody>
          <a:bodyPr anchor="b">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76BB76-673A-42AA-810D-796158A9DABB}"/>
              </a:ext>
            </a:extLst>
          </p:cNvPr>
          <p:cNvSpPr>
            <a:spLocks noGrp="1"/>
          </p:cNvSpPr>
          <p:nvPr>
            <p:ph type="body" sz="half" idx="2" hasCustomPrompt="1"/>
          </p:nvPr>
        </p:nvSpPr>
        <p:spPr>
          <a:xfrm>
            <a:off x="839788" y="2057399"/>
            <a:ext cx="3932237" cy="3864923"/>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copy</a:t>
            </a:r>
          </a:p>
        </p:txBody>
      </p:sp>
    </p:spTree>
    <p:extLst>
      <p:ext uri="{BB962C8B-B14F-4D97-AF65-F5344CB8AC3E}">
        <p14:creationId xmlns:p14="http://schemas.microsoft.com/office/powerpoint/2010/main" val="410741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76596CD-1A53-40BF-86B6-CCF9641C4F7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193037" y="5922323"/>
            <a:ext cx="2998963" cy="935677"/>
          </a:xfrm>
          <a:prstGeom prst="rect">
            <a:avLst/>
          </a:prstGeom>
        </p:spPr>
      </p:pic>
      <p:sp>
        <p:nvSpPr>
          <p:cNvPr id="2" name="Title Placeholder 1">
            <a:extLst>
              <a:ext uri="{FF2B5EF4-FFF2-40B4-BE49-F238E27FC236}">
                <a16:creationId xmlns:a16="http://schemas.microsoft.com/office/drawing/2014/main" id="{45D674A9-8420-4BC9-958B-60904E1FD9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3DCE9525-7613-44D5-9D3B-D9B1A513A491}"/>
              </a:ext>
            </a:extLst>
          </p:cNvPr>
          <p:cNvSpPr>
            <a:spLocks noGrp="1"/>
          </p:cNvSpPr>
          <p:nvPr>
            <p:ph type="body" idx="1"/>
          </p:nvPr>
        </p:nvSpPr>
        <p:spPr>
          <a:xfrm>
            <a:off x="838200" y="1825625"/>
            <a:ext cx="10515600" cy="4096698"/>
          </a:xfrm>
          <a:prstGeom prst="rect">
            <a:avLst/>
          </a:prstGeom>
        </p:spPr>
        <p:txBody>
          <a:bodyPr vert="horz" lIns="91440" tIns="45720" rIns="91440" bIns="45720" rtlCol="0">
            <a:normAutofit/>
          </a:bodyPr>
          <a:lstStyle/>
          <a:p>
            <a:pPr lvl="0"/>
            <a:r>
              <a:rPr lang="en-US" dirty="0"/>
              <a:t>Subtitle 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3">
            <a:extLst>
              <a:ext uri="{FF2B5EF4-FFF2-40B4-BE49-F238E27FC236}">
                <a16:creationId xmlns:a16="http://schemas.microsoft.com/office/drawing/2014/main" id="{EDD451B4-C473-4A29-A539-AB086CAEEC4C}"/>
              </a:ext>
            </a:extLst>
          </p:cNvPr>
          <p:cNvSpPr txBox="1">
            <a:spLocks/>
          </p:cNvSpPr>
          <p:nvPr userDrawn="1"/>
        </p:nvSpPr>
        <p:spPr>
          <a:xfrm>
            <a:off x="152400" y="6248284"/>
            <a:ext cx="1371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DA5"/>
                </a:solidFill>
              </a:rPr>
              <a:t>Date (xx/xx/</a:t>
            </a:r>
            <a:r>
              <a:rPr lang="en-US" dirty="0" err="1">
                <a:solidFill>
                  <a:srgbClr val="003DA5"/>
                </a:solidFill>
              </a:rPr>
              <a:t>xxxx</a:t>
            </a:r>
            <a:r>
              <a:rPr lang="en-US" dirty="0">
                <a:solidFill>
                  <a:srgbClr val="003DA5"/>
                </a:solidFill>
              </a:rPr>
              <a:t>)</a:t>
            </a:r>
          </a:p>
        </p:txBody>
      </p:sp>
      <p:sp>
        <p:nvSpPr>
          <p:cNvPr id="14" name="Footer Placeholder 4">
            <a:extLst>
              <a:ext uri="{FF2B5EF4-FFF2-40B4-BE49-F238E27FC236}">
                <a16:creationId xmlns:a16="http://schemas.microsoft.com/office/drawing/2014/main" id="{B5122A13-69DF-40C1-9F36-4B12A61C3C27}"/>
              </a:ext>
            </a:extLst>
          </p:cNvPr>
          <p:cNvSpPr txBox="1">
            <a:spLocks/>
          </p:cNvSpPr>
          <p:nvPr userDrawn="1"/>
        </p:nvSpPr>
        <p:spPr>
          <a:xfrm>
            <a:off x="1524000" y="6248283"/>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DA5"/>
                </a:solidFill>
              </a:rPr>
              <a:t>Department Name</a:t>
            </a:r>
          </a:p>
        </p:txBody>
      </p:sp>
      <p:sp>
        <p:nvSpPr>
          <p:cNvPr id="15" name="Slide Number Placeholder 5">
            <a:extLst>
              <a:ext uri="{FF2B5EF4-FFF2-40B4-BE49-F238E27FC236}">
                <a16:creationId xmlns:a16="http://schemas.microsoft.com/office/drawing/2014/main" id="{2BB9B98A-278E-4B52-9EE2-9C31F9863037}"/>
              </a:ext>
            </a:extLst>
          </p:cNvPr>
          <p:cNvSpPr txBox="1">
            <a:spLocks/>
          </p:cNvSpPr>
          <p:nvPr userDrawn="1"/>
        </p:nvSpPr>
        <p:spPr>
          <a:xfrm>
            <a:off x="3581400" y="6248283"/>
            <a:ext cx="1165167"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3DA5"/>
                </a:solidFill>
              </a:rPr>
              <a:t>Page Number</a:t>
            </a:r>
          </a:p>
        </p:txBody>
      </p:sp>
      <p:sp>
        <p:nvSpPr>
          <p:cNvPr id="8" name="Shape 98">
            <a:extLst>
              <a:ext uri="{FF2B5EF4-FFF2-40B4-BE49-F238E27FC236}">
                <a16:creationId xmlns:a16="http://schemas.microsoft.com/office/drawing/2014/main" id="{6301E5A9-264C-4A8D-9812-87FFC06AE62B}"/>
              </a:ext>
            </a:extLst>
          </p:cNvPr>
          <p:cNvSpPr/>
          <p:nvPr userDrawn="1"/>
        </p:nvSpPr>
        <p:spPr>
          <a:xfrm>
            <a:off x="0" y="5984478"/>
            <a:ext cx="12192000" cy="898460"/>
          </a:xfrm>
          <a:prstGeom prst="rect">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b="1">
              <a:solidFill>
                <a:schemeClr val="lt1"/>
              </a:solidFill>
              <a:latin typeface="Calibri"/>
              <a:ea typeface="Calibri"/>
              <a:cs typeface="Calibri"/>
              <a:sym typeface="Calibri"/>
            </a:endParaRPr>
          </a:p>
        </p:txBody>
      </p:sp>
      <p:sp>
        <p:nvSpPr>
          <p:cNvPr id="9" name="Date Placeholder 3">
            <a:extLst>
              <a:ext uri="{FF2B5EF4-FFF2-40B4-BE49-F238E27FC236}">
                <a16:creationId xmlns:a16="http://schemas.microsoft.com/office/drawing/2014/main" id="{D953AB7E-1A09-40B8-82F4-7132969F5B99}"/>
              </a:ext>
            </a:extLst>
          </p:cNvPr>
          <p:cNvSpPr txBox="1">
            <a:spLocks/>
          </p:cNvSpPr>
          <p:nvPr userDrawn="1"/>
        </p:nvSpPr>
        <p:spPr>
          <a:xfrm>
            <a:off x="152399" y="6248284"/>
            <a:ext cx="1524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bg1"/>
                </a:solidFill>
              </a:rPr>
              <a:t>09/26/2019</a:t>
            </a:r>
          </a:p>
        </p:txBody>
      </p:sp>
      <p:sp>
        <p:nvSpPr>
          <p:cNvPr id="10" name="Footer Placeholder 4">
            <a:extLst>
              <a:ext uri="{FF2B5EF4-FFF2-40B4-BE49-F238E27FC236}">
                <a16:creationId xmlns:a16="http://schemas.microsoft.com/office/drawing/2014/main" id="{06CE33BE-5965-4385-A50F-EE3044A3C612}"/>
              </a:ext>
            </a:extLst>
          </p:cNvPr>
          <p:cNvSpPr txBox="1">
            <a:spLocks/>
          </p:cNvSpPr>
          <p:nvPr userDrawn="1"/>
        </p:nvSpPr>
        <p:spPr>
          <a:xfrm>
            <a:off x="1702031" y="6248282"/>
            <a:ext cx="401510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b="1" dirty="0">
              <a:solidFill>
                <a:schemeClr val="bg1"/>
              </a:solidFill>
            </a:endParaRPr>
          </a:p>
        </p:txBody>
      </p:sp>
      <p:sp>
        <p:nvSpPr>
          <p:cNvPr id="11" name="Slide Number Placeholder 5">
            <a:extLst>
              <a:ext uri="{FF2B5EF4-FFF2-40B4-BE49-F238E27FC236}">
                <a16:creationId xmlns:a16="http://schemas.microsoft.com/office/drawing/2014/main" id="{0F7CC0D1-EF47-4831-B7C8-1B451F51BCE3}"/>
              </a:ext>
            </a:extLst>
          </p:cNvPr>
          <p:cNvSpPr txBox="1">
            <a:spLocks/>
          </p:cNvSpPr>
          <p:nvPr userDrawn="1"/>
        </p:nvSpPr>
        <p:spPr>
          <a:xfrm>
            <a:off x="5781502" y="6248283"/>
            <a:ext cx="79109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A731B9-69B1-4831-9ACF-07AC4A5EE4A7}" type="slidenum">
              <a:rPr lang="en-US" sz="1400" b="1" smtClean="0">
                <a:solidFill>
                  <a:schemeClr val="bg1"/>
                </a:solidFill>
              </a:rPr>
              <a:t>‹#›</a:t>
            </a:fld>
            <a:endParaRPr lang="en-US" sz="1400" b="1" dirty="0">
              <a:solidFill>
                <a:schemeClr val="bg1"/>
              </a:solidFill>
            </a:endParaRPr>
          </a:p>
        </p:txBody>
      </p:sp>
      <p:pic>
        <p:nvPicPr>
          <p:cNvPr id="12" name="Picture 11">
            <a:extLst>
              <a:ext uri="{FF2B5EF4-FFF2-40B4-BE49-F238E27FC236}">
                <a16:creationId xmlns:a16="http://schemas.microsoft.com/office/drawing/2014/main" id="{AC2D44D1-75DE-4BDD-8018-D6C834D9310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189720" y="5991605"/>
            <a:ext cx="3002280" cy="935678"/>
          </a:xfrm>
          <a:prstGeom prst="rect">
            <a:avLst/>
          </a:prstGeom>
        </p:spPr>
      </p:pic>
    </p:spTree>
    <p:extLst>
      <p:ext uri="{BB962C8B-B14F-4D97-AF65-F5344CB8AC3E}">
        <p14:creationId xmlns:p14="http://schemas.microsoft.com/office/powerpoint/2010/main" val="653309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b="1" kern="1200">
          <a:solidFill>
            <a:schemeClr val="tx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6240E-CBCD-4F39-ABEB-14C0F141E8AD}"/>
              </a:ext>
            </a:extLst>
          </p:cNvPr>
          <p:cNvSpPr>
            <a:spLocks noGrp="1"/>
          </p:cNvSpPr>
          <p:nvPr>
            <p:ph type="ctrTitle"/>
          </p:nvPr>
        </p:nvSpPr>
        <p:spPr/>
        <p:txBody>
          <a:bodyPr/>
          <a:lstStyle/>
          <a:p>
            <a:r>
              <a:rPr lang="en-US" dirty="0"/>
              <a:t>City of Seattle</a:t>
            </a:r>
            <a:br>
              <a:rPr lang="en-US" dirty="0"/>
            </a:br>
            <a:r>
              <a:rPr lang="en-US" dirty="0"/>
              <a:t>Design-Build and GC/CM</a:t>
            </a:r>
            <a:br>
              <a:rPr lang="en-US" dirty="0"/>
            </a:br>
            <a:r>
              <a:rPr lang="en-US" dirty="0"/>
              <a:t>Public Body Certification</a:t>
            </a:r>
          </a:p>
        </p:txBody>
      </p:sp>
      <p:sp>
        <p:nvSpPr>
          <p:cNvPr id="3" name="Subtitle 2">
            <a:extLst>
              <a:ext uri="{FF2B5EF4-FFF2-40B4-BE49-F238E27FC236}">
                <a16:creationId xmlns:a16="http://schemas.microsoft.com/office/drawing/2014/main" id="{BBA659F2-145A-4D6F-8079-8290319E2695}"/>
              </a:ext>
            </a:extLst>
          </p:cNvPr>
          <p:cNvSpPr>
            <a:spLocks noGrp="1"/>
          </p:cNvSpPr>
          <p:nvPr>
            <p:ph type="subTitle" idx="1"/>
          </p:nvPr>
        </p:nvSpPr>
        <p:spPr/>
        <p:txBody>
          <a:bodyPr>
            <a:normAutofit/>
          </a:bodyPr>
          <a:lstStyle/>
          <a:p>
            <a:endParaRPr lang="en-US" sz="2800" dirty="0"/>
          </a:p>
          <a:p>
            <a:r>
              <a:rPr lang="en-US" sz="3200" dirty="0"/>
              <a:t>Presented to the CPARB Project Review Committee</a:t>
            </a:r>
          </a:p>
          <a:p>
            <a:r>
              <a:rPr lang="en-US" sz="3200" dirty="0"/>
              <a:t>September 26, 2019</a:t>
            </a:r>
          </a:p>
        </p:txBody>
      </p:sp>
    </p:spTree>
    <p:extLst>
      <p:ext uri="{BB962C8B-B14F-4D97-AF65-F5344CB8AC3E}">
        <p14:creationId xmlns:p14="http://schemas.microsoft.com/office/powerpoint/2010/main" val="2705406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2347A-D1AF-44D0-AAD9-333298DFD617}"/>
              </a:ext>
            </a:extLst>
          </p:cNvPr>
          <p:cNvSpPr>
            <a:spLocks noGrp="1"/>
          </p:cNvSpPr>
          <p:nvPr>
            <p:ph type="title"/>
          </p:nvPr>
        </p:nvSpPr>
        <p:spPr>
          <a:xfrm>
            <a:off x="838200" y="492433"/>
            <a:ext cx="10515600" cy="579926"/>
          </a:xfrm>
        </p:spPr>
        <p:txBody>
          <a:bodyPr>
            <a:normAutofit fontScale="90000"/>
          </a:bodyPr>
          <a:lstStyle/>
          <a:p>
            <a:r>
              <a:rPr lang="en-US" dirty="0"/>
              <a:t>Demonstrated Success in DB Delivery</a:t>
            </a:r>
          </a:p>
        </p:txBody>
      </p:sp>
      <p:sp>
        <p:nvSpPr>
          <p:cNvPr id="3" name="Content Placeholder 2">
            <a:extLst>
              <a:ext uri="{FF2B5EF4-FFF2-40B4-BE49-F238E27FC236}">
                <a16:creationId xmlns:a16="http://schemas.microsoft.com/office/drawing/2014/main" id="{8F2D5A14-1764-487D-80FF-94454F80CFB2}"/>
              </a:ext>
            </a:extLst>
          </p:cNvPr>
          <p:cNvSpPr>
            <a:spLocks noGrp="1"/>
          </p:cNvSpPr>
          <p:nvPr>
            <p:ph idx="1"/>
          </p:nvPr>
        </p:nvSpPr>
        <p:spPr>
          <a:xfrm>
            <a:off x="838200" y="1139204"/>
            <a:ext cx="5786120" cy="4552841"/>
          </a:xfrm>
        </p:spPr>
        <p:txBody>
          <a:bodyPr>
            <a:noAutofit/>
          </a:bodyPr>
          <a:lstStyle/>
          <a:p>
            <a:pPr marL="0" indent="0">
              <a:buNone/>
            </a:pPr>
            <a:r>
              <a:rPr lang="en-US" sz="2800" b="1" dirty="0"/>
              <a:t>Mill Pond Dam Removal and Habitat Restoration (DB)</a:t>
            </a:r>
          </a:p>
          <a:p>
            <a:pPr lvl="1"/>
            <a:r>
              <a:rPr lang="en-US" sz="2400" b="1" dirty="0"/>
              <a:t>Why Selected: </a:t>
            </a:r>
            <a:r>
              <a:rPr lang="en-US" sz="2400" dirty="0"/>
              <a:t>Limited info about pre-dam site conditions and regulatory concerns. </a:t>
            </a:r>
          </a:p>
          <a:p>
            <a:pPr lvl="1"/>
            <a:r>
              <a:rPr lang="en-US" sz="2400" b="1" dirty="0"/>
              <a:t>Benefits: </a:t>
            </a:r>
            <a:r>
              <a:rPr lang="en-US" sz="2400" dirty="0"/>
              <a:t>No-cost redesign of channel and structure configuration after 2018 flood.</a:t>
            </a:r>
          </a:p>
          <a:p>
            <a:pPr lvl="1"/>
            <a:r>
              <a:rPr lang="en-US" sz="2400" b="1" dirty="0"/>
              <a:t>Lessons learned: </a:t>
            </a:r>
            <a:r>
              <a:rPr lang="en-US" sz="2400" dirty="0"/>
              <a:t>Best value selection allowed City to evaluate based on long term goals, sustainability and future maintenance concerns.</a:t>
            </a:r>
          </a:p>
        </p:txBody>
      </p:sp>
      <p:pic>
        <p:nvPicPr>
          <p:cNvPr id="8" name="Picture 7">
            <a:extLst>
              <a:ext uri="{FF2B5EF4-FFF2-40B4-BE49-F238E27FC236}">
                <a16:creationId xmlns:a16="http://schemas.microsoft.com/office/drawing/2014/main" id="{CD0B0809-24BA-45C9-9015-27FE977AD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6151" y="1139204"/>
            <a:ext cx="5362764" cy="4022076"/>
          </a:xfrm>
          <a:prstGeom prst="rect">
            <a:avLst/>
          </a:prstGeom>
        </p:spPr>
      </p:pic>
      <p:sp>
        <p:nvSpPr>
          <p:cNvPr id="4" name="TextBox 3">
            <a:extLst>
              <a:ext uri="{FF2B5EF4-FFF2-40B4-BE49-F238E27FC236}">
                <a16:creationId xmlns:a16="http://schemas.microsoft.com/office/drawing/2014/main" id="{6E429E30-70B8-4414-992A-42CA6FBAF424}"/>
              </a:ext>
            </a:extLst>
          </p:cNvPr>
          <p:cNvSpPr txBox="1"/>
          <p:nvPr/>
        </p:nvSpPr>
        <p:spPr>
          <a:xfrm>
            <a:off x="11444287" y="136065"/>
            <a:ext cx="504825" cy="646331"/>
          </a:xfrm>
          <a:prstGeom prst="rect">
            <a:avLst/>
          </a:prstGeom>
          <a:noFill/>
        </p:spPr>
        <p:txBody>
          <a:bodyPr wrap="square" rtlCol="0">
            <a:spAutoFit/>
          </a:bodyPr>
          <a:lstStyle/>
          <a:p>
            <a:r>
              <a:rPr lang="en-US" b="1" dirty="0">
                <a:solidFill>
                  <a:schemeClr val="tx1">
                    <a:lumMod val="50000"/>
                  </a:schemeClr>
                </a:solidFill>
              </a:rPr>
              <a:t>A, B.6</a:t>
            </a:r>
          </a:p>
        </p:txBody>
      </p:sp>
    </p:spTree>
    <p:extLst>
      <p:ext uri="{BB962C8B-B14F-4D97-AF65-F5344CB8AC3E}">
        <p14:creationId xmlns:p14="http://schemas.microsoft.com/office/powerpoint/2010/main" val="2443077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1F3CE-72DC-4789-BCF1-E4D8BB4064CC}"/>
              </a:ext>
            </a:extLst>
          </p:cNvPr>
          <p:cNvSpPr>
            <a:spLocks noGrp="1"/>
          </p:cNvSpPr>
          <p:nvPr>
            <p:ph type="title"/>
          </p:nvPr>
        </p:nvSpPr>
        <p:spPr>
          <a:xfrm>
            <a:off x="838200" y="483856"/>
            <a:ext cx="10515600" cy="676275"/>
          </a:xfrm>
        </p:spPr>
        <p:txBody>
          <a:bodyPr>
            <a:noAutofit/>
          </a:bodyPr>
          <a:lstStyle/>
          <a:p>
            <a:r>
              <a:rPr lang="en-US" sz="2800" dirty="0"/>
              <a:t>Ability to meet requirements of RCW 39.10: recently-approved projects</a:t>
            </a:r>
          </a:p>
        </p:txBody>
      </p:sp>
      <p:sp>
        <p:nvSpPr>
          <p:cNvPr id="3" name="Content Placeholder 2">
            <a:extLst>
              <a:ext uri="{FF2B5EF4-FFF2-40B4-BE49-F238E27FC236}">
                <a16:creationId xmlns:a16="http://schemas.microsoft.com/office/drawing/2014/main" id="{EE660280-C105-4970-8864-92FCF99C8AF0}"/>
              </a:ext>
            </a:extLst>
          </p:cNvPr>
          <p:cNvSpPr>
            <a:spLocks noGrp="1"/>
          </p:cNvSpPr>
          <p:nvPr>
            <p:ph idx="1"/>
          </p:nvPr>
        </p:nvSpPr>
        <p:spPr>
          <a:xfrm>
            <a:off x="560465" y="1227555"/>
            <a:ext cx="8059904" cy="4685394"/>
          </a:xfrm>
        </p:spPr>
        <p:txBody>
          <a:bodyPr>
            <a:normAutofit fontScale="92500" lnSpcReduction="10000"/>
          </a:bodyPr>
          <a:lstStyle/>
          <a:p>
            <a:r>
              <a:rPr lang="en-US" sz="2200" b="1" dirty="0"/>
              <a:t>Overlook Walk (GC/CM)</a:t>
            </a:r>
          </a:p>
          <a:p>
            <a:pPr lvl="1"/>
            <a:r>
              <a:rPr lang="en-US" sz="1800" dirty="0"/>
              <a:t>PRC approved May 2018.</a:t>
            </a:r>
          </a:p>
          <a:p>
            <a:pPr lvl="1"/>
            <a:r>
              <a:rPr lang="en-US" sz="1800" dirty="0"/>
              <a:t>Overlook Walk is in the fifth month of a 22-month preconstruction services contract. They are currently estimating the 30% documents.</a:t>
            </a:r>
          </a:p>
          <a:p>
            <a:pPr lvl="1"/>
            <a:endParaRPr lang="en-US" sz="1800" dirty="0"/>
          </a:p>
          <a:p>
            <a:r>
              <a:rPr lang="en-US" sz="2200" b="1" dirty="0"/>
              <a:t>Boundary Dam Units 51, 52 &amp; 54 Generators Rehabilitation (DB)</a:t>
            </a:r>
          </a:p>
          <a:p>
            <a:pPr lvl="1"/>
            <a:r>
              <a:rPr lang="en-US" sz="1800" dirty="0"/>
              <a:t>PRC approved October 2017.</a:t>
            </a:r>
          </a:p>
          <a:p>
            <a:pPr lvl="1"/>
            <a:r>
              <a:rPr lang="en-US" sz="1800" dirty="0"/>
              <a:t>Started construction August 19. </a:t>
            </a:r>
          </a:p>
          <a:p>
            <a:pPr lvl="1"/>
            <a:r>
              <a:rPr lang="en-US" sz="1800" dirty="0"/>
              <a:t>Design builder manufacturing and delivering new components. Old generator being disassembled.</a:t>
            </a:r>
          </a:p>
          <a:p>
            <a:pPr lvl="1"/>
            <a:r>
              <a:rPr lang="en-US" sz="1800" dirty="0"/>
              <a:t>Contract completion remains on schedule. </a:t>
            </a:r>
          </a:p>
          <a:p>
            <a:pPr lvl="1"/>
            <a:endParaRPr lang="en-US" sz="2400" dirty="0"/>
          </a:p>
          <a:p>
            <a:r>
              <a:rPr lang="en-US" sz="2200" b="1" dirty="0"/>
              <a:t>Cedar Falls 115-26kV Substation (DB)</a:t>
            </a:r>
          </a:p>
          <a:p>
            <a:pPr lvl="1"/>
            <a:r>
              <a:rPr lang="en-US" sz="1800" dirty="0"/>
              <a:t>PRC approved September 2018.</a:t>
            </a:r>
          </a:p>
          <a:p>
            <a:pPr lvl="1"/>
            <a:r>
              <a:rPr lang="en-US" sz="1800" dirty="0"/>
              <a:t>In contract execution phase after a successful RFP process. </a:t>
            </a:r>
          </a:p>
          <a:p>
            <a:pPr lvl="1"/>
            <a:r>
              <a:rPr lang="en-US" sz="1800" dirty="0"/>
              <a:t>SCL and DB will start material procurement and break ground next summer.</a:t>
            </a:r>
          </a:p>
        </p:txBody>
      </p:sp>
      <p:pic>
        <p:nvPicPr>
          <p:cNvPr id="5" name="Picture 4" descr="A picture containing tree, outdoor, grass, sky&#10;&#10;Description automatically generated">
            <a:extLst>
              <a:ext uri="{FF2B5EF4-FFF2-40B4-BE49-F238E27FC236}">
                <a16:creationId xmlns:a16="http://schemas.microsoft.com/office/drawing/2014/main" id="{5D97A796-9106-4D95-B761-1A36AB7AE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6384" y="4356089"/>
            <a:ext cx="2845151" cy="1460511"/>
          </a:xfrm>
          <a:prstGeom prst="rect">
            <a:avLst/>
          </a:prstGeom>
        </p:spPr>
      </p:pic>
      <p:pic>
        <p:nvPicPr>
          <p:cNvPr id="7" name="Picture 6" descr="A car parked on the side of a building&#10;&#10;Description automatically generated">
            <a:extLst>
              <a:ext uri="{FF2B5EF4-FFF2-40B4-BE49-F238E27FC236}">
                <a16:creationId xmlns:a16="http://schemas.microsoft.com/office/drawing/2014/main" id="{39BADFCD-A3CC-452E-A59A-AB45518EF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2308" y="1227555"/>
            <a:ext cx="2821107" cy="1460511"/>
          </a:xfrm>
          <a:prstGeom prst="rect">
            <a:avLst/>
          </a:prstGeom>
        </p:spPr>
      </p:pic>
      <p:pic>
        <p:nvPicPr>
          <p:cNvPr id="6" name="Picture 5" descr="A snow covered mountain&#10;&#10;Description automatically generated">
            <a:extLst>
              <a:ext uri="{FF2B5EF4-FFF2-40B4-BE49-F238E27FC236}">
                <a16:creationId xmlns:a16="http://schemas.microsoft.com/office/drawing/2014/main" id="{56ED03AA-66CF-418E-AB7B-D1810ED12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6384" y="2835997"/>
            <a:ext cx="2827031" cy="1385245"/>
          </a:xfrm>
          <a:prstGeom prst="rect">
            <a:avLst/>
          </a:prstGeom>
        </p:spPr>
      </p:pic>
      <p:sp>
        <p:nvSpPr>
          <p:cNvPr id="4" name="TextBox 3">
            <a:extLst>
              <a:ext uri="{FF2B5EF4-FFF2-40B4-BE49-F238E27FC236}">
                <a16:creationId xmlns:a16="http://schemas.microsoft.com/office/drawing/2014/main" id="{B3903F88-58B1-40FD-80C6-70DA886A5AB8}"/>
              </a:ext>
            </a:extLst>
          </p:cNvPr>
          <p:cNvSpPr txBox="1"/>
          <p:nvPr/>
        </p:nvSpPr>
        <p:spPr>
          <a:xfrm>
            <a:off x="11544300" y="145591"/>
            <a:ext cx="497740" cy="369332"/>
          </a:xfrm>
          <a:prstGeom prst="rect">
            <a:avLst/>
          </a:prstGeom>
          <a:noFill/>
        </p:spPr>
        <p:txBody>
          <a:bodyPr wrap="square" rtlCol="0">
            <a:spAutoFit/>
          </a:bodyPr>
          <a:lstStyle/>
          <a:p>
            <a:r>
              <a:rPr lang="en-US" b="1" dirty="0">
                <a:solidFill>
                  <a:schemeClr val="tx1">
                    <a:lumMod val="50000"/>
                  </a:schemeClr>
                </a:solidFill>
              </a:rPr>
              <a:t>B.7</a:t>
            </a:r>
          </a:p>
        </p:txBody>
      </p:sp>
    </p:spTree>
    <p:extLst>
      <p:ext uri="{BB962C8B-B14F-4D97-AF65-F5344CB8AC3E}">
        <p14:creationId xmlns:p14="http://schemas.microsoft.com/office/powerpoint/2010/main" val="3430746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7D28-3C0A-4CFD-93E6-82B9304024F0}"/>
              </a:ext>
            </a:extLst>
          </p:cNvPr>
          <p:cNvSpPr>
            <a:spLocks noGrp="1"/>
          </p:cNvSpPr>
          <p:nvPr>
            <p:ph type="title"/>
          </p:nvPr>
        </p:nvSpPr>
        <p:spPr>
          <a:xfrm>
            <a:off x="838200" y="98908"/>
            <a:ext cx="10515600" cy="1325563"/>
          </a:xfrm>
        </p:spPr>
        <p:txBody>
          <a:bodyPr/>
          <a:lstStyle/>
          <a:p>
            <a:r>
              <a:rPr lang="en-US" dirty="0"/>
              <a:t>Audit Findings</a:t>
            </a:r>
          </a:p>
        </p:txBody>
      </p:sp>
      <p:sp>
        <p:nvSpPr>
          <p:cNvPr id="3" name="Content Placeholder 2">
            <a:extLst>
              <a:ext uri="{FF2B5EF4-FFF2-40B4-BE49-F238E27FC236}">
                <a16:creationId xmlns:a16="http://schemas.microsoft.com/office/drawing/2014/main" id="{431934D2-FC0D-4C90-AD64-1BB383452D15}"/>
              </a:ext>
            </a:extLst>
          </p:cNvPr>
          <p:cNvSpPr>
            <a:spLocks noGrp="1"/>
          </p:cNvSpPr>
          <p:nvPr>
            <p:ph idx="1"/>
          </p:nvPr>
        </p:nvSpPr>
        <p:spPr/>
        <p:txBody>
          <a:bodyPr/>
          <a:lstStyle/>
          <a:p>
            <a:r>
              <a:rPr lang="en-US" dirty="0"/>
              <a:t>There have been no audit findings since the expiration of our previous public body certification in December 2016.</a:t>
            </a:r>
          </a:p>
        </p:txBody>
      </p:sp>
      <p:sp>
        <p:nvSpPr>
          <p:cNvPr id="4" name="TextBox 3">
            <a:extLst>
              <a:ext uri="{FF2B5EF4-FFF2-40B4-BE49-F238E27FC236}">
                <a16:creationId xmlns:a16="http://schemas.microsoft.com/office/drawing/2014/main" id="{95C06B42-5A35-42EB-8D72-0353724183DE}"/>
              </a:ext>
            </a:extLst>
          </p:cNvPr>
          <p:cNvSpPr txBox="1"/>
          <p:nvPr/>
        </p:nvSpPr>
        <p:spPr>
          <a:xfrm>
            <a:off x="11601451" y="180459"/>
            <a:ext cx="342900" cy="369332"/>
          </a:xfrm>
          <a:prstGeom prst="rect">
            <a:avLst/>
          </a:prstGeom>
          <a:noFill/>
        </p:spPr>
        <p:txBody>
          <a:bodyPr wrap="square" rtlCol="0">
            <a:spAutoFit/>
          </a:bodyPr>
          <a:lstStyle/>
          <a:p>
            <a:r>
              <a:rPr lang="en-US" b="1" dirty="0">
                <a:solidFill>
                  <a:schemeClr val="tx1">
                    <a:lumMod val="50000"/>
                  </a:schemeClr>
                </a:solidFill>
              </a:rPr>
              <a:t>C</a:t>
            </a:r>
          </a:p>
        </p:txBody>
      </p:sp>
    </p:spTree>
    <p:extLst>
      <p:ext uri="{BB962C8B-B14F-4D97-AF65-F5344CB8AC3E}">
        <p14:creationId xmlns:p14="http://schemas.microsoft.com/office/powerpoint/2010/main" val="2072594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A5471-7A3B-41E3-ADB9-AF4E66CF8287}"/>
              </a:ext>
            </a:extLst>
          </p:cNvPr>
          <p:cNvSpPr>
            <a:spLocks noGrp="1"/>
          </p:cNvSpPr>
          <p:nvPr>
            <p:ph type="title"/>
          </p:nvPr>
        </p:nvSpPr>
        <p:spPr>
          <a:xfrm>
            <a:off x="838200" y="411424"/>
            <a:ext cx="10515600" cy="1325563"/>
          </a:xfrm>
        </p:spPr>
        <p:txBody>
          <a:bodyPr/>
          <a:lstStyle/>
          <a:p>
            <a:r>
              <a:rPr lang="en-US" dirty="0"/>
              <a:t>Women &amp; Minority-Owned Business Utilization</a:t>
            </a:r>
          </a:p>
        </p:txBody>
      </p:sp>
      <p:sp>
        <p:nvSpPr>
          <p:cNvPr id="3" name="Content Placeholder 2">
            <a:extLst>
              <a:ext uri="{FF2B5EF4-FFF2-40B4-BE49-F238E27FC236}">
                <a16:creationId xmlns:a16="http://schemas.microsoft.com/office/drawing/2014/main" id="{8DD828B7-8A29-4C72-89A9-F875D43E6BB7}"/>
              </a:ext>
            </a:extLst>
          </p:cNvPr>
          <p:cNvSpPr>
            <a:spLocks noGrp="1"/>
          </p:cNvSpPr>
          <p:nvPr>
            <p:ph idx="1"/>
          </p:nvPr>
        </p:nvSpPr>
        <p:spPr/>
        <p:txBody>
          <a:bodyPr/>
          <a:lstStyle/>
          <a:p>
            <a:r>
              <a:rPr lang="en-US" dirty="0"/>
              <a:t>FY2018 Construction Spend: $210,790,364</a:t>
            </a:r>
          </a:p>
          <a:p>
            <a:pPr lvl="1">
              <a:spcBef>
                <a:spcPts val="1200"/>
              </a:spcBef>
            </a:pPr>
            <a:r>
              <a:rPr lang="en-US" dirty="0"/>
              <a:t>WMBE contract payments (self and state-certified): $40,380,850 </a:t>
            </a:r>
            <a:r>
              <a:rPr lang="en-US" b="1" dirty="0"/>
              <a:t>(19.1%)</a:t>
            </a:r>
          </a:p>
          <a:p>
            <a:pPr lvl="1">
              <a:spcBef>
                <a:spcPts val="1200"/>
              </a:spcBef>
            </a:pPr>
            <a:r>
              <a:rPr lang="en-US" dirty="0"/>
              <a:t>State-certified contract payments: $26,667,411 </a:t>
            </a:r>
            <a:r>
              <a:rPr lang="en-US" b="1" dirty="0"/>
              <a:t>(12.7%)</a:t>
            </a:r>
          </a:p>
          <a:p>
            <a:pPr lvl="1">
              <a:spcBef>
                <a:spcPts val="1200"/>
              </a:spcBef>
            </a:pPr>
            <a:r>
              <a:rPr lang="en-US" dirty="0"/>
              <a:t>Number of state certified firms utilized: </a:t>
            </a:r>
            <a:r>
              <a:rPr lang="en-US" b="1" dirty="0"/>
              <a:t>121</a:t>
            </a:r>
          </a:p>
        </p:txBody>
      </p:sp>
    </p:spTree>
    <p:extLst>
      <p:ext uri="{BB962C8B-B14F-4D97-AF65-F5344CB8AC3E}">
        <p14:creationId xmlns:p14="http://schemas.microsoft.com/office/powerpoint/2010/main" val="3426210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078DE-F474-4CBA-8A0E-320F653F623C}"/>
              </a:ext>
            </a:extLst>
          </p:cNvPr>
          <p:cNvSpPr>
            <a:spLocks noGrp="1"/>
          </p:cNvSpPr>
          <p:nvPr>
            <p:ph type="title"/>
          </p:nvPr>
        </p:nvSpPr>
        <p:spPr>
          <a:xfrm>
            <a:off x="838200" y="145206"/>
            <a:ext cx="10515600" cy="1325563"/>
          </a:xfrm>
        </p:spPr>
        <p:txBody>
          <a:bodyPr/>
          <a:lstStyle/>
          <a:p>
            <a:r>
              <a:rPr lang="en-US" dirty="0"/>
              <a:t>Supplemental Questions</a:t>
            </a:r>
          </a:p>
        </p:txBody>
      </p:sp>
      <p:sp>
        <p:nvSpPr>
          <p:cNvPr id="3" name="Content Placeholder 2">
            <a:extLst>
              <a:ext uri="{FF2B5EF4-FFF2-40B4-BE49-F238E27FC236}">
                <a16:creationId xmlns:a16="http://schemas.microsoft.com/office/drawing/2014/main" id="{CD86A48B-D244-4C0E-9880-C6117226A61E}"/>
              </a:ext>
            </a:extLst>
          </p:cNvPr>
          <p:cNvSpPr>
            <a:spLocks noGrp="1"/>
          </p:cNvSpPr>
          <p:nvPr>
            <p:ph idx="1"/>
          </p:nvPr>
        </p:nvSpPr>
        <p:spPr>
          <a:xfrm>
            <a:off x="838200" y="1613353"/>
            <a:ext cx="10515600" cy="4087324"/>
          </a:xfrm>
        </p:spPr>
        <p:txBody>
          <a:bodyPr>
            <a:normAutofit lnSpcReduction="10000"/>
          </a:bodyPr>
          <a:lstStyle/>
          <a:p>
            <a:r>
              <a:rPr lang="en-US" b="1" dirty="0"/>
              <a:t>Will other departments or semi-autonomous organizations be able to use DB or GC/CM with this </a:t>
            </a:r>
            <a:r>
              <a:rPr lang="en-US" b="1"/>
              <a:t>process?</a:t>
            </a:r>
            <a:endParaRPr lang="en-US" b="1" dirty="0"/>
          </a:p>
          <a:p>
            <a:r>
              <a:rPr lang="en-US">
                <a:solidFill>
                  <a:schemeClr val="tx2"/>
                </a:solidFill>
              </a:rPr>
              <a:t>Other </a:t>
            </a:r>
            <a:r>
              <a:rPr lang="en-US" dirty="0">
                <a:solidFill>
                  <a:schemeClr val="tx2"/>
                </a:solidFill>
              </a:rPr>
              <a:t>departments: Yes, provided IRC determines appropriate experience and engagement through the application.  Semi-autonomous organizations: no.</a:t>
            </a:r>
          </a:p>
          <a:p>
            <a:r>
              <a:rPr lang="en-US" b="1" dirty="0"/>
              <a:t>Does the City receive and include industry feedback on DB or GC/CM processes?</a:t>
            </a:r>
          </a:p>
          <a:p>
            <a:r>
              <a:rPr lang="en-US" dirty="0">
                <a:solidFill>
                  <a:schemeClr val="tx2"/>
                </a:solidFill>
              </a:rPr>
              <a:t>Yes. We solicit and then incorporate both project-specific and industry-wide feedback. </a:t>
            </a:r>
          </a:p>
          <a:p>
            <a:endParaRPr lang="en-US" dirty="0"/>
          </a:p>
          <a:p>
            <a:endParaRPr lang="en-US" dirty="0"/>
          </a:p>
        </p:txBody>
      </p:sp>
    </p:spTree>
    <p:extLst>
      <p:ext uri="{BB962C8B-B14F-4D97-AF65-F5344CB8AC3E}">
        <p14:creationId xmlns:p14="http://schemas.microsoft.com/office/powerpoint/2010/main" val="351633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078DE-F474-4CBA-8A0E-320F653F623C}"/>
              </a:ext>
            </a:extLst>
          </p:cNvPr>
          <p:cNvSpPr>
            <a:spLocks noGrp="1"/>
          </p:cNvSpPr>
          <p:nvPr>
            <p:ph type="title"/>
          </p:nvPr>
        </p:nvSpPr>
        <p:spPr>
          <a:xfrm>
            <a:off x="838200" y="145206"/>
            <a:ext cx="10515600" cy="1325563"/>
          </a:xfrm>
        </p:spPr>
        <p:txBody>
          <a:bodyPr/>
          <a:lstStyle/>
          <a:p>
            <a:r>
              <a:rPr lang="en-US" dirty="0"/>
              <a:t>Supplemental Questions</a:t>
            </a:r>
          </a:p>
        </p:txBody>
      </p:sp>
      <p:sp>
        <p:nvSpPr>
          <p:cNvPr id="3" name="Content Placeholder 2">
            <a:extLst>
              <a:ext uri="{FF2B5EF4-FFF2-40B4-BE49-F238E27FC236}">
                <a16:creationId xmlns:a16="http://schemas.microsoft.com/office/drawing/2014/main" id="{CD86A48B-D244-4C0E-9880-C6117226A61E}"/>
              </a:ext>
            </a:extLst>
          </p:cNvPr>
          <p:cNvSpPr>
            <a:spLocks noGrp="1"/>
          </p:cNvSpPr>
          <p:nvPr>
            <p:ph idx="1"/>
          </p:nvPr>
        </p:nvSpPr>
        <p:spPr>
          <a:xfrm>
            <a:off x="838200" y="1470769"/>
            <a:ext cx="10515600" cy="4087324"/>
          </a:xfrm>
        </p:spPr>
        <p:txBody>
          <a:bodyPr>
            <a:normAutofit fontScale="92500" lnSpcReduction="10000"/>
          </a:bodyPr>
          <a:lstStyle/>
          <a:p>
            <a:r>
              <a:rPr lang="en-US" b="1" dirty="0"/>
              <a:t>Has a summary of lessons learned been prepared or is one planned? How are lessons learned captured and applied?</a:t>
            </a:r>
          </a:p>
          <a:p>
            <a:r>
              <a:rPr lang="en-US" dirty="0">
                <a:solidFill>
                  <a:schemeClr val="tx2"/>
                </a:solidFill>
              </a:rPr>
              <a:t>We gather and share lessons learned through formal debriefings, ongoing monthly meetings and project reviews.</a:t>
            </a:r>
          </a:p>
          <a:p>
            <a:r>
              <a:rPr lang="en-US" dirty="0">
                <a:solidFill>
                  <a:schemeClr val="tx2"/>
                </a:solidFill>
              </a:rPr>
              <a:t>The IRC will record and share lessons learned on a Citywide basis.</a:t>
            </a:r>
          </a:p>
          <a:p>
            <a:r>
              <a:rPr lang="en-US" dirty="0">
                <a:solidFill>
                  <a:schemeClr val="tx2"/>
                </a:solidFill>
              </a:rPr>
              <a:t>Projects will report to the IRC on application of lessons learned. </a:t>
            </a:r>
          </a:p>
          <a:p>
            <a:r>
              <a:rPr lang="en-US" b="1" dirty="0"/>
              <a:t>How are staff new to the delivery method trained and made aware of lessons learned?</a:t>
            </a:r>
          </a:p>
          <a:p>
            <a:r>
              <a:rPr lang="en-US" dirty="0">
                <a:solidFill>
                  <a:schemeClr val="tx2"/>
                </a:solidFill>
              </a:rPr>
              <a:t>A combination of training and mentorship.</a:t>
            </a:r>
          </a:p>
        </p:txBody>
      </p:sp>
    </p:spTree>
    <p:extLst>
      <p:ext uri="{BB962C8B-B14F-4D97-AF65-F5344CB8AC3E}">
        <p14:creationId xmlns:p14="http://schemas.microsoft.com/office/powerpoint/2010/main" val="1413758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B73A9-E11F-4AC6-ADE9-D503EDACE6D8}"/>
              </a:ext>
            </a:extLst>
          </p:cNvPr>
          <p:cNvSpPr>
            <a:spLocks noGrp="1"/>
          </p:cNvSpPr>
          <p:nvPr>
            <p:ph type="title"/>
          </p:nvPr>
        </p:nvSpPr>
        <p:spPr>
          <a:xfrm>
            <a:off x="838200" y="156781"/>
            <a:ext cx="10515600" cy="1325563"/>
          </a:xfrm>
        </p:spPr>
        <p:txBody>
          <a:bodyPr/>
          <a:lstStyle/>
          <a:p>
            <a:r>
              <a:rPr lang="en-US" dirty="0"/>
              <a:t>Summary</a:t>
            </a:r>
          </a:p>
        </p:txBody>
      </p:sp>
      <p:sp>
        <p:nvSpPr>
          <p:cNvPr id="3" name="Content Placeholder 2">
            <a:extLst>
              <a:ext uri="{FF2B5EF4-FFF2-40B4-BE49-F238E27FC236}">
                <a16:creationId xmlns:a16="http://schemas.microsoft.com/office/drawing/2014/main" id="{35219078-B09B-45D9-863C-5C17B87532D6}"/>
              </a:ext>
            </a:extLst>
          </p:cNvPr>
          <p:cNvSpPr>
            <a:spLocks noGrp="1"/>
          </p:cNvSpPr>
          <p:nvPr>
            <p:ph idx="1"/>
          </p:nvPr>
        </p:nvSpPr>
        <p:spPr/>
        <p:txBody>
          <a:bodyPr>
            <a:normAutofit/>
          </a:bodyPr>
          <a:lstStyle/>
          <a:p>
            <a:r>
              <a:rPr lang="en-US" dirty="0"/>
              <a:t>Updated determination and monitoring processes, including an Internal Review committee</a:t>
            </a:r>
          </a:p>
          <a:p>
            <a:r>
              <a:rPr lang="en-US" dirty="0"/>
              <a:t>Experienced alternative public works professionals</a:t>
            </a:r>
          </a:p>
          <a:p>
            <a:r>
              <a:rPr lang="en-US" dirty="0"/>
              <a:t>Citywide commitment to management and capital oversight</a:t>
            </a:r>
          </a:p>
          <a:p>
            <a:r>
              <a:rPr lang="en-US" dirty="0"/>
              <a:t>Demonstrated success with alternative public works</a:t>
            </a:r>
          </a:p>
          <a:p>
            <a:endParaRPr lang="en-US" sz="2400" dirty="0"/>
          </a:p>
        </p:txBody>
      </p:sp>
    </p:spTree>
    <p:extLst>
      <p:ext uri="{BB962C8B-B14F-4D97-AF65-F5344CB8AC3E}">
        <p14:creationId xmlns:p14="http://schemas.microsoft.com/office/powerpoint/2010/main" val="1446100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1C835-EE65-4376-B9FF-47D482235AD4}"/>
              </a:ext>
            </a:extLst>
          </p:cNvPr>
          <p:cNvSpPr>
            <a:spLocks noGrp="1"/>
          </p:cNvSpPr>
          <p:nvPr>
            <p:ph type="title"/>
          </p:nvPr>
        </p:nvSpPr>
        <p:spPr/>
        <p:txBody>
          <a:bodyPr/>
          <a:lstStyle/>
          <a:p>
            <a:r>
              <a:rPr lang="en-US" dirty="0"/>
              <a:t>Questions?</a:t>
            </a:r>
          </a:p>
        </p:txBody>
      </p:sp>
      <p:pic>
        <p:nvPicPr>
          <p:cNvPr id="5" name="Picture 4" descr="A close up of a map&#10;&#10;Description automatically generated">
            <a:extLst>
              <a:ext uri="{FF2B5EF4-FFF2-40B4-BE49-F238E27FC236}">
                <a16:creationId xmlns:a16="http://schemas.microsoft.com/office/drawing/2014/main" id="{31A9224D-6717-4C92-B5B1-0F1E86EF9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4324" y="842169"/>
            <a:ext cx="7801145" cy="4385509"/>
          </a:xfrm>
          <a:prstGeom prst="rect">
            <a:avLst/>
          </a:prstGeom>
        </p:spPr>
      </p:pic>
      <p:sp>
        <p:nvSpPr>
          <p:cNvPr id="6" name="TextBox 5">
            <a:extLst>
              <a:ext uri="{FF2B5EF4-FFF2-40B4-BE49-F238E27FC236}">
                <a16:creationId xmlns:a16="http://schemas.microsoft.com/office/drawing/2014/main" id="{C839DA29-9D19-4043-A120-049529056615}"/>
              </a:ext>
            </a:extLst>
          </p:cNvPr>
          <p:cNvSpPr txBox="1"/>
          <p:nvPr/>
        </p:nvSpPr>
        <p:spPr>
          <a:xfrm rot="10800000" flipH="1" flipV="1">
            <a:off x="4124324" y="5335390"/>
            <a:ext cx="3605213" cy="369332"/>
          </a:xfrm>
          <a:prstGeom prst="rect">
            <a:avLst/>
          </a:prstGeom>
          <a:noFill/>
        </p:spPr>
        <p:txBody>
          <a:bodyPr wrap="square" rtlCol="0">
            <a:spAutoFit/>
          </a:bodyPr>
          <a:lstStyle/>
          <a:p>
            <a:r>
              <a:rPr lang="en-US" i="1" dirty="0"/>
              <a:t>Overlook Walk - GC/CM</a:t>
            </a:r>
          </a:p>
        </p:txBody>
      </p:sp>
    </p:spTree>
    <p:extLst>
      <p:ext uri="{BB962C8B-B14F-4D97-AF65-F5344CB8AC3E}">
        <p14:creationId xmlns:p14="http://schemas.microsoft.com/office/powerpoint/2010/main" val="2730247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29CFB-8690-4039-88EB-0B1DAAED6E63}"/>
              </a:ext>
            </a:extLst>
          </p:cNvPr>
          <p:cNvSpPr>
            <a:spLocks noGrp="1"/>
          </p:cNvSpPr>
          <p:nvPr>
            <p:ph type="title"/>
          </p:nvPr>
        </p:nvSpPr>
        <p:spPr/>
        <p:txBody>
          <a:bodyPr/>
          <a:lstStyle/>
          <a:p>
            <a:r>
              <a:rPr lang="en-US" dirty="0"/>
              <a:t>Planned Alternative Public Works Projects</a:t>
            </a:r>
          </a:p>
        </p:txBody>
      </p:sp>
      <p:sp>
        <p:nvSpPr>
          <p:cNvPr id="3" name="Content Placeholder 2">
            <a:extLst>
              <a:ext uri="{FF2B5EF4-FFF2-40B4-BE49-F238E27FC236}">
                <a16:creationId xmlns:a16="http://schemas.microsoft.com/office/drawing/2014/main" id="{8494B774-BB1B-4210-BF2E-56EE1E203F69}"/>
              </a:ext>
            </a:extLst>
          </p:cNvPr>
          <p:cNvSpPr>
            <a:spLocks noGrp="1"/>
          </p:cNvSpPr>
          <p:nvPr>
            <p:ph idx="1"/>
          </p:nvPr>
        </p:nvSpPr>
        <p:spPr/>
        <p:txBody>
          <a:bodyPr/>
          <a:lstStyle/>
          <a:p>
            <a:r>
              <a:rPr lang="en-US" dirty="0"/>
              <a:t>Large-Scale Utility Pole Replacement</a:t>
            </a:r>
          </a:p>
          <a:p>
            <a:r>
              <a:rPr lang="en-US" dirty="0"/>
              <a:t>Powerhouse Crane Rehabilitation</a:t>
            </a:r>
          </a:p>
          <a:p>
            <a:r>
              <a:rPr lang="en-US" dirty="0"/>
              <a:t>Generator Re-winds at Seattle City Light Dams</a:t>
            </a:r>
          </a:p>
          <a:p>
            <a:r>
              <a:rPr lang="en-US" dirty="0"/>
              <a:t>Seattle Municipal Tower Vertical Conveyance Replacement (Elevators and Escalators)</a:t>
            </a:r>
          </a:p>
        </p:txBody>
      </p:sp>
    </p:spTree>
    <p:extLst>
      <p:ext uri="{BB962C8B-B14F-4D97-AF65-F5344CB8AC3E}">
        <p14:creationId xmlns:p14="http://schemas.microsoft.com/office/powerpoint/2010/main" val="2005578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29D3-B7D1-4B58-93AC-36D3E5AEB9BA}"/>
              </a:ext>
            </a:extLst>
          </p:cNvPr>
          <p:cNvSpPr>
            <a:spLocks noGrp="1"/>
          </p:cNvSpPr>
          <p:nvPr>
            <p:ph type="title"/>
          </p:nvPr>
        </p:nvSpPr>
        <p:spPr>
          <a:xfrm>
            <a:off x="861223" y="223066"/>
            <a:ext cx="10515600" cy="1151060"/>
          </a:xfrm>
        </p:spPr>
        <p:txBody>
          <a:bodyPr>
            <a:normAutofit/>
          </a:bodyPr>
          <a:lstStyle/>
          <a:p>
            <a:r>
              <a:rPr lang="en-US" sz="3600" dirty="0"/>
              <a:t>Management Plan for Alternative Public Works</a:t>
            </a:r>
          </a:p>
        </p:txBody>
      </p:sp>
      <p:sp>
        <p:nvSpPr>
          <p:cNvPr id="77" name="Rectangle 76" descr="Hierarchy Level 2 Item 1">
            <a:extLst>
              <a:ext uri="{FF2B5EF4-FFF2-40B4-BE49-F238E27FC236}">
                <a16:creationId xmlns:a16="http://schemas.microsoft.com/office/drawing/2014/main" id="{A9773E53-1A87-48C2-A59C-D7097B071F7B}"/>
              </a:ext>
            </a:extLst>
          </p:cNvPr>
          <p:cNvSpPr/>
          <p:nvPr/>
        </p:nvSpPr>
        <p:spPr>
          <a:xfrm>
            <a:off x="2226688" y="3358904"/>
            <a:ext cx="1188000" cy="900000"/>
          </a:xfrm>
          <a:prstGeom prst="rect">
            <a:avLst/>
          </a:prstGeom>
          <a:solidFill>
            <a:srgbClr val="92D050"/>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marL="0" lvl="0" indent="0" algn="ctr" defTabSz="577850">
              <a:lnSpc>
                <a:spcPct val="90000"/>
              </a:lnSpc>
              <a:spcBef>
                <a:spcPct val="0"/>
              </a:spcBef>
              <a:spcAft>
                <a:spcPct val="35000"/>
              </a:spcAft>
              <a:buNone/>
            </a:pPr>
            <a:r>
              <a:rPr lang="en-US" sz="1100" b="1" kern="1200" dirty="0">
                <a:solidFill>
                  <a:prstClr val="black"/>
                </a:solidFill>
                <a:latin typeface="+mj-lt"/>
                <a:ea typeface="+mn-ea"/>
                <a:cs typeface="+mn-cs"/>
              </a:rPr>
              <a:t>CAPITAL DEPT.</a:t>
            </a:r>
          </a:p>
          <a:p>
            <a:pPr marL="0" lvl="0" indent="0" algn="ctr" defTabSz="577850">
              <a:lnSpc>
                <a:spcPct val="90000"/>
              </a:lnSpc>
              <a:spcBef>
                <a:spcPct val="0"/>
              </a:spcBef>
              <a:spcAft>
                <a:spcPct val="35000"/>
              </a:spcAft>
              <a:buNone/>
            </a:pPr>
            <a:r>
              <a:rPr lang="en-US" sz="1100" b="1" kern="1200" dirty="0">
                <a:solidFill>
                  <a:prstClr val="black"/>
                </a:solidFill>
                <a:latin typeface="+mj-lt"/>
                <a:ea typeface="+mn-ea"/>
                <a:cs typeface="+mn-cs"/>
              </a:rPr>
              <a:t>Develop Programmatic Project Plan</a:t>
            </a:r>
          </a:p>
        </p:txBody>
      </p:sp>
      <p:sp>
        <p:nvSpPr>
          <p:cNvPr id="78" name="Rectangle 77" descr="Hierarchy Level 3 Item 1">
            <a:extLst>
              <a:ext uri="{FF2B5EF4-FFF2-40B4-BE49-F238E27FC236}">
                <a16:creationId xmlns:a16="http://schemas.microsoft.com/office/drawing/2014/main" id="{71E1A4A6-94D2-4ABE-9CDF-0685F876515D}"/>
              </a:ext>
            </a:extLst>
          </p:cNvPr>
          <p:cNvSpPr/>
          <p:nvPr/>
        </p:nvSpPr>
        <p:spPr>
          <a:xfrm>
            <a:off x="5065583" y="3363540"/>
            <a:ext cx="1188000" cy="900000"/>
          </a:xfrm>
          <a:prstGeom prst="rect">
            <a:avLst/>
          </a:prstGeom>
          <a:solidFill>
            <a:schemeClr val="accent4">
              <a:lumMod val="60000"/>
              <a:lumOff val="40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algn="ctr" defTabSz="577850">
              <a:lnSpc>
                <a:spcPct val="90000"/>
              </a:lnSpc>
              <a:spcBef>
                <a:spcPct val="0"/>
              </a:spcBef>
              <a:spcAft>
                <a:spcPct val="35000"/>
              </a:spcAft>
            </a:pPr>
            <a:r>
              <a:rPr lang="en-US" sz="1100" b="1" dirty="0">
                <a:solidFill>
                  <a:prstClr val="black"/>
                </a:solidFill>
                <a:latin typeface="+mj-lt"/>
              </a:rPr>
              <a:t>CPCS</a:t>
            </a:r>
          </a:p>
          <a:p>
            <a:pPr algn="ctr" defTabSz="577850">
              <a:lnSpc>
                <a:spcPct val="90000"/>
              </a:lnSpc>
              <a:spcBef>
                <a:spcPct val="0"/>
              </a:spcBef>
              <a:spcAft>
                <a:spcPct val="35000"/>
              </a:spcAft>
            </a:pPr>
            <a:r>
              <a:rPr lang="en-US" sz="1100" b="1" dirty="0">
                <a:solidFill>
                  <a:prstClr val="black"/>
                </a:solidFill>
                <a:latin typeface="+mj-lt"/>
              </a:rPr>
              <a:t>Assign Public Works Number; Begin Tracking</a:t>
            </a:r>
          </a:p>
        </p:txBody>
      </p:sp>
      <p:sp>
        <p:nvSpPr>
          <p:cNvPr id="79" name="Rectangle 78" descr="Hierarchy Level 2 Item 2">
            <a:extLst>
              <a:ext uri="{FF2B5EF4-FFF2-40B4-BE49-F238E27FC236}">
                <a16:creationId xmlns:a16="http://schemas.microsoft.com/office/drawing/2014/main" id="{741AE7C7-7078-490A-818F-326D2E7BB47E}"/>
              </a:ext>
            </a:extLst>
          </p:cNvPr>
          <p:cNvSpPr/>
          <p:nvPr/>
        </p:nvSpPr>
        <p:spPr>
          <a:xfrm>
            <a:off x="6497606" y="3363540"/>
            <a:ext cx="1188000" cy="900000"/>
          </a:xfrm>
          <a:prstGeom prst="rect">
            <a:avLst/>
          </a:prstGeom>
          <a:solidFill>
            <a:srgbClr val="92D050"/>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marL="0" lvl="0" indent="0" algn="ctr" defTabSz="577850">
              <a:lnSpc>
                <a:spcPct val="90000"/>
              </a:lnSpc>
              <a:spcBef>
                <a:spcPct val="0"/>
              </a:spcBef>
              <a:spcAft>
                <a:spcPct val="35000"/>
              </a:spcAft>
              <a:buNone/>
            </a:pPr>
            <a:r>
              <a:rPr lang="en-US" sz="1100" b="1" kern="1200" dirty="0">
                <a:solidFill>
                  <a:prstClr val="black"/>
                </a:solidFill>
                <a:latin typeface="+mj-lt"/>
                <a:ea typeface="+mn-ea"/>
                <a:cs typeface="+mn-cs"/>
              </a:rPr>
              <a:t>CAPITAL DEPT.</a:t>
            </a:r>
          </a:p>
          <a:p>
            <a:pPr marL="0" lvl="0" indent="0" algn="ctr" defTabSz="577850">
              <a:lnSpc>
                <a:spcPct val="90000"/>
              </a:lnSpc>
              <a:spcBef>
                <a:spcPct val="0"/>
              </a:spcBef>
              <a:spcAft>
                <a:spcPct val="35000"/>
              </a:spcAft>
              <a:buNone/>
            </a:pPr>
            <a:r>
              <a:rPr lang="en-US" sz="1100" b="1" dirty="0">
                <a:solidFill>
                  <a:prstClr val="black"/>
                </a:solidFill>
                <a:latin typeface="+mj-lt"/>
              </a:rPr>
              <a:t>Develop Contract Package</a:t>
            </a:r>
            <a:endParaRPr lang="en-US" sz="1200" b="0" kern="1200" dirty="0">
              <a:solidFill>
                <a:prstClr val="black"/>
              </a:solidFill>
              <a:ea typeface="+mn-ea"/>
              <a:cs typeface="+mn-cs"/>
            </a:endParaRPr>
          </a:p>
        </p:txBody>
      </p:sp>
      <p:sp>
        <p:nvSpPr>
          <p:cNvPr id="80" name="Rectangle 79" descr="Hierarchy Level 3 Item 2">
            <a:extLst>
              <a:ext uri="{FF2B5EF4-FFF2-40B4-BE49-F238E27FC236}">
                <a16:creationId xmlns:a16="http://schemas.microsoft.com/office/drawing/2014/main" id="{7BE9137E-7D29-4A18-8BDA-FF66165A2736}"/>
              </a:ext>
            </a:extLst>
          </p:cNvPr>
          <p:cNvSpPr/>
          <p:nvPr/>
        </p:nvSpPr>
        <p:spPr>
          <a:xfrm>
            <a:off x="4330735" y="2119405"/>
            <a:ext cx="1188000" cy="900000"/>
          </a:xfrm>
          <a:prstGeom prst="rect">
            <a:avLst/>
          </a:prstGeom>
          <a:solidFill>
            <a:schemeClr val="bg1">
              <a:lumMod val="85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marL="0" lvl="0" indent="0" algn="ctr" defTabSz="577850">
              <a:lnSpc>
                <a:spcPct val="90000"/>
              </a:lnSpc>
              <a:spcBef>
                <a:spcPct val="0"/>
              </a:spcBef>
              <a:spcAft>
                <a:spcPct val="35000"/>
              </a:spcAft>
              <a:buNone/>
            </a:pPr>
            <a:r>
              <a:rPr lang="en-US" sz="1100" b="1" kern="1200" dirty="0">
                <a:solidFill>
                  <a:prstClr val="black"/>
                </a:solidFill>
                <a:latin typeface="+mj-lt"/>
                <a:ea typeface="+mn-ea"/>
                <a:cs typeface="+mn-cs"/>
              </a:rPr>
              <a:t>CONSULTANT</a:t>
            </a:r>
          </a:p>
          <a:p>
            <a:pPr marL="0" lvl="0" indent="0" algn="ctr" defTabSz="577850">
              <a:lnSpc>
                <a:spcPct val="90000"/>
              </a:lnSpc>
              <a:spcBef>
                <a:spcPct val="0"/>
              </a:spcBef>
              <a:spcAft>
                <a:spcPct val="35000"/>
              </a:spcAft>
              <a:buNone/>
            </a:pPr>
            <a:r>
              <a:rPr lang="en-US" sz="1100" b="1" dirty="0">
                <a:solidFill>
                  <a:prstClr val="black"/>
                </a:solidFill>
                <a:latin typeface="+mj-lt"/>
              </a:rPr>
              <a:t>Design Assistance</a:t>
            </a:r>
            <a:endParaRPr lang="en-US" sz="1100" b="0" kern="1200" dirty="0">
              <a:solidFill>
                <a:prstClr val="black"/>
              </a:solidFill>
              <a:ea typeface="+mn-ea"/>
              <a:cs typeface="+mn-cs"/>
            </a:endParaRPr>
          </a:p>
        </p:txBody>
      </p:sp>
      <p:sp>
        <p:nvSpPr>
          <p:cNvPr id="81" name="Rectangle 80" descr="Hierarchy Level 3 Item 2">
            <a:extLst>
              <a:ext uri="{FF2B5EF4-FFF2-40B4-BE49-F238E27FC236}">
                <a16:creationId xmlns:a16="http://schemas.microsoft.com/office/drawing/2014/main" id="{96E46AEE-428C-47C1-A612-6095E6F1B031}"/>
              </a:ext>
            </a:extLst>
          </p:cNvPr>
          <p:cNvSpPr/>
          <p:nvPr/>
        </p:nvSpPr>
        <p:spPr>
          <a:xfrm>
            <a:off x="4330735" y="4590359"/>
            <a:ext cx="1188000" cy="900000"/>
          </a:xfrm>
          <a:prstGeom prst="rect">
            <a:avLst/>
          </a:prstGeom>
          <a:solidFill>
            <a:srgbClr val="92D050"/>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lvl="0" algn="ctr" defTabSz="577850">
              <a:lnSpc>
                <a:spcPct val="90000"/>
              </a:lnSpc>
              <a:spcBef>
                <a:spcPct val="0"/>
              </a:spcBef>
              <a:spcAft>
                <a:spcPct val="35000"/>
              </a:spcAft>
            </a:pPr>
            <a:r>
              <a:rPr lang="en-US" sz="1100" b="1" dirty="0">
                <a:solidFill>
                  <a:prstClr val="black"/>
                </a:solidFill>
                <a:latin typeface="+mj-lt"/>
              </a:rPr>
              <a:t>SUBJECT MATTER EXPERT</a:t>
            </a:r>
          </a:p>
          <a:p>
            <a:pPr lvl="0" algn="ctr" defTabSz="577850">
              <a:lnSpc>
                <a:spcPct val="90000"/>
              </a:lnSpc>
              <a:spcBef>
                <a:spcPct val="0"/>
              </a:spcBef>
              <a:spcAft>
                <a:spcPct val="35000"/>
              </a:spcAft>
            </a:pPr>
            <a:r>
              <a:rPr lang="en-US" sz="1100" b="1" dirty="0">
                <a:solidFill>
                  <a:prstClr val="black"/>
                </a:solidFill>
                <a:latin typeface="+mj-lt"/>
              </a:rPr>
              <a:t>Design &amp; Permit Assistance</a:t>
            </a:r>
            <a:endParaRPr lang="en-US" sz="1100" b="1" dirty="0">
              <a:solidFill>
                <a:prstClr val="black"/>
              </a:solidFill>
            </a:endParaRPr>
          </a:p>
        </p:txBody>
      </p:sp>
      <p:sp>
        <p:nvSpPr>
          <p:cNvPr id="82" name="Rectangle 81" descr="Hierarchy Level 2 Item 3">
            <a:extLst>
              <a:ext uri="{FF2B5EF4-FFF2-40B4-BE49-F238E27FC236}">
                <a16:creationId xmlns:a16="http://schemas.microsoft.com/office/drawing/2014/main" id="{9D8279E5-B5F8-48FB-9244-EF229812307E}"/>
              </a:ext>
            </a:extLst>
          </p:cNvPr>
          <p:cNvSpPr/>
          <p:nvPr/>
        </p:nvSpPr>
        <p:spPr>
          <a:xfrm>
            <a:off x="9361467" y="2891076"/>
            <a:ext cx="1188000" cy="900000"/>
          </a:xfrm>
          <a:prstGeom prst="rect">
            <a:avLst/>
          </a:prstGeom>
          <a:solidFill>
            <a:srgbClr val="92D050"/>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marL="0" lvl="0" indent="0" algn="ctr" defTabSz="577850">
              <a:lnSpc>
                <a:spcPct val="90000"/>
              </a:lnSpc>
              <a:spcBef>
                <a:spcPct val="0"/>
              </a:spcBef>
              <a:spcAft>
                <a:spcPct val="35000"/>
              </a:spcAft>
              <a:buNone/>
            </a:pPr>
            <a:r>
              <a:rPr lang="en-US" sz="1100" b="1" kern="1200" dirty="0">
                <a:solidFill>
                  <a:prstClr val="black"/>
                </a:solidFill>
                <a:latin typeface="+mj-lt"/>
                <a:ea typeface="+mn-ea"/>
                <a:cs typeface="+mn-cs"/>
              </a:rPr>
              <a:t>RESIDENT ENGINEER</a:t>
            </a:r>
          </a:p>
          <a:p>
            <a:pPr marL="0" lvl="0" indent="0" algn="ctr" defTabSz="577850">
              <a:lnSpc>
                <a:spcPct val="90000"/>
              </a:lnSpc>
              <a:spcBef>
                <a:spcPct val="0"/>
              </a:spcBef>
              <a:spcAft>
                <a:spcPct val="35000"/>
              </a:spcAft>
              <a:buNone/>
            </a:pPr>
            <a:r>
              <a:rPr lang="en-US" sz="1100" b="1" dirty="0">
                <a:solidFill>
                  <a:prstClr val="black"/>
                </a:solidFill>
                <a:latin typeface="+mj-lt"/>
              </a:rPr>
              <a:t>Manage Project</a:t>
            </a:r>
            <a:endParaRPr lang="en-US" sz="1100" b="0" kern="1200" dirty="0">
              <a:solidFill>
                <a:prstClr val="black"/>
              </a:solidFill>
              <a:ea typeface="+mn-ea"/>
              <a:cs typeface="+mn-cs"/>
            </a:endParaRPr>
          </a:p>
        </p:txBody>
      </p:sp>
      <p:sp>
        <p:nvSpPr>
          <p:cNvPr id="83" name="Rectangle 82" descr="Hierarchy Level 3 Item 3">
            <a:extLst>
              <a:ext uri="{FF2B5EF4-FFF2-40B4-BE49-F238E27FC236}">
                <a16:creationId xmlns:a16="http://schemas.microsoft.com/office/drawing/2014/main" id="{E6D52246-DC83-4FE6-BDC1-BBB4F14540D3}"/>
              </a:ext>
            </a:extLst>
          </p:cNvPr>
          <p:cNvSpPr/>
          <p:nvPr/>
        </p:nvSpPr>
        <p:spPr>
          <a:xfrm>
            <a:off x="7929537" y="2119405"/>
            <a:ext cx="1188000" cy="900000"/>
          </a:xfrm>
          <a:prstGeom prst="rect">
            <a:avLst/>
          </a:prstGeom>
          <a:solidFill>
            <a:schemeClr val="accent5"/>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algn="ctr" defTabSz="577850">
              <a:lnSpc>
                <a:spcPct val="90000"/>
              </a:lnSpc>
              <a:spcBef>
                <a:spcPct val="0"/>
              </a:spcBef>
              <a:spcAft>
                <a:spcPct val="35000"/>
              </a:spcAft>
            </a:pPr>
            <a:r>
              <a:rPr lang="en-US" sz="1100" b="1" dirty="0">
                <a:solidFill>
                  <a:prstClr val="black"/>
                </a:solidFill>
                <a:latin typeface="+mj-lt"/>
              </a:rPr>
              <a:t>RISK MANAGEMENT DEPT.</a:t>
            </a:r>
          </a:p>
          <a:p>
            <a:pPr algn="ctr" defTabSz="577850">
              <a:lnSpc>
                <a:spcPct val="90000"/>
              </a:lnSpc>
              <a:spcBef>
                <a:spcPct val="0"/>
              </a:spcBef>
              <a:spcAft>
                <a:spcPct val="35000"/>
              </a:spcAft>
            </a:pPr>
            <a:r>
              <a:rPr lang="en-US" sz="1100" b="1" dirty="0">
                <a:solidFill>
                  <a:prstClr val="black"/>
                </a:solidFill>
                <a:latin typeface="+mj-lt"/>
              </a:rPr>
              <a:t>Review Insurance</a:t>
            </a:r>
          </a:p>
        </p:txBody>
      </p:sp>
      <p:sp>
        <p:nvSpPr>
          <p:cNvPr id="84" name="Rectangle 83" descr="Hierarchy Level 2 Item 4">
            <a:extLst>
              <a:ext uri="{FF2B5EF4-FFF2-40B4-BE49-F238E27FC236}">
                <a16:creationId xmlns:a16="http://schemas.microsoft.com/office/drawing/2014/main" id="{49086D33-D41F-41A4-97D6-A3384C81D3D7}"/>
              </a:ext>
            </a:extLst>
          </p:cNvPr>
          <p:cNvSpPr/>
          <p:nvPr/>
        </p:nvSpPr>
        <p:spPr>
          <a:xfrm>
            <a:off x="7929629" y="3363540"/>
            <a:ext cx="1188000" cy="900000"/>
          </a:xfrm>
          <a:prstGeom prst="rect">
            <a:avLst/>
          </a:prstGeom>
          <a:solidFill>
            <a:schemeClr val="accent4">
              <a:lumMod val="60000"/>
              <a:lumOff val="40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marL="0" lvl="0" indent="0" algn="ctr" defTabSz="577850">
              <a:lnSpc>
                <a:spcPct val="90000"/>
              </a:lnSpc>
              <a:spcBef>
                <a:spcPct val="0"/>
              </a:spcBef>
              <a:spcAft>
                <a:spcPct val="35000"/>
              </a:spcAft>
              <a:buNone/>
            </a:pPr>
            <a:r>
              <a:rPr lang="en-US" sz="1100" b="1" kern="1200" dirty="0">
                <a:solidFill>
                  <a:prstClr val="black"/>
                </a:solidFill>
                <a:latin typeface="+mj-lt"/>
                <a:ea typeface="+mn-ea"/>
                <a:cs typeface="+mn-cs"/>
              </a:rPr>
              <a:t>CPCS</a:t>
            </a:r>
          </a:p>
          <a:p>
            <a:pPr marL="0" lvl="0" indent="0" algn="ctr" defTabSz="577850">
              <a:lnSpc>
                <a:spcPct val="90000"/>
              </a:lnSpc>
              <a:spcBef>
                <a:spcPct val="0"/>
              </a:spcBef>
              <a:spcAft>
                <a:spcPct val="35000"/>
              </a:spcAft>
              <a:buNone/>
            </a:pPr>
            <a:r>
              <a:rPr lang="en-US" sz="1100" b="1" dirty="0">
                <a:solidFill>
                  <a:prstClr val="black"/>
                </a:solidFill>
                <a:latin typeface="+mj-lt"/>
              </a:rPr>
              <a:t>Bid and Execute Contract</a:t>
            </a:r>
            <a:endParaRPr lang="en-US" sz="1100" b="0" kern="1200" dirty="0">
              <a:solidFill>
                <a:prstClr val="black"/>
              </a:solidFill>
              <a:ea typeface="+mn-ea"/>
              <a:cs typeface="+mn-cs"/>
            </a:endParaRPr>
          </a:p>
        </p:txBody>
      </p:sp>
      <p:sp>
        <p:nvSpPr>
          <p:cNvPr id="85" name="Rectangle 84" descr="Hierarchy Level 3 Item 4">
            <a:extLst>
              <a:ext uri="{FF2B5EF4-FFF2-40B4-BE49-F238E27FC236}">
                <a16:creationId xmlns:a16="http://schemas.microsoft.com/office/drawing/2014/main" id="{05247E77-E89A-433F-8100-CD6B2AF57726}"/>
              </a:ext>
            </a:extLst>
          </p:cNvPr>
          <p:cNvSpPr/>
          <p:nvPr/>
        </p:nvSpPr>
        <p:spPr>
          <a:xfrm>
            <a:off x="9361652" y="3789892"/>
            <a:ext cx="1188000" cy="900000"/>
          </a:xfrm>
          <a:prstGeom prst="rect">
            <a:avLst/>
          </a:prstGeom>
          <a:solidFill>
            <a:schemeClr val="bg1">
              <a:lumMod val="85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marL="0" lvl="0" indent="0" algn="ctr" defTabSz="577850">
              <a:lnSpc>
                <a:spcPct val="90000"/>
              </a:lnSpc>
              <a:spcBef>
                <a:spcPct val="0"/>
              </a:spcBef>
              <a:spcAft>
                <a:spcPct val="35000"/>
              </a:spcAft>
              <a:buNone/>
            </a:pPr>
            <a:r>
              <a:rPr lang="en-US" sz="1100" b="1" kern="1200" dirty="0">
                <a:solidFill>
                  <a:prstClr val="black"/>
                </a:solidFill>
                <a:latin typeface="+mj-lt"/>
                <a:ea typeface="+mn-ea"/>
                <a:cs typeface="+mn-cs"/>
              </a:rPr>
              <a:t>CONTRACTED DB or GC/CM TEAM</a:t>
            </a:r>
          </a:p>
          <a:p>
            <a:pPr marL="0" lvl="0" indent="0" algn="ctr" defTabSz="577850">
              <a:lnSpc>
                <a:spcPct val="90000"/>
              </a:lnSpc>
              <a:spcBef>
                <a:spcPct val="0"/>
              </a:spcBef>
              <a:spcAft>
                <a:spcPct val="35000"/>
              </a:spcAft>
              <a:buNone/>
            </a:pPr>
            <a:r>
              <a:rPr lang="en-US" sz="1100" b="1" dirty="0">
                <a:solidFill>
                  <a:prstClr val="black"/>
                </a:solidFill>
                <a:latin typeface="+mj-lt"/>
              </a:rPr>
              <a:t>Manage Project</a:t>
            </a:r>
            <a:endParaRPr lang="en-US" sz="1200" b="0" kern="1200" dirty="0">
              <a:solidFill>
                <a:prstClr val="black"/>
              </a:solidFill>
              <a:ea typeface="+mn-ea"/>
              <a:cs typeface="+mn-cs"/>
            </a:endParaRPr>
          </a:p>
        </p:txBody>
      </p:sp>
      <p:sp>
        <p:nvSpPr>
          <p:cNvPr id="86" name="Rectangle 85" descr="Hierarchy Level 2 Item 5">
            <a:extLst>
              <a:ext uri="{FF2B5EF4-FFF2-40B4-BE49-F238E27FC236}">
                <a16:creationId xmlns:a16="http://schemas.microsoft.com/office/drawing/2014/main" id="{BAE4A19E-9593-42D7-BA81-E67C1DC26165}"/>
              </a:ext>
            </a:extLst>
          </p:cNvPr>
          <p:cNvSpPr/>
          <p:nvPr/>
        </p:nvSpPr>
        <p:spPr>
          <a:xfrm>
            <a:off x="3648044" y="3363540"/>
            <a:ext cx="1188000" cy="900000"/>
          </a:xfrm>
          <a:prstGeom prst="rect">
            <a:avLst/>
          </a:prstGeom>
          <a:solidFill>
            <a:schemeClr val="accent2">
              <a:lumMod val="60000"/>
              <a:lumOff val="40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marL="0" lvl="0" indent="0" algn="ctr" defTabSz="577850">
              <a:lnSpc>
                <a:spcPct val="90000"/>
              </a:lnSpc>
              <a:spcBef>
                <a:spcPct val="0"/>
              </a:spcBef>
              <a:spcAft>
                <a:spcPct val="35000"/>
              </a:spcAft>
              <a:buNone/>
            </a:pPr>
            <a:r>
              <a:rPr lang="en-US" sz="1100" b="1" kern="1200" dirty="0">
                <a:solidFill>
                  <a:prstClr val="black"/>
                </a:solidFill>
                <a:latin typeface="+mj-lt"/>
                <a:ea typeface="+mn-ea"/>
                <a:cs typeface="+mn-cs"/>
              </a:rPr>
              <a:t>IRC</a:t>
            </a:r>
          </a:p>
          <a:p>
            <a:pPr marL="0" lvl="0" indent="0" algn="ctr" defTabSz="577850">
              <a:lnSpc>
                <a:spcPct val="90000"/>
              </a:lnSpc>
              <a:spcBef>
                <a:spcPct val="0"/>
              </a:spcBef>
              <a:spcAft>
                <a:spcPct val="35000"/>
              </a:spcAft>
              <a:buNone/>
            </a:pPr>
            <a:r>
              <a:rPr lang="en-US" sz="1100" b="1" dirty="0">
                <a:solidFill>
                  <a:prstClr val="black"/>
                </a:solidFill>
                <a:latin typeface="+mj-lt"/>
              </a:rPr>
              <a:t>Approve usage of DB or GC/CM Project Delivery</a:t>
            </a:r>
            <a:endParaRPr lang="en-US" sz="1100" b="1" kern="1200" dirty="0">
              <a:solidFill>
                <a:prstClr val="black"/>
              </a:solidFill>
              <a:ea typeface="+mn-ea"/>
              <a:cs typeface="+mn-cs"/>
            </a:endParaRPr>
          </a:p>
        </p:txBody>
      </p:sp>
      <p:sp>
        <p:nvSpPr>
          <p:cNvPr id="87" name="Rectangle 86" descr="Hierarchy Level 3 Item 5">
            <a:extLst>
              <a:ext uri="{FF2B5EF4-FFF2-40B4-BE49-F238E27FC236}">
                <a16:creationId xmlns:a16="http://schemas.microsoft.com/office/drawing/2014/main" id="{2CFEBA50-8369-4DD8-ABD9-A50E47B45AF7}"/>
              </a:ext>
            </a:extLst>
          </p:cNvPr>
          <p:cNvSpPr/>
          <p:nvPr/>
        </p:nvSpPr>
        <p:spPr>
          <a:xfrm>
            <a:off x="9361467" y="1652252"/>
            <a:ext cx="1188000" cy="900000"/>
          </a:xfrm>
          <a:prstGeom prst="rect">
            <a:avLst/>
          </a:prstGeom>
          <a:solidFill>
            <a:schemeClr val="accent4">
              <a:lumMod val="60000"/>
              <a:lumOff val="40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algn="ctr" defTabSz="577850">
              <a:lnSpc>
                <a:spcPct val="90000"/>
              </a:lnSpc>
              <a:spcBef>
                <a:spcPct val="0"/>
              </a:spcBef>
              <a:spcAft>
                <a:spcPct val="35000"/>
              </a:spcAft>
            </a:pPr>
            <a:r>
              <a:rPr lang="en-US" sz="1100" b="1" dirty="0">
                <a:solidFill>
                  <a:prstClr val="black"/>
                </a:solidFill>
                <a:latin typeface="+mj-lt"/>
              </a:rPr>
              <a:t>CPCS</a:t>
            </a:r>
          </a:p>
          <a:p>
            <a:pPr algn="ctr" defTabSz="577850">
              <a:lnSpc>
                <a:spcPct val="90000"/>
              </a:lnSpc>
              <a:spcBef>
                <a:spcPct val="0"/>
              </a:spcBef>
              <a:spcAft>
                <a:spcPct val="35000"/>
              </a:spcAft>
            </a:pPr>
            <a:r>
              <a:rPr lang="en-US" sz="1100" b="1" dirty="0">
                <a:solidFill>
                  <a:prstClr val="black"/>
                </a:solidFill>
                <a:latin typeface="+mj-lt"/>
              </a:rPr>
              <a:t>Conduct 360 Reviews; </a:t>
            </a:r>
            <a:r>
              <a:rPr lang="en-US" sz="1050" b="1" dirty="0">
                <a:solidFill>
                  <a:prstClr val="black"/>
                </a:solidFill>
                <a:latin typeface="+mj-lt"/>
              </a:rPr>
              <a:t>Monitor </a:t>
            </a:r>
            <a:r>
              <a:rPr lang="en-US" sz="1100" b="1" dirty="0">
                <a:solidFill>
                  <a:prstClr val="black"/>
                </a:solidFill>
                <a:latin typeface="+mj-lt"/>
              </a:rPr>
              <a:t>WMBEs</a:t>
            </a:r>
            <a:endParaRPr lang="en-US" sz="1200" b="1" dirty="0">
              <a:solidFill>
                <a:prstClr val="black"/>
              </a:solidFill>
              <a:latin typeface="+mj-lt"/>
            </a:endParaRPr>
          </a:p>
        </p:txBody>
      </p:sp>
      <p:sp>
        <p:nvSpPr>
          <p:cNvPr id="88" name="Rectangle 87" descr="Hierarchy Level 2 Item 6">
            <a:extLst>
              <a:ext uri="{FF2B5EF4-FFF2-40B4-BE49-F238E27FC236}">
                <a16:creationId xmlns:a16="http://schemas.microsoft.com/office/drawing/2014/main" id="{F2F7DFF2-198B-4975-911B-0B965696D40C}"/>
              </a:ext>
            </a:extLst>
          </p:cNvPr>
          <p:cNvSpPr/>
          <p:nvPr/>
        </p:nvSpPr>
        <p:spPr>
          <a:xfrm>
            <a:off x="7923466" y="4590359"/>
            <a:ext cx="1188000" cy="900000"/>
          </a:xfrm>
          <a:prstGeom prst="rect">
            <a:avLst/>
          </a:prstGeom>
          <a:solidFill>
            <a:schemeClr val="accent5"/>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marL="0" lvl="0" indent="0" algn="ctr" defTabSz="577850">
              <a:lnSpc>
                <a:spcPct val="90000"/>
              </a:lnSpc>
              <a:spcBef>
                <a:spcPct val="0"/>
              </a:spcBef>
              <a:spcAft>
                <a:spcPct val="35000"/>
              </a:spcAft>
              <a:buNone/>
            </a:pPr>
            <a:r>
              <a:rPr lang="en-US" sz="1100" b="1" kern="1200" dirty="0">
                <a:solidFill>
                  <a:prstClr val="black"/>
                </a:solidFill>
                <a:latin typeface="+mj-lt"/>
                <a:ea typeface="+mn-ea"/>
                <a:cs typeface="+mn-cs"/>
              </a:rPr>
              <a:t>LAW DEPT.</a:t>
            </a:r>
          </a:p>
          <a:p>
            <a:pPr marL="0" lvl="0" indent="0" algn="ctr" defTabSz="577850">
              <a:lnSpc>
                <a:spcPct val="90000"/>
              </a:lnSpc>
              <a:spcBef>
                <a:spcPct val="0"/>
              </a:spcBef>
              <a:spcAft>
                <a:spcPct val="35000"/>
              </a:spcAft>
              <a:buNone/>
            </a:pPr>
            <a:r>
              <a:rPr lang="en-US" sz="1100" b="1" dirty="0">
                <a:solidFill>
                  <a:prstClr val="black"/>
                </a:solidFill>
                <a:latin typeface="+mj-lt"/>
              </a:rPr>
              <a:t>Review Bonding</a:t>
            </a:r>
            <a:endParaRPr lang="en-US" sz="1100" b="0" kern="1200" dirty="0">
              <a:solidFill>
                <a:prstClr val="black"/>
              </a:solidFill>
              <a:ea typeface="+mn-ea"/>
              <a:cs typeface="+mn-cs"/>
            </a:endParaRPr>
          </a:p>
        </p:txBody>
      </p:sp>
      <p:sp>
        <p:nvSpPr>
          <p:cNvPr id="89" name="Rectangle 88" descr="Hierarchy Level 3 Item 6">
            <a:extLst>
              <a:ext uri="{FF2B5EF4-FFF2-40B4-BE49-F238E27FC236}">
                <a16:creationId xmlns:a16="http://schemas.microsoft.com/office/drawing/2014/main" id="{B1444726-C9F2-43E0-9D63-89378C636124}"/>
              </a:ext>
            </a:extLst>
          </p:cNvPr>
          <p:cNvSpPr/>
          <p:nvPr/>
        </p:nvSpPr>
        <p:spPr>
          <a:xfrm>
            <a:off x="10782823" y="3363540"/>
            <a:ext cx="1188000" cy="900000"/>
          </a:xfrm>
          <a:prstGeom prst="rect">
            <a:avLst/>
          </a:prstGeom>
          <a:solidFill>
            <a:schemeClr val="accent4">
              <a:lumMod val="60000"/>
              <a:lumOff val="40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algn="ctr" defTabSz="577850">
              <a:lnSpc>
                <a:spcPct val="90000"/>
              </a:lnSpc>
              <a:spcBef>
                <a:spcPct val="0"/>
              </a:spcBef>
              <a:spcAft>
                <a:spcPct val="35000"/>
              </a:spcAft>
            </a:pPr>
            <a:r>
              <a:rPr lang="en-US" sz="1100" b="1" dirty="0">
                <a:solidFill>
                  <a:prstClr val="black"/>
                </a:solidFill>
                <a:latin typeface="+mj-lt"/>
              </a:rPr>
              <a:t>CPCS</a:t>
            </a:r>
          </a:p>
          <a:p>
            <a:pPr algn="ctr" defTabSz="577850">
              <a:lnSpc>
                <a:spcPct val="90000"/>
              </a:lnSpc>
              <a:spcBef>
                <a:spcPct val="0"/>
              </a:spcBef>
              <a:spcAft>
                <a:spcPct val="35000"/>
              </a:spcAft>
            </a:pPr>
            <a:r>
              <a:rPr lang="en-US" sz="1100" b="1" dirty="0">
                <a:solidFill>
                  <a:prstClr val="black"/>
                </a:solidFill>
                <a:latin typeface="+mj-lt"/>
              </a:rPr>
              <a:t>Project Closeout</a:t>
            </a:r>
          </a:p>
        </p:txBody>
      </p:sp>
      <p:cxnSp>
        <p:nvCxnSpPr>
          <p:cNvPr id="90" name="Straight Arrow Connector 89">
            <a:extLst>
              <a:ext uri="{FF2B5EF4-FFF2-40B4-BE49-F238E27FC236}">
                <a16:creationId xmlns:a16="http://schemas.microsoft.com/office/drawing/2014/main" id="{23385B36-9875-4B7D-B052-CD02955F4E24}"/>
              </a:ext>
            </a:extLst>
          </p:cNvPr>
          <p:cNvCxnSpPr>
            <a:cxnSpLocks/>
            <a:endCxn id="86" idx="1"/>
          </p:cNvCxnSpPr>
          <p:nvPr/>
        </p:nvCxnSpPr>
        <p:spPr>
          <a:xfrm>
            <a:off x="3420533" y="3813540"/>
            <a:ext cx="22751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8AEC9B43-862F-4225-ABAC-92535C8A1E6C}"/>
              </a:ext>
            </a:extLst>
          </p:cNvPr>
          <p:cNvCxnSpPr>
            <a:cxnSpLocks/>
            <a:endCxn id="78" idx="1"/>
          </p:cNvCxnSpPr>
          <p:nvPr/>
        </p:nvCxnSpPr>
        <p:spPr>
          <a:xfrm>
            <a:off x="4834467" y="3813540"/>
            <a:ext cx="23111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5472EFF-082D-4A23-A1E8-B954429EDE3C}"/>
              </a:ext>
            </a:extLst>
          </p:cNvPr>
          <p:cNvCxnSpPr>
            <a:cxnSpLocks/>
          </p:cNvCxnSpPr>
          <p:nvPr/>
        </p:nvCxnSpPr>
        <p:spPr>
          <a:xfrm>
            <a:off x="6256867" y="3798611"/>
            <a:ext cx="24073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5B6C7631-0C80-4CE9-9996-58F516587204}"/>
              </a:ext>
            </a:extLst>
          </p:cNvPr>
          <p:cNvCxnSpPr>
            <a:cxnSpLocks/>
          </p:cNvCxnSpPr>
          <p:nvPr/>
        </p:nvCxnSpPr>
        <p:spPr>
          <a:xfrm>
            <a:off x="7685606" y="3789892"/>
            <a:ext cx="24402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EFF4B1C0-91C2-463C-A7C9-8169A45B4376}"/>
              </a:ext>
            </a:extLst>
          </p:cNvPr>
          <p:cNvCxnSpPr>
            <a:cxnSpLocks/>
          </p:cNvCxnSpPr>
          <p:nvPr/>
        </p:nvCxnSpPr>
        <p:spPr>
          <a:xfrm>
            <a:off x="9121260" y="3789892"/>
            <a:ext cx="23838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522BEEAE-E280-4982-A7EA-573D19C2AA7D}"/>
              </a:ext>
            </a:extLst>
          </p:cNvPr>
          <p:cNvCxnSpPr>
            <a:cxnSpLocks/>
          </p:cNvCxnSpPr>
          <p:nvPr/>
        </p:nvCxnSpPr>
        <p:spPr>
          <a:xfrm>
            <a:off x="10549467" y="3789892"/>
            <a:ext cx="24263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A76F647-18A3-4CD0-97AF-6AD154007141}"/>
              </a:ext>
            </a:extLst>
          </p:cNvPr>
          <p:cNvCxnSpPr>
            <a:cxnSpLocks/>
          </p:cNvCxnSpPr>
          <p:nvPr/>
        </p:nvCxnSpPr>
        <p:spPr>
          <a:xfrm>
            <a:off x="8529791" y="3022809"/>
            <a:ext cx="0" cy="3360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2E7C063-100E-40C9-9361-9687F6A5DB98}"/>
              </a:ext>
            </a:extLst>
          </p:cNvPr>
          <p:cNvCxnSpPr>
            <a:cxnSpLocks/>
          </p:cNvCxnSpPr>
          <p:nvPr/>
        </p:nvCxnSpPr>
        <p:spPr>
          <a:xfrm flipV="1">
            <a:off x="8529791" y="4258904"/>
            <a:ext cx="0" cy="3314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D5628A0-BA56-45B3-A819-409ADB394A03}"/>
              </a:ext>
            </a:extLst>
          </p:cNvPr>
          <p:cNvCxnSpPr>
            <a:cxnSpLocks/>
            <a:stCxn id="81" idx="1"/>
          </p:cNvCxnSpPr>
          <p:nvPr/>
        </p:nvCxnSpPr>
        <p:spPr>
          <a:xfrm flipH="1" flipV="1">
            <a:off x="2810021" y="4268176"/>
            <a:ext cx="1520714" cy="7721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13E039A-B529-4210-9B6A-A67E86A7E6EC}"/>
              </a:ext>
            </a:extLst>
          </p:cNvPr>
          <p:cNvCxnSpPr>
            <a:cxnSpLocks/>
            <a:stCxn id="81" idx="3"/>
            <a:endCxn id="79" idx="2"/>
          </p:cNvCxnSpPr>
          <p:nvPr/>
        </p:nvCxnSpPr>
        <p:spPr>
          <a:xfrm flipV="1">
            <a:off x="5518735" y="4263540"/>
            <a:ext cx="1572871" cy="7768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561641D-006A-4C9C-9C6F-1E7BDA309517}"/>
              </a:ext>
            </a:extLst>
          </p:cNvPr>
          <p:cNvCxnSpPr>
            <a:cxnSpLocks/>
            <a:stCxn id="77" idx="0"/>
          </p:cNvCxnSpPr>
          <p:nvPr/>
        </p:nvCxnSpPr>
        <p:spPr>
          <a:xfrm flipV="1">
            <a:off x="2820688" y="2539122"/>
            <a:ext cx="1509862" cy="8197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90377A1-5D52-49F4-B5CB-1B9EE9C889DD}"/>
              </a:ext>
            </a:extLst>
          </p:cNvPr>
          <p:cNvCxnSpPr>
            <a:cxnSpLocks/>
            <a:endCxn id="79" idx="0"/>
          </p:cNvCxnSpPr>
          <p:nvPr/>
        </p:nvCxnSpPr>
        <p:spPr>
          <a:xfrm>
            <a:off x="5517608" y="2544916"/>
            <a:ext cx="1573998" cy="8186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8497776-5AAF-4210-ADBD-D7776EA5F520}"/>
              </a:ext>
            </a:extLst>
          </p:cNvPr>
          <p:cNvCxnSpPr>
            <a:cxnSpLocks/>
          </p:cNvCxnSpPr>
          <p:nvPr/>
        </p:nvCxnSpPr>
        <p:spPr>
          <a:xfrm>
            <a:off x="9955467" y="2552252"/>
            <a:ext cx="0" cy="338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descr="Hierarchy Level 3 Item 3">
            <a:extLst>
              <a:ext uri="{FF2B5EF4-FFF2-40B4-BE49-F238E27FC236}">
                <a16:creationId xmlns:a16="http://schemas.microsoft.com/office/drawing/2014/main" id="{C9BB2E60-6B4E-40C5-9595-746D2C7C7419}"/>
              </a:ext>
            </a:extLst>
          </p:cNvPr>
          <p:cNvSpPr/>
          <p:nvPr/>
        </p:nvSpPr>
        <p:spPr>
          <a:xfrm>
            <a:off x="801013" y="3348611"/>
            <a:ext cx="1188000" cy="900000"/>
          </a:xfrm>
          <a:prstGeom prst="rect">
            <a:avLst/>
          </a:prstGeom>
          <a:solidFill>
            <a:schemeClr val="tx2">
              <a:lumMod val="20000"/>
              <a:lumOff val="80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algn="ctr" defTabSz="577850">
              <a:lnSpc>
                <a:spcPct val="90000"/>
              </a:lnSpc>
              <a:spcBef>
                <a:spcPct val="0"/>
              </a:spcBef>
              <a:spcAft>
                <a:spcPct val="35000"/>
              </a:spcAft>
            </a:pPr>
            <a:r>
              <a:rPr lang="en-US" sz="1100" b="1" dirty="0">
                <a:solidFill>
                  <a:prstClr val="black"/>
                </a:solidFill>
                <a:latin typeface="+mj-lt"/>
              </a:rPr>
              <a:t>CAPITAL CABINET</a:t>
            </a:r>
          </a:p>
          <a:p>
            <a:pPr algn="ctr" defTabSz="577850">
              <a:lnSpc>
                <a:spcPct val="90000"/>
              </a:lnSpc>
              <a:spcBef>
                <a:spcPct val="0"/>
              </a:spcBef>
              <a:spcAft>
                <a:spcPct val="35000"/>
              </a:spcAft>
            </a:pPr>
            <a:r>
              <a:rPr lang="en-US" sz="1100" b="1" dirty="0">
                <a:solidFill>
                  <a:prstClr val="black"/>
                </a:solidFill>
                <a:latin typeface="+mj-lt"/>
              </a:rPr>
              <a:t>Approve Capital Projects</a:t>
            </a:r>
          </a:p>
        </p:txBody>
      </p:sp>
      <p:sp>
        <p:nvSpPr>
          <p:cNvPr id="49" name="Rectangle 48" descr="Hierarchy Level 3 Item 3">
            <a:extLst>
              <a:ext uri="{FF2B5EF4-FFF2-40B4-BE49-F238E27FC236}">
                <a16:creationId xmlns:a16="http://schemas.microsoft.com/office/drawing/2014/main" id="{B7A1F8F5-8BD8-4751-98AE-6AEC868143BC}"/>
              </a:ext>
            </a:extLst>
          </p:cNvPr>
          <p:cNvSpPr/>
          <p:nvPr/>
        </p:nvSpPr>
        <p:spPr>
          <a:xfrm>
            <a:off x="194503" y="2119405"/>
            <a:ext cx="1188000" cy="900000"/>
          </a:xfrm>
          <a:prstGeom prst="rect">
            <a:avLst/>
          </a:prstGeom>
          <a:solidFill>
            <a:schemeClr val="tx2">
              <a:lumMod val="20000"/>
              <a:lumOff val="80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algn="ctr" defTabSz="577850">
              <a:lnSpc>
                <a:spcPct val="90000"/>
              </a:lnSpc>
              <a:spcBef>
                <a:spcPct val="0"/>
              </a:spcBef>
              <a:spcAft>
                <a:spcPct val="35000"/>
              </a:spcAft>
            </a:pPr>
            <a:r>
              <a:rPr lang="en-US" sz="1100" b="1" dirty="0">
                <a:solidFill>
                  <a:prstClr val="black"/>
                </a:solidFill>
                <a:latin typeface="+mj-lt"/>
              </a:rPr>
              <a:t>CITY BUDGET OFFICE</a:t>
            </a:r>
          </a:p>
          <a:p>
            <a:pPr algn="ctr" defTabSz="577850">
              <a:lnSpc>
                <a:spcPct val="90000"/>
              </a:lnSpc>
              <a:spcBef>
                <a:spcPct val="0"/>
              </a:spcBef>
              <a:spcAft>
                <a:spcPct val="35000"/>
              </a:spcAft>
            </a:pPr>
            <a:r>
              <a:rPr lang="en-US" sz="1100" b="1" dirty="0">
                <a:solidFill>
                  <a:prstClr val="black"/>
                </a:solidFill>
                <a:latin typeface="+mj-lt"/>
              </a:rPr>
              <a:t>Develop Capital Budget</a:t>
            </a:r>
          </a:p>
        </p:txBody>
      </p:sp>
      <p:sp>
        <p:nvSpPr>
          <p:cNvPr id="50" name="Rectangle 49" descr="Hierarchy Level 3 Item 3">
            <a:extLst>
              <a:ext uri="{FF2B5EF4-FFF2-40B4-BE49-F238E27FC236}">
                <a16:creationId xmlns:a16="http://schemas.microsoft.com/office/drawing/2014/main" id="{E0E46E77-701B-4968-852E-ED97CB98ED2F}"/>
              </a:ext>
            </a:extLst>
          </p:cNvPr>
          <p:cNvSpPr/>
          <p:nvPr/>
        </p:nvSpPr>
        <p:spPr>
          <a:xfrm>
            <a:off x="1704550" y="2119405"/>
            <a:ext cx="1188000" cy="900000"/>
          </a:xfrm>
          <a:prstGeom prst="rect">
            <a:avLst/>
          </a:prstGeom>
          <a:solidFill>
            <a:schemeClr val="tx2">
              <a:lumMod val="20000"/>
              <a:lumOff val="80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algn="ctr" defTabSz="577850">
              <a:lnSpc>
                <a:spcPct val="90000"/>
              </a:lnSpc>
              <a:spcBef>
                <a:spcPct val="0"/>
              </a:spcBef>
              <a:spcAft>
                <a:spcPct val="35000"/>
              </a:spcAft>
            </a:pPr>
            <a:r>
              <a:rPr lang="en-US" sz="1100" b="1" dirty="0">
                <a:solidFill>
                  <a:prstClr val="black"/>
                </a:solidFill>
                <a:latin typeface="+mj-lt"/>
              </a:rPr>
              <a:t>MAYOR &amp; CITY COUNCIL</a:t>
            </a:r>
          </a:p>
          <a:p>
            <a:pPr algn="ctr" defTabSz="577850">
              <a:lnSpc>
                <a:spcPct val="90000"/>
              </a:lnSpc>
              <a:spcBef>
                <a:spcPct val="0"/>
              </a:spcBef>
              <a:spcAft>
                <a:spcPct val="35000"/>
              </a:spcAft>
            </a:pPr>
            <a:r>
              <a:rPr lang="en-US" sz="1100" b="1" dirty="0">
                <a:solidFill>
                  <a:prstClr val="black"/>
                </a:solidFill>
                <a:latin typeface="+mj-lt"/>
              </a:rPr>
              <a:t>Approve Capital Budget</a:t>
            </a:r>
          </a:p>
        </p:txBody>
      </p:sp>
      <p:cxnSp>
        <p:nvCxnSpPr>
          <p:cNvPr id="59" name="Straight Arrow Connector 58">
            <a:extLst>
              <a:ext uri="{FF2B5EF4-FFF2-40B4-BE49-F238E27FC236}">
                <a16:creationId xmlns:a16="http://schemas.microsoft.com/office/drawing/2014/main" id="{4443B364-5C19-4475-8B11-C731623E2A7B}"/>
              </a:ext>
            </a:extLst>
          </p:cNvPr>
          <p:cNvCxnSpPr>
            <a:cxnSpLocks/>
          </p:cNvCxnSpPr>
          <p:nvPr/>
        </p:nvCxnSpPr>
        <p:spPr>
          <a:xfrm>
            <a:off x="1992094" y="3789893"/>
            <a:ext cx="23459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4FD852B-AAA1-4B18-B9CB-2AFE457F7718}"/>
              </a:ext>
            </a:extLst>
          </p:cNvPr>
          <p:cNvCxnSpPr>
            <a:endCxn id="49" idx="2"/>
          </p:cNvCxnSpPr>
          <p:nvPr/>
        </p:nvCxnSpPr>
        <p:spPr>
          <a:xfrm flipH="1" flipV="1">
            <a:off x="788503" y="3019405"/>
            <a:ext cx="606510" cy="3263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2DD24AA-9CBD-4843-94EC-45B557B69647}"/>
              </a:ext>
            </a:extLst>
          </p:cNvPr>
          <p:cNvCxnSpPr>
            <a:cxnSpLocks/>
            <a:endCxn id="50" idx="1"/>
          </p:cNvCxnSpPr>
          <p:nvPr/>
        </p:nvCxnSpPr>
        <p:spPr>
          <a:xfrm>
            <a:off x="1395013" y="2569405"/>
            <a:ext cx="30953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descr="Hierarchy Level 2 Item 5">
            <a:extLst>
              <a:ext uri="{FF2B5EF4-FFF2-40B4-BE49-F238E27FC236}">
                <a16:creationId xmlns:a16="http://schemas.microsoft.com/office/drawing/2014/main" id="{D708CA0F-DFF0-4B57-B622-619A45E124AD}"/>
              </a:ext>
            </a:extLst>
          </p:cNvPr>
          <p:cNvSpPr/>
          <p:nvPr/>
        </p:nvSpPr>
        <p:spPr>
          <a:xfrm>
            <a:off x="9349326" y="4688708"/>
            <a:ext cx="1188000" cy="900000"/>
          </a:xfrm>
          <a:prstGeom prst="rect">
            <a:avLst/>
          </a:prstGeom>
          <a:solidFill>
            <a:schemeClr val="accent2">
              <a:lumMod val="60000"/>
              <a:lumOff val="40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marL="0" lvl="0" indent="0" algn="ctr" defTabSz="577850">
              <a:lnSpc>
                <a:spcPct val="90000"/>
              </a:lnSpc>
              <a:spcBef>
                <a:spcPct val="0"/>
              </a:spcBef>
              <a:spcAft>
                <a:spcPct val="35000"/>
              </a:spcAft>
              <a:buNone/>
            </a:pPr>
            <a:r>
              <a:rPr lang="en-US" sz="1100" b="1" kern="1200" dirty="0">
                <a:solidFill>
                  <a:prstClr val="black"/>
                </a:solidFill>
                <a:latin typeface="+mj-lt"/>
                <a:ea typeface="+mn-ea"/>
                <a:cs typeface="+mn-cs"/>
              </a:rPr>
              <a:t>IRC</a:t>
            </a:r>
          </a:p>
          <a:p>
            <a:pPr marL="0" lvl="0" indent="0" algn="ctr" defTabSz="577850">
              <a:lnSpc>
                <a:spcPct val="90000"/>
              </a:lnSpc>
              <a:spcBef>
                <a:spcPct val="0"/>
              </a:spcBef>
              <a:spcAft>
                <a:spcPct val="35000"/>
              </a:spcAft>
              <a:buNone/>
            </a:pPr>
            <a:r>
              <a:rPr lang="en-US" sz="1100" b="1" dirty="0">
                <a:solidFill>
                  <a:prstClr val="black"/>
                </a:solidFill>
                <a:latin typeface="+mj-lt"/>
              </a:rPr>
              <a:t>Monitors Project</a:t>
            </a:r>
            <a:endParaRPr lang="en-US" sz="1100" b="1" kern="1200" dirty="0">
              <a:solidFill>
                <a:prstClr val="black"/>
              </a:solidFill>
              <a:ea typeface="+mn-ea"/>
              <a:cs typeface="+mn-cs"/>
            </a:endParaRPr>
          </a:p>
        </p:txBody>
      </p:sp>
    </p:spTree>
    <p:extLst>
      <p:ext uri="{BB962C8B-B14F-4D97-AF65-F5344CB8AC3E}">
        <p14:creationId xmlns:p14="http://schemas.microsoft.com/office/powerpoint/2010/main" val="3738736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838200" y="365125"/>
            <a:ext cx="10515600" cy="846053"/>
          </a:xfrm>
        </p:spPr>
        <p:txBody>
          <a:bodyPr>
            <a:normAutofit/>
          </a:bodyPr>
          <a:lstStyle/>
          <a:p>
            <a:r>
              <a:rPr lang="en-US" dirty="0"/>
              <a:t>Our Team</a:t>
            </a:r>
          </a:p>
        </p:txBody>
      </p:sp>
      <p:sp>
        <p:nvSpPr>
          <p:cNvPr id="4" name="Content Placeholder 2">
            <a:extLst>
              <a:ext uri="{FF2B5EF4-FFF2-40B4-BE49-F238E27FC236}">
                <a16:creationId xmlns:a16="http://schemas.microsoft.com/office/drawing/2014/main" id="{87F5806E-8CA4-43DC-B98C-6EFC54EA2B8F}"/>
              </a:ext>
            </a:extLst>
          </p:cNvPr>
          <p:cNvSpPr>
            <a:spLocks noGrp="1"/>
          </p:cNvSpPr>
          <p:nvPr>
            <p:ph idx="1"/>
          </p:nvPr>
        </p:nvSpPr>
        <p:spPr>
          <a:xfrm>
            <a:off x="838200" y="2883473"/>
            <a:ext cx="10515600" cy="2763349"/>
          </a:xfrm>
        </p:spPr>
        <p:txBody>
          <a:bodyPr>
            <a:normAutofit/>
          </a:bodyPr>
          <a:lstStyle/>
          <a:p>
            <a:pPr marL="0" indent="0">
              <a:spcBef>
                <a:spcPts val="0"/>
              </a:spcBef>
              <a:buNone/>
            </a:pPr>
            <a:r>
              <a:rPr lang="en-US" sz="1800" b="1" u="sng" dirty="0"/>
              <a:t>Certification Team Members</a:t>
            </a:r>
          </a:p>
          <a:p>
            <a:pPr marL="0" indent="0">
              <a:spcBef>
                <a:spcPts val="0"/>
              </a:spcBef>
              <a:buNone/>
            </a:pPr>
            <a:r>
              <a:rPr lang="en-US" sz="1800" dirty="0"/>
              <a:t>Mark Miller – Major Maintenance Program Manager, Capital Development and Construction Management</a:t>
            </a:r>
          </a:p>
          <a:p>
            <a:pPr marL="0" indent="0">
              <a:spcBef>
                <a:spcPts val="0"/>
              </a:spcBef>
              <a:buNone/>
            </a:pPr>
            <a:r>
              <a:rPr lang="en-US" sz="1800" dirty="0"/>
              <a:t>Corey Lew – Project Controls Manager, Seattle City Light</a:t>
            </a:r>
          </a:p>
          <a:p>
            <a:pPr marL="0" indent="0">
              <a:spcBef>
                <a:spcPts val="0"/>
              </a:spcBef>
              <a:buNone/>
            </a:pPr>
            <a:r>
              <a:rPr lang="en-US" sz="1800" dirty="0"/>
              <a:t>Chris Woelfel – Program Manager, Seattle City Light</a:t>
            </a:r>
          </a:p>
          <a:p>
            <a:pPr marL="0" indent="0">
              <a:spcBef>
                <a:spcPts val="0"/>
              </a:spcBef>
              <a:buNone/>
            </a:pPr>
            <a:r>
              <a:rPr lang="en-US" sz="1800" dirty="0"/>
              <a:t>Brian Sperry – Program Manager, Seattle Department of Transportation</a:t>
            </a:r>
          </a:p>
          <a:p>
            <a:pPr marL="0" indent="0">
              <a:spcBef>
                <a:spcPts val="0"/>
              </a:spcBef>
              <a:buNone/>
            </a:pPr>
            <a:r>
              <a:rPr lang="en-US" sz="1800" dirty="0"/>
              <a:t>Hui Yang – Supervising Civil Engineer, Seattle Public Utilities</a:t>
            </a:r>
          </a:p>
          <a:p>
            <a:pPr marL="0" indent="0">
              <a:spcBef>
                <a:spcPts val="0"/>
              </a:spcBef>
              <a:buNone/>
            </a:pPr>
            <a:r>
              <a:rPr lang="en-US" sz="1800" dirty="0"/>
              <a:t>Jesse Gilliam – Senior Policy Advisor, City Purchasing and Contracting Services</a:t>
            </a:r>
          </a:p>
          <a:p>
            <a:pPr marL="0" indent="0">
              <a:spcBef>
                <a:spcPts val="0"/>
              </a:spcBef>
              <a:buNone/>
            </a:pPr>
            <a:r>
              <a:rPr lang="en-US" sz="1800" dirty="0"/>
              <a:t>Ian Hernandez – Senior Construction Contracts Specialist, City Purchasing and Contracting Services</a:t>
            </a:r>
          </a:p>
          <a:p>
            <a:pPr marL="0" indent="0">
              <a:spcBef>
                <a:spcPts val="0"/>
              </a:spcBef>
              <a:buNone/>
            </a:pPr>
            <a:r>
              <a:rPr lang="en-US" sz="1800" dirty="0"/>
              <a:t>Russell King – Attorney, City Attorney’s Office</a:t>
            </a:r>
          </a:p>
          <a:p>
            <a:pPr marL="0" indent="0">
              <a:spcBef>
                <a:spcPts val="0"/>
              </a:spcBef>
              <a:buNone/>
            </a:pPr>
            <a:endParaRPr lang="en-US" sz="1800" dirty="0"/>
          </a:p>
          <a:p>
            <a:pPr marL="0" indent="0">
              <a:spcBef>
                <a:spcPts val="0"/>
              </a:spcBef>
              <a:buNone/>
            </a:pPr>
            <a:r>
              <a:rPr lang="en-US" sz="1800" b="1" u="sng" dirty="0"/>
              <a:t>Additional Support</a:t>
            </a:r>
          </a:p>
          <a:p>
            <a:pPr marL="0" indent="0">
              <a:spcBef>
                <a:spcPts val="0"/>
              </a:spcBef>
              <a:buNone/>
            </a:pPr>
            <a:r>
              <a:rPr lang="en-US" sz="1800" dirty="0"/>
              <a:t>Rebecca Keith– Attorney, City Attorney’s Office</a:t>
            </a:r>
          </a:p>
          <a:p>
            <a:pPr marL="0" indent="0">
              <a:spcBef>
                <a:spcPts val="0"/>
              </a:spcBef>
              <a:buNone/>
            </a:pPr>
            <a:endParaRPr lang="en-US" sz="1800" b="1" u="sng" dirty="0"/>
          </a:p>
          <a:p>
            <a:pPr marL="0" indent="0">
              <a:spcBef>
                <a:spcPts val="0"/>
              </a:spcBef>
              <a:buNone/>
            </a:pPr>
            <a:endParaRPr lang="en-US" sz="1800" dirty="0"/>
          </a:p>
        </p:txBody>
      </p:sp>
      <p:sp>
        <p:nvSpPr>
          <p:cNvPr id="5" name="TextBox 4">
            <a:extLst>
              <a:ext uri="{FF2B5EF4-FFF2-40B4-BE49-F238E27FC236}">
                <a16:creationId xmlns:a16="http://schemas.microsoft.com/office/drawing/2014/main" id="{C585F1A8-830D-4D8D-A279-8D4571695054}"/>
              </a:ext>
            </a:extLst>
          </p:cNvPr>
          <p:cNvSpPr txBox="1"/>
          <p:nvPr/>
        </p:nvSpPr>
        <p:spPr>
          <a:xfrm>
            <a:off x="838200" y="1211178"/>
            <a:ext cx="10515600" cy="1588127"/>
          </a:xfrm>
          <a:prstGeom prst="rect">
            <a:avLst/>
          </a:prstGeom>
          <a:noFill/>
        </p:spPr>
        <p:txBody>
          <a:bodyPr wrap="square" rtlCol="0">
            <a:spAutoFit/>
          </a:bodyPr>
          <a:lstStyle/>
          <a:p>
            <a:pPr>
              <a:lnSpc>
                <a:spcPct val="90000"/>
              </a:lnSpc>
            </a:pPr>
            <a:r>
              <a:rPr lang="en-US" b="1" u="sng" dirty="0">
                <a:solidFill>
                  <a:schemeClr val="tx1">
                    <a:lumMod val="50000"/>
                  </a:schemeClr>
                </a:solidFill>
              </a:rPr>
              <a:t>Presenters:</a:t>
            </a:r>
          </a:p>
          <a:p>
            <a:pPr>
              <a:lnSpc>
                <a:spcPct val="90000"/>
              </a:lnSpc>
            </a:pPr>
            <a:r>
              <a:rPr lang="en-US" dirty="0">
                <a:solidFill>
                  <a:schemeClr val="tx1">
                    <a:lumMod val="50000"/>
                  </a:schemeClr>
                </a:solidFill>
              </a:rPr>
              <a:t>Liz Alzeer – Division Director, City Purchasing and Contracting Services</a:t>
            </a:r>
          </a:p>
          <a:p>
            <a:pPr>
              <a:lnSpc>
                <a:spcPct val="90000"/>
              </a:lnSpc>
            </a:pPr>
            <a:r>
              <a:rPr lang="en-US" dirty="0">
                <a:solidFill>
                  <a:schemeClr val="tx1">
                    <a:lumMod val="50000"/>
                  </a:schemeClr>
                </a:solidFill>
              </a:rPr>
              <a:t>Jessica Murphy – Construction Program Manager, Office of the Waterfront</a:t>
            </a:r>
          </a:p>
          <a:p>
            <a:pPr>
              <a:lnSpc>
                <a:spcPct val="90000"/>
              </a:lnSpc>
            </a:pPr>
            <a:r>
              <a:rPr lang="en-US" dirty="0">
                <a:solidFill>
                  <a:schemeClr val="tx1">
                    <a:lumMod val="50000"/>
                  </a:schemeClr>
                </a:solidFill>
              </a:rPr>
              <a:t>Alan Lord – Program Manager, Seattle Public Utilities</a:t>
            </a:r>
          </a:p>
          <a:p>
            <a:pPr>
              <a:lnSpc>
                <a:spcPct val="90000"/>
              </a:lnSpc>
            </a:pPr>
            <a:r>
              <a:rPr lang="en-US" dirty="0">
                <a:solidFill>
                  <a:schemeClr val="tx1">
                    <a:lumMod val="50000"/>
                  </a:schemeClr>
                </a:solidFill>
              </a:rPr>
              <a:t>Lloyd Dixon – Project Manager, Seattle City Light</a:t>
            </a:r>
          </a:p>
          <a:p>
            <a:pPr>
              <a:lnSpc>
                <a:spcPct val="90000"/>
              </a:lnSpc>
            </a:pPr>
            <a:r>
              <a:rPr lang="en-US" dirty="0">
                <a:solidFill>
                  <a:schemeClr val="tx1">
                    <a:lumMod val="50000"/>
                  </a:schemeClr>
                </a:solidFill>
              </a:rPr>
              <a:t>Mark Nakagawara – Construction Contracts Manager, City Purchasing and Contracting Services</a:t>
            </a:r>
          </a:p>
        </p:txBody>
      </p:sp>
    </p:spTree>
    <p:extLst>
      <p:ext uri="{BB962C8B-B14F-4D97-AF65-F5344CB8AC3E}">
        <p14:creationId xmlns:p14="http://schemas.microsoft.com/office/powerpoint/2010/main" val="3877322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412FB-07D4-4DD8-8922-50B6CA507CB0}"/>
              </a:ext>
            </a:extLst>
          </p:cNvPr>
          <p:cNvSpPr>
            <a:spLocks noGrp="1"/>
          </p:cNvSpPr>
          <p:nvPr>
            <p:ph type="title"/>
          </p:nvPr>
        </p:nvSpPr>
        <p:spPr>
          <a:xfrm>
            <a:off x="838200" y="118107"/>
            <a:ext cx="10515600" cy="1325563"/>
          </a:xfrm>
        </p:spPr>
        <p:txBody>
          <a:bodyPr/>
          <a:lstStyle/>
          <a:p>
            <a:r>
              <a:rPr lang="en-US" dirty="0"/>
              <a:t>Personnel with Knowledge and Experience</a:t>
            </a:r>
          </a:p>
        </p:txBody>
      </p:sp>
      <p:sp>
        <p:nvSpPr>
          <p:cNvPr id="3" name="Content Placeholder 2">
            <a:extLst>
              <a:ext uri="{FF2B5EF4-FFF2-40B4-BE49-F238E27FC236}">
                <a16:creationId xmlns:a16="http://schemas.microsoft.com/office/drawing/2014/main" id="{0A726A5D-3A22-4FD3-9D4B-C46D290D272C}"/>
              </a:ext>
            </a:extLst>
          </p:cNvPr>
          <p:cNvSpPr>
            <a:spLocks noGrp="1"/>
          </p:cNvSpPr>
          <p:nvPr>
            <p:ph idx="1"/>
          </p:nvPr>
        </p:nvSpPr>
        <p:spPr/>
        <p:txBody>
          <a:bodyPr>
            <a:normAutofit/>
          </a:bodyPr>
          <a:lstStyle/>
          <a:p>
            <a:r>
              <a:rPr lang="en-US" dirty="0"/>
              <a:t>49 staff members with DB and GC/CM project delivery experience including:</a:t>
            </a:r>
          </a:p>
          <a:p>
            <a:pPr lvl="1"/>
            <a:r>
              <a:rPr lang="en-US" dirty="0"/>
              <a:t>Project Managers, Engineers and Construction Managers</a:t>
            </a:r>
          </a:p>
          <a:p>
            <a:pPr lvl="1"/>
            <a:r>
              <a:rPr lang="en-US" dirty="0"/>
              <a:t>Financial Analysts</a:t>
            </a:r>
          </a:p>
          <a:p>
            <a:pPr lvl="1"/>
            <a:r>
              <a:rPr lang="en-US" dirty="0"/>
              <a:t>Contract Analysts </a:t>
            </a:r>
          </a:p>
          <a:p>
            <a:r>
              <a:rPr lang="en-US" dirty="0"/>
              <a:t>Active industry participation:</a:t>
            </a:r>
          </a:p>
          <a:p>
            <a:pPr lvl="1"/>
            <a:r>
              <a:rPr lang="en-US" dirty="0"/>
              <a:t>Rebecca Keith, CPARB Member (City Attorney’s Office)</a:t>
            </a:r>
          </a:p>
          <a:p>
            <a:pPr lvl="1"/>
            <a:r>
              <a:rPr lang="en-US" dirty="0"/>
              <a:t>Jessica Murphy, PRC Member (Office of the Waterfront)</a:t>
            </a:r>
          </a:p>
          <a:p>
            <a:endParaRPr lang="en-US" dirty="0"/>
          </a:p>
        </p:txBody>
      </p:sp>
      <p:sp>
        <p:nvSpPr>
          <p:cNvPr id="4" name="TextBox 3">
            <a:extLst>
              <a:ext uri="{FF2B5EF4-FFF2-40B4-BE49-F238E27FC236}">
                <a16:creationId xmlns:a16="http://schemas.microsoft.com/office/drawing/2014/main" id="{3A51282E-CE93-44D5-8C63-F3769B482858}"/>
              </a:ext>
            </a:extLst>
          </p:cNvPr>
          <p:cNvSpPr txBox="1"/>
          <p:nvPr/>
        </p:nvSpPr>
        <p:spPr>
          <a:xfrm>
            <a:off x="11214540" y="230188"/>
            <a:ext cx="816522" cy="923330"/>
          </a:xfrm>
          <a:prstGeom prst="rect">
            <a:avLst/>
          </a:prstGeom>
          <a:noFill/>
        </p:spPr>
        <p:txBody>
          <a:bodyPr wrap="square" rtlCol="0">
            <a:spAutoFit/>
          </a:bodyPr>
          <a:lstStyle/>
          <a:p>
            <a:r>
              <a:rPr lang="en-US" b="1" dirty="0">
                <a:solidFill>
                  <a:schemeClr val="tx1">
                    <a:lumMod val="50000"/>
                  </a:schemeClr>
                </a:solidFill>
              </a:rPr>
              <a:t>A, B.2, B.1, S12</a:t>
            </a:r>
          </a:p>
        </p:txBody>
      </p:sp>
    </p:spTree>
    <p:extLst>
      <p:ext uri="{BB962C8B-B14F-4D97-AF65-F5344CB8AC3E}">
        <p14:creationId xmlns:p14="http://schemas.microsoft.com/office/powerpoint/2010/main" val="16076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33142-37AC-4AAE-8246-98A6A0337D63}"/>
              </a:ext>
            </a:extLst>
          </p:cNvPr>
          <p:cNvSpPr>
            <a:spLocks noGrp="1"/>
          </p:cNvSpPr>
          <p:nvPr>
            <p:ph type="title"/>
          </p:nvPr>
        </p:nvSpPr>
        <p:spPr>
          <a:xfrm>
            <a:off x="694694" y="437767"/>
            <a:ext cx="9439031" cy="693654"/>
          </a:xfrm>
        </p:spPr>
        <p:txBody>
          <a:bodyPr>
            <a:normAutofit fontScale="90000"/>
          </a:bodyPr>
          <a:lstStyle/>
          <a:p>
            <a:r>
              <a:rPr lang="en-US" dirty="0"/>
              <a:t>Internal Approval Process Chart</a:t>
            </a:r>
          </a:p>
        </p:txBody>
      </p:sp>
      <p:graphicFrame>
        <p:nvGraphicFramePr>
          <p:cNvPr id="8" name="Content Placeholder 7">
            <a:extLst>
              <a:ext uri="{FF2B5EF4-FFF2-40B4-BE49-F238E27FC236}">
                <a16:creationId xmlns:a16="http://schemas.microsoft.com/office/drawing/2014/main" id="{8A451054-4763-4372-9AF4-1A165411CDDE}"/>
              </a:ext>
            </a:extLst>
          </p:cNvPr>
          <p:cNvGraphicFramePr>
            <a:graphicFrameLocks noGrp="1"/>
          </p:cNvGraphicFramePr>
          <p:nvPr>
            <p:ph idx="1"/>
            <p:extLst>
              <p:ext uri="{D42A27DB-BD31-4B8C-83A1-F6EECF244321}">
                <p14:modId xmlns:p14="http://schemas.microsoft.com/office/powerpoint/2010/main" val="1705951983"/>
              </p:ext>
            </p:extLst>
          </p:nvPr>
        </p:nvGraphicFramePr>
        <p:xfrm>
          <a:off x="838199" y="1151623"/>
          <a:ext cx="9152020" cy="4200763"/>
        </p:xfrm>
        <a:graphic>
          <a:graphicData uri="http://schemas.openxmlformats.org/drawingml/2006/table">
            <a:tbl>
              <a:tblPr firstRow="1" firstCol="1" bandRow="1">
                <a:tableStyleId>{5C22544A-7EE6-4342-B048-85BDC9FD1C3A}</a:tableStyleId>
              </a:tblPr>
              <a:tblGrid>
                <a:gridCol w="2603964">
                  <a:extLst>
                    <a:ext uri="{9D8B030D-6E8A-4147-A177-3AD203B41FA5}">
                      <a16:colId xmlns:a16="http://schemas.microsoft.com/office/drawing/2014/main" val="1054998176"/>
                    </a:ext>
                  </a:extLst>
                </a:gridCol>
                <a:gridCol w="565379">
                  <a:extLst>
                    <a:ext uri="{9D8B030D-6E8A-4147-A177-3AD203B41FA5}">
                      <a16:colId xmlns:a16="http://schemas.microsoft.com/office/drawing/2014/main" val="115729285"/>
                    </a:ext>
                  </a:extLst>
                </a:gridCol>
                <a:gridCol w="2587012">
                  <a:extLst>
                    <a:ext uri="{9D8B030D-6E8A-4147-A177-3AD203B41FA5}">
                      <a16:colId xmlns:a16="http://schemas.microsoft.com/office/drawing/2014/main" val="59921707"/>
                    </a:ext>
                  </a:extLst>
                </a:gridCol>
                <a:gridCol w="565379">
                  <a:extLst>
                    <a:ext uri="{9D8B030D-6E8A-4147-A177-3AD203B41FA5}">
                      <a16:colId xmlns:a16="http://schemas.microsoft.com/office/drawing/2014/main" val="1076884552"/>
                    </a:ext>
                  </a:extLst>
                </a:gridCol>
                <a:gridCol w="2830286">
                  <a:extLst>
                    <a:ext uri="{9D8B030D-6E8A-4147-A177-3AD203B41FA5}">
                      <a16:colId xmlns:a16="http://schemas.microsoft.com/office/drawing/2014/main" val="3778761066"/>
                    </a:ext>
                  </a:extLst>
                </a:gridCol>
              </a:tblGrid>
              <a:tr h="287663">
                <a:tc>
                  <a:txBody>
                    <a:bodyPr/>
                    <a:lstStyle/>
                    <a:p>
                      <a:pPr marL="0" marR="0" algn="ctr">
                        <a:spcBef>
                          <a:spcPts val="0"/>
                        </a:spcBef>
                        <a:spcAft>
                          <a:spcPts val="0"/>
                        </a:spcAft>
                      </a:pPr>
                      <a:r>
                        <a:rPr lang="en-US" sz="1800" b="1" dirty="0">
                          <a:solidFill>
                            <a:schemeClr val="bg1"/>
                          </a:solidFill>
                          <a:effectLst/>
                        </a:rPr>
                        <a:t>Step 1</a:t>
                      </a:r>
                      <a:endPar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DA5"/>
                    </a:solidFill>
                  </a:tcPr>
                </a:tc>
                <a:tc>
                  <a:txBody>
                    <a:bodyPr/>
                    <a:lstStyle/>
                    <a:p>
                      <a:pPr marL="0" marR="0">
                        <a:spcBef>
                          <a:spcPts val="0"/>
                        </a:spcBef>
                        <a:spcAft>
                          <a:spcPts val="0"/>
                        </a:spcAft>
                      </a:pPr>
                      <a:r>
                        <a:rPr lang="en-US" sz="1100" b="0" dirty="0">
                          <a:solidFill>
                            <a:srgbClr val="003DA5"/>
                          </a:solidFill>
                          <a:effectLst/>
                        </a:rPr>
                        <a:t> </a:t>
                      </a:r>
                      <a:endParaRPr lang="en-US" sz="1100" b="0" dirty="0">
                        <a:solidFill>
                          <a:srgbClr val="003DA5"/>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1800" b="1" dirty="0">
                          <a:solidFill>
                            <a:schemeClr val="bg1"/>
                          </a:solidFill>
                          <a:effectLst/>
                        </a:rPr>
                        <a:t>Step 2</a:t>
                      </a:r>
                      <a:endPar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DA5"/>
                    </a:solidFill>
                  </a:tcPr>
                </a:tc>
                <a:tc>
                  <a:txBody>
                    <a:bodyPr/>
                    <a:lstStyle/>
                    <a:p>
                      <a:pPr marL="0" marR="0">
                        <a:spcBef>
                          <a:spcPts val="0"/>
                        </a:spcBef>
                        <a:spcAft>
                          <a:spcPts val="0"/>
                        </a:spcAft>
                      </a:pPr>
                      <a:r>
                        <a:rPr lang="en-US" sz="1100" b="0" dirty="0">
                          <a:solidFill>
                            <a:srgbClr val="003DA5"/>
                          </a:solidFill>
                          <a:effectLst/>
                        </a:rPr>
                        <a:t> </a:t>
                      </a:r>
                      <a:endParaRPr lang="en-US" sz="1100" b="0" dirty="0">
                        <a:solidFill>
                          <a:srgbClr val="003DA5"/>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1800" b="1" dirty="0">
                          <a:solidFill>
                            <a:schemeClr val="bg1"/>
                          </a:solidFill>
                          <a:effectLst/>
                        </a:rPr>
                        <a:t>Step 3</a:t>
                      </a:r>
                      <a:endPar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DA5"/>
                    </a:solidFill>
                  </a:tcPr>
                </a:tc>
                <a:extLst>
                  <a:ext uri="{0D108BD9-81ED-4DB2-BD59-A6C34878D82A}">
                    <a16:rowId xmlns:a16="http://schemas.microsoft.com/office/drawing/2014/main" val="1892787857"/>
                  </a:ext>
                </a:extLst>
              </a:tr>
              <a:tr h="1757680">
                <a:tc>
                  <a:txBody>
                    <a:bodyPr/>
                    <a:lstStyle/>
                    <a:p>
                      <a:pPr marL="0" marR="0">
                        <a:spcBef>
                          <a:spcPts val="0"/>
                        </a:spcBef>
                        <a:spcAft>
                          <a:spcPts val="0"/>
                        </a:spcAft>
                      </a:pPr>
                      <a:r>
                        <a:rPr lang="en-US" sz="1100" b="1" dirty="0">
                          <a:solidFill>
                            <a:srgbClr val="003DA5"/>
                          </a:solidFill>
                          <a:effectLst/>
                        </a:rPr>
                        <a:t>Capital department develops project scope, budget, schedule, programmatic details and construction risk assessment; conducts project methodology review; and submits a Contracting Type Assessment, </a:t>
                      </a:r>
                      <a:r>
                        <a:rPr lang="en-US" sz="1100" b="1" i="0" dirty="0">
                          <a:solidFill>
                            <a:srgbClr val="FF0000"/>
                          </a:solidFill>
                          <a:effectLst/>
                        </a:rPr>
                        <a:t>including a section of supplemental questions specific to DB or GC/CM delivery</a:t>
                      </a:r>
                      <a:r>
                        <a:rPr lang="en-US" sz="1100" b="1" dirty="0">
                          <a:solidFill>
                            <a:srgbClr val="003DA5"/>
                          </a:solidFill>
                          <a:effectLst/>
                        </a:rPr>
                        <a:t>, to CPCS.</a:t>
                      </a:r>
                      <a:endParaRPr lang="en-US" sz="1100" b="1" dirty="0">
                        <a:solidFill>
                          <a:srgbClr val="003DA5"/>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1100" b="0" dirty="0">
                        <a:solidFill>
                          <a:srgbClr val="003DA5"/>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100" b="1" dirty="0">
                          <a:solidFill>
                            <a:srgbClr val="FF0000"/>
                          </a:solidFill>
                          <a:effectLst/>
                        </a:rPr>
                        <a:t>CPCS forwards projects requesting DB or GC/CM delivery to an interdepartmental Internal Review Committee (IRC), comprised of trained and experienced staff who evaluate the ability of projects to meet the criteria of RCW 39.10.</a:t>
                      </a:r>
                      <a:endParaRPr lang="en-US" sz="11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1100" b="0" dirty="0">
                        <a:solidFill>
                          <a:srgbClr val="003DA5"/>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100" b="1" dirty="0">
                          <a:solidFill>
                            <a:srgbClr val="FF0000"/>
                          </a:solidFill>
                          <a:effectLst/>
                        </a:rPr>
                        <a:t>The Internal Review Committee, which meets as needed to review projects requesting DB or GC/CM delivery in a timely manner, reviews the project and requests follow up information from capital departments as needed, prior to making a final determination.</a:t>
                      </a:r>
                      <a:endParaRPr lang="en-US" sz="11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5480882"/>
                  </a:ext>
                </a:extLst>
              </a:tr>
              <a:tr h="0">
                <a:tc>
                  <a:txBody>
                    <a:bodyPr/>
                    <a:lstStyle/>
                    <a:p>
                      <a:pPr marL="0" marR="0">
                        <a:spcBef>
                          <a:spcPts val="0"/>
                        </a:spcBef>
                        <a:spcAft>
                          <a:spcPts val="0"/>
                        </a:spcAft>
                      </a:pPr>
                      <a:endParaRPr lang="en-US" sz="1100" b="0" dirty="0">
                        <a:solidFill>
                          <a:srgbClr val="003DA5"/>
                        </a:solidFill>
                        <a:effectLst/>
                      </a:endParaRPr>
                    </a:p>
                    <a:p>
                      <a:pPr marL="0" marR="0">
                        <a:spcBef>
                          <a:spcPts val="0"/>
                        </a:spcBef>
                        <a:spcAft>
                          <a:spcPts val="0"/>
                        </a:spcAft>
                      </a:pPr>
                      <a:r>
                        <a:rPr lang="en-US" sz="1100" b="0" dirty="0">
                          <a:solidFill>
                            <a:srgbClr val="003DA5"/>
                          </a:solidFill>
                          <a:effectLst/>
                        </a:rPr>
                        <a:t> </a:t>
                      </a:r>
                      <a:endParaRPr lang="en-US" sz="1100" b="0" dirty="0">
                        <a:solidFill>
                          <a:srgbClr val="003DA5"/>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100" b="0" dirty="0">
                          <a:solidFill>
                            <a:srgbClr val="003DA5"/>
                          </a:solidFill>
                          <a:effectLst/>
                        </a:rPr>
                        <a:t> </a:t>
                      </a:r>
                      <a:endParaRPr lang="en-US" sz="1100" b="0" dirty="0">
                        <a:solidFill>
                          <a:srgbClr val="003DA5"/>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100" b="0" dirty="0">
                          <a:solidFill>
                            <a:srgbClr val="003DA5"/>
                          </a:solidFill>
                          <a:effectLst/>
                        </a:rPr>
                        <a:t> </a:t>
                      </a:r>
                      <a:endParaRPr lang="en-US" sz="1100" b="0" dirty="0">
                        <a:solidFill>
                          <a:srgbClr val="003DA5"/>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100" b="0" dirty="0">
                          <a:solidFill>
                            <a:srgbClr val="003DA5"/>
                          </a:solidFill>
                          <a:effectLst/>
                        </a:rPr>
                        <a:t> </a:t>
                      </a:r>
                      <a:endParaRPr lang="en-US" sz="1100" b="0" dirty="0">
                        <a:solidFill>
                          <a:srgbClr val="003DA5"/>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100" b="0" dirty="0">
                          <a:solidFill>
                            <a:srgbClr val="003DA5"/>
                          </a:solidFill>
                          <a:effectLst/>
                        </a:rPr>
                        <a:t> </a:t>
                      </a:r>
                      <a:endParaRPr lang="en-US" sz="1100" b="0" dirty="0">
                        <a:solidFill>
                          <a:srgbClr val="003DA5"/>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04446873"/>
                  </a:ext>
                </a:extLst>
              </a:tr>
              <a:tr h="295000">
                <a:tc>
                  <a:txBody>
                    <a:bodyPr/>
                    <a:lstStyle/>
                    <a:p>
                      <a:pPr marL="0" marR="0" algn="ctr">
                        <a:spcBef>
                          <a:spcPts val="0"/>
                        </a:spcBef>
                        <a:spcAft>
                          <a:spcPts val="0"/>
                        </a:spcAft>
                      </a:pPr>
                      <a:r>
                        <a:rPr lang="en-US" sz="1800" b="1" dirty="0">
                          <a:solidFill>
                            <a:schemeClr val="bg1"/>
                          </a:solidFill>
                          <a:effectLst/>
                        </a:rPr>
                        <a:t>Step 4</a:t>
                      </a:r>
                      <a:endPar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DA5"/>
                    </a:solidFill>
                  </a:tcPr>
                </a:tc>
                <a:tc>
                  <a:txBody>
                    <a:bodyPr/>
                    <a:lstStyle/>
                    <a:p>
                      <a:pPr marL="0" marR="0">
                        <a:spcBef>
                          <a:spcPts val="0"/>
                        </a:spcBef>
                        <a:spcAft>
                          <a:spcPts val="0"/>
                        </a:spcAft>
                      </a:pPr>
                      <a:r>
                        <a:rPr lang="en-US" sz="1100" b="0" dirty="0">
                          <a:solidFill>
                            <a:srgbClr val="003DA5"/>
                          </a:solidFill>
                          <a:effectLst/>
                        </a:rPr>
                        <a:t> </a:t>
                      </a:r>
                      <a:endParaRPr lang="en-US" sz="1100" b="0" dirty="0">
                        <a:solidFill>
                          <a:srgbClr val="003DA5"/>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1800" b="1" dirty="0">
                          <a:solidFill>
                            <a:schemeClr val="bg1"/>
                          </a:solidFill>
                          <a:effectLst/>
                        </a:rPr>
                        <a:t>Step 5</a:t>
                      </a:r>
                      <a:endPar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DA5"/>
                    </a:solidFill>
                  </a:tcPr>
                </a:tc>
                <a:tc>
                  <a:txBody>
                    <a:bodyPr/>
                    <a:lstStyle/>
                    <a:p>
                      <a:pPr marL="0" marR="0">
                        <a:spcBef>
                          <a:spcPts val="0"/>
                        </a:spcBef>
                        <a:spcAft>
                          <a:spcPts val="0"/>
                        </a:spcAft>
                      </a:pPr>
                      <a:r>
                        <a:rPr lang="en-US" sz="1100" b="0" dirty="0">
                          <a:solidFill>
                            <a:srgbClr val="003DA5"/>
                          </a:solidFill>
                          <a:effectLst/>
                        </a:rPr>
                        <a:t> </a:t>
                      </a:r>
                      <a:endParaRPr lang="en-US" sz="1100" b="0" dirty="0">
                        <a:solidFill>
                          <a:srgbClr val="003DA5"/>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algn="ctr">
                        <a:spcBef>
                          <a:spcPts val="0"/>
                        </a:spcBef>
                        <a:spcAft>
                          <a:spcPts val="0"/>
                        </a:spcAft>
                      </a:pPr>
                      <a:r>
                        <a:rPr lang="en-US" sz="1800" b="1" dirty="0">
                          <a:solidFill>
                            <a:schemeClr val="bg1"/>
                          </a:solidFill>
                          <a:effectLst/>
                        </a:rPr>
                        <a:t>Step 6</a:t>
                      </a:r>
                      <a:endParaRPr lang="en-US"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DA5"/>
                    </a:solidFill>
                  </a:tcPr>
                </a:tc>
                <a:extLst>
                  <a:ext uri="{0D108BD9-81ED-4DB2-BD59-A6C34878D82A}">
                    <a16:rowId xmlns:a16="http://schemas.microsoft.com/office/drawing/2014/main" val="2378917260"/>
                  </a:ext>
                </a:extLst>
              </a:tr>
              <a:tr h="1525140">
                <a:tc>
                  <a:txBody>
                    <a:bodyPr/>
                    <a:lstStyle/>
                    <a:p>
                      <a:pPr marL="0" marR="0">
                        <a:spcBef>
                          <a:spcPts val="0"/>
                        </a:spcBef>
                        <a:spcAft>
                          <a:spcPts val="0"/>
                        </a:spcAft>
                      </a:pPr>
                      <a:r>
                        <a:rPr lang="en-US" sz="1100" b="1" dirty="0">
                          <a:solidFill>
                            <a:srgbClr val="FF0000"/>
                          </a:solidFill>
                          <a:effectLst/>
                        </a:rPr>
                        <a:t>The Internal Review Committee makes a final determination whether the project may proceed as DB or GC/CM. The committee prepares and disseminates a written statement of its reasons for approving or disapproving the project for DB or GC/CM delivery.</a:t>
                      </a:r>
                      <a:endParaRPr lang="en-US" sz="11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1100" b="0" dirty="0">
                        <a:solidFill>
                          <a:srgbClr val="003DA5"/>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100" b="1" dirty="0">
                          <a:solidFill>
                            <a:srgbClr val="003DA5"/>
                          </a:solidFill>
                          <a:effectLst/>
                        </a:rPr>
                        <a:t>If approved, the capital department proceeds with DB or GC/CM project procurement, in accordance with the approach defined in the approved Contracting Type Assessment. </a:t>
                      </a:r>
                    </a:p>
                    <a:p>
                      <a:pPr marL="0" marR="0">
                        <a:spcBef>
                          <a:spcPts val="0"/>
                        </a:spcBef>
                        <a:spcAft>
                          <a:spcPts val="0"/>
                        </a:spcAft>
                      </a:pPr>
                      <a:r>
                        <a:rPr lang="en-US" sz="1100" b="0" dirty="0">
                          <a:solidFill>
                            <a:srgbClr val="003DA5"/>
                          </a:solidFill>
                          <a:effectLst/>
                        </a:rPr>
                        <a:t> </a:t>
                      </a:r>
                      <a:endParaRPr lang="en-US" sz="1100" b="0" dirty="0">
                        <a:solidFill>
                          <a:srgbClr val="003DA5"/>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1100" b="0" dirty="0">
                        <a:solidFill>
                          <a:srgbClr val="003DA5"/>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spcBef>
                          <a:spcPts val="0"/>
                        </a:spcBef>
                        <a:spcAft>
                          <a:spcPts val="0"/>
                        </a:spcAft>
                      </a:pPr>
                      <a:r>
                        <a:rPr lang="en-US" sz="1100" b="1" dirty="0">
                          <a:solidFill>
                            <a:srgbClr val="FF0000"/>
                          </a:solidFill>
                          <a:effectLst/>
                        </a:rPr>
                        <a:t>The Internal Review Committee conducts quarterly oversight reviews of the project. Project is monitored for statutory compliance, best practices and progress consistent with originally approved project approach. </a:t>
                      </a:r>
                    </a:p>
                    <a:p>
                      <a:pPr marL="0" marR="0">
                        <a:spcBef>
                          <a:spcPts val="0"/>
                        </a:spcBef>
                        <a:spcAft>
                          <a:spcPts val="0"/>
                        </a:spcAft>
                      </a:pPr>
                      <a:r>
                        <a:rPr lang="en-US" sz="1100" b="0" dirty="0">
                          <a:solidFill>
                            <a:srgbClr val="003DA5"/>
                          </a:solidFill>
                          <a:effectLst/>
                        </a:rPr>
                        <a:t> </a:t>
                      </a:r>
                      <a:endParaRPr lang="en-US" sz="1100" b="0" dirty="0">
                        <a:solidFill>
                          <a:srgbClr val="003DA5"/>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3342695"/>
                  </a:ext>
                </a:extLst>
              </a:tr>
            </a:tbl>
          </a:graphicData>
        </a:graphic>
      </p:graphicFrame>
      <p:sp>
        <p:nvSpPr>
          <p:cNvPr id="14" name="TextBox 13">
            <a:extLst>
              <a:ext uri="{FF2B5EF4-FFF2-40B4-BE49-F238E27FC236}">
                <a16:creationId xmlns:a16="http://schemas.microsoft.com/office/drawing/2014/main" id="{B0529C7F-D898-4C03-914A-116D08729313}"/>
              </a:ext>
            </a:extLst>
          </p:cNvPr>
          <p:cNvSpPr txBox="1"/>
          <p:nvPr/>
        </p:nvSpPr>
        <p:spPr>
          <a:xfrm>
            <a:off x="838199" y="5552488"/>
            <a:ext cx="9152020" cy="307777"/>
          </a:xfrm>
          <a:prstGeom prst="rect">
            <a:avLst/>
          </a:prstGeom>
          <a:noFill/>
        </p:spPr>
        <p:txBody>
          <a:bodyPr wrap="square" rtlCol="0">
            <a:spAutoFit/>
          </a:bodyPr>
          <a:lstStyle/>
          <a:p>
            <a:pPr algn="ctr"/>
            <a:r>
              <a:rPr lang="en-US" sz="1400" b="1" dirty="0">
                <a:solidFill>
                  <a:srgbClr val="FF0000"/>
                </a:solidFill>
              </a:rPr>
              <a:t>Red text </a:t>
            </a:r>
            <a:r>
              <a:rPr lang="en-US" sz="1400" b="1" dirty="0"/>
              <a:t>denotes process steps added since the City of Seattle’s previous application in 2017.</a:t>
            </a:r>
          </a:p>
        </p:txBody>
      </p:sp>
      <p:sp>
        <p:nvSpPr>
          <p:cNvPr id="3" name="TextBox 2">
            <a:extLst>
              <a:ext uri="{FF2B5EF4-FFF2-40B4-BE49-F238E27FC236}">
                <a16:creationId xmlns:a16="http://schemas.microsoft.com/office/drawing/2014/main" id="{7B1EAF42-87D3-497B-8EE8-7D9D4DD92808}"/>
              </a:ext>
            </a:extLst>
          </p:cNvPr>
          <p:cNvSpPr txBox="1"/>
          <p:nvPr/>
        </p:nvSpPr>
        <p:spPr>
          <a:xfrm>
            <a:off x="11115675" y="114602"/>
            <a:ext cx="923925" cy="1477328"/>
          </a:xfrm>
          <a:prstGeom prst="rect">
            <a:avLst/>
          </a:prstGeom>
          <a:noFill/>
        </p:spPr>
        <p:txBody>
          <a:bodyPr wrap="square" rtlCol="0">
            <a:spAutoFit/>
          </a:bodyPr>
          <a:lstStyle/>
          <a:p>
            <a:r>
              <a:rPr lang="en-US" b="1" dirty="0">
                <a:solidFill>
                  <a:schemeClr val="tx1">
                    <a:lumMod val="50000"/>
                  </a:schemeClr>
                </a:solidFill>
              </a:rPr>
              <a:t>A, B.3, B.5, B.7, S3, S4, S5, S6</a:t>
            </a:r>
          </a:p>
        </p:txBody>
      </p:sp>
    </p:spTree>
    <p:extLst>
      <p:ext uri="{BB962C8B-B14F-4D97-AF65-F5344CB8AC3E}">
        <p14:creationId xmlns:p14="http://schemas.microsoft.com/office/powerpoint/2010/main" val="993175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C26C-E92E-4C68-9AA6-7E00158D98FF}"/>
              </a:ext>
            </a:extLst>
          </p:cNvPr>
          <p:cNvSpPr>
            <a:spLocks noGrp="1"/>
          </p:cNvSpPr>
          <p:nvPr>
            <p:ph type="title"/>
          </p:nvPr>
        </p:nvSpPr>
        <p:spPr>
          <a:xfrm>
            <a:off x="838200" y="365124"/>
            <a:ext cx="10515600" cy="1325563"/>
          </a:xfrm>
        </p:spPr>
        <p:txBody>
          <a:bodyPr/>
          <a:lstStyle/>
          <a:p>
            <a:r>
              <a:rPr lang="en-US" dirty="0"/>
              <a:t>DB &amp; GC/CM Determination Process: 	 Internal Review Committee</a:t>
            </a:r>
          </a:p>
        </p:txBody>
      </p:sp>
      <p:sp>
        <p:nvSpPr>
          <p:cNvPr id="3" name="Content Placeholder 2">
            <a:extLst>
              <a:ext uri="{FF2B5EF4-FFF2-40B4-BE49-F238E27FC236}">
                <a16:creationId xmlns:a16="http://schemas.microsoft.com/office/drawing/2014/main" id="{C593F729-CA7A-4DAA-B9AF-C2080B9A5863}"/>
              </a:ext>
            </a:extLst>
          </p:cNvPr>
          <p:cNvSpPr>
            <a:spLocks noGrp="1"/>
          </p:cNvSpPr>
          <p:nvPr>
            <p:ph idx="1"/>
          </p:nvPr>
        </p:nvSpPr>
        <p:spPr>
          <a:xfrm>
            <a:off x="838200" y="1690687"/>
            <a:ext cx="10515600" cy="4087324"/>
          </a:xfrm>
        </p:spPr>
        <p:txBody>
          <a:bodyPr>
            <a:normAutofit lnSpcReduction="10000"/>
          </a:bodyPr>
          <a:lstStyle/>
          <a:p>
            <a:r>
              <a:rPr lang="en-US" dirty="0"/>
              <a:t>Selected by Capital Department heads</a:t>
            </a:r>
          </a:p>
          <a:p>
            <a:r>
              <a:rPr lang="en-US" dirty="0"/>
              <a:t>Experienced experts in DB and GC/CM contracting</a:t>
            </a:r>
          </a:p>
          <a:p>
            <a:r>
              <a:rPr lang="en-US" dirty="0"/>
              <a:t>Reviews all proposed DB and GC/CM projects</a:t>
            </a:r>
          </a:p>
          <a:p>
            <a:r>
              <a:rPr lang="en-US" dirty="0"/>
              <a:t>Quarterly monitoring for statutory compliance</a:t>
            </a:r>
          </a:p>
          <a:p>
            <a:r>
              <a:rPr lang="en-US" dirty="0"/>
              <a:t>May make recommendations for statutory compliance</a:t>
            </a:r>
          </a:p>
          <a:p>
            <a:r>
              <a:rPr lang="en-US" dirty="0"/>
              <a:t>Identifies global lessons learned and process improvement opportunities across projects</a:t>
            </a:r>
          </a:p>
          <a:p>
            <a:r>
              <a:rPr lang="en-US" dirty="0"/>
              <a:t>Members serve three years</a:t>
            </a:r>
          </a:p>
        </p:txBody>
      </p:sp>
      <p:sp>
        <p:nvSpPr>
          <p:cNvPr id="4" name="TextBox 3">
            <a:extLst>
              <a:ext uri="{FF2B5EF4-FFF2-40B4-BE49-F238E27FC236}">
                <a16:creationId xmlns:a16="http://schemas.microsoft.com/office/drawing/2014/main" id="{B151434F-42B5-4F71-B919-132B550FBC6F}"/>
              </a:ext>
            </a:extLst>
          </p:cNvPr>
          <p:cNvSpPr txBox="1"/>
          <p:nvPr/>
        </p:nvSpPr>
        <p:spPr>
          <a:xfrm>
            <a:off x="11115675" y="41959"/>
            <a:ext cx="923925" cy="1200329"/>
          </a:xfrm>
          <a:prstGeom prst="rect">
            <a:avLst/>
          </a:prstGeom>
          <a:noFill/>
        </p:spPr>
        <p:txBody>
          <a:bodyPr wrap="square" rtlCol="0">
            <a:spAutoFit/>
          </a:bodyPr>
          <a:lstStyle/>
          <a:p>
            <a:r>
              <a:rPr lang="en-US" b="1" dirty="0">
                <a:solidFill>
                  <a:schemeClr val="tx1">
                    <a:lumMod val="50000"/>
                  </a:schemeClr>
                </a:solidFill>
              </a:rPr>
              <a:t>A, B.3, B.5, B.7, S1, S2, S10</a:t>
            </a:r>
          </a:p>
        </p:txBody>
      </p:sp>
    </p:spTree>
    <p:extLst>
      <p:ext uri="{BB962C8B-B14F-4D97-AF65-F5344CB8AC3E}">
        <p14:creationId xmlns:p14="http://schemas.microsoft.com/office/powerpoint/2010/main" val="648669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40725-93F8-4FF5-91A6-27A755C97F61}"/>
              </a:ext>
            </a:extLst>
          </p:cNvPr>
          <p:cNvSpPr>
            <a:spLocks noGrp="1"/>
          </p:cNvSpPr>
          <p:nvPr>
            <p:ph type="title"/>
          </p:nvPr>
        </p:nvSpPr>
        <p:spPr>
          <a:xfrm>
            <a:off x="838200" y="117850"/>
            <a:ext cx="10515600" cy="1325563"/>
          </a:xfrm>
        </p:spPr>
        <p:txBody>
          <a:bodyPr/>
          <a:lstStyle/>
          <a:p>
            <a:r>
              <a:rPr lang="en-US" dirty="0"/>
              <a:t>Public Works Management Experience</a:t>
            </a:r>
          </a:p>
        </p:txBody>
      </p:sp>
      <p:sp>
        <p:nvSpPr>
          <p:cNvPr id="3" name="Content Placeholder 2">
            <a:extLst>
              <a:ext uri="{FF2B5EF4-FFF2-40B4-BE49-F238E27FC236}">
                <a16:creationId xmlns:a16="http://schemas.microsoft.com/office/drawing/2014/main" id="{45A53C81-05CC-43BD-8214-05E4AE0492B2}"/>
              </a:ext>
            </a:extLst>
          </p:cNvPr>
          <p:cNvSpPr>
            <a:spLocks noGrp="1"/>
          </p:cNvSpPr>
          <p:nvPr>
            <p:ph idx="1"/>
          </p:nvPr>
        </p:nvSpPr>
        <p:spPr>
          <a:xfrm>
            <a:off x="728784" y="1385338"/>
            <a:ext cx="6412245" cy="4087324"/>
          </a:xfrm>
        </p:spPr>
        <p:txBody>
          <a:bodyPr>
            <a:noAutofit/>
          </a:bodyPr>
          <a:lstStyle/>
          <a:p>
            <a:r>
              <a:rPr lang="en-US" sz="2400" dirty="0"/>
              <a:t>45 projects valued at $5M or above delivered in the past 10 years, including five Design-Build and eight GC/CM projects (Attachment B)</a:t>
            </a:r>
          </a:p>
          <a:p>
            <a:r>
              <a:rPr lang="en-US" sz="2400" dirty="0"/>
              <a:t>Capital project categories: transportation; water, wastewater, drainage and solid waste; electric utility; and general government and public facilities</a:t>
            </a:r>
          </a:p>
          <a:p>
            <a:r>
              <a:rPr lang="en-US" sz="2400" dirty="0"/>
              <a:t>331 Public Works projects awarded to-date since the City’s previous certification application in January 2017</a:t>
            </a:r>
          </a:p>
          <a:p>
            <a:r>
              <a:rPr lang="en-US" sz="2400" dirty="0"/>
              <a:t>Well-developed and enthusiastic bidding pool</a:t>
            </a:r>
          </a:p>
        </p:txBody>
      </p:sp>
      <p:sp>
        <p:nvSpPr>
          <p:cNvPr id="4" name="Rectangle 3">
            <a:extLst>
              <a:ext uri="{FF2B5EF4-FFF2-40B4-BE49-F238E27FC236}">
                <a16:creationId xmlns:a16="http://schemas.microsoft.com/office/drawing/2014/main" id="{486CB33F-608F-4FD8-8FA4-A6EE509B7C0D}"/>
              </a:ext>
            </a:extLst>
          </p:cNvPr>
          <p:cNvSpPr/>
          <p:nvPr/>
        </p:nvSpPr>
        <p:spPr>
          <a:xfrm>
            <a:off x="3048000" y="3105835"/>
            <a:ext cx="6096000" cy="646331"/>
          </a:xfrm>
          <a:prstGeom prst="rect">
            <a:avLst/>
          </a:prstGeom>
        </p:spPr>
        <p:txBody>
          <a:bodyPr>
            <a:spAutoFit/>
          </a:bodyPr>
          <a:lstStyle/>
          <a:p>
            <a:endParaRPr lang="en-US" dirty="0">
              <a:latin typeface="Times New Roman" panose="02020603050405020304" pitchFamily="18" charset="0"/>
            </a:endParaRPr>
          </a:p>
          <a:p>
            <a:endParaRPr lang="en-US" dirty="0">
              <a:latin typeface="Times New Roman" panose="02020603050405020304" pitchFamily="18" charset="0"/>
            </a:endParaRPr>
          </a:p>
        </p:txBody>
      </p:sp>
      <p:sp>
        <p:nvSpPr>
          <p:cNvPr id="5" name="TextBox 4">
            <a:extLst>
              <a:ext uri="{FF2B5EF4-FFF2-40B4-BE49-F238E27FC236}">
                <a16:creationId xmlns:a16="http://schemas.microsoft.com/office/drawing/2014/main" id="{3F1EA8F3-3429-41A2-B5AE-F6FCF79DF4AE}"/>
              </a:ext>
            </a:extLst>
          </p:cNvPr>
          <p:cNvSpPr txBox="1"/>
          <p:nvPr/>
        </p:nvSpPr>
        <p:spPr>
          <a:xfrm>
            <a:off x="11463216" y="180459"/>
            <a:ext cx="552450" cy="646331"/>
          </a:xfrm>
          <a:prstGeom prst="rect">
            <a:avLst/>
          </a:prstGeom>
          <a:noFill/>
        </p:spPr>
        <p:txBody>
          <a:bodyPr wrap="square" rtlCol="0">
            <a:spAutoFit/>
          </a:bodyPr>
          <a:lstStyle/>
          <a:p>
            <a:r>
              <a:rPr lang="en-US" b="1" dirty="0">
                <a:solidFill>
                  <a:schemeClr val="tx1">
                    <a:lumMod val="50000"/>
                  </a:schemeClr>
                </a:solidFill>
              </a:rPr>
              <a:t>B.1, B.4</a:t>
            </a:r>
          </a:p>
        </p:txBody>
      </p:sp>
      <p:pic>
        <p:nvPicPr>
          <p:cNvPr id="6" name="Picture 5">
            <a:extLst>
              <a:ext uri="{FF2B5EF4-FFF2-40B4-BE49-F238E27FC236}">
                <a16:creationId xmlns:a16="http://schemas.microsoft.com/office/drawing/2014/main" id="{DDCC0781-ACF9-4CD6-AF8C-1E0F143798E5}"/>
              </a:ext>
            </a:extLst>
          </p:cNvPr>
          <p:cNvPicPr>
            <a:picLocks noChangeAspect="1"/>
          </p:cNvPicPr>
          <p:nvPr/>
        </p:nvPicPr>
        <p:blipFill>
          <a:blip r:embed="rId3"/>
          <a:stretch>
            <a:fillRect/>
          </a:stretch>
        </p:blipFill>
        <p:spPr>
          <a:xfrm>
            <a:off x="7929810" y="3492801"/>
            <a:ext cx="3971677" cy="2306220"/>
          </a:xfrm>
          <a:prstGeom prst="rect">
            <a:avLst/>
          </a:prstGeom>
        </p:spPr>
      </p:pic>
      <p:pic>
        <p:nvPicPr>
          <p:cNvPr id="8" name="Picture 7">
            <a:extLst>
              <a:ext uri="{FF2B5EF4-FFF2-40B4-BE49-F238E27FC236}">
                <a16:creationId xmlns:a16="http://schemas.microsoft.com/office/drawing/2014/main" id="{4D859928-A3BC-47BB-AE0E-46A258EECB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521" y="1117567"/>
            <a:ext cx="3366966" cy="2247632"/>
          </a:xfrm>
          <a:prstGeom prst="rect">
            <a:avLst/>
          </a:prstGeom>
        </p:spPr>
      </p:pic>
    </p:spTree>
    <p:extLst>
      <p:ext uri="{BB962C8B-B14F-4D97-AF65-F5344CB8AC3E}">
        <p14:creationId xmlns:p14="http://schemas.microsoft.com/office/powerpoint/2010/main" val="3288491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822DE-D2E0-4245-A10E-E9E9697AD421}"/>
              </a:ext>
            </a:extLst>
          </p:cNvPr>
          <p:cNvSpPr>
            <a:spLocks noGrp="1"/>
          </p:cNvSpPr>
          <p:nvPr>
            <p:ph type="title"/>
          </p:nvPr>
        </p:nvSpPr>
        <p:spPr>
          <a:xfrm>
            <a:off x="838200" y="317576"/>
            <a:ext cx="10515600" cy="557089"/>
          </a:xfrm>
        </p:spPr>
        <p:txBody>
          <a:bodyPr>
            <a:normAutofit fontScale="90000"/>
          </a:bodyPr>
          <a:lstStyle/>
          <a:p>
            <a:r>
              <a:rPr lang="en-US" sz="3600" dirty="0"/>
              <a:t>Management Plan for Alternative Public Works</a:t>
            </a:r>
          </a:p>
        </p:txBody>
      </p:sp>
      <p:graphicFrame>
        <p:nvGraphicFramePr>
          <p:cNvPr id="12" name="Table 11">
            <a:extLst>
              <a:ext uri="{FF2B5EF4-FFF2-40B4-BE49-F238E27FC236}">
                <a16:creationId xmlns:a16="http://schemas.microsoft.com/office/drawing/2014/main" id="{ECAEA78A-A986-4809-88A6-99B145E61C88}"/>
              </a:ext>
            </a:extLst>
          </p:cNvPr>
          <p:cNvGraphicFramePr>
            <a:graphicFrameLocks noGrp="1"/>
          </p:cNvGraphicFramePr>
          <p:nvPr>
            <p:extLst>
              <p:ext uri="{D42A27DB-BD31-4B8C-83A1-F6EECF244321}">
                <p14:modId xmlns:p14="http://schemas.microsoft.com/office/powerpoint/2010/main" val="1873087831"/>
              </p:ext>
            </p:extLst>
          </p:nvPr>
        </p:nvGraphicFramePr>
        <p:xfrm>
          <a:off x="4527550" y="879983"/>
          <a:ext cx="1917700" cy="632370"/>
        </p:xfrm>
        <a:graphic>
          <a:graphicData uri="http://schemas.openxmlformats.org/drawingml/2006/table">
            <a:tbl>
              <a:tblPr>
                <a:tableStyleId>{5C22544A-7EE6-4342-B048-85BDC9FD1C3A}</a:tableStyleId>
              </a:tblPr>
              <a:tblGrid>
                <a:gridCol w="1917700">
                  <a:extLst>
                    <a:ext uri="{9D8B030D-6E8A-4147-A177-3AD203B41FA5}">
                      <a16:colId xmlns:a16="http://schemas.microsoft.com/office/drawing/2014/main" val="1497194986"/>
                    </a:ext>
                  </a:extLst>
                </a:gridCol>
              </a:tblGrid>
              <a:tr h="348520">
                <a:tc>
                  <a:txBody>
                    <a:bodyPr/>
                    <a:lstStyle/>
                    <a:p>
                      <a:pPr marL="0" algn="ctr" defTabSz="914400" rtl="0" eaLnBrk="1" fontAlgn="ctr" latinLnBrk="0" hangingPunct="1"/>
                      <a:r>
                        <a:rPr lang="en-US" sz="1200" b="1" u="none" strike="noStrike" kern="1200" dirty="0">
                          <a:solidFill>
                            <a:schemeClr val="bg2">
                              <a:lumMod val="10000"/>
                            </a:schemeClr>
                          </a:solidFill>
                          <a:effectLst/>
                          <a:latin typeface="+mn-lt"/>
                          <a:ea typeface="+mn-ea"/>
                          <a:cs typeface="+mn-cs"/>
                        </a:rPr>
                        <a:t>Mayor and City Council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2973404002"/>
                  </a:ext>
                </a:extLst>
              </a:tr>
              <a:tr h="283850">
                <a:tc>
                  <a:txBody>
                    <a:bodyPr/>
                    <a:lstStyle/>
                    <a:p>
                      <a:pPr marL="0" algn="ctr" defTabSz="914400" rtl="0" eaLnBrk="1" fontAlgn="ctr" latinLnBrk="0" hangingPunct="1"/>
                      <a:r>
                        <a:rPr lang="en-US" sz="1200" b="1" u="none" strike="noStrike" kern="1200" dirty="0">
                          <a:solidFill>
                            <a:schemeClr val="bg2">
                              <a:lumMod val="10000"/>
                            </a:schemeClr>
                          </a:solidFill>
                          <a:effectLst/>
                          <a:latin typeface="+mn-lt"/>
                          <a:ea typeface="+mn-ea"/>
                          <a:cs typeface="+mn-cs"/>
                        </a:rPr>
                        <a:t>Capital Budget Approval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258417808"/>
                  </a:ext>
                </a:extLst>
              </a:tr>
            </a:tbl>
          </a:graphicData>
        </a:graphic>
      </p:graphicFrame>
      <p:graphicFrame>
        <p:nvGraphicFramePr>
          <p:cNvPr id="13" name="Table 12">
            <a:extLst>
              <a:ext uri="{FF2B5EF4-FFF2-40B4-BE49-F238E27FC236}">
                <a16:creationId xmlns:a16="http://schemas.microsoft.com/office/drawing/2014/main" id="{7835BBE4-17FB-42B3-A4A7-727D706BC8B0}"/>
              </a:ext>
            </a:extLst>
          </p:cNvPr>
          <p:cNvGraphicFramePr>
            <a:graphicFrameLocks noGrp="1"/>
          </p:cNvGraphicFramePr>
          <p:nvPr>
            <p:extLst>
              <p:ext uri="{D42A27DB-BD31-4B8C-83A1-F6EECF244321}">
                <p14:modId xmlns:p14="http://schemas.microsoft.com/office/powerpoint/2010/main" val="3310363231"/>
              </p:ext>
            </p:extLst>
          </p:nvPr>
        </p:nvGraphicFramePr>
        <p:xfrm>
          <a:off x="4527550" y="1750426"/>
          <a:ext cx="1917700" cy="631602"/>
        </p:xfrm>
        <a:graphic>
          <a:graphicData uri="http://schemas.openxmlformats.org/drawingml/2006/table">
            <a:tbl>
              <a:tblPr>
                <a:tableStyleId>{5C22544A-7EE6-4342-B048-85BDC9FD1C3A}</a:tableStyleId>
              </a:tblPr>
              <a:tblGrid>
                <a:gridCol w="1917700">
                  <a:extLst>
                    <a:ext uri="{9D8B030D-6E8A-4147-A177-3AD203B41FA5}">
                      <a16:colId xmlns:a16="http://schemas.microsoft.com/office/drawing/2014/main" val="2784264207"/>
                    </a:ext>
                  </a:extLst>
                </a:gridCol>
              </a:tblGrid>
              <a:tr h="348520">
                <a:tc>
                  <a:txBody>
                    <a:bodyPr/>
                    <a:lstStyle/>
                    <a:p>
                      <a:pPr algn="ctr" fontAlgn="ctr"/>
                      <a:r>
                        <a:rPr lang="en-US" sz="1200" b="1" u="none" strike="noStrike" dirty="0">
                          <a:solidFill>
                            <a:schemeClr val="bg2">
                              <a:lumMod val="10000"/>
                            </a:schemeClr>
                          </a:solidFill>
                          <a:effectLst/>
                        </a:rPr>
                        <a:t>Capital Departments</a:t>
                      </a:r>
                      <a:endParaRPr lang="en-US" sz="1200" b="1" i="0" u="none" strike="noStrike" dirty="0">
                        <a:solidFill>
                          <a:schemeClr val="bg2">
                            <a:lumMod val="10000"/>
                          </a:schemeClr>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92D050"/>
                    </a:solidFill>
                  </a:tcPr>
                </a:tc>
                <a:extLst>
                  <a:ext uri="{0D108BD9-81ED-4DB2-BD59-A6C34878D82A}">
                    <a16:rowId xmlns:a16="http://schemas.microsoft.com/office/drawing/2014/main" val="1270458525"/>
                  </a:ext>
                </a:extLst>
              </a:tr>
              <a:tr h="283082">
                <a:tc>
                  <a:txBody>
                    <a:bodyPr/>
                    <a:lstStyle/>
                    <a:p>
                      <a:pPr algn="ctr" fontAlgn="ctr"/>
                      <a:r>
                        <a:rPr lang="en-US" sz="1200" b="1" u="none" strike="noStrike" dirty="0">
                          <a:solidFill>
                            <a:schemeClr val="bg2">
                              <a:lumMod val="10000"/>
                            </a:schemeClr>
                          </a:solidFill>
                          <a:effectLst/>
                        </a:rPr>
                        <a:t>Capital Project Approval</a:t>
                      </a:r>
                      <a:endParaRPr lang="en-US" sz="1200" b="1" i="0" u="none" strike="noStrike" dirty="0">
                        <a:solidFill>
                          <a:schemeClr val="bg2">
                            <a:lumMod val="10000"/>
                          </a:schemeClr>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709824593"/>
                  </a:ext>
                </a:extLst>
              </a:tr>
            </a:tbl>
          </a:graphicData>
        </a:graphic>
      </p:graphicFrame>
      <p:graphicFrame>
        <p:nvGraphicFramePr>
          <p:cNvPr id="14" name="Table 13">
            <a:extLst>
              <a:ext uri="{FF2B5EF4-FFF2-40B4-BE49-F238E27FC236}">
                <a16:creationId xmlns:a16="http://schemas.microsoft.com/office/drawing/2014/main" id="{C54D330C-E221-4913-8D8A-B168AD2CF7A8}"/>
              </a:ext>
            </a:extLst>
          </p:cNvPr>
          <p:cNvGraphicFramePr>
            <a:graphicFrameLocks noGrp="1"/>
          </p:cNvGraphicFramePr>
          <p:nvPr>
            <p:extLst>
              <p:ext uri="{D42A27DB-BD31-4B8C-83A1-F6EECF244321}">
                <p14:modId xmlns:p14="http://schemas.microsoft.com/office/powerpoint/2010/main" val="3090772342"/>
              </p:ext>
            </p:extLst>
          </p:nvPr>
        </p:nvGraphicFramePr>
        <p:xfrm>
          <a:off x="4527550" y="2617566"/>
          <a:ext cx="1917700" cy="637688"/>
        </p:xfrm>
        <a:graphic>
          <a:graphicData uri="http://schemas.openxmlformats.org/drawingml/2006/table">
            <a:tbl>
              <a:tblPr>
                <a:tableStyleId>{5C22544A-7EE6-4342-B048-85BDC9FD1C3A}</a:tableStyleId>
              </a:tblPr>
              <a:tblGrid>
                <a:gridCol w="1917700">
                  <a:extLst>
                    <a:ext uri="{9D8B030D-6E8A-4147-A177-3AD203B41FA5}">
                      <a16:colId xmlns:a16="http://schemas.microsoft.com/office/drawing/2014/main" val="1266053559"/>
                    </a:ext>
                  </a:extLst>
                </a:gridCol>
              </a:tblGrid>
              <a:tr h="342900">
                <a:tc>
                  <a:txBody>
                    <a:bodyPr/>
                    <a:lstStyle/>
                    <a:p>
                      <a:pPr algn="ctr" fontAlgn="ctr"/>
                      <a:r>
                        <a:rPr lang="en-US" sz="1200" b="1" i="0" u="none" strike="noStrike" dirty="0">
                          <a:solidFill>
                            <a:schemeClr val="bg2">
                              <a:lumMod val="10000"/>
                            </a:schemeClr>
                          </a:solidFill>
                          <a:effectLst/>
                          <a:latin typeface="+mn-lt"/>
                        </a:rPr>
                        <a:t>Internal Review Committee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solidFill>
                  </a:tcPr>
                </a:tc>
                <a:extLst>
                  <a:ext uri="{0D108BD9-81ED-4DB2-BD59-A6C34878D82A}">
                    <a16:rowId xmlns:a16="http://schemas.microsoft.com/office/drawing/2014/main" val="2715036637"/>
                  </a:ext>
                </a:extLst>
              </a:tr>
              <a:tr h="294788">
                <a:tc>
                  <a:txBody>
                    <a:bodyPr/>
                    <a:lstStyle/>
                    <a:p>
                      <a:pPr algn="ctr" fontAlgn="ctr"/>
                      <a:r>
                        <a:rPr lang="en-US" sz="1200" b="1" i="0" u="none" strike="noStrike" dirty="0">
                          <a:solidFill>
                            <a:schemeClr val="bg2">
                              <a:lumMod val="10000"/>
                            </a:schemeClr>
                          </a:solidFill>
                          <a:effectLst/>
                          <a:latin typeface="+mn-lt"/>
                        </a:rPr>
                        <a:t>Procedure Approval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315981215"/>
                  </a:ext>
                </a:extLst>
              </a:tr>
            </a:tbl>
          </a:graphicData>
        </a:graphic>
      </p:graphicFrame>
      <p:graphicFrame>
        <p:nvGraphicFramePr>
          <p:cNvPr id="15" name="Table 14">
            <a:extLst>
              <a:ext uri="{FF2B5EF4-FFF2-40B4-BE49-F238E27FC236}">
                <a16:creationId xmlns:a16="http://schemas.microsoft.com/office/drawing/2014/main" id="{6784EBE9-92BB-4E79-AA92-29BA850B56A7}"/>
              </a:ext>
            </a:extLst>
          </p:cNvPr>
          <p:cNvGraphicFramePr>
            <a:graphicFrameLocks noGrp="1"/>
          </p:cNvGraphicFramePr>
          <p:nvPr>
            <p:extLst>
              <p:ext uri="{D42A27DB-BD31-4B8C-83A1-F6EECF244321}">
                <p14:modId xmlns:p14="http://schemas.microsoft.com/office/powerpoint/2010/main" val="2700209714"/>
              </p:ext>
            </p:extLst>
          </p:nvPr>
        </p:nvGraphicFramePr>
        <p:xfrm>
          <a:off x="4527550" y="3490792"/>
          <a:ext cx="1917700" cy="632678"/>
        </p:xfrm>
        <a:graphic>
          <a:graphicData uri="http://schemas.openxmlformats.org/drawingml/2006/table">
            <a:tbl>
              <a:tblPr>
                <a:tableStyleId>{5C22544A-7EE6-4342-B048-85BDC9FD1C3A}</a:tableStyleId>
              </a:tblPr>
              <a:tblGrid>
                <a:gridCol w="1917700">
                  <a:extLst>
                    <a:ext uri="{9D8B030D-6E8A-4147-A177-3AD203B41FA5}">
                      <a16:colId xmlns:a16="http://schemas.microsoft.com/office/drawing/2014/main" val="1663265104"/>
                    </a:ext>
                  </a:extLst>
                </a:gridCol>
              </a:tblGrid>
              <a:tr h="342900">
                <a:tc>
                  <a:txBody>
                    <a:bodyPr/>
                    <a:lstStyle/>
                    <a:p>
                      <a:pPr algn="ctr" fontAlgn="ctr"/>
                      <a:r>
                        <a:rPr lang="en-US" sz="1200" b="1" u="none" strike="noStrike" dirty="0">
                          <a:solidFill>
                            <a:schemeClr val="bg2">
                              <a:lumMod val="10000"/>
                            </a:schemeClr>
                          </a:solidFill>
                          <a:effectLst/>
                        </a:rPr>
                        <a:t>Project Managers</a:t>
                      </a:r>
                      <a:endParaRPr lang="en-US" sz="1200" b="1" i="0" u="none" strike="noStrike" dirty="0">
                        <a:solidFill>
                          <a:schemeClr val="bg2">
                            <a:lumMod val="10000"/>
                          </a:schemeClr>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92D050"/>
                    </a:solidFill>
                  </a:tcPr>
                </a:tc>
                <a:extLst>
                  <a:ext uri="{0D108BD9-81ED-4DB2-BD59-A6C34878D82A}">
                    <a16:rowId xmlns:a16="http://schemas.microsoft.com/office/drawing/2014/main" val="3412022756"/>
                  </a:ext>
                </a:extLst>
              </a:tr>
              <a:tr h="289778">
                <a:tc>
                  <a:txBody>
                    <a:bodyPr/>
                    <a:lstStyle/>
                    <a:p>
                      <a:pPr algn="ctr" fontAlgn="ctr"/>
                      <a:r>
                        <a:rPr lang="en-US" sz="1200" b="1" u="none" strike="noStrike" dirty="0">
                          <a:solidFill>
                            <a:schemeClr val="bg2">
                              <a:lumMod val="10000"/>
                            </a:schemeClr>
                          </a:solidFill>
                          <a:effectLst/>
                        </a:rPr>
                        <a:t>Contract Development</a:t>
                      </a:r>
                      <a:endParaRPr lang="en-US" sz="1200" b="1" i="0" u="none" strike="noStrike" dirty="0">
                        <a:solidFill>
                          <a:schemeClr val="bg2">
                            <a:lumMod val="10000"/>
                          </a:schemeClr>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4132450940"/>
                  </a:ext>
                </a:extLst>
              </a:tr>
            </a:tbl>
          </a:graphicData>
        </a:graphic>
      </p:graphicFrame>
      <p:graphicFrame>
        <p:nvGraphicFramePr>
          <p:cNvPr id="16" name="Table 15">
            <a:extLst>
              <a:ext uri="{FF2B5EF4-FFF2-40B4-BE49-F238E27FC236}">
                <a16:creationId xmlns:a16="http://schemas.microsoft.com/office/drawing/2014/main" id="{3C7A221B-006D-4158-956C-07DEDCFED721}"/>
              </a:ext>
            </a:extLst>
          </p:cNvPr>
          <p:cNvGraphicFramePr>
            <a:graphicFrameLocks noGrp="1"/>
          </p:cNvGraphicFramePr>
          <p:nvPr>
            <p:extLst>
              <p:ext uri="{D42A27DB-BD31-4B8C-83A1-F6EECF244321}">
                <p14:modId xmlns:p14="http://schemas.microsoft.com/office/powerpoint/2010/main" val="835653799"/>
              </p:ext>
            </p:extLst>
          </p:nvPr>
        </p:nvGraphicFramePr>
        <p:xfrm>
          <a:off x="4527550" y="4359008"/>
          <a:ext cx="1917700" cy="629873"/>
        </p:xfrm>
        <a:graphic>
          <a:graphicData uri="http://schemas.openxmlformats.org/drawingml/2006/table">
            <a:tbl>
              <a:tblPr>
                <a:tableStyleId>{5C22544A-7EE6-4342-B048-85BDC9FD1C3A}</a:tableStyleId>
              </a:tblPr>
              <a:tblGrid>
                <a:gridCol w="1917700">
                  <a:extLst>
                    <a:ext uri="{9D8B030D-6E8A-4147-A177-3AD203B41FA5}">
                      <a16:colId xmlns:a16="http://schemas.microsoft.com/office/drawing/2014/main" val="2695622265"/>
                    </a:ext>
                  </a:extLst>
                </a:gridCol>
              </a:tblGrid>
              <a:tr h="342900">
                <a:tc>
                  <a:txBody>
                    <a:bodyPr/>
                    <a:lstStyle/>
                    <a:p>
                      <a:pPr algn="ctr" fontAlgn="ctr"/>
                      <a:r>
                        <a:rPr lang="en-US" sz="1200" b="1" u="none" strike="noStrike" dirty="0">
                          <a:solidFill>
                            <a:schemeClr val="bg2">
                              <a:lumMod val="10000"/>
                            </a:schemeClr>
                          </a:solidFill>
                          <a:effectLst/>
                        </a:rPr>
                        <a:t>Construction Managers</a:t>
                      </a:r>
                      <a:endParaRPr lang="en-US" sz="1200" b="1" i="0" u="none" strike="noStrike" dirty="0">
                        <a:solidFill>
                          <a:schemeClr val="bg2">
                            <a:lumMod val="10000"/>
                          </a:schemeClr>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92D050"/>
                    </a:solidFill>
                  </a:tcPr>
                </a:tc>
                <a:extLst>
                  <a:ext uri="{0D108BD9-81ED-4DB2-BD59-A6C34878D82A}">
                    <a16:rowId xmlns:a16="http://schemas.microsoft.com/office/drawing/2014/main" val="2772547068"/>
                  </a:ext>
                </a:extLst>
              </a:tr>
              <a:tr h="286973">
                <a:tc>
                  <a:txBody>
                    <a:bodyPr/>
                    <a:lstStyle/>
                    <a:p>
                      <a:pPr algn="ctr" fontAlgn="ctr"/>
                      <a:r>
                        <a:rPr lang="en-US" sz="1000" b="1" u="none" strike="noStrike" dirty="0">
                          <a:solidFill>
                            <a:schemeClr val="bg2">
                              <a:lumMod val="10000"/>
                            </a:schemeClr>
                          </a:solidFill>
                          <a:effectLst/>
                        </a:rPr>
                        <a:t>Construction Project Management</a:t>
                      </a:r>
                      <a:endParaRPr lang="en-US" sz="1000" b="1" i="0" u="none" strike="noStrike" dirty="0">
                        <a:solidFill>
                          <a:schemeClr val="bg2">
                            <a:lumMod val="10000"/>
                          </a:schemeClr>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857856765"/>
                  </a:ext>
                </a:extLst>
              </a:tr>
            </a:tbl>
          </a:graphicData>
        </a:graphic>
      </p:graphicFrame>
      <p:graphicFrame>
        <p:nvGraphicFramePr>
          <p:cNvPr id="17" name="Table 16">
            <a:extLst>
              <a:ext uri="{FF2B5EF4-FFF2-40B4-BE49-F238E27FC236}">
                <a16:creationId xmlns:a16="http://schemas.microsoft.com/office/drawing/2014/main" id="{5AB73A14-5530-4199-894C-C38F9144F766}"/>
              </a:ext>
            </a:extLst>
          </p:cNvPr>
          <p:cNvGraphicFramePr>
            <a:graphicFrameLocks noGrp="1"/>
          </p:cNvGraphicFramePr>
          <p:nvPr>
            <p:extLst>
              <p:ext uri="{D42A27DB-BD31-4B8C-83A1-F6EECF244321}">
                <p14:modId xmlns:p14="http://schemas.microsoft.com/office/powerpoint/2010/main" val="928621445"/>
              </p:ext>
            </p:extLst>
          </p:nvPr>
        </p:nvGraphicFramePr>
        <p:xfrm>
          <a:off x="4527550" y="5221104"/>
          <a:ext cx="1917700" cy="629873"/>
        </p:xfrm>
        <a:graphic>
          <a:graphicData uri="http://schemas.openxmlformats.org/drawingml/2006/table">
            <a:tbl>
              <a:tblPr>
                <a:tableStyleId>{5C22544A-7EE6-4342-B048-85BDC9FD1C3A}</a:tableStyleId>
              </a:tblPr>
              <a:tblGrid>
                <a:gridCol w="1917700">
                  <a:extLst>
                    <a:ext uri="{9D8B030D-6E8A-4147-A177-3AD203B41FA5}">
                      <a16:colId xmlns:a16="http://schemas.microsoft.com/office/drawing/2014/main" val="3103006272"/>
                    </a:ext>
                  </a:extLst>
                </a:gridCol>
              </a:tblGrid>
              <a:tr h="348520">
                <a:tc>
                  <a:txBody>
                    <a:bodyPr/>
                    <a:lstStyle/>
                    <a:p>
                      <a:pPr algn="ctr" fontAlgn="ctr"/>
                      <a:r>
                        <a:rPr lang="en-US" sz="1200" b="1" u="none" strike="noStrike" dirty="0">
                          <a:solidFill>
                            <a:schemeClr val="bg2">
                              <a:lumMod val="10000"/>
                            </a:schemeClr>
                          </a:solidFill>
                          <a:effectLst/>
                        </a:rPr>
                        <a:t>GC/CM Firm / Design Builder</a:t>
                      </a:r>
                      <a:endParaRPr lang="en-US" sz="1200" b="1" i="0" u="none" strike="noStrike" dirty="0">
                        <a:solidFill>
                          <a:schemeClr val="bg2">
                            <a:lumMod val="10000"/>
                          </a:schemeClr>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75000"/>
                      </a:schemeClr>
                    </a:solidFill>
                  </a:tcPr>
                </a:tc>
                <a:extLst>
                  <a:ext uri="{0D108BD9-81ED-4DB2-BD59-A6C34878D82A}">
                    <a16:rowId xmlns:a16="http://schemas.microsoft.com/office/drawing/2014/main" val="1475633509"/>
                  </a:ext>
                </a:extLst>
              </a:tr>
              <a:tr h="281353">
                <a:tc>
                  <a:txBody>
                    <a:bodyPr/>
                    <a:lstStyle/>
                    <a:p>
                      <a:pPr algn="ctr" fontAlgn="ctr"/>
                      <a:r>
                        <a:rPr lang="en-US" sz="1200" b="1" u="none" strike="noStrike" dirty="0">
                          <a:solidFill>
                            <a:schemeClr val="bg2">
                              <a:lumMod val="10000"/>
                            </a:schemeClr>
                          </a:solidFill>
                          <a:effectLst/>
                        </a:rPr>
                        <a:t>Project Execution</a:t>
                      </a:r>
                      <a:endParaRPr lang="en-US" sz="1200" b="1" i="0" u="none" strike="noStrike" dirty="0">
                        <a:solidFill>
                          <a:schemeClr val="bg2">
                            <a:lumMod val="10000"/>
                          </a:schemeClr>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652891476"/>
                  </a:ext>
                </a:extLst>
              </a:tr>
            </a:tbl>
          </a:graphicData>
        </a:graphic>
      </p:graphicFrame>
      <p:graphicFrame>
        <p:nvGraphicFramePr>
          <p:cNvPr id="18" name="Table 17">
            <a:extLst>
              <a:ext uri="{FF2B5EF4-FFF2-40B4-BE49-F238E27FC236}">
                <a16:creationId xmlns:a16="http://schemas.microsoft.com/office/drawing/2014/main" id="{A4B342E8-D19A-496C-9C01-1F6373968377}"/>
              </a:ext>
            </a:extLst>
          </p:cNvPr>
          <p:cNvGraphicFramePr>
            <a:graphicFrameLocks noGrp="1"/>
          </p:cNvGraphicFramePr>
          <p:nvPr>
            <p:extLst>
              <p:ext uri="{D42A27DB-BD31-4B8C-83A1-F6EECF244321}">
                <p14:modId xmlns:p14="http://schemas.microsoft.com/office/powerpoint/2010/main" val="3990204749"/>
              </p:ext>
            </p:extLst>
          </p:nvPr>
        </p:nvGraphicFramePr>
        <p:xfrm>
          <a:off x="1859573" y="3486150"/>
          <a:ext cx="1917700" cy="637688"/>
        </p:xfrm>
        <a:graphic>
          <a:graphicData uri="http://schemas.openxmlformats.org/drawingml/2006/table">
            <a:tbl>
              <a:tblPr>
                <a:tableStyleId>{5C22544A-7EE6-4342-B048-85BDC9FD1C3A}</a:tableStyleId>
              </a:tblPr>
              <a:tblGrid>
                <a:gridCol w="1917700">
                  <a:extLst>
                    <a:ext uri="{9D8B030D-6E8A-4147-A177-3AD203B41FA5}">
                      <a16:colId xmlns:a16="http://schemas.microsoft.com/office/drawing/2014/main" val="1797456252"/>
                    </a:ext>
                  </a:extLst>
                </a:gridCol>
              </a:tblGrid>
              <a:tr h="342900">
                <a:tc>
                  <a:txBody>
                    <a:bodyPr/>
                    <a:lstStyle/>
                    <a:p>
                      <a:pPr algn="ctr" fontAlgn="ctr"/>
                      <a:r>
                        <a:rPr lang="en-US" sz="1200" b="1" u="none" strike="noStrike" dirty="0">
                          <a:solidFill>
                            <a:schemeClr val="bg2">
                              <a:lumMod val="10000"/>
                            </a:schemeClr>
                          </a:solidFill>
                          <a:effectLst/>
                        </a:rPr>
                        <a:t>FAS/CPCS</a:t>
                      </a:r>
                      <a:endParaRPr lang="en-US" sz="1200" b="1" i="0" u="none" strike="noStrike" dirty="0">
                        <a:solidFill>
                          <a:schemeClr val="bg2">
                            <a:lumMod val="10000"/>
                          </a:schemeClr>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solidFill>
                  </a:tcPr>
                </a:tc>
                <a:extLst>
                  <a:ext uri="{0D108BD9-81ED-4DB2-BD59-A6C34878D82A}">
                    <a16:rowId xmlns:a16="http://schemas.microsoft.com/office/drawing/2014/main" val="4210487019"/>
                  </a:ext>
                </a:extLst>
              </a:tr>
              <a:tr h="294788">
                <a:tc>
                  <a:txBody>
                    <a:bodyPr/>
                    <a:lstStyle/>
                    <a:p>
                      <a:pPr algn="ctr" fontAlgn="ctr"/>
                      <a:r>
                        <a:rPr lang="en-US" sz="1200" b="1" u="none" strike="noStrike" dirty="0">
                          <a:solidFill>
                            <a:schemeClr val="bg2">
                              <a:lumMod val="10000"/>
                            </a:schemeClr>
                          </a:solidFill>
                          <a:effectLst/>
                        </a:rPr>
                        <a:t>Contract Compliance</a:t>
                      </a:r>
                      <a:endParaRPr lang="en-US" sz="1200" b="1" i="0" u="none" strike="noStrike" dirty="0">
                        <a:solidFill>
                          <a:schemeClr val="bg2">
                            <a:lumMod val="10000"/>
                          </a:schemeClr>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456359411"/>
                  </a:ext>
                </a:extLst>
              </a:tr>
            </a:tbl>
          </a:graphicData>
        </a:graphic>
      </p:graphicFrame>
      <p:graphicFrame>
        <p:nvGraphicFramePr>
          <p:cNvPr id="19" name="Table 18">
            <a:extLst>
              <a:ext uri="{FF2B5EF4-FFF2-40B4-BE49-F238E27FC236}">
                <a16:creationId xmlns:a16="http://schemas.microsoft.com/office/drawing/2014/main" id="{2972ABEB-3F14-4760-9C04-77E739DD9931}"/>
              </a:ext>
            </a:extLst>
          </p:cNvPr>
          <p:cNvGraphicFramePr>
            <a:graphicFrameLocks noGrp="1"/>
          </p:cNvGraphicFramePr>
          <p:nvPr>
            <p:extLst>
              <p:ext uri="{D42A27DB-BD31-4B8C-83A1-F6EECF244321}">
                <p14:modId xmlns:p14="http://schemas.microsoft.com/office/powerpoint/2010/main" val="3908126691"/>
              </p:ext>
            </p:extLst>
          </p:nvPr>
        </p:nvGraphicFramePr>
        <p:xfrm>
          <a:off x="7195527" y="3493597"/>
          <a:ext cx="1917700" cy="629873"/>
        </p:xfrm>
        <a:graphic>
          <a:graphicData uri="http://schemas.openxmlformats.org/drawingml/2006/table">
            <a:tbl>
              <a:tblPr>
                <a:tableStyleId>{5C22544A-7EE6-4342-B048-85BDC9FD1C3A}</a:tableStyleId>
              </a:tblPr>
              <a:tblGrid>
                <a:gridCol w="1917700">
                  <a:extLst>
                    <a:ext uri="{9D8B030D-6E8A-4147-A177-3AD203B41FA5}">
                      <a16:colId xmlns:a16="http://schemas.microsoft.com/office/drawing/2014/main" val="2566990376"/>
                    </a:ext>
                  </a:extLst>
                </a:gridCol>
              </a:tblGrid>
              <a:tr h="348519">
                <a:tc>
                  <a:txBody>
                    <a:bodyPr/>
                    <a:lstStyle/>
                    <a:p>
                      <a:pPr algn="ctr" fontAlgn="ctr"/>
                      <a:r>
                        <a:rPr lang="en-US" sz="1200" b="1" u="none" strike="noStrike" dirty="0">
                          <a:solidFill>
                            <a:schemeClr val="bg2">
                              <a:lumMod val="10000"/>
                            </a:schemeClr>
                          </a:solidFill>
                          <a:effectLst/>
                        </a:rPr>
                        <a:t>Law Department</a:t>
                      </a:r>
                      <a:endParaRPr lang="en-US" sz="1200" b="1" i="0" u="none" strike="noStrike" dirty="0">
                        <a:solidFill>
                          <a:schemeClr val="bg2">
                            <a:lumMod val="10000"/>
                          </a:schemeClr>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solidFill>
                  </a:tcPr>
                </a:tc>
                <a:extLst>
                  <a:ext uri="{0D108BD9-81ED-4DB2-BD59-A6C34878D82A}">
                    <a16:rowId xmlns:a16="http://schemas.microsoft.com/office/drawing/2014/main" val="4029397950"/>
                  </a:ext>
                </a:extLst>
              </a:tr>
              <a:tr h="281354">
                <a:tc>
                  <a:txBody>
                    <a:bodyPr/>
                    <a:lstStyle/>
                    <a:p>
                      <a:pPr algn="ctr" fontAlgn="ctr"/>
                      <a:r>
                        <a:rPr lang="en-US" sz="1200" b="1" u="none" strike="noStrike" dirty="0">
                          <a:solidFill>
                            <a:schemeClr val="bg2">
                              <a:lumMod val="10000"/>
                            </a:schemeClr>
                          </a:solidFill>
                          <a:effectLst/>
                        </a:rPr>
                        <a:t>Legal Support</a:t>
                      </a:r>
                      <a:endParaRPr lang="en-US" sz="1200" b="1" i="0" u="none" strike="noStrike" dirty="0">
                        <a:solidFill>
                          <a:schemeClr val="bg2">
                            <a:lumMod val="10000"/>
                          </a:schemeClr>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025467150"/>
                  </a:ext>
                </a:extLst>
              </a:tr>
            </a:tbl>
          </a:graphicData>
        </a:graphic>
      </p:graphicFrame>
      <p:cxnSp>
        <p:nvCxnSpPr>
          <p:cNvPr id="21" name="Straight Arrow Connector 20">
            <a:extLst>
              <a:ext uri="{FF2B5EF4-FFF2-40B4-BE49-F238E27FC236}">
                <a16:creationId xmlns:a16="http://schemas.microsoft.com/office/drawing/2014/main" id="{CE2CF2CF-B4BE-483B-BBD3-3DCB22DD8958}"/>
              </a:ext>
            </a:extLst>
          </p:cNvPr>
          <p:cNvCxnSpPr>
            <a:endCxn id="13" idx="0"/>
          </p:cNvCxnSpPr>
          <p:nvPr/>
        </p:nvCxnSpPr>
        <p:spPr>
          <a:xfrm>
            <a:off x="5486400" y="1512353"/>
            <a:ext cx="0" cy="2380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1CE62E3-C194-4F7F-AA03-D9BAABC3F2DB}"/>
              </a:ext>
            </a:extLst>
          </p:cNvPr>
          <p:cNvCxnSpPr>
            <a:endCxn id="14" idx="0"/>
          </p:cNvCxnSpPr>
          <p:nvPr/>
        </p:nvCxnSpPr>
        <p:spPr>
          <a:xfrm>
            <a:off x="5486400" y="2382028"/>
            <a:ext cx="0" cy="2355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1BE952B-E295-41C4-8BF2-4B1B67B0BF81}"/>
              </a:ext>
            </a:extLst>
          </p:cNvPr>
          <p:cNvCxnSpPr>
            <a:endCxn id="15" idx="0"/>
          </p:cNvCxnSpPr>
          <p:nvPr/>
        </p:nvCxnSpPr>
        <p:spPr>
          <a:xfrm>
            <a:off x="5486400" y="3255254"/>
            <a:ext cx="0" cy="2355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382D4F6-B5F6-4202-B797-58E0B0EA6A28}"/>
              </a:ext>
            </a:extLst>
          </p:cNvPr>
          <p:cNvCxnSpPr>
            <a:endCxn id="16" idx="0"/>
          </p:cNvCxnSpPr>
          <p:nvPr/>
        </p:nvCxnSpPr>
        <p:spPr>
          <a:xfrm>
            <a:off x="5486400" y="4123470"/>
            <a:ext cx="0" cy="2355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C3C1C27-6FFA-41BA-A232-607B63C8D2C1}"/>
              </a:ext>
            </a:extLst>
          </p:cNvPr>
          <p:cNvCxnSpPr>
            <a:endCxn id="17" idx="0"/>
          </p:cNvCxnSpPr>
          <p:nvPr/>
        </p:nvCxnSpPr>
        <p:spPr>
          <a:xfrm>
            <a:off x="5486400" y="4988881"/>
            <a:ext cx="0" cy="2322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86AF211-6A22-4158-A551-F4349C8709BC}"/>
              </a:ext>
            </a:extLst>
          </p:cNvPr>
          <p:cNvCxnSpPr>
            <a:endCxn id="15" idx="1"/>
          </p:cNvCxnSpPr>
          <p:nvPr/>
        </p:nvCxnSpPr>
        <p:spPr>
          <a:xfrm>
            <a:off x="3777273" y="3804994"/>
            <a:ext cx="750277" cy="21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7E2CC17-C64B-4F7D-A86E-69AE57734D68}"/>
              </a:ext>
            </a:extLst>
          </p:cNvPr>
          <p:cNvCxnSpPr>
            <a:endCxn id="16" idx="1"/>
          </p:cNvCxnSpPr>
          <p:nvPr/>
        </p:nvCxnSpPr>
        <p:spPr>
          <a:xfrm>
            <a:off x="3777273" y="3804994"/>
            <a:ext cx="750277" cy="8689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6FC176F-7EA3-494F-AB79-FD838F0F0D71}"/>
              </a:ext>
            </a:extLst>
          </p:cNvPr>
          <p:cNvCxnSpPr>
            <a:endCxn id="17" idx="1"/>
          </p:cNvCxnSpPr>
          <p:nvPr/>
        </p:nvCxnSpPr>
        <p:spPr>
          <a:xfrm>
            <a:off x="3777273" y="3804994"/>
            <a:ext cx="750277" cy="17310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7429C00-938F-4E7B-BB3C-09E066473ECD}"/>
              </a:ext>
            </a:extLst>
          </p:cNvPr>
          <p:cNvCxnSpPr>
            <a:endCxn id="15" idx="3"/>
          </p:cNvCxnSpPr>
          <p:nvPr/>
        </p:nvCxnSpPr>
        <p:spPr>
          <a:xfrm flipH="1">
            <a:off x="6445250" y="3804994"/>
            <a:ext cx="750277" cy="21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41DE20C-B7E8-436E-A73D-ED006E684ACB}"/>
              </a:ext>
            </a:extLst>
          </p:cNvPr>
          <p:cNvCxnSpPr>
            <a:endCxn id="16" idx="3"/>
          </p:cNvCxnSpPr>
          <p:nvPr/>
        </p:nvCxnSpPr>
        <p:spPr>
          <a:xfrm flipH="1">
            <a:off x="6445250" y="3804994"/>
            <a:ext cx="750277" cy="8689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aphicFrame>
        <p:nvGraphicFramePr>
          <p:cNvPr id="22" name="Table 21">
            <a:extLst>
              <a:ext uri="{FF2B5EF4-FFF2-40B4-BE49-F238E27FC236}">
                <a16:creationId xmlns:a16="http://schemas.microsoft.com/office/drawing/2014/main" id="{1A7CCBEA-96D7-48A1-A541-A02DA83889C3}"/>
              </a:ext>
            </a:extLst>
          </p:cNvPr>
          <p:cNvGraphicFramePr>
            <a:graphicFrameLocks noGrp="1"/>
          </p:cNvGraphicFramePr>
          <p:nvPr>
            <p:extLst>
              <p:ext uri="{D42A27DB-BD31-4B8C-83A1-F6EECF244321}">
                <p14:modId xmlns:p14="http://schemas.microsoft.com/office/powerpoint/2010/main" val="3713371006"/>
              </p:ext>
            </p:extLst>
          </p:nvPr>
        </p:nvGraphicFramePr>
        <p:xfrm>
          <a:off x="7195527" y="4670517"/>
          <a:ext cx="1917700" cy="637688"/>
        </p:xfrm>
        <a:graphic>
          <a:graphicData uri="http://schemas.openxmlformats.org/drawingml/2006/table">
            <a:tbl>
              <a:tblPr>
                <a:tableStyleId>{5C22544A-7EE6-4342-B048-85BDC9FD1C3A}</a:tableStyleId>
              </a:tblPr>
              <a:tblGrid>
                <a:gridCol w="1917700">
                  <a:extLst>
                    <a:ext uri="{9D8B030D-6E8A-4147-A177-3AD203B41FA5}">
                      <a16:colId xmlns:a16="http://schemas.microsoft.com/office/drawing/2014/main" val="1266053559"/>
                    </a:ext>
                  </a:extLst>
                </a:gridCol>
              </a:tblGrid>
              <a:tr h="342900">
                <a:tc>
                  <a:txBody>
                    <a:bodyPr/>
                    <a:lstStyle/>
                    <a:p>
                      <a:pPr algn="ctr" fontAlgn="ctr"/>
                      <a:r>
                        <a:rPr lang="en-US" sz="1200" b="1" i="0" u="none" strike="noStrike" dirty="0">
                          <a:solidFill>
                            <a:schemeClr val="bg2">
                              <a:lumMod val="10000"/>
                            </a:schemeClr>
                          </a:solidFill>
                          <a:effectLst/>
                          <a:latin typeface="+mn-lt"/>
                        </a:rPr>
                        <a:t>Internal Review Committee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solidFill>
                  </a:tcPr>
                </a:tc>
                <a:extLst>
                  <a:ext uri="{0D108BD9-81ED-4DB2-BD59-A6C34878D82A}">
                    <a16:rowId xmlns:a16="http://schemas.microsoft.com/office/drawing/2014/main" val="2715036637"/>
                  </a:ext>
                </a:extLst>
              </a:tr>
              <a:tr h="294788">
                <a:tc>
                  <a:txBody>
                    <a:bodyPr/>
                    <a:lstStyle/>
                    <a:p>
                      <a:pPr algn="ctr" fontAlgn="ctr"/>
                      <a:r>
                        <a:rPr lang="en-US" sz="1200" b="1" i="0" u="none" strike="noStrike" dirty="0">
                          <a:solidFill>
                            <a:schemeClr val="bg2">
                              <a:lumMod val="10000"/>
                            </a:schemeClr>
                          </a:solidFill>
                          <a:effectLst/>
                          <a:latin typeface="+mn-lt"/>
                        </a:rPr>
                        <a:t>Procedure Monitoring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315981215"/>
                  </a:ext>
                </a:extLst>
              </a:tr>
            </a:tbl>
          </a:graphicData>
        </a:graphic>
      </p:graphicFrame>
      <p:cxnSp>
        <p:nvCxnSpPr>
          <p:cNvPr id="24" name="Straight Arrow Connector 23">
            <a:extLst>
              <a:ext uri="{FF2B5EF4-FFF2-40B4-BE49-F238E27FC236}">
                <a16:creationId xmlns:a16="http://schemas.microsoft.com/office/drawing/2014/main" id="{BBABBE78-5E5C-4F74-AFC0-47208B683BE6}"/>
              </a:ext>
            </a:extLst>
          </p:cNvPr>
          <p:cNvCxnSpPr/>
          <p:nvPr/>
        </p:nvCxnSpPr>
        <p:spPr>
          <a:xfrm flipH="1">
            <a:off x="6445250" y="4982027"/>
            <a:ext cx="750277" cy="8689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0E03231-4AC1-4D76-AFFB-06BC64DE7C72}"/>
              </a:ext>
            </a:extLst>
          </p:cNvPr>
          <p:cNvCxnSpPr/>
          <p:nvPr/>
        </p:nvCxnSpPr>
        <p:spPr>
          <a:xfrm flipH="1">
            <a:off x="6445250" y="4980958"/>
            <a:ext cx="750277" cy="21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F1B6B1D-E28D-4560-B5EA-7D1A88EF92D2}"/>
              </a:ext>
            </a:extLst>
          </p:cNvPr>
          <p:cNvSpPr txBox="1"/>
          <p:nvPr/>
        </p:nvSpPr>
        <p:spPr>
          <a:xfrm>
            <a:off x="11287125" y="127592"/>
            <a:ext cx="838200" cy="646331"/>
          </a:xfrm>
          <a:prstGeom prst="rect">
            <a:avLst/>
          </a:prstGeom>
          <a:noFill/>
        </p:spPr>
        <p:txBody>
          <a:bodyPr wrap="square" rtlCol="0">
            <a:spAutoFit/>
          </a:bodyPr>
          <a:lstStyle/>
          <a:p>
            <a:r>
              <a:rPr lang="en-US" b="1" dirty="0">
                <a:solidFill>
                  <a:schemeClr val="tx1">
                    <a:lumMod val="50000"/>
                  </a:schemeClr>
                </a:solidFill>
              </a:rPr>
              <a:t>A, B.3, S9</a:t>
            </a:r>
          </a:p>
        </p:txBody>
      </p:sp>
    </p:spTree>
    <p:extLst>
      <p:ext uri="{BB962C8B-B14F-4D97-AF65-F5344CB8AC3E}">
        <p14:creationId xmlns:p14="http://schemas.microsoft.com/office/powerpoint/2010/main" val="3966596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6AACD-0B57-4207-AC34-741061DAD952}"/>
              </a:ext>
            </a:extLst>
          </p:cNvPr>
          <p:cNvSpPr>
            <a:spLocks noGrp="1"/>
          </p:cNvSpPr>
          <p:nvPr>
            <p:ph type="title"/>
          </p:nvPr>
        </p:nvSpPr>
        <p:spPr>
          <a:xfrm>
            <a:off x="838200" y="161132"/>
            <a:ext cx="10515600" cy="1325563"/>
          </a:xfrm>
        </p:spPr>
        <p:txBody>
          <a:bodyPr/>
          <a:lstStyle/>
          <a:p>
            <a:r>
              <a:rPr lang="en-US" dirty="0"/>
              <a:t>Capital Facilities Plan Management</a:t>
            </a:r>
          </a:p>
        </p:txBody>
      </p:sp>
      <p:sp>
        <p:nvSpPr>
          <p:cNvPr id="7" name="Rectangle 6" descr="Hierarchy Level 3 Item 3">
            <a:extLst>
              <a:ext uri="{FF2B5EF4-FFF2-40B4-BE49-F238E27FC236}">
                <a16:creationId xmlns:a16="http://schemas.microsoft.com/office/drawing/2014/main" id="{CA821050-902D-46D0-A8D5-585F07C6ED89}"/>
              </a:ext>
            </a:extLst>
          </p:cNvPr>
          <p:cNvSpPr/>
          <p:nvPr/>
        </p:nvSpPr>
        <p:spPr>
          <a:xfrm>
            <a:off x="8008564" y="4446408"/>
            <a:ext cx="1188000" cy="900000"/>
          </a:xfrm>
          <a:prstGeom prst="rect">
            <a:avLst/>
          </a:prstGeom>
          <a:solidFill>
            <a:schemeClr val="tx2">
              <a:lumMod val="20000"/>
              <a:lumOff val="80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algn="ctr" defTabSz="577850">
              <a:lnSpc>
                <a:spcPct val="90000"/>
              </a:lnSpc>
              <a:spcBef>
                <a:spcPct val="0"/>
              </a:spcBef>
              <a:spcAft>
                <a:spcPct val="35000"/>
              </a:spcAft>
            </a:pPr>
            <a:r>
              <a:rPr lang="en-US" sz="1100" b="1" dirty="0">
                <a:solidFill>
                  <a:prstClr val="black"/>
                </a:solidFill>
                <a:latin typeface="+mj-lt"/>
              </a:rPr>
              <a:t>CITY COUNCIL</a:t>
            </a:r>
          </a:p>
          <a:p>
            <a:pPr algn="ctr" defTabSz="577850">
              <a:lnSpc>
                <a:spcPct val="90000"/>
              </a:lnSpc>
              <a:spcBef>
                <a:spcPct val="0"/>
              </a:spcBef>
              <a:spcAft>
                <a:spcPct val="35000"/>
              </a:spcAft>
            </a:pPr>
            <a:r>
              <a:rPr lang="en-US" sz="1100" b="1" dirty="0">
                <a:solidFill>
                  <a:prstClr val="black"/>
                </a:solidFill>
                <a:latin typeface="+mj-lt"/>
              </a:rPr>
              <a:t>Review and Adopt Capital Budget</a:t>
            </a:r>
          </a:p>
        </p:txBody>
      </p:sp>
      <p:sp>
        <p:nvSpPr>
          <p:cNvPr id="8" name="Rectangle 7" descr="Hierarchy Level 2 Item 1">
            <a:extLst>
              <a:ext uri="{FF2B5EF4-FFF2-40B4-BE49-F238E27FC236}">
                <a16:creationId xmlns:a16="http://schemas.microsoft.com/office/drawing/2014/main" id="{E389BE62-0A8A-4719-907A-3DA104CEDD81}"/>
              </a:ext>
            </a:extLst>
          </p:cNvPr>
          <p:cNvSpPr/>
          <p:nvPr/>
        </p:nvSpPr>
        <p:spPr>
          <a:xfrm>
            <a:off x="838200" y="1642253"/>
            <a:ext cx="1188000" cy="900000"/>
          </a:xfrm>
          <a:prstGeom prst="rect">
            <a:avLst/>
          </a:prstGeom>
          <a:solidFill>
            <a:srgbClr val="92D050"/>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marL="0" lvl="0" indent="0" algn="ctr" defTabSz="577850">
              <a:lnSpc>
                <a:spcPct val="90000"/>
              </a:lnSpc>
              <a:spcBef>
                <a:spcPct val="0"/>
              </a:spcBef>
              <a:spcAft>
                <a:spcPct val="35000"/>
              </a:spcAft>
              <a:buNone/>
            </a:pPr>
            <a:r>
              <a:rPr lang="en-US" sz="1100" b="1" kern="1200" dirty="0">
                <a:solidFill>
                  <a:prstClr val="black"/>
                </a:solidFill>
                <a:latin typeface="+mj-lt"/>
                <a:ea typeface="+mn-ea"/>
                <a:cs typeface="+mn-cs"/>
              </a:rPr>
              <a:t>CAPITAL DEPTS.</a:t>
            </a:r>
          </a:p>
          <a:p>
            <a:pPr marL="0" lvl="0" indent="0" algn="ctr" defTabSz="577850">
              <a:lnSpc>
                <a:spcPct val="90000"/>
              </a:lnSpc>
              <a:spcBef>
                <a:spcPct val="0"/>
              </a:spcBef>
              <a:spcAft>
                <a:spcPct val="35000"/>
              </a:spcAft>
              <a:buNone/>
            </a:pPr>
            <a:r>
              <a:rPr lang="en-US" sz="1100" b="1" kern="1200" dirty="0">
                <a:solidFill>
                  <a:prstClr val="black"/>
                </a:solidFill>
                <a:latin typeface="+mj-lt"/>
                <a:ea typeface="+mn-ea"/>
                <a:cs typeface="+mn-cs"/>
              </a:rPr>
              <a:t>Propose Capital Projects</a:t>
            </a:r>
          </a:p>
        </p:txBody>
      </p:sp>
      <p:sp>
        <p:nvSpPr>
          <p:cNvPr id="9" name="Rectangle 8" descr="Hierarchy Level 3 Item 3">
            <a:extLst>
              <a:ext uri="{FF2B5EF4-FFF2-40B4-BE49-F238E27FC236}">
                <a16:creationId xmlns:a16="http://schemas.microsoft.com/office/drawing/2014/main" id="{4A8BBE43-3DFF-4BF6-9BC6-511DC714BCDB}"/>
              </a:ext>
            </a:extLst>
          </p:cNvPr>
          <p:cNvSpPr/>
          <p:nvPr/>
        </p:nvSpPr>
        <p:spPr>
          <a:xfrm>
            <a:off x="2630791" y="1636860"/>
            <a:ext cx="1188000" cy="900000"/>
          </a:xfrm>
          <a:prstGeom prst="rect">
            <a:avLst/>
          </a:prstGeom>
          <a:solidFill>
            <a:schemeClr val="accent2">
              <a:lumMod val="60000"/>
              <a:lumOff val="40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algn="ctr" defTabSz="577850">
              <a:lnSpc>
                <a:spcPct val="90000"/>
              </a:lnSpc>
              <a:spcBef>
                <a:spcPct val="0"/>
              </a:spcBef>
              <a:spcAft>
                <a:spcPct val="35000"/>
              </a:spcAft>
            </a:pPr>
            <a:r>
              <a:rPr lang="en-US" sz="1100" b="1" dirty="0">
                <a:solidFill>
                  <a:prstClr val="black"/>
                </a:solidFill>
                <a:latin typeface="+mj-lt"/>
              </a:rPr>
              <a:t>CAPITAL CABINET</a:t>
            </a:r>
          </a:p>
          <a:p>
            <a:pPr algn="ctr" defTabSz="577850">
              <a:lnSpc>
                <a:spcPct val="90000"/>
              </a:lnSpc>
              <a:spcBef>
                <a:spcPct val="0"/>
              </a:spcBef>
              <a:spcAft>
                <a:spcPct val="35000"/>
              </a:spcAft>
            </a:pPr>
            <a:r>
              <a:rPr lang="en-US" sz="1100" b="1" dirty="0">
                <a:solidFill>
                  <a:prstClr val="black"/>
                </a:solidFill>
                <a:latin typeface="+mj-lt"/>
              </a:rPr>
              <a:t>Approve Capital Projects</a:t>
            </a:r>
          </a:p>
        </p:txBody>
      </p:sp>
      <p:sp>
        <p:nvSpPr>
          <p:cNvPr id="10" name="Rectangle 9" descr="Hierarchy Level 3 Item 3">
            <a:extLst>
              <a:ext uri="{FF2B5EF4-FFF2-40B4-BE49-F238E27FC236}">
                <a16:creationId xmlns:a16="http://schemas.microsoft.com/office/drawing/2014/main" id="{338E3830-DBD6-4C69-A17A-5F5B6FF1C180}"/>
              </a:ext>
            </a:extLst>
          </p:cNvPr>
          <p:cNvSpPr/>
          <p:nvPr/>
        </p:nvSpPr>
        <p:spPr>
          <a:xfrm>
            <a:off x="2630791" y="3041634"/>
            <a:ext cx="1188000" cy="900000"/>
          </a:xfrm>
          <a:prstGeom prst="rect">
            <a:avLst/>
          </a:prstGeom>
          <a:solidFill>
            <a:schemeClr val="accent2">
              <a:lumMod val="60000"/>
              <a:lumOff val="40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algn="ctr" defTabSz="577850">
              <a:lnSpc>
                <a:spcPct val="90000"/>
              </a:lnSpc>
              <a:spcBef>
                <a:spcPct val="0"/>
              </a:spcBef>
              <a:spcAft>
                <a:spcPct val="35000"/>
              </a:spcAft>
            </a:pPr>
            <a:r>
              <a:rPr lang="en-US" sz="1100" b="1" dirty="0">
                <a:solidFill>
                  <a:prstClr val="black"/>
                </a:solidFill>
                <a:latin typeface="+mj-lt"/>
              </a:rPr>
              <a:t>CAPITAL CABINET</a:t>
            </a:r>
          </a:p>
          <a:p>
            <a:pPr algn="ctr" defTabSz="577850">
              <a:lnSpc>
                <a:spcPct val="90000"/>
              </a:lnSpc>
              <a:spcBef>
                <a:spcPct val="0"/>
              </a:spcBef>
              <a:spcAft>
                <a:spcPct val="35000"/>
              </a:spcAft>
            </a:pPr>
            <a:r>
              <a:rPr lang="en-US" sz="1100" b="1" dirty="0">
                <a:solidFill>
                  <a:prstClr val="black"/>
                </a:solidFill>
                <a:latin typeface="+mj-lt"/>
              </a:rPr>
              <a:t>Recommendation to City Budget Office</a:t>
            </a:r>
          </a:p>
        </p:txBody>
      </p:sp>
      <p:sp>
        <p:nvSpPr>
          <p:cNvPr id="11" name="Rectangle 10" descr="Hierarchy Level 3 Item 3">
            <a:extLst>
              <a:ext uri="{FF2B5EF4-FFF2-40B4-BE49-F238E27FC236}">
                <a16:creationId xmlns:a16="http://schemas.microsoft.com/office/drawing/2014/main" id="{BA5D4FED-557F-4ED6-B96B-E907AD402F59}"/>
              </a:ext>
            </a:extLst>
          </p:cNvPr>
          <p:cNvSpPr/>
          <p:nvPr/>
        </p:nvSpPr>
        <p:spPr>
          <a:xfrm>
            <a:off x="2630791" y="4446408"/>
            <a:ext cx="1188000" cy="900000"/>
          </a:xfrm>
          <a:prstGeom prst="rect">
            <a:avLst/>
          </a:prstGeom>
          <a:solidFill>
            <a:schemeClr val="accent4">
              <a:lumMod val="40000"/>
              <a:lumOff val="60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algn="ctr" defTabSz="577850">
              <a:lnSpc>
                <a:spcPct val="90000"/>
              </a:lnSpc>
              <a:spcBef>
                <a:spcPct val="0"/>
              </a:spcBef>
              <a:spcAft>
                <a:spcPct val="35000"/>
              </a:spcAft>
            </a:pPr>
            <a:r>
              <a:rPr lang="en-US" sz="1100" b="1" dirty="0">
                <a:solidFill>
                  <a:prstClr val="black"/>
                </a:solidFill>
                <a:latin typeface="+mj-lt"/>
              </a:rPr>
              <a:t>CITY BUDGET OFFICE</a:t>
            </a:r>
          </a:p>
          <a:p>
            <a:pPr algn="ctr" defTabSz="577850">
              <a:lnSpc>
                <a:spcPct val="90000"/>
              </a:lnSpc>
              <a:spcBef>
                <a:spcPct val="0"/>
              </a:spcBef>
              <a:spcAft>
                <a:spcPct val="35000"/>
              </a:spcAft>
            </a:pPr>
            <a:r>
              <a:rPr lang="en-US" sz="1100" b="1" dirty="0">
                <a:solidFill>
                  <a:prstClr val="black"/>
                </a:solidFill>
                <a:latin typeface="+mj-lt"/>
              </a:rPr>
              <a:t>Develop Capital Budget</a:t>
            </a:r>
          </a:p>
        </p:txBody>
      </p:sp>
      <p:sp>
        <p:nvSpPr>
          <p:cNvPr id="12" name="Rectangle 11" descr="Hierarchy Level 3 Item 3">
            <a:extLst>
              <a:ext uri="{FF2B5EF4-FFF2-40B4-BE49-F238E27FC236}">
                <a16:creationId xmlns:a16="http://schemas.microsoft.com/office/drawing/2014/main" id="{36C726B7-E4FC-43C7-933D-0BA97C8C3098}"/>
              </a:ext>
            </a:extLst>
          </p:cNvPr>
          <p:cNvSpPr/>
          <p:nvPr/>
        </p:nvSpPr>
        <p:spPr>
          <a:xfrm>
            <a:off x="4423382" y="4446408"/>
            <a:ext cx="1188000" cy="900000"/>
          </a:xfrm>
          <a:prstGeom prst="rect">
            <a:avLst/>
          </a:prstGeom>
          <a:solidFill>
            <a:schemeClr val="accent4">
              <a:lumMod val="40000"/>
              <a:lumOff val="60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algn="ctr" defTabSz="577850">
              <a:lnSpc>
                <a:spcPct val="90000"/>
              </a:lnSpc>
              <a:spcBef>
                <a:spcPct val="0"/>
              </a:spcBef>
              <a:spcAft>
                <a:spcPct val="35000"/>
              </a:spcAft>
            </a:pPr>
            <a:r>
              <a:rPr lang="en-US" sz="1100" b="1" dirty="0">
                <a:solidFill>
                  <a:prstClr val="black"/>
                </a:solidFill>
                <a:latin typeface="+mj-lt"/>
              </a:rPr>
              <a:t>CITY BUDGET OFFICE</a:t>
            </a:r>
          </a:p>
          <a:p>
            <a:pPr algn="ctr" defTabSz="577850">
              <a:lnSpc>
                <a:spcPct val="90000"/>
              </a:lnSpc>
              <a:spcBef>
                <a:spcPct val="0"/>
              </a:spcBef>
              <a:spcAft>
                <a:spcPct val="35000"/>
              </a:spcAft>
            </a:pPr>
            <a:r>
              <a:rPr lang="en-US" sz="1100" b="1" dirty="0">
                <a:solidFill>
                  <a:prstClr val="black"/>
                </a:solidFill>
                <a:latin typeface="+mj-lt"/>
              </a:rPr>
              <a:t>Submit Budget to Mayor’s Office</a:t>
            </a:r>
          </a:p>
        </p:txBody>
      </p:sp>
      <p:sp>
        <p:nvSpPr>
          <p:cNvPr id="13" name="Rectangle 12" descr="Hierarchy Level 3 Item 3">
            <a:extLst>
              <a:ext uri="{FF2B5EF4-FFF2-40B4-BE49-F238E27FC236}">
                <a16:creationId xmlns:a16="http://schemas.microsoft.com/office/drawing/2014/main" id="{03EE44B0-D252-42B9-A8AF-C8A7074E61F2}"/>
              </a:ext>
            </a:extLst>
          </p:cNvPr>
          <p:cNvSpPr/>
          <p:nvPr/>
        </p:nvSpPr>
        <p:spPr>
          <a:xfrm>
            <a:off x="6215973" y="4446408"/>
            <a:ext cx="1188000" cy="900000"/>
          </a:xfrm>
          <a:prstGeom prst="rect">
            <a:avLst/>
          </a:prstGeom>
          <a:solidFill>
            <a:schemeClr val="tx2">
              <a:lumMod val="20000"/>
              <a:lumOff val="80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algn="ctr" defTabSz="577850">
              <a:lnSpc>
                <a:spcPct val="90000"/>
              </a:lnSpc>
              <a:spcBef>
                <a:spcPct val="0"/>
              </a:spcBef>
              <a:spcAft>
                <a:spcPct val="35000"/>
              </a:spcAft>
            </a:pPr>
            <a:r>
              <a:rPr lang="en-US" sz="1100" b="1" dirty="0">
                <a:solidFill>
                  <a:prstClr val="black"/>
                </a:solidFill>
                <a:latin typeface="+mj-lt"/>
              </a:rPr>
              <a:t>MAYOR’S OFFICE</a:t>
            </a:r>
          </a:p>
          <a:p>
            <a:pPr algn="ctr" defTabSz="577850">
              <a:lnSpc>
                <a:spcPct val="90000"/>
              </a:lnSpc>
              <a:spcBef>
                <a:spcPct val="0"/>
              </a:spcBef>
              <a:spcAft>
                <a:spcPct val="35000"/>
              </a:spcAft>
            </a:pPr>
            <a:r>
              <a:rPr lang="en-US" sz="1100" b="1" dirty="0">
                <a:solidFill>
                  <a:prstClr val="black"/>
                </a:solidFill>
                <a:latin typeface="+mj-lt"/>
              </a:rPr>
              <a:t>Approve Capital Budget</a:t>
            </a:r>
          </a:p>
        </p:txBody>
      </p:sp>
      <p:sp>
        <p:nvSpPr>
          <p:cNvPr id="3" name="TextBox 2">
            <a:extLst>
              <a:ext uri="{FF2B5EF4-FFF2-40B4-BE49-F238E27FC236}">
                <a16:creationId xmlns:a16="http://schemas.microsoft.com/office/drawing/2014/main" id="{5A0F1A0C-B1F5-4FFD-96EA-89D659DAF53A}"/>
              </a:ext>
            </a:extLst>
          </p:cNvPr>
          <p:cNvSpPr txBox="1"/>
          <p:nvPr/>
        </p:nvSpPr>
        <p:spPr>
          <a:xfrm>
            <a:off x="6797631" y="2228671"/>
            <a:ext cx="3606992" cy="1200329"/>
          </a:xfrm>
          <a:prstGeom prst="rect">
            <a:avLst/>
          </a:prstGeom>
          <a:solidFill>
            <a:schemeClr val="bg2"/>
          </a:solidFill>
          <a:ln w="38100">
            <a:solidFill>
              <a:schemeClr val="tx1"/>
            </a:solidFill>
          </a:ln>
        </p:spPr>
        <p:txBody>
          <a:bodyPr wrap="square" rtlCol="0">
            <a:spAutoFit/>
          </a:bodyPr>
          <a:lstStyle/>
          <a:p>
            <a:r>
              <a:rPr lang="en-US" b="1" dirty="0">
                <a:solidFill>
                  <a:schemeClr val="bg2">
                    <a:lumMod val="10000"/>
                  </a:schemeClr>
                </a:solidFill>
                <a:latin typeface="+mj-lt"/>
              </a:rPr>
              <a:t>End Result: </a:t>
            </a:r>
          </a:p>
          <a:p>
            <a:r>
              <a:rPr lang="en-US" b="1" dirty="0">
                <a:solidFill>
                  <a:schemeClr val="bg2">
                    <a:lumMod val="10000"/>
                  </a:schemeClr>
                </a:solidFill>
                <a:latin typeface="+mj-lt"/>
              </a:rPr>
              <a:t>Six-year Capital Improvement Plan</a:t>
            </a:r>
          </a:p>
          <a:p>
            <a:r>
              <a:rPr lang="en-US" b="1" dirty="0">
                <a:solidFill>
                  <a:schemeClr val="bg2">
                    <a:lumMod val="10000"/>
                  </a:schemeClr>
                </a:solidFill>
                <a:latin typeface="+mj-lt"/>
              </a:rPr>
              <a:t>2018-2023 plan totals $6.8B over six years</a:t>
            </a:r>
          </a:p>
        </p:txBody>
      </p:sp>
      <p:cxnSp>
        <p:nvCxnSpPr>
          <p:cNvPr id="15" name="Straight Arrow Connector 14">
            <a:extLst>
              <a:ext uri="{FF2B5EF4-FFF2-40B4-BE49-F238E27FC236}">
                <a16:creationId xmlns:a16="http://schemas.microsoft.com/office/drawing/2014/main" id="{F807CDBE-65CD-4B61-99A9-3AC1E5029014}"/>
              </a:ext>
            </a:extLst>
          </p:cNvPr>
          <p:cNvCxnSpPr>
            <a:endCxn id="9" idx="1"/>
          </p:cNvCxnSpPr>
          <p:nvPr/>
        </p:nvCxnSpPr>
        <p:spPr>
          <a:xfrm>
            <a:off x="2026200" y="2086860"/>
            <a:ext cx="604591" cy="0"/>
          </a:xfrm>
          <a:prstGeom prst="straightConnector1">
            <a:avLst/>
          </a:prstGeom>
          <a:ln w="28575">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5CCE597-A0C3-4C38-B138-2AE9E71C45B6}"/>
              </a:ext>
            </a:extLst>
          </p:cNvPr>
          <p:cNvCxnSpPr>
            <a:stCxn id="9" idx="2"/>
            <a:endCxn id="10" idx="0"/>
          </p:cNvCxnSpPr>
          <p:nvPr/>
        </p:nvCxnSpPr>
        <p:spPr>
          <a:xfrm>
            <a:off x="3224791" y="2536860"/>
            <a:ext cx="0" cy="504774"/>
          </a:xfrm>
          <a:prstGeom prst="straightConnector1">
            <a:avLst/>
          </a:prstGeom>
          <a:ln w="28575">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9080D7B-C69E-4821-9489-94E21DAF17D4}"/>
              </a:ext>
            </a:extLst>
          </p:cNvPr>
          <p:cNvCxnSpPr>
            <a:stCxn id="10" idx="2"/>
          </p:cNvCxnSpPr>
          <p:nvPr/>
        </p:nvCxnSpPr>
        <p:spPr>
          <a:xfrm>
            <a:off x="3224791" y="3941634"/>
            <a:ext cx="0" cy="504774"/>
          </a:xfrm>
          <a:prstGeom prst="straightConnector1">
            <a:avLst/>
          </a:prstGeom>
          <a:ln w="28575">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ACC1FF1-86E8-4F8C-80C7-1C92F3F9124F}"/>
              </a:ext>
            </a:extLst>
          </p:cNvPr>
          <p:cNvCxnSpPr>
            <a:endCxn id="12" idx="1"/>
          </p:cNvCxnSpPr>
          <p:nvPr/>
        </p:nvCxnSpPr>
        <p:spPr>
          <a:xfrm>
            <a:off x="3818791" y="4896408"/>
            <a:ext cx="604591" cy="0"/>
          </a:xfrm>
          <a:prstGeom prst="straightConnector1">
            <a:avLst/>
          </a:prstGeom>
          <a:ln w="28575">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34DD757-77DF-4288-A652-7E12520E2EEE}"/>
              </a:ext>
            </a:extLst>
          </p:cNvPr>
          <p:cNvCxnSpPr>
            <a:endCxn id="13" idx="1"/>
          </p:cNvCxnSpPr>
          <p:nvPr/>
        </p:nvCxnSpPr>
        <p:spPr>
          <a:xfrm>
            <a:off x="5611382" y="4896408"/>
            <a:ext cx="604591" cy="0"/>
          </a:xfrm>
          <a:prstGeom prst="straightConnector1">
            <a:avLst/>
          </a:prstGeom>
          <a:ln w="28575">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53B3582-9E41-4C6A-AA17-54524578B4B4}"/>
              </a:ext>
            </a:extLst>
          </p:cNvPr>
          <p:cNvCxnSpPr>
            <a:endCxn id="7" idx="1"/>
          </p:cNvCxnSpPr>
          <p:nvPr/>
        </p:nvCxnSpPr>
        <p:spPr>
          <a:xfrm>
            <a:off x="7403973" y="4896408"/>
            <a:ext cx="604591" cy="0"/>
          </a:xfrm>
          <a:prstGeom prst="straightConnector1">
            <a:avLst/>
          </a:prstGeom>
          <a:ln w="28575">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B139C14-7904-4BA7-90FB-9B08D44B36FF}"/>
              </a:ext>
            </a:extLst>
          </p:cNvPr>
          <p:cNvCxnSpPr>
            <a:endCxn id="3" idx="2"/>
          </p:cNvCxnSpPr>
          <p:nvPr/>
        </p:nvCxnSpPr>
        <p:spPr>
          <a:xfrm flipH="1" flipV="1">
            <a:off x="8601127" y="3429000"/>
            <a:ext cx="1437" cy="1017408"/>
          </a:xfrm>
          <a:prstGeom prst="straightConnector1">
            <a:avLst/>
          </a:prstGeom>
          <a:ln w="5715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FC83E52-B940-4688-89E5-CF44846488D9}"/>
              </a:ext>
            </a:extLst>
          </p:cNvPr>
          <p:cNvSpPr txBox="1"/>
          <p:nvPr/>
        </p:nvSpPr>
        <p:spPr>
          <a:xfrm>
            <a:off x="11506200" y="110609"/>
            <a:ext cx="533400" cy="369332"/>
          </a:xfrm>
          <a:prstGeom prst="rect">
            <a:avLst/>
          </a:prstGeom>
          <a:noFill/>
        </p:spPr>
        <p:txBody>
          <a:bodyPr wrap="square" rtlCol="0">
            <a:spAutoFit/>
          </a:bodyPr>
          <a:lstStyle/>
          <a:p>
            <a:r>
              <a:rPr lang="en-US" b="1" dirty="0">
                <a:solidFill>
                  <a:schemeClr val="tx1">
                    <a:lumMod val="50000"/>
                  </a:schemeClr>
                </a:solidFill>
              </a:rPr>
              <a:t>B.5</a:t>
            </a:r>
          </a:p>
        </p:txBody>
      </p:sp>
    </p:spTree>
    <p:extLst>
      <p:ext uri="{BB962C8B-B14F-4D97-AF65-F5344CB8AC3E}">
        <p14:creationId xmlns:p14="http://schemas.microsoft.com/office/powerpoint/2010/main" val="1231791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2347A-D1AF-44D0-AAD9-333298DFD617}"/>
              </a:ext>
            </a:extLst>
          </p:cNvPr>
          <p:cNvSpPr>
            <a:spLocks noGrp="1"/>
          </p:cNvSpPr>
          <p:nvPr>
            <p:ph type="title"/>
          </p:nvPr>
        </p:nvSpPr>
        <p:spPr>
          <a:xfrm>
            <a:off x="838200" y="509059"/>
            <a:ext cx="10515600" cy="579926"/>
          </a:xfrm>
        </p:spPr>
        <p:txBody>
          <a:bodyPr>
            <a:normAutofit fontScale="90000"/>
          </a:bodyPr>
          <a:lstStyle/>
          <a:p>
            <a:r>
              <a:rPr lang="en-US" dirty="0"/>
              <a:t>Demonstrated Success in GC/CM Delivery</a:t>
            </a:r>
          </a:p>
        </p:txBody>
      </p:sp>
      <p:sp>
        <p:nvSpPr>
          <p:cNvPr id="3" name="Content Placeholder 2">
            <a:extLst>
              <a:ext uri="{FF2B5EF4-FFF2-40B4-BE49-F238E27FC236}">
                <a16:creationId xmlns:a16="http://schemas.microsoft.com/office/drawing/2014/main" id="{8F2D5A14-1764-487D-80FF-94454F80CFB2}"/>
              </a:ext>
            </a:extLst>
          </p:cNvPr>
          <p:cNvSpPr>
            <a:spLocks noGrp="1"/>
          </p:cNvSpPr>
          <p:nvPr>
            <p:ph idx="1"/>
          </p:nvPr>
        </p:nvSpPr>
        <p:spPr>
          <a:xfrm>
            <a:off x="668866" y="1261533"/>
            <a:ext cx="5494867" cy="4642949"/>
          </a:xfrm>
        </p:spPr>
        <p:txBody>
          <a:bodyPr/>
          <a:lstStyle/>
          <a:p>
            <a:pPr marL="0" indent="0">
              <a:buNone/>
            </a:pPr>
            <a:endParaRPr lang="en-US" dirty="0"/>
          </a:p>
          <a:p>
            <a:pPr marL="0" indent="0">
              <a:buNone/>
            </a:pPr>
            <a:endParaRPr lang="en-US" dirty="0"/>
          </a:p>
        </p:txBody>
      </p:sp>
      <p:pic>
        <p:nvPicPr>
          <p:cNvPr id="7" name="Picture 6" descr="An aerial view of a city&#10;&#10;Description automatically generated">
            <a:extLst>
              <a:ext uri="{FF2B5EF4-FFF2-40B4-BE49-F238E27FC236}">
                <a16:creationId xmlns:a16="http://schemas.microsoft.com/office/drawing/2014/main" id="{CEBDC110-2566-4AF4-9F3F-3A9154F00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9511" y="1175259"/>
            <a:ext cx="5833211" cy="4507481"/>
          </a:xfrm>
          <a:prstGeom prst="rect">
            <a:avLst/>
          </a:prstGeom>
        </p:spPr>
      </p:pic>
      <p:sp>
        <p:nvSpPr>
          <p:cNvPr id="5" name="Content Placeholder 2">
            <a:extLst>
              <a:ext uri="{FF2B5EF4-FFF2-40B4-BE49-F238E27FC236}">
                <a16:creationId xmlns:a16="http://schemas.microsoft.com/office/drawing/2014/main" id="{B33D3A4E-8851-428E-8BF5-3D5DEA05F3D4}"/>
              </a:ext>
            </a:extLst>
          </p:cNvPr>
          <p:cNvSpPr txBox="1">
            <a:spLocks/>
          </p:cNvSpPr>
          <p:nvPr/>
        </p:nvSpPr>
        <p:spPr>
          <a:xfrm>
            <a:off x="464644" y="1175259"/>
            <a:ext cx="5494867" cy="46429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Henderson North CSO Reduction </a:t>
            </a:r>
          </a:p>
          <a:p>
            <a:r>
              <a:rPr lang="en-US" sz="2400" b="1" dirty="0"/>
              <a:t>Why selected: </a:t>
            </a:r>
            <a:r>
              <a:rPr lang="en-US" sz="2400" dirty="0"/>
              <a:t>Contractor input was critical for constructability, sequencing, and risk management.</a:t>
            </a:r>
            <a:endParaRPr lang="en-US" sz="2400" b="1" dirty="0"/>
          </a:p>
          <a:p>
            <a:r>
              <a:rPr lang="en-US" sz="2400" b="1" dirty="0"/>
              <a:t>Benefits: </a:t>
            </a:r>
            <a:r>
              <a:rPr lang="en-US" sz="2400" dirty="0"/>
              <a:t> </a:t>
            </a:r>
          </a:p>
          <a:p>
            <a:pPr lvl="2"/>
            <a:r>
              <a:rPr lang="en-US" dirty="0"/>
              <a:t>Reduced impact to public &amp; Park revenue.</a:t>
            </a:r>
          </a:p>
          <a:p>
            <a:pPr lvl="2"/>
            <a:r>
              <a:rPr lang="en-US" dirty="0"/>
              <a:t>Risk management of unknown groundwater conditions.</a:t>
            </a:r>
            <a:endParaRPr lang="en-US" b="1" dirty="0"/>
          </a:p>
          <a:p>
            <a:r>
              <a:rPr lang="en-US" sz="2400" b="1" dirty="0"/>
              <a:t>Lessons learned: </a:t>
            </a:r>
            <a:r>
              <a:rPr lang="en-US" sz="2400" dirty="0"/>
              <a:t>Value of pre-con risk management and stakeholder outreach to project cost and execution.</a:t>
            </a:r>
            <a:endParaRPr lang="en-US" sz="2400" b="1" dirty="0"/>
          </a:p>
          <a:p>
            <a:endParaRPr lang="en-US" dirty="0"/>
          </a:p>
          <a:p>
            <a:pPr marL="0" indent="0">
              <a:buFont typeface="Arial" panose="020B0604020202020204" pitchFamily="34" charset="0"/>
              <a:buNone/>
            </a:pPr>
            <a:endParaRPr lang="en-US" dirty="0"/>
          </a:p>
        </p:txBody>
      </p:sp>
      <p:sp>
        <p:nvSpPr>
          <p:cNvPr id="4" name="TextBox 3">
            <a:extLst>
              <a:ext uri="{FF2B5EF4-FFF2-40B4-BE49-F238E27FC236}">
                <a16:creationId xmlns:a16="http://schemas.microsoft.com/office/drawing/2014/main" id="{F661B544-CBE9-40BD-A12C-1C65BBBDB740}"/>
              </a:ext>
            </a:extLst>
          </p:cNvPr>
          <p:cNvSpPr txBox="1"/>
          <p:nvPr/>
        </p:nvSpPr>
        <p:spPr>
          <a:xfrm>
            <a:off x="11537928" y="104775"/>
            <a:ext cx="509588" cy="646331"/>
          </a:xfrm>
          <a:prstGeom prst="rect">
            <a:avLst/>
          </a:prstGeom>
          <a:noFill/>
        </p:spPr>
        <p:txBody>
          <a:bodyPr wrap="square" rtlCol="0">
            <a:spAutoFit/>
          </a:bodyPr>
          <a:lstStyle/>
          <a:p>
            <a:r>
              <a:rPr lang="en-US" b="1" dirty="0">
                <a:solidFill>
                  <a:schemeClr val="tx1">
                    <a:lumMod val="50000"/>
                  </a:schemeClr>
                </a:solidFill>
              </a:rPr>
              <a:t>A, B.6</a:t>
            </a:r>
          </a:p>
        </p:txBody>
      </p:sp>
    </p:spTree>
    <p:extLst>
      <p:ext uri="{BB962C8B-B14F-4D97-AF65-F5344CB8AC3E}">
        <p14:creationId xmlns:p14="http://schemas.microsoft.com/office/powerpoint/2010/main" val="4033241827"/>
      </p:ext>
    </p:extLst>
  </p:cSld>
  <p:clrMapOvr>
    <a:masterClrMapping/>
  </p:clrMapOvr>
</p:sld>
</file>

<file path=ppt/theme/theme1.xml><?xml version="1.0" encoding="utf-8"?>
<a:theme xmlns:a="http://schemas.openxmlformats.org/drawingml/2006/main" name="Office Theme">
  <a:themeElements>
    <a:clrScheme name="Custom 1">
      <a:dk1>
        <a:srgbClr val="003DA5"/>
      </a:dk1>
      <a:lt1>
        <a:sysClr val="window" lastClr="FFFFFF"/>
      </a:lt1>
      <a:dk2>
        <a:srgbClr val="003DA5"/>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attle Tex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4.25.18 City-wide PowerPoint Template" id="{50BCF532-A877-4BC6-93CC-BECF1D76A87E}" vid="{08C43C2F-C7D1-4690-A9E8-424F774E92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p:Policy xmlns:p="office.server.policy" id="" local="true">
  <p:Name>Document</p:Name>
  <p:Description/>
  <p:Statement/>
  <p:PolicyItems>
    <p:PolicyItem featureId="Microsoft.Office.RecordsManagement.PolicyFeatures.PolicyAudit" staticId="0x0101002FEE184CAEF5E844869288514EDF068F|-421390505" UniqueId="4cc5e178-efbe-4e3f-a930-b52c939c7d9b">
      <p:Name>Auditing</p:Name>
      <p:Description>Audits user actions on documents and list items to the Audit Log.</p:Description>
      <p:CustomData>
        <Audit>
          <Update/>
          <DeleteRestore/>
        </Audit>
      </p:CustomData>
    </p:PolicyItem>
  </p:PolicyItems>
</p:Policy>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_x0020_Set xmlns="a6d2e5b7-eb44-4f89-8454-79eae4ada39f" xsi:nil="true"/>
    <PublishingExpirationDate xmlns="http://schemas.microsoft.com/sharepoint/v3" xsi:nil="true"/>
    <PublishingStartDate xmlns="http://schemas.microsoft.com/sharepoint/v3" xsi:nil="true"/>
    <SortOrder xmlns="a2df05f4-7dbc-4a65-9287-fd8c07291ac8"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2FEE184CAEF5E844869288514EDF068F" ma:contentTypeVersion="11" ma:contentTypeDescription="Create a new document." ma:contentTypeScope="" ma:versionID="e265edfdb9f5f9c159bd586cd2ee1403">
  <xsd:schema xmlns:xsd="http://www.w3.org/2001/XMLSchema" xmlns:xs="http://www.w3.org/2001/XMLSchema" xmlns:p="http://schemas.microsoft.com/office/2006/metadata/properties" xmlns:ns1="http://schemas.microsoft.com/sharepoint/v3" xmlns:ns2="a6d2e5b7-eb44-4f89-8454-79eae4ada39f" xmlns:ns3="a2df05f4-7dbc-4a65-9287-fd8c07291ac8" targetNamespace="http://schemas.microsoft.com/office/2006/metadata/properties" ma:root="true" ma:fieldsID="39fbb6ab3390c907e4a495b1170d41a3" ns1:_="" ns2:_="" ns3:_="">
    <xsd:import namespace="http://schemas.microsoft.com/sharepoint/v3"/>
    <xsd:import namespace="a6d2e5b7-eb44-4f89-8454-79eae4ada39f"/>
    <xsd:import namespace="a2df05f4-7dbc-4a65-9287-fd8c07291ac8"/>
    <xsd:element name="properties">
      <xsd:complexType>
        <xsd:sequence>
          <xsd:element name="documentManagement">
            <xsd:complexType>
              <xsd:all>
                <xsd:element ref="ns1:PublishingStartDate" minOccurs="0"/>
                <xsd:element ref="ns1:PublishingExpirationDate" minOccurs="0"/>
                <xsd:element ref="ns2:Document_x0020_Set" minOccurs="0"/>
                <xsd:element ref="ns3:SortOrder" minOccurs="0"/>
                <xsd:element ref="ns2:MediaServiceMetadata" minOccurs="0"/>
                <xsd:element ref="ns2:MediaServiceFastMetadata" minOccurs="0"/>
                <xsd:element ref="ns1:_dlc_Exemp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_dlc_Exempt" ma:index="14"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6d2e5b7-eb44-4f89-8454-79eae4ada39f" elementFormDefault="qualified">
    <xsd:import namespace="http://schemas.microsoft.com/office/2006/documentManagement/types"/>
    <xsd:import namespace="http://schemas.microsoft.com/office/infopath/2007/PartnerControls"/>
    <xsd:element name="Document_x0020_Set" ma:index="10" nillable="true" ma:displayName="Document Set" ma:format="Dropdown" ma:internalName="Document_x0020_Set">
      <xsd:complexType>
        <xsd:complexContent>
          <xsd:extension base="dms:MultiChoice">
            <xsd:sequence>
              <xsd:element name="Value" maxOccurs="unbounded" minOccurs="0" nillable="true">
                <xsd:simpleType>
                  <xsd:restriction base="dms:Choice">
                    <xsd:enumeration value="Agenda"/>
                    <xsd:enumeration value="Business Card"/>
                    <xsd:enumeration value="Email"/>
                    <xsd:enumeration value="Letterhead"/>
                    <xsd:enumeration value="Memo"/>
                    <xsd:enumeration value="Pillars"/>
                  </xsd:restriction>
                </xsd:simpleType>
              </xsd:element>
            </xsd:sequence>
          </xsd:extension>
        </xsd:complexContent>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df05f4-7dbc-4a65-9287-fd8c07291ac8" elementFormDefault="qualified">
    <xsd:import namespace="http://schemas.microsoft.com/office/2006/documentManagement/types"/>
    <xsd:import namespace="http://schemas.microsoft.com/office/infopath/2007/PartnerControls"/>
    <xsd:element name="SortOrder" ma:index="11" nillable="true" ma:displayName="Sort Order" ma:decimals="0" ma:description="Enter a number to choose the sort position of this item." ma:internalName="SortOrder" ma:readOnly="false" ma:percentage="FALS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14357A-7FDE-4DF2-A65F-B54FB687857C}">
  <ds:schemaRefs>
    <ds:schemaRef ds:uri="office.server.policy"/>
  </ds:schemaRefs>
</ds:datastoreItem>
</file>

<file path=customXml/itemProps2.xml><?xml version="1.0" encoding="utf-8"?>
<ds:datastoreItem xmlns:ds="http://schemas.openxmlformats.org/officeDocument/2006/customXml" ds:itemID="{62A82C13-6FD8-4D5E-B1CD-6BADBA76DEB0}">
  <ds:schemaRefs>
    <ds:schemaRef ds:uri="http://schemas.microsoft.com/sharepoint/v3/contenttype/forms"/>
  </ds:schemaRefs>
</ds:datastoreItem>
</file>

<file path=customXml/itemProps3.xml><?xml version="1.0" encoding="utf-8"?>
<ds:datastoreItem xmlns:ds="http://schemas.openxmlformats.org/officeDocument/2006/customXml" ds:itemID="{2F0CD351-0561-4B41-9079-EB7703943CEB}">
  <ds:schemaRefs>
    <ds:schemaRef ds:uri="http://schemas.microsoft.com/office/2006/documentManagement/types"/>
    <ds:schemaRef ds:uri="http://schemas.openxmlformats.org/package/2006/metadata/core-properties"/>
    <ds:schemaRef ds:uri="http://purl.org/dc/dcmitype/"/>
    <ds:schemaRef ds:uri="http://purl.org/dc/terms/"/>
    <ds:schemaRef ds:uri="http://schemas.microsoft.com/office/infopath/2007/PartnerControls"/>
    <ds:schemaRef ds:uri="a6d2e5b7-eb44-4f89-8454-79eae4ada39f"/>
    <ds:schemaRef ds:uri="http://purl.org/dc/elements/1.1/"/>
    <ds:schemaRef ds:uri="http://schemas.microsoft.com/sharepoint/v3"/>
    <ds:schemaRef ds:uri="a2df05f4-7dbc-4a65-9287-fd8c07291ac8"/>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6F2171E8-4F0A-465B-8EA4-3A754D6DC9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6d2e5b7-eb44-4f89-8454-79eae4ada39f"/>
    <ds:schemaRef ds:uri="a2df05f4-7dbc-4a65-9287-fd8c07291a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fas-city-powerpoint-template</Template>
  <TotalTime>2498</TotalTime>
  <Words>3732</Words>
  <Application>Microsoft Office PowerPoint</Application>
  <PresentationFormat>Widescreen</PresentationFormat>
  <Paragraphs>418</Paragraphs>
  <Slides>19</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Times New Roman</vt:lpstr>
      <vt:lpstr>Calibri</vt:lpstr>
      <vt:lpstr>Seattle Text</vt:lpstr>
      <vt:lpstr>Arial</vt:lpstr>
      <vt:lpstr>Office Theme</vt:lpstr>
      <vt:lpstr>City of Seattle Design-Build and GC/CM Public Body Certification</vt:lpstr>
      <vt:lpstr>Our Team</vt:lpstr>
      <vt:lpstr>Personnel with Knowledge and Experience</vt:lpstr>
      <vt:lpstr>Internal Approval Process Chart</vt:lpstr>
      <vt:lpstr>DB &amp; GC/CM Determination Process:   Internal Review Committee</vt:lpstr>
      <vt:lpstr>Public Works Management Experience</vt:lpstr>
      <vt:lpstr>Management Plan for Alternative Public Works</vt:lpstr>
      <vt:lpstr>Capital Facilities Plan Management</vt:lpstr>
      <vt:lpstr>Demonstrated Success in GC/CM Delivery</vt:lpstr>
      <vt:lpstr>Demonstrated Success in DB Delivery</vt:lpstr>
      <vt:lpstr>Ability to meet requirements of RCW 39.10: recently-approved projects</vt:lpstr>
      <vt:lpstr>Audit Findings</vt:lpstr>
      <vt:lpstr>Women &amp; Minority-Owned Business Utilization</vt:lpstr>
      <vt:lpstr>Supplemental Questions</vt:lpstr>
      <vt:lpstr>Supplemental Questions</vt:lpstr>
      <vt:lpstr>Summary</vt:lpstr>
      <vt:lpstr>Questions?</vt:lpstr>
      <vt:lpstr>Planned Alternative Public Works Projects</vt:lpstr>
      <vt:lpstr>Management Plan for Alternative Public Works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Citywide PowerPoint template</dc:title>
  <dc:creator>Wilder, Cyndi</dc:creator>
  <cp:lastModifiedBy>Gilliam, Jesse</cp:lastModifiedBy>
  <cp:revision>193</cp:revision>
  <dcterms:created xsi:type="dcterms:W3CDTF">2018-04-27T21:09:20Z</dcterms:created>
  <dcterms:modified xsi:type="dcterms:W3CDTF">2019-09-25T23:08:47Z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0x0101002FEE184CAEF5E844869288514EDF068F</vt:lpwstr>
  </property>
</Properties>
</file>