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57" r:id="rId3"/>
    <p:sldId id="258" r:id="rId4"/>
    <p:sldId id="259" r:id="rId5"/>
    <p:sldId id="260" r:id="rId6"/>
    <p:sldId id="261" r:id="rId7"/>
    <p:sldId id="262" r:id="rId8"/>
    <p:sldId id="279" r:id="rId9"/>
    <p:sldId id="263" r:id="rId10"/>
    <p:sldId id="264" r:id="rId11"/>
    <p:sldId id="278" r:id="rId12"/>
    <p:sldId id="265" r:id="rId13"/>
    <p:sldId id="267" r:id="rId14"/>
    <p:sldId id="266" r:id="rId15"/>
    <p:sldId id="268" r:id="rId16"/>
    <p:sldId id="269" r:id="rId17"/>
    <p:sldId id="270" r:id="rId18"/>
    <p:sldId id="271" r:id="rId19"/>
    <p:sldId id="272" r:id="rId20"/>
    <p:sldId id="273" r:id="rId21"/>
    <p:sldId id="274" r:id="rId22"/>
    <p:sldId id="275" r:id="rId23"/>
    <p:sldId id="276"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738"/>
    <a:srgbClr val="4DC9EE"/>
    <a:srgbClr val="F98B3C"/>
    <a:srgbClr val="7E7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114" d="100"/>
          <a:sy n="114" d="100"/>
        </p:scale>
        <p:origin x="14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20DF01-4C9A-4529-AB90-318D6C055000}" type="datetime1">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42488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0DF01-4C9A-4529-AB90-318D6C055000}" type="datetime1">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182591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0DF01-4C9A-4529-AB90-318D6C055000}" type="datetime1">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6403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3200" y="685800"/>
            <a:ext cx="6400800" cy="990599"/>
          </a:xfrm>
        </p:spPr>
        <p:txBody>
          <a:bodyPr/>
          <a:lstStyle>
            <a:lvl1pPr>
              <a:defRPr/>
            </a:lvl1pPr>
          </a:lstStyle>
          <a:p>
            <a:r>
              <a:rPr lang="en-US" dirty="0"/>
              <a:t>Client Name</a:t>
            </a:r>
          </a:p>
        </p:txBody>
      </p:sp>
      <p:sp>
        <p:nvSpPr>
          <p:cNvPr id="5" name="Footer Placeholder 4"/>
          <p:cNvSpPr>
            <a:spLocks noGrp="1"/>
          </p:cNvSpPr>
          <p:nvPr>
            <p:ph type="ftr" sz="quarter" idx="11"/>
          </p:nvPr>
        </p:nvSpPr>
        <p:spPr/>
        <p:txBody>
          <a:bodyPr/>
          <a:lstStyle/>
          <a:p>
            <a:endParaRPr lang="en-US" dirty="0"/>
          </a:p>
        </p:txBody>
      </p:sp>
      <p:sp>
        <p:nvSpPr>
          <p:cNvPr id="11" name="Text Placeholder 10"/>
          <p:cNvSpPr>
            <a:spLocks noGrp="1"/>
          </p:cNvSpPr>
          <p:nvPr>
            <p:ph type="body" sz="quarter" idx="13" hasCustomPrompt="1"/>
          </p:nvPr>
        </p:nvSpPr>
        <p:spPr>
          <a:xfrm>
            <a:off x="2743200" y="1828800"/>
            <a:ext cx="6477000" cy="838200"/>
          </a:xfr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Title</a:t>
            </a:r>
          </a:p>
        </p:txBody>
      </p:sp>
      <p:sp>
        <p:nvSpPr>
          <p:cNvPr id="18" name="Content Placeholder 15"/>
          <p:cNvSpPr>
            <a:spLocks noGrp="1"/>
          </p:cNvSpPr>
          <p:nvPr>
            <p:ph sz="quarter" idx="14" hasCustomPrompt="1"/>
          </p:nvPr>
        </p:nvSpPr>
        <p:spPr>
          <a:xfrm>
            <a:off x="152400" y="609600"/>
            <a:ext cx="2438400" cy="1213919"/>
          </a:xfrm>
        </p:spPr>
        <p:txBody>
          <a:bodyPr/>
          <a:lstStyle>
            <a:lvl1pPr marL="0" indent="0">
              <a:buNone/>
              <a:defRPr/>
            </a:lvl1pPr>
            <a:lvl5pPr marL="1828800" indent="0" algn="l">
              <a:buFont typeface="Arial" pitchFamily="34" charset="0"/>
              <a:buNone/>
              <a:defRPr/>
            </a:lvl5pPr>
          </a:lstStyle>
          <a:p>
            <a:pPr lvl="0"/>
            <a:r>
              <a:rPr lang="en-US" dirty="0"/>
              <a:t>Client logo</a:t>
            </a:r>
          </a:p>
          <a:p>
            <a:pPr lvl="0"/>
            <a:endParaRPr lang="en-US" dirty="0"/>
          </a:p>
        </p:txBody>
      </p:sp>
    </p:spTree>
    <p:extLst>
      <p:ext uri="{BB962C8B-B14F-4D97-AF65-F5344CB8AC3E}">
        <p14:creationId xmlns:p14="http://schemas.microsoft.com/office/powerpoint/2010/main" val="346464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0DF01-4C9A-4529-AB90-318D6C055000}" type="datetime1">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216063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20DF01-4C9A-4529-AB90-318D6C055000}" type="datetime1">
              <a:rPr lang="en-US" smtClean="0"/>
              <a:pPr/>
              <a:t>11/27/2017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424462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20DF01-4C9A-4529-AB90-318D6C055000}" type="datetime1">
              <a:rPr lang="en-US" smtClean="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256745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20DF01-4C9A-4529-AB90-318D6C055000}" type="datetime1">
              <a:rPr lang="en-US" smtClean="0"/>
              <a:pPr/>
              <a:t>11/27/2017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91189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0DF01-4C9A-4529-AB90-318D6C055000}" type="datetime1">
              <a:rPr lang="en-US" smtClean="0"/>
              <a:pPr/>
              <a:t>11/27/2017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315925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0DF01-4C9A-4529-AB90-318D6C055000}" type="datetime1">
              <a:rPr lang="en-US" smtClean="0"/>
              <a:pPr/>
              <a:t>11/27/2017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717019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20DF01-4C9A-4529-AB90-318D6C055000}" type="datetime1">
              <a:rPr lang="en-US" smtClean="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109974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20DF01-4C9A-4529-AB90-318D6C055000}" type="datetime1">
              <a:rPr lang="en-US" smtClean="0"/>
              <a:pPr/>
              <a:t>11/27/2017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F9870-3F85-4C94-8130-E0E628219F17}" type="slidenum">
              <a:rPr lang="en-US" smtClean="0"/>
              <a:pPr/>
              <a:t>‹#›</a:t>
            </a:fld>
            <a:endParaRPr lang="en-US" dirty="0"/>
          </a:p>
        </p:txBody>
      </p:sp>
    </p:spTree>
    <p:extLst>
      <p:ext uri="{BB962C8B-B14F-4D97-AF65-F5344CB8AC3E}">
        <p14:creationId xmlns:p14="http://schemas.microsoft.com/office/powerpoint/2010/main" val="242986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7D7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0DF01-4C9A-4529-AB90-318D6C055000}" type="datetime1">
              <a:rPr lang="en-US" smtClean="0"/>
              <a:pPr/>
              <a:t>11/27/2017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F9870-3F85-4C94-8130-E0E628219F17}" type="slidenum">
              <a:rPr lang="en-US" smtClean="0"/>
              <a:pPr/>
              <a:t>‹#›</a:t>
            </a:fld>
            <a:endParaRPr lang="en-US" dirty="0"/>
          </a:p>
        </p:txBody>
      </p:sp>
      <p:sp>
        <p:nvSpPr>
          <p:cNvPr id="7" name="Rectangle 6"/>
          <p:cNvSpPr/>
          <p:nvPr userDrawn="1"/>
        </p:nvSpPr>
        <p:spPr>
          <a:xfrm>
            <a:off x="0" y="-1"/>
            <a:ext cx="8763000" cy="6858001"/>
          </a:xfrm>
          <a:prstGeom prst="rect">
            <a:avLst/>
          </a:prstGeom>
          <a:blipFill dpi="0" rotWithShape="1">
            <a:blip r:embed="rId14" cstate="print">
              <a:alphaModFix amt="40000"/>
              <a:extLst>
                <a:ext uri="{28A0092B-C50C-407E-A947-70E740481C1C}">
                  <a14:useLocalDpi xmlns:a14="http://schemas.microsoft.com/office/drawing/2010/main"/>
                </a:ext>
              </a:extLst>
            </a:blip>
            <a:srcRect/>
            <a:stretch>
              <a:fillRect l="-61111" t="1" b="-611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770620" y="-34255"/>
            <a:ext cx="381000" cy="6949440"/>
          </a:xfrm>
          <a:prstGeom prst="rect">
            <a:avLst/>
          </a:prstGeom>
          <a:solidFill>
            <a:srgbClr val="7E7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780372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F1180-4CFE-47C4-BE71-D5E68CF1D49F}"/>
              </a:ext>
            </a:extLst>
          </p:cNvPr>
          <p:cNvSpPr>
            <a:spLocks noGrp="1"/>
          </p:cNvSpPr>
          <p:nvPr>
            <p:ph type="ctrTitle"/>
          </p:nvPr>
        </p:nvSpPr>
        <p:spPr/>
        <p:txBody>
          <a:bodyPr>
            <a:noAutofit/>
          </a:bodyPr>
          <a:lstStyle/>
          <a:p>
            <a:r>
              <a:rPr lang="en-US" sz="3200" dirty="0"/>
              <a:t>GC/CM APPROVAL REQUEST</a:t>
            </a:r>
            <a:br>
              <a:rPr lang="en-US" sz="3200" dirty="0"/>
            </a:br>
            <a:r>
              <a:rPr lang="en-US" sz="3200" dirty="0"/>
              <a:t>CLARK COUNTY FIRE PROTECTION DISTRICT 6 – FIRE STATION 62 AND 63 PROJECT</a:t>
            </a:r>
          </a:p>
        </p:txBody>
      </p:sp>
      <p:sp>
        <p:nvSpPr>
          <p:cNvPr id="3" name="Subtitle 2">
            <a:extLst>
              <a:ext uri="{FF2B5EF4-FFF2-40B4-BE49-F238E27FC236}">
                <a16:creationId xmlns:a16="http://schemas.microsoft.com/office/drawing/2014/main" id="{9D3316A9-7BD5-4604-B3B2-7FF8E133EF88}"/>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C25C5214-D9C8-4F88-8D17-A119D86ABD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9915" y="6500972"/>
            <a:ext cx="2742822" cy="268797"/>
          </a:xfrm>
          <a:prstGeom prst="rect">
            <a:avLst/>
          </a:prstGeom>
        </p:spPr>
      </p:pic>
      <p:pic>
        <p:nvPicPr>
          <p:cNvPr id="5" name="Picture 4" descr="W:\Logos\2014 Logo\FD6 Logo (White Shirt) 08.04.2014.jpg">
            <a:extLst>
              <a:ext uri="{FF2B5EF4-FFF2-40B4-BE49-F238E27FC236}">
                <a16:creationId xmlns:a16="http://schemas.microsoft.com/office/drawing/2014/main" id="{1ADC19EC-EFE4-41C5-8A6E-0E5DA002FFC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95" y="5704591"/>
            <a:ext cx="1245140" cy="1065178"/>
          </a:xfrm>
          <a:prstGeom prst="rect">
            <a:avLst/>
          </a:prstGeom>
          <a:noFill/>
          <a:ln>
            <a:noFill/>
          </a:ln>
        </p:spPr>
      </p:pic>
    </p:spTree>
    <p:extLst>
      <p:ext uri="{BB962C8B-B14F-4D97-AF65-F5344CB8AC3E}">
        <p14:creationId xmlns:p14="http://schemas.microsoft.com/office/powerpoint/2010/main" val="386185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960B-11E0-4AFA-95FA-E201A1DAF25E}"/>
              </a:ext>
            </a:extLst>
          </p:cNvPr>
          <p:cNvSpPr>
            <a:spLocks noGrp="1"/>
          </p:cNvSpPr>
          <p:nvPr>
            <p:ph type="title"/>
          </p:nvPr>
        </p:nvSpPr>
        <p:spPr/>
        <p:txBody>
          <a:bodyPr>
            <a:normAutofit/>
          </a:bodyPr>
          <a:lstStyle/>
          <a:p>
            <a:r>
              <a:rPr lang="en-US" dirty="0"/>
              <a:t>WHY GC/CM</a:t>
            </a:r>
          </a:p>
        </p:txBody>
      </p:sp>
      <p:sp>
        <p:nvSpPr>
          <p:cNvPr id="3" name="Content Placeholder 2">
            <a:extLst>
              <a:ext uri="{FF2B5EF4-FFF2-40B4-BE49-F238E27FC236}">
                <a16:creationId xmlns:a16="http://schemas.microsoft.com/office/drawing/2014/main" id="{3D3CAF5C-DC79-4C02-A10F-38808E27C52F}"/>
              </a:ext>
            </a:extLst>
          </p:cNvPr>
          <p:cNvSpPr>
            <a:spLocks noGrp="1"/>
          </p:cNvSpPr>
          <p:nvPr>
            <p:ph idx="1"/>
          </p:nvPr>
        </p:nvSpPr>
        <p:spPr/>
        <p:txBody>
          <a:bodyPr>
            <a:normAutofit fontScale="70000" lnSpcReduction="20000"/>
          </a:bodyPr>
          <a:lstStyle/>
          <a:p>
            <a:r>
              <a:rPr lang="en-US" dirty="0"/>
              <a:t>TWO STATIONS WITH OVERLAPPING SCHEDULES AND COMPLEX PHASING </a:t>
            </a:r>
          </a:p>
          <a:p>
            <a:pPr marL="0" indent="0">
              <a:buNone/>
            </a:pPr>
            <a:endParaRPr lang="en-US" dirty="0"/>
          </a:p>
          <a:p>
            <a:r>
              <a:rPr lang="en-US" dirty="0"/>
              <a:t>THE PROJECTS NEED TO BE COMPLETED PRIOR TO THE EXPIRATION OF THE GENERAL OBLIGATION BOND WINDOW.</a:t>
            </a:r>
          </a:p>
          <a:p>
            <a:pPr marL="0" indent="0">
              <a:buNone/>
            </a:pPr>
            <a:endParaRPr lang="en-US" dirty="0"/>
          </a:p>
          <a:p>
            <a:r>
              <a:rPr lang="en-US" dirty="0"/>
              <a:t>COST ESCALATION AND CURRENT REGIONAL MARKET CONDITIONS: IMPORTANT TO CHECK REAL-TIME COST OF CONSTRUCTION AND RESPOND ACCORDINGLY.</a:t>
            </a:r>
          </a:p>
          <a:p>
            <a:pPr marL="0" indent="0">
              <a:buNone/>
            </a:pPr>
            <a:endParaRPr lang="en-US" dirty="0"/>
          </a:p>
          <a:p>
            <a:r>
              <a:rPr lang="en-US" dirty="0"/>
              <a:t>VETTING DESIGN TEAM’S ASSUMPTIONS TO MINIMIZE CONSTRUCTIBILITY ISSUES, ELIMINATE COSTLY SOLUTIONS, AND CALIBRATE THE QUALITY OF ALL STATION DESIGNS.</a:t>
            </a:r>
          </a:p>
          <a:p>
            <a:endParaRPr lang="en-US" dirty="0"/>
          </a:p>
        </p:txBody>
      </p:sp>
    </p:spTree>
    <p:extLst>
      <p:ext uri="{BB962C8B-B14F-4D97-AF65-F5344CB8AC3E}">
        <p14:creationId xmlns:p14="http://schemas.microsoft.com/office/powerpoint/2010/main" val="323001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3960B-11E0-4AFA-95FA-E201A1DAF25E}"/>
              </a:ext>
            </a:extLst>
          </p:cNvPr>
          <p:cNvSpPr>
            <a:spLocks noGrp="1"/>
          </p:cNvSpPr>
          <p:nvPr>
            <p:ph type="title"/>
          </p:nvPr>
        </p:nvSpPr>
        <p:spPr/>
        <p:txBody>
          <a:bodyPr>
            <a:normAutofit/>
          </a:bodyPr>
          <a:lstStyle/>
          <a:p>
            <a:r>
              <a:rPr lang="en-US" dirty="0"/>
              <a:t>WHY GC/CM</a:t>
            </a:r>
          </a:p>
        </p:txBody>
      </p:sp>
      <p:sp>
        <p:nvSpPr>
          <p:cNvPr id="3" name="Content Placeholder 2">
            <a:extLst>
              <a:ext uri="{FF2B5EF4-FFF2-40B4-BE49-F238E27FC236}">
                <a16:creationId xmlns:a16="http://schemas.microsoft.com/office/drawing/2014/main" id="{3D3CAF5C-DC79-4C02-A10F-38808E27C52F}"/>
              </a:ext>
            </a:extLst>
          </p:cNvPr>
          <p:cNvSpPr>
            <a:spLocks noGrp="1"/>
          </p:cNvSpPr>
          <p:nvPr>
            <p:ph idx="1"/>
          </p:nvPr>
        </p:nvSpPr>
        <p:spPr/>
        <p:txBody>
          <a:bodyPr>
            <a:normAutofit fontScale="70000" lnSpcReduction="20000"/>
          </a:bodyPr>
          <a:lstStyle/>
          <a:p>
            <a:r>
              <a:rPr lang="en-US" dirty="0"/>
              <a:t>RESPONDING TO THE ESCALATING MARKET, A GC/CM CAN PROCURE CERTAIN EARLY BUY OUT PACKAGES TO MINIMIZE THE COST AND SCHEDULE IMPACT TO THE PROJECT. </a:t>
            </a:r>
          </a:p>
          <a:p>
            <a:pPr marL="0" indent="0">
              <a:buNone/>
            </a:pPr>
            <a:r>
              <a:rPr lang="en-US" dirty="0"/>
              <a:t> </a:t>
            </a:r>
          </a:p>
          <a:p>
            <a:r>
              <a:rPr lang="en-US" dirty="0"/>
              <a:t>ONE DESIGN AND CONSTRUCTION TEAM FOR ALL FIRE STATIONS TO STREAMLINE END USER PARTICIPATION, PROJECT DELIVERY PROSSES, AND MINIMIZE CHANGE ORDER EXPOSURE DURING CONSTRUCTION.  </a:t>
            </a:r>
          </a:p>
          <a:p>
            <a:pPr marL="0" indent="0">
              <a:buNone/>
            </a:pPr>
            <a:endParaRPr lang="en-US" dirty="0"/>
          </a:p>
          <a:p>
            <a:r>
              <a:rPr lang="en-US" dirty="0"/>
              <a:t>THROUGH PRE-CONSTRUCTION THE GC/CM WILL UNDERSTAND THE WORK LONG BEFORE THE BIDS ARE TAKEN, PARTICIPATING IN SCHEDULE DEVELOPMENT AND PACKAGING TRADE SCOPES TO FIR THE MARKETPLACE AND REALISTICALLY SET EXPECTATIONS BEFORE WORK IS BOUGHT OUT.  </a:t>
            </a:r>
          </a:p>
          <a:p>
            <a:endParaRPr lang="en-US" dirty="0"/>
          </a:p>
        </p:txBody>
      </p:sp>
    </p:spTree>
    <p:extLst>
      <p:ext uri="{BB962C8B-B14F-4D97-AF65-F5344CB8AC3E}">
        <p14:creationId xmlns:p14="http://schemas.microsoft.com/office/powerpoint/2010/main" val="302509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D12E-781D-40DD-90EA-F86489D8066A}"/>
              </a:ext>
            </a:extLst>
          </p:cNvPr>
          <p:cNvSpPr>
            <a:spLocks noGrp="1"/>
          </p:cNvSpPr>
          <p:nvPr>
            <p:ph type="title"/>
          </p:nvPr>
        </p:nvSpPr>
        <p:spPr/>
        <p:txBody>
          <a:bodyPr>
            <a:normAutofit/>
          </a:bodyPr>
          <a:lstStyle/>
          <a:p>
            <a:r>
              <a:rPr lang="en-US" dirty="0"/>
              <a:t>EXPERIENCE</a:t>
            </a:r>
          </a:p>
        </p:txBody>
      </p:sp>
      <p:sp>
        <p:nvSpPr>
          <p:cNvPr id="3" name="Content Placeholder 2">
            <a:extLst>
              <a:ext uri="{FF2B5EF4-FFF2-40B4-BE49-F238E27FC236}">
                <a16:creationId xmlns:a16="http://schemas.microsoft.com/office/drawing/2014/main" id="{842E61B0-D01F-4BE5-9D1E-5443D972C99D}"/>
              </a:ext>
            </a:extLst>
          </p:cNvPr>
          <p:cNvSpPr>
            <a:spLocks noGrp="1"/>
          </p:cNvSpPr>
          <p:nvPr>
            <p:ph idx="1"/>
          </p:nvPr>
        </p:nvSpPr>
        <p:spPr/>
        <p:txBody>
          <a:bodyPr>
            <a:normAutofit fontScale="92500" lnSpcReduction="20000"/>
          </a:bodyPr>
          <a:lstStyle/>
          <a:p>
            <a:pPr marL="0" indent="0">
              <a:buNone/>
            </a:pPr>
            <a:r>
              <a:rPr lang="en-US" b="1" dirty="0"/>
              <a:t>CCFD6</a:t>
            </a:r>
          </a:p>
          <a:p>
            <a:pPr lvl="1">
              <a:buFont typeface="Arial" panose="020B0604020202020204" pitchFamily="34" charset="0"/>
              <a:buChar char="•"/>
            </a:pPr>
            <a:r>
              <a:rPr lang="en-US" dirty="0"/>
              <a:t>UNDERSTANDING OF THE DISTRICT AND RESPONSE NEEDS</a:t>
            </a:r>
          </a:p>
          <a:p>
            <a:pPr lvl="1">
              <a:buFont typeface="Arial" panose="020B0604020202020204" pitchFamily="34" charset="0"/>
              <a:buChar char="•"/>
            </a:pPr>
            <a:r>
              <a:rPr lang="en-US" dirty="0"/>
              <a:t>63 OF YEARS OF EXPERTISE IN THE FIRE RESPONSE INDUSTRY</a:t>
            </a:r>
          </a:p>
          <a:p>
            <a:pPr marL="457200" lvl="1" indent="0">
              <a:buNone/>
            </a:pPr>
            <a:endParaRPr lang="en-US" dirty="0"/>
          </a:p>
          <a:p>
            <a:pPr marL="0" indent="0">
              <a:buNone/>
            </a:pPr>
            <a:r>
              <a:rPr lang="en-US" b="1" dirty="0"/>
              <a:t>MACKENZIE</a:t>
            </a:r>
          </a:p>
          <a:p>
            <a:pPr lvl="1">
              <a:buFont typeface="Arial" panose="020B0604020202020204" pitchFamily="34" charset="0"/>
              <a:buChar char="•"/>
            </a:pPr>
            <a:r>
              <a:rPr lang="en-US" dirty="0"/>
              <a:t>COMPLETED 12+ GC/CM PROJECTS WITH TOTAL VALUE OVER $153 MILLION</a:t>
            </a:r>
          </a:p>
          <a:p>
            <a:pPr lvl="1">
              <a:buFont typeface="Arial" panose="020B0604020202020204" pitchFamily="34" charset="0"/>
              <a:buChar char="•"/>
            </a:pPr>
            <a:r>
              <a:rPr lang="en-US" dirty="0"/>
              <a:t>DEVELOPED GC/CM RFP, SELECTION PROCESS, CONTRACT NEGOTIATION, AND CONSTRUCTION ADMINISTRATION ON PAST PROJECTS</a:t>
            </a:r>
          </a:p>
        </p:txBody>
      </p:sp>
    </p:spTree>
    <p:extLst>
      <p:ext uri="{BB962C8B-B14F-4D97-AF65-F5344CB8AC3E}">
        <p14:creationId xmlns:p14="http://schemas.microsoft.com/office/powerpoint/2010/main" val="99704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E961-FEBD-4CAA-A2D4-CED1404D70FD}"/>
              </a:ext>
            </a:extLst>
          </p:cNvPr>
          <p:cNvSpPr>
            <a:spLocks noGrp="1"/>
          </p:cNvSpPr>
          <p:nvPr>
            <p:ph type="title"/>
          </p:nvPr>
        </p:nvSpPr>
        <p:spPr/>
        <p:txBody>
          <a:bodyPr>
            <a:normAutofit/>
          </a:bodyPr>
          <a:lstStyle/>
          <a:p>
            <a:r>
              <a:rPr lang="en-US" dirty="0"/>
              <a:t>CCFD6 EXPERIENCE</a:t>
            </a:r>
          </a:p>
        </p:txBody>
      </p:sp>
      <p:sp>
        <p:nvSpPr>
          <p:cNvPr id="3" name="Content Placeholder 2">
            <a:extLst>
              <a:ext uri="{FF2B5EF4-FFF2-40B4-BE49-F238E27FC236}">
                <a16:creationId xmlns:a16="http://schemas.microsoft.com/office/drawing/2014/main" id="{B9062C11-48AB-4AFA-90A0-7106BD3D0833}"/>
              </a:ext>
            </a:extLst>
          </p:cNvPr>
          <p:cNvSpPr>
            <a:spLocks noGrp="1"/>
          </p:cNvSpPr>
          <p:nvPr>
            <p:ph idx="1"/>
          </p:nvPr>
        </p:nvSpPr>
        <p:spPr/>
        <p:txBody>
          <a:bodyPr/>
          <a:lstStyle/>
          <a:p>
            <a:pPr marL="0" indent="0">
              <a:buNone/>
            </a:pPr>
            <a:r>
              <a:rPr lang="en-US" b="1" dirty="0"/>
              <a:t>JERRY GREEN – FIRE CHIEF</a:t>
            </a:r>
          </a:p>
          <a:p>
            <a:r>
              <a:rPr lang="en-US" dirty="0"/>
              <a:t>SERVING THE DISTRICT SINCE APRIL OF 2004</a:t>
            </a:r>
          </a:p>
          <a:p>
            <a:r>
              <a:rPr lang="en-US" dirty="0"/>
              <a:t>FIRE CHIEF OF CLARK COUNTY FIRE DISTRICT 6 SINCE 2009</a:t>
            </a:r>
          </a:p>
          <a:p>
            <a:endParaRPr lang="en-US" dirty="0"/>
          </a:p>
        </p:txBody>
      </p:sp>
    </p:spTree>
    <p:extLst>
      <p:ext uri="{BB962C8B-B14F-4D97-AF65-F5344CB8AC3E}">
        <p14:creationId xmlns:p14="http://schemas.microsoft.com/office/powerpoint/2010/main" val="1801457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3F830-3A77-4257-8EB1-B92CD495E88A}"/>
              </a:ext>
            </a:extLst>
          </p:cNvPr>
          <p:cNvSpPr>
            <a:spLocks noGrp="1"/>
          </p:cNvSpPr>
          <p:nvPr>
            <p:ph type="title"/>
          </p:nvPr>
        </p:nvSpPr>
        <p:spPr/>
        <p:txBody>
          <a:bodyPr>
            <a:normAutofit/>
          </a:bodyPr>
          <a:lstStyle/>
          <a:p>
            <a:r>
              <a:rPr lang="en-US" dirty="0"/>
              <a:t>CCFD6 EXPERIENCE</a:t>
            </a:r>
          </a:p>
        </p:txBody>
      </p:sp>
      <p:sp>
        <p:nvSpPr>
          <p:cNvPr id="3" name="Content Placeholder 2">
            <a:extLst>
              <a:ext uri="{FF2B5EF4-FFF2-40B4-BE49-F238E27FC236}">
                <a16:creationId xmlns:a16="http://schemas.microsoft.com/office/drawing/2014/main" id="{E7BD80C2-3C45-474F-8857-F337A3E3B68C}"/>
              </a:ext>
            </a:extLst>
          </p:cNvPr>
          <p:cNvSpPr>
            <a:spLocks noGrp="1"/>
          </p:cNvSpPr>
          <p:nvPr>
            <p:ph idx="1"/>
          </p:nvPr>
        </p:nvSpPr>
        <p:spPr/>
        <p:txBody>
          <a:bodyPr>
            <a:normAutofit fontScale="92500" lnSpcReduction="10000"/>
          </a:bodyPr>
          <a:lstStyle/>
          <a:p>
            <a:pPr marL="0" indent="0">
              <a:buNone/>
            </a:pPr>
            <a:r>
              <a:rPr lang="en-US" b="1" dirty="0"/>
              <a:t>KRISTAN MAURER </a:t>
            </a:r>
          </a:p>
          <a:p>
            <a:r>
              <a:rPr lang="en-US" dirty="0"/>
              <a:t>ASSISTANT CHIEF – LOGISTICS AND PLANNING</a:t>
            </a:r>
          </a:p>
          <a:p>
            <a:r>
              <a:rPr lang="en-US" dirty="0"/>
              <a:t>PROJECT ROLE: OWNER PROJECT MANAGER</a:t>
            </a:r>
          </a:p>
          <a:p>
            <a:r>
              <a:rPr lang="en-US" dirty="0"/>
              <a:t>SERVING THE DISTRICT SINCE JUNE 1999</a:t>
            </a:r>
          </a:p>
          <a:p>
            <a:pPr marL="0" indent="0">
              <a:buNone/>
            </a:pPr>
            <a:endParaRPr lang="en-US" dirty="0"/>
          </a:p>
          <a:p>
            <a:r>
              <a:rPr lang="en-US" sz="2600" dirty="0"/>
              <a:t>MASTER’S DEGREE IN PUBLIC ADMINISTRATION</a:t>
            </a:r>
          </a:p>
          <a:p>
            <a:r>
              <a:rPr lang="en-US" sz="2600" dirty="0"/>
              <a:t>BACHELOR’S DEGREE IN PARAMEDICINE</a:t>
            </a:r>
          </a:p>
          <a:p>
            <a:r>
              <a:rPr lang="en-US" sz="2600" dirty="0"/>
              <a:t>ASSOCIATE’S DEGREE IN FIRE SCIENCE</a:t>
            </a:r>
          </a:p>
          <a:p>
            <a:r>
              <a:rPr lang="en-US" sz="2600" dirty="0"/>
              <a:t>GRADUATE OF THE EXECUTIVE OFFICER PROGRAM AT THE NATIONAL FIRE ACADEMY</a:t>
            </a:r>
          </a:p>
        </p:txBody>
      </p:sp>
    </p:spTree>
    <p:extLst>
      <p:ext uri="{BB962C8B-B14F-4D97-AF65-F5344CB8AC3E}">
        <p14:creationId xmlns:p14="http://schemas.microsoft.com/office/powerpoint/2010/main" val="918493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086B-CB3A-42D2-92DC-ABB5D7C951DE}"/>
              </a:ext>
            </a:extLst>
          </p:cNvPr>
          <p:cNvSpPr>
            <a:spLocks noGrp="1"/>
          </p:cNvSpPr>
          <p:nvPr>
            <p:ph type="title"/>
          </p:nvPr>
        </p:nvSpPr>
        <p:spPr/>
        <p:txBody>
          <a:bodyPr>
            <a:normAutofit/>
          </a:bodyPr>
          <a:lstStyle/>
          <a:p>
            <a:r>
              <a:rPr lang="en-US" dirty="0"/>
              <a:t>CCFD6 – EXPERIENCE</a:t>
            </a:r>
          </a:p>
        </p:txBody>
      </p:sp>
      <p:sp>
        <p:nvSpPr>
          <p:cNvPr id="3" name="Content Placeholder 2">
            <a:extLst>
              <a:ext uri="{FF2B5EF4-FFF2-40B4-BE49-F238E27FC236}">
                <a16:creationId xmlns:a16="http://schemas.microsoft.com/office/drawing/2014/main" id="{7871E6BA-0480-45F2-A2BD-029EB3DE606B}"/>
              </a:ext>
            </a:extLst>
          </p:cNvPr>
          <p:cNvSpPr>
            <a:spLocks noGrp="1"/>
          </p:cNvSpPr>
          <p:nvPr>
            <p:ph idx="1"/>
          </p:nvPr>
        </p:nvSpPr>
        <p:spPr/>
        <p:txBody>
          <a:bodyPr>
            <a:normAutofit fontScale="92500" lnSpcReduction="20000"/>
          </a:bodyPr>
          <a:lstStyle/>
          <a:p>
            <a:pPr marL="0" indent="0">
              <a:buNone/>
            </a:pPr>
            <a:r>
              <a:rPr lang="en-US" b="1" dirty="0"/>
              <a:t>DAVID TAYLOR</a:t>
            </a:r>
          </a:p>
          <a:p>
            <a:pPr lvl="1">
              <a:buFont typeface="Arial" panose="020B0604020202020204" pitchFamily="34" charset="0"/>
              <a:buChar char="•"/>
            </a:pPr>
            <a:r>
              <a:rPr lang="en-US" dirty="0"/>
              <a:t>ASSISTANT CHIEF – FINANCE AND SUPPORT SERVICES</a:t>
            </a:r>
          </a:p>
          <a:p>
            <a:pPr lvl="1">
              <a:buFont typeface="Arial" panose="020B0604020202020204" pitchFamily="34" charset="0"/>
              <a:buChar char="•"/>
            </a:pPr>
            <a:r>
              <a:rPr lang="en-US" dirty="0"/>
              <a:t>BEGAN HIS CAREER IN THE FIRE SERVICE IN 1976 AS A FIREFIGHTER WITH THE US AIR FORCE.  </a:t>
            </a:r>
          </a:p>
          <a:p>
            <a:pPr lvl="1">
              <a:buFont typeface="Arial" panose="020B0604020202020204" pitchFamily="34" charset="0"/>
              <a:buChar char="•"/>
            </a:pPr>
            <a:r>
              <a:rPr lang="en-US" dirty="0"/>
              <a:t>SERVING THE DISTRICT SINCE 1982</a:t>
            </a:r>
          </a:p>
          <a:p>
            <a:pPr lvl="1"/>
            <a:endParaRPr lang="en-US" dirty="0"/>
          </a:p>
          <a:p>
            <a:pPr marL="457200" lvl="1" indent="0">
              <a:buNone/>
            </a:pPr>
            <a:endParaRPr lang="en-US" dirty="0"/>
          </a:p>
          <a:p>
            <a:pPr marL="0" indent="0">
              <a:buNone/>
            </a:pPr>
            <a:r>
              <a:rPr lang="en-US" b="1" dirty="0"/>
              <a:t>SHAWN NEWBERRY</a:t>
            </a:r>
          </a:p>
          <a:p>
            <a:pPr lvl="1">
              <a:buFont typeface="Arial" panose="020B0604020202020204" pitchFamily="34" charset="0"/>
              <a:buChar char="•"/>
            </a:pPr>
            <a:r>
              <a:rPr lang="en-US" dirty="0"/>
              <a:t>ASSISTANT CHIEF – OPERATIONS</a:t>
            </a:r>
          </a:p>
          <a:p>
            <a:pPr lvl="1">
              <a:buFont typeface="Arial" panose="020B0604020202020204" pitchFamily="34" charset="0"/>
              <a:buChar char="•"/>
            </a:pPr>
            <a:r>
              <a:rPr lang="en-US" dirty="0"/>
              <a:t>BEGAN FIRE SERVICE IN 1996</a:t>
            </a:r>
          </a:p>
          <a:p>
            <a:pPr lvl="1">
              <a:buFont typeface="Arial" panose="020B0604020202020204" pitchFamily="34" charset="0"/>
              <a:buChar char="•"/>
            </a:pPr>
            <a:r>
              <a:rPr lang="en-US" dirty="0"/>
              <a:t>SERVING THE DISTRICT SINCE 1999</a:t>
            </a:r>
          </a:p>
        </p:txBody>
      </p:sp>
    </p:spTree>
    <p:extLst>
      <p:ext uri="{BB962C8B-B14F-4D97-AF65-F5344CB8AC3E}">
        <p14:creationId xmlns:p14="http://schemas.microsoft.com/office/powerpoint/2010/main" val="327863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DC74-30FE-4EC6-BE0B-FF2F52BB7A99}"/>
              </a:ext>
            </a:extLst>
          </p:cNvPr>
          <p:cNvSpPr>
            <a:spLocks noGrp="1"/>
          </p:cNvSpPr>
          <p:nvPr>
            <p:ph type="title"/>
          </p:nvPr>
        </p:nvSpPr>
        <p:spPr/>
        <p:txBody>
          <a:bodyPr>
            <a:normAutofit/>
          </a:bodyPr>
          <a:lstStyle/>
          <a:p>
            <a:r>
              <a:rPr lang="en-US" dirty="0"/>
              <a:t>MACKENZIE – EXPERIENCE</a:t>
            </a:r>
          </a:p>
        </p:txBody>
      </p:sp>
      <p:sp>
        <p:nvSpPr>
          <p:cNvPr id="3" name="Content Placeholder 2">
            <a:extLst>
              <a:ext uri="{FF2B5EF4-FFF2-40B4-BE49-F238E27FC236}">
                <a16:creationId xmlns:a16="http://schemas.microsoft.com/office/drawing/2014/main" id="{1CF23B5B-616B-4ADA-B4A7-153628058DD2}"/>
              </a:ext>
            </a:extLst>
          </p:cNvPr>
          <p:cNvSpPr>
            <a:spLocks noGrp="1"/>
          </p:cNvSpPr>
          <p:nvPr>
            <p:ph idx="1"/>
          </p:nvPr>
        </p:nvSpPr>
        <p:spPr>
          <a:xfrm>
            <a:off x="457200" y="1600201"/>
            <a:ext cx="8229600" cy="3188368"/>
          </a:xfrm>
        </p:spPr>
        <p:txBody>
          <a:bodyPr>
            <a:normAutofit fontScale="62500" lnSpcReduction="20000"/>
          </a:bodyPr>
          <a:lstStyle/>
          <a:p>
            <a:pPr marL="0" indent="0">
              <a:buNone/>
            </a:pPr>
            <a:r>
              <a:rPr lang="en-US" b="1" dirty="0"/>
              <a:t>JEFF HUMPHREYS, AIA </a:t>
            </a:r>
          </a:p>
          <a:p>
            <a:r>
              <a:rPr lang="en-US" dirty="0"/>
              <a:t>PROJECT PRINCIPAL</a:t>
            </a:r>
          </a:p>
          <a:p>
            <a:r>
              <a:rPr lang="en-US" dirty="0"/>
              <a:t>LICENSED ARCHITECT IN WA</a:t>
            </a:r>
          </a:p>
          <a:p>
            <a:r>
              <a:rPr lang="en-US" dirty="0"/>
              <a:t>OVER 25 YEARS OF EXPERIENCE IN THE INDUSTRY </a:t>
            </a:r>
          </a:p>
          <a:p>
            <a:pPr marL="0" indent="0">
              <a:buNone/>
            </a:pPr>
            <a:endParaRPr lang="en-US" dirty="0"/>
          </a:p>
          <a:p>
            <a:pPr marL="0" indent="0">
              <a:buNone/>
            </a:pPr>
            <a:r>
              <a:rPr lang="en-US" sz="2600" dirty="0"/>
              <a:t>PROJECT RESPONSIBILITIES:</a:t>
            </a:r>
          </a:p>
          <a:p>
            <a:r>
              <a:rPr lang="en-US" sz="2600" dirty="0"/>
              <a:t>PROVIDE EXECUTIVE LEADERSHIP FOR THE PROJECTS, SERVING AS A RESOURCE FOR CCFD6 AND THE DESIGN TEAM.  </a:t>
            </a:r>
          </a:p>
          <a:p>
            <a:r>
              <a:rPr lang="en-US" sz="2600" dirty="0"/>
              <a:t>PROVIDE QAQC REVIEW FOR THE PROJECT</a:t>
            </a:r>
          </a:p>
          <a:p>
            <a:r>
              <a:rPr lang="en-US" sz="2600" dirty="0"/>
              <a:t>PROVIDE GUIDANCE FOR DESIGN, DETAILING AND EXECUTION THROUGHOUT THE PROJECT.</a:t>
            </a:r>
          </a:p>
        </p:txBody>
      </p:sp>
      <p:graphicFrame>
        <p:nvGraphicFramePr>
          <p:cNvPr id="4" name="Table 3">
            <a:extLst>
              <a:ext uri="{FF2B5EF4-FFF2-40B4-BE49-F238E27FC236}">
                <a16:creationId xmlns:a16="http://schemas.microsoft.com/office/drawing/2014/main" id="{7456EA6B-0F18-43F0-BDCD-0C9CB879F542}"/>
              </a:ext>
            </a:extLst>
          </p:cNvPr>
          <p:cNvGraphicFramePr>
            <a:graphicFrameLocks noGrp="1"/>
          </p:cNvGraphicFramePr>
          <p:nvPr>
            <p:extLst>
              <p:ext uri="{D42A27DB-BD31-4B8C-83A1-F6EECF244321}">
                <p14:modId xmlns:p14="http://schemas.microsoft.com/office/powerpoint/2010/main" val="759463621"/>
              </p:ext>
            </p:extLst>
          </p:nvPr>
        </p:nvGraphicFramePr>
        <p:xfrm>
          <a:off x="957613" y="4493259"/>
          <a:ext cx="6747510" cy="1681036"/>
        </p:xfrm>
        <a:graphic>
          <a:graphicData uri="http://schemas.openxmlformats.org/drawingml/2006/table">
            <a:tbl>
              <a:tblPr firstRow="1" firstCol="1" bandRow="1">
                <a:tableStyleId>{5C22544A-7EE6-4342-B048-85BDC9FD1C3A}</a:tableStyleId>
              </a:tblPr>
              <a:tblGrid>
                <a:gridCol w="4255770">
                  <a:extLst>
                    <a:ext uri="{9D8B030D-6E8A-4147-A177-3AD203B41FA5}">
                      <a16:colId xmlns:a16="http://schemas.microsoft.com/office/drawing/2014/main" val="733476953"/>
                    </a:ext>
                  </a:extLst>
                </a:gridCol>
                <a:gridCol w="617220">
                  <a:extLst>
                    <a:ext uri="{9D8B030D-6E8A-4147-A177-3AD203B41FA5}">
                      <a16:colId xmlns:a16="http://schemas.microsoft.com/office/drawing/2014/main" val="4230535441"/>
                    </a:ext>
                  </a:extLst>
                </a:gridCol>
                <a:gridCol w="1126490">
                  <a:extLst>
                    <a:ext uri="{9D8B030D-6E8A-4147-A177-3AD203B41FA5}">
                      <a16:colId xmlns:a16="http://schemas.microsoft.com/office/drawing/2014/main" val="3567349898"/>
                    </a:ext>
                  </a:extLst>
                </a:gridCol>
                <a:gridCol w="748030">
                  <a:extLst>
                    <a:ext uri="{9D8B030D-6E8A-4147-A177-3AD203B41FA5}">
                      <a16:colId xmlns:a16="http://schemas.microsoft.com/office/drawing/2014/main" val="2888824274"/>
                    </a:ext>
                  </a:extLst>
                </a:gridCol>
              </a:tblGrid>
              <a:tr h="240148">
                <a:tc>
                  <a:txBody>
                    <a:bodyPr/>
                    <a:lstStyle/>
                    <a:p>
                      <a:pPr marL="0" marR="0">
                        <a:spcBef>
                          <a:spcPts val="0"/>
                        </a:spcBef>
                        <a:spcAft>
                          <a:spcPts val="0"/>
                        </a:spcAft>
                      </a:pPr>
                      <a:r>
                        <a:rPr lang="en-US" sz="1100">
                          <a:solidFill>
                            <a:schemeClr val="tx1"/>
                          </a:solidFill>
                          <a:effectLst/>
                        </a:rPr>
                        <a:t>Project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Value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Role/Tasks</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Completed</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196186450"/>
                  </a:ext>
                </a:extLst>
              </a:tr>
              <a:tr h="240148">
                <a:tc>
                  <a:txBody>
                    <a:bodyPr/>
                    <a:lstStyle/>
                    <a:p>
                      <a:pPr marL="0" marR="0">
                        <a:spcBef>
                          <a:spcPts val="0"/>
                        </a:spcBef>
                        <a:spcAft>
                          <a:spcPts val="0"/>
                        </a:spcAft>
                      </a:pPr>
                      <a:r>
                        <a:rPr lang="en-US" sz="1100">
                          <a:solidFill>
                            <a:schemeClr val="tx1"/>
                          </a:solidFill>
                          <a:effectLst/>
                        </a:rPr>
                        <a:t>Lake Oswego Police and City Hall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$30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Principal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Current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634095531"/>
                  </a:ext>
                </a:extLst>
              </a:tr>
              <a:tr h="240148">
                <a:tc>
                  <a:txBody>
                    <a:bodyPr/>
                    <a:lstStyle/>
                    <a:p>
                      <a:pPr marL="0" marR="0">
                        <a:spcBef>
                          <a:spcPts val="0"/>
                        </a:spcBef>
                        <a:spcAft>
                          <a:spcPts val="0"/>
                        </a:spcAft>
                      </a:pPr>
                      <a:r>
                        <a:rPr lang="en-US" sz="1100">
                          <a:solidFill>
                            <a:schemeClr val="tx1"/>
                          </a:solidFill>
                          <a:effectLst/>
                        </a:rPr>
                        <a:t>Pendleton Fire Department - Replacement Station 1</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$8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Principal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Current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428734480"/>
                  </a:ext>
                </a:extLst>
              </a:tr>
              <a:tr h="240148">
                <a:tc>
                  <a:txBody>
                    <a:bodyPr/>
                    <a:lstStyle/>
                    <a:p>
                      <a:pPr marL="0" marR="0">
                        <a:spcBef>
                          <a:spcPts val="0"/>
                        </a:spcBef>
                        <a:spcAft>
                          <a:spcPts val="0"/>
                        </a:spcAft>
                      </a:pPr>
                      <a:r>
                        <a:rPr lang="en-US" sz="1100">
                          <a:solidFill>
                            <a:schemeClr val="tx1"/>
                          </a:solidFill>
                          <a:effectLst/>
                        </a:rPr>
                        <a:t>Depoe Bay Rural Fire District - Station 2300 Remodel &amp; Seismic Upgrade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$2.5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Principal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2017</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193989538"/>
                  </a:ext>
                </a:extLst>
              </a:tr>
              <a:tr h="240148">
                <a:tc>
                  <a:txBody>
                    <a:bodyPr/>
                    <a:lstStyle/>
                    <a:p>
                      <a:pPr marL="0" marR="0">
                        <a:spcBef>
                          <a:spcPts val="0"/>
                        </a:spcBef>
                        <a:spcAft>
                          <a:spcPts val="0"/>
                        </a:spcAft>
                      </a:pPr>
                      <a:r>
                        <a:rPr lang="en-US" sz="1100" dirty="0">
                          <a:solidFill>
                            <a:schemeClr val="tx1"/>
                          </a:solidFill>
                          <a:effectLst/>
                        </a:rPr>
                        <a:t>Philomath Fire District - Remodel &amp; Seismic Upgrade</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Principal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2017</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90666220"/>
                  </a:ext>
                </a:extLst>
              </a:tr>
              <a:tr h="240148">
                <a:tc>
                  <a:txBody>
                    <a:bodyPr/>
                    <a:lstStyle/>
                    <a:p>
                      <a:pPr marL="0" marR="0">
                        <a:spcBef>
                          <a:spcPts val="0"/>
                        </a:spcBef>
                        <a:spcAft>
                          <a:spcPts val="0"/>
                        </a:spcAft>
                      </a:pPr>
                      <a:r>
                        <a:rPr lang="en-US" sz="1100">
                          <a:solidFill>
                            <a:schemeClr val="tx1"/>
                          </a:solidFill>
                          <a:effectLst/>
                        </a:rPr>
                        <a:t>Rockwood Police Department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$3.5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Principal</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2014</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686184674"/>
                  </a:ext>
                </a:extLst>
              </a:tr>
              <a:tr h="240148">
                <a:tc>
                  <a:txBody>
                    <a:bodyPr/>
                    <a:lstStyle/>
                    <a:p>
                      <a:pPr marL="0" marR="0">
                        <a:spcBef>
                          <a:spcPts val="0"/>
                        </a:spcBef>
                        <a:spcAft>
                          <a:spcPts val="0"/>
                        </a:spcAft>
                      </a:pPr>
                      <a:r>
                        <a:rPr lang="en-US" sz="1100" dirty="0">
                          <a:solidFill>
                            <a:schemeClr val="tx1"/>
                          </a:solidFill>
                          <a:effectLst/>
                        </a:rPr>
                        <a:t>Canby Police Department</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$ 7 M</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Project Principal</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2012</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484937773"/>
                  </a:ext>
                </a:extLst>
              </a:tr>
            </a:tbl>
          </a:graphicData>
        </a:graphic>
      </p:graphicFrame>
    </p:spTree>
    <p:extLst>
      <p:ext uri="{BB962C8B-B14F-4D97-AF65-F5344CB8AC3E}">
        <p14:creationId xmlns:p14="http://schemas.microsoft.com/office/powerpoint/2010/main" val="18727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0D05-B251-4B7B-A109-3F421DCE4DB3}"/>
              </a:ext>
            </a:extLst>
          </p:cNvPr>
          <p:cNvSpPr>
            <a:spLocks noGrp="1"/>
          </p:cNvSpPr>
          <p:nvPr>
            <p:ph type="title"/>
          </p:nvPr>
        </p:nvSpPr>
        <p:spPr/>
        <p:txBody>
          <a:bodyPr/>
          <a:lstStyle/>
          <a:p>
            <a:r>
              <a:rPr lang="en-US" dirty="0"/>
              <a:t>MACKENZIE - EXPERIENCE</a:t>
            </a:r>
          </a:p>
        </p:txBody>
      </p:sp>
      <p:sp>
        <p:nvSpPr>
          <p:cNvPr id="3" name="Content Placeholder 2">
            <a:extLst>
              <a:ext uri="{FF2B5EF4-FFF2-40B4-BE49-F238E27FC236}">
                <a16:creationId xmlns:a16="http://schemas.microsoft.com/office/drawing/2014/main" id="{310BD196-7642-423E-AB29-7A3992C20FD9}"/>
              </a:ext>
            </a:extLst>
          </p:cNvPr>
          <p:cNvSpPr>
            <a:spLocks noGrp="1"/>
          </p:cNvSpPr>
          <p:nvPr>
            <p:ph idx="1"/>
          </p:nvPr>
        </p:nvSpPr>
        <p:spPr>
          <a:xfrm>
            <a:off x="457200" y="1516311"/>
            <a:ext cx="8229600" cy="3156357"/>
          </a:xfrm>
        </p:spPr>
        <p:txBody>
          <a:bodyPr>
            <a:normAutofit fontScale="92500"/>
          </a:bodyPr>
          <a:lstStyle/>
          <a:p>
            <a:pPr marL="0" indent="0">
              <a:buNone/>
            </a:pPr>
            <a:r>
              <a:rPr lang="en-US" sz="2200" b="1" dirty="0">
                <a:latin typeface="Calibri" panose="020F0502020204030204" pitchFamily="34" charset="0"/>
              </a:rPr>
              <a:t>CATHY BOWMAN, AIA</a:t>
            </a:r>
          </a:p>
          <a:p>
            <a:r>
              <a:rPr lang="en-US" sz="2200" dirty="0">
                <a:latin typeface="Calibri" panose="020F0502020204030204" pitchFamily="34" charset="0"/>
              </a:rPr>
              <a:t>PROJECT MANAGER</a:t>
            </a:r>
          </a:p>
          <a:p>
            <a:r>
              <a:rPr lang="en-US" sz="2200" dirty="0">
                <a:latin typeface="Calibri" panose="020F0502020204030204" pitchFamily="34" charset="0"/>
              </a:rPr>
              <a:t>LICENSED ARCHITECT IN OREGON; CURRENTLY IN THE PROCESS OF RECIPROCITY FOR LICENSE IN WASHINGTON</a:t>
            </a:r>
          </a:p>
          <a:p>
            <a:r>
              <a:rPr lang="en-US" sz="2200" dirty="0">
                <a:latin typeface="Calibri" panose="020F0502020204030204" pitchFamily="34" charset="0"/>
              </a:rPr>
              <a:t>OVER 10 YEARS OF EXPERIENCE IN THE INDUSTRY</a:t>
            </a:r>
          </a:p>
          <a:p>
            <a:endParaRPr lang="en-US" sz="2000" dirty="0"/>
          </a:p>
          <a:p>
            <a:pPr marL="0" indent="0">
              <a:buNone/>
            </a:pPr>
            <a:r>
              <a:rPr lang="en-US" sz="1700" dirty="0">
                <a:latin typeface="Calibri" panose="020F0502020204030204" pitchFamily="34" charset="0"/>
              </a:rPr>
              <a:t>PROJECT RESPONSIBILITIES:</a:t>
            </a:r>
          </a:p>
          <a:p>
            <a:r>
              <a:rPr lang="en-US" sz="1700" dirty="0">
                <a:latin typeface="Calibri" panose="020F0502020204030204" pitchFamily="34" charset="0"/>
              </a:rPr>
              <a:t>MANAGE DEVELOPMENT, PLANNING, PROGRAMMING, PROCUREMENT, DESIGN, BIDDING, CONSTRUCTION, CODE COMPLIANCE, CONTRACT DEVELOPMENT AND DISPUTE RESOLUTION</a:t>
            </a:r>
          </a:p>
          <a:p>
            <a:pPr marL="0" indent="0">
              <a:buNone/>
            </a:pPr>
            <a:endParaRPr lang="en-US" dirty="0"/>
          </a:p>
        </p:txBody>
      </p:sp>
      <p:graphicFrame>
        <p:nvGraphicFramePr>
          <p:cNvPr id="4" name="Table 3">
            <a:extLst>
              <a:ext uri="{FF2B5EF4-FFF2-40B4-BE49-F238E27FC236}">
                <a16:creationId xmlns:a16="http://schemas.microsoft.com/office/drawing/2014/main" id="{3CEFCD44-5156-493C-9F34-2F59C367102D}"/>
              </a:ext>
            </a:extLst>
          </p:cNvPr>
          <p:cNvGraphicFramePr>
            <a:graphicFrameLocks noGrp="1"/>
          </p:cNvGraphicFramePr>
          <p:nvPr>
            <p:extLst>
              <p:ext uri="{D42A27DB-BD31-4B8C-83A1-F6EECF244321}">
                <p14:modId xmlns:p14="http://schemas.microsoft.com/office/powerpoint/2010/main" val="2649033320"/>
              </p:ext>
            </p:extLst>
          </p:nvPr>
        </p:nvGraphicFramePr>
        <p:xfrm>
          <a:off x="1144270" y="4504887"/>
          <a:ext cx="6855460" cy="2153920"/>
        </p:xfrm>
        <a:graphic>
          <a:graphicData uri="http://schemas.openxmlformats.org/drawingml/2006/table">
            <a:tbl>
              <a:tblPr firstRow="1" firstCol="1" bandRow="1">
                <a:tableStyleId>{5C22544A-7EE6-4342-B048-85BDC9FD1C3A}</a:tableStyleId>
              </a:tblPr>
              <a:tblGrid>
                <a:gridCol w="4286885">
                  <a:extLst>
                    <a:ext uri="{9D8B030D-6E8A-4147-A177-3AD203B41FA5}">
                      <a16:colId xmlns:a16="http://schemas.microsoft.com/office/drawing/2014/main" val="4179778833"/>
                    </a:ext>
                  </a:extLst>
                </a:gridCol>
                <a:gridCol w="671195">
                  <a:extLst>
                    <a:ext uri="{9D8B030D-6E8A-4147-A177-3AD203B41FA5}">
                      <a16:colId xmlns:a16="http://schemas.microsoft.com/office/drawing/2014/main" val="234739387"/>
                    </a:ext>
                  </a:extLst>
                </a:gridCol>
                <a:gridCol w="1147445">
                  <a:extLst>
                    <a:ext uri="{9D8B030D-6E8A-4147-A177-3AD203B41FA5}">
                      <a16:colId xmlns:a16="http://schemas.microsoft.com/office/drawing/2014/main" val="1881135317"/>
                    </a:ext>
                  </a:extLst>
                </a:gridCol>
                <a:gridCol w="749935">
                  <a:extLst>
                    <a:ext uri="{9D8B030D-6E8A-4147-A177-3AD203B41FA5}">
                      <a16:colId xmlns:a16="http://schemas.microsoft.com/office/drawing/2014/main" val="548658267"/>
                    </a:ext>
                  </a:extLst>
                </a:gridCol>
              </a:tblGrid>
              <a:tr h="144454">
                <a:tc>
                  <a:txBody>
                    <a:bodyPr/>
                    <a:lstStyle/>
                    <a:p>
                      <a:pPr marL="0" marR="0">
                        <a:spcBef>
                          <a:spcPts val="0"/>
                        </a:spcBef>
                        <a:spcAft>
                          <a:spcPts val="0"/>
                        </a:spcAft>
                      </a:pPr>
                      <a:r>
                        <a:rPr lang="en-US" sz="1100" dirty="0">
                          <a:solidFill>
                            <a:schemeClr val="tx1"/>
                          </a:solidFill>
                          <a:effectLst/>
                        </a:rPr>
                        <a:t>Project</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Value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Role/Tasks</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Completed</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3449180993"/>
                  </a:ext>
                </a:extLst>
              </a:tr>
              <a:tr h="144454">
                <a:tc>
                  <a:txBody>
                    <a:bodyPr/>
                    <a:lstStyle/>
                    <a:p>
                      <a:pPr marL="0" marR="0">
                        <a:spcBef>
                          <a:spcPts val="0"/>
                        </a:spcBef>
                        <a:spcAft>
                          <a:spcPts val="0"/>
                        </a:spcAft>
                      </a:pPr>
                      <a:r>
                        <a:rPr lang="en-US" sz="1100">
                          <a:solidFill>
                            <a:schemeClr val="tx1"/>
                          </a:solidFill>
                          <a:effectLst/>
                        </a:rPr>
                        <a:t>Pendleton Fire Department - Replacement Station 1</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$8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Manager</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Current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1327752103"/>
                  </a:ext>
                </a:extLst>
              </a:tr>
              <a:tr h="144454">
                <a:tc>
                  <a:txBody>
                    <a:bodyPr/>
                    <a:lstStyle/>
                    <a:p>
                      <a:pPr marL="0" marR="0">
                        <a:spcBef>
                          <a:spcPts val="0"/>
                        </a:spcBef>
                        <a:spcAft>
                          <a:spcPts val="0"/>
                        </a:spcAft>
                      </a:pPr>
                      <a:r>
                        <a:rPr lang="en-US" sz="1100">
                          <a:solidFill>
                            <a:schemeClr val="tx1"/>
                          </a:solidFill>
                          <a:effectLst/>
                        </a:rPr>
                        <a:t>Depoe Bay Rural Fire District - Station 2300 Remodel &amp; Seismic Upgrade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$2.5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Manager</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2017</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3703143387"/>
                  </a:ext>
                </a:extLst>
              </a:tr>
              <a:tr h="144454">
                <a:tc>
                  <a:txBody>
                    <a:bodyPr/>
                    <a:lstStyle/>
                    <a:p>
                      <a:pPr marL="0" marR="0">
                        <a:spcBef>
                          <a:spcPts val="0"/>
                        </a:spcBef>
                        <a:spcAft>
                          <a:spcPts val="0"/>
                        </a:spcAft>
                      </a:pPr>
                      <a:r>
                        <a:rPr lang="en-US" sz="1100">
                          <a:solidFill>
                            <a:schemeClr val="tx1"/>
                          </a:solidFill>
                          <a:effectLst/>
                        </a:rPr>
                        <a:t>Philomath Fire District - Remodel &amp; Seismic Upgrade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Designer</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2017</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3799192680"/>
                  </a:ext>
                </a:extLst>
              </a:tr>
              <a:tr h="144454">
                <a:tc>
                  <a:txBody>
                    <a:bodyPr/>
                    <a:lstStyle/>
                    <a:p>
                      <a:pPr marL="0" marR="0">
                        <a:spcBef>
                          <a:spcPts val="0"/>
                        </a:spcBef>
                        <a:spcAft>
                          <a:spcPts val="0"/>
                        </a:spcAft>
                      </a:pPr>
                      <a:r>
                        <a:rPr lang="en-US" sz="1100">
                          <a:solidFill>
                            <a:schemeClr val="tx1"/>
                          </a:solidFill>
                          <a:effectLst/>
                        </a:rPr>
                        <a:t>University of Kentucky - Student Housing Phase I</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$28.6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Architect </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2013</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2220827614"/>
                  </a:ext>
                </a:extLst>
              </a:tr>
              <a:tr h="144454">
                <a:tc>
                  <a:txBody>
                    <a:bodyPr/>
                    <a:lstStyle/>
                    <a:p>
                      <a:pPr marL="0" marR="0">
                        <a:spcBef>
                          <a:spcPts val="0"/>
                        </a:spcBef>
                        <a:spcAft>
                          <a:spcPts val="0"/>
                        </a:spcAft>
                      </a:pPr>
                      <a:r>
                        <a:rPr lang="en-US" sz="1100">
                          <a:solidFill>
                            <a:schemeClr val="tx1"/>
                          </a:solidFill>
                          <a:effectLst/>
                        </a:rPr>
                        <a:t>Central Bank - Central Server Room and Facilities</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$2.2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Architect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2013</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977556429"/>
                  </a:ext>
                </a:extLst>
              </a:tr>
              <a:tr h="144454">
                <a:tc>
                  <a:txBody>
                    <a:bodyPr/>
                    <a:lstStyle/>
                    <a:p>
                      <a:pPr marL="0" marR="0">
                        <a:spcBef>
                          <a:spcPts val="0"/>
                        </a:spcBef>
                        <a:spcAft>
                          <a:spcPts val="0"/>
                        </a:spcAft>
                      </a:pPr>
                      <a:r>
                        <a:rPr lang="en-US" sz="1100">
                          <a:solidFill>
                            <a:schemeClr val="tx1"/>
                          </a:solidFill>
                          <a:effectLst/>
                        </a:rPr>
                        <a:t>Mountain Telephone Headquarters</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$6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Project Architect </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a:solidFill>
                            <a:schemeClr val="tx1"/>
                          </a:solidFill>
                          <a:effectLst/>
                        </a:rPr>
                        <a:t>2012</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2227899097"/>
                  </a:ext>
                </a:extLst>
              </a:tr>
              <a:tr h="144454">
                <a:tc>
                  <a:txBody>
                    <a:bodyPr/>
                    <a:lstStyle/>
                    <a:p>
                      <a:pPr marL="0" marR="0">
                        <a:spcBef>
                          <a:spcPts val="0"/>
                        </a:spcBef>
                        <a:spcAft>
                          <a:spcPts val="0"/>
                        </a:spcAft>
                      </a:pPr>
                      <a:r>
                        <a:rPr lang="en-US" sz="1100" dirty="0">
                          <a:solidFill>
                            <a:schemeClr val="tx1"/>
                          </a:solidFill>
                          <a:effectLst/>
                        </a:rPr>
                        <a:t>Central Laboratory Facility / KY State Police </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dirty="0">
                          <a:solidFill>
                            <a:schemeClr val="tx1"/>
                          </a:solidFill>
                          <a:effectLst/>
                        </a:rPr>
                        <a:t>$8.2 M</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dirty="0">
                          <a:solidFill>
                            <a:schemeClr val="tx1"/>
                          </a:solidFill>
                          <a:effectLst/>
                        </a:rPr>
                        <a:t>Project Designer</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tc>
                  <a:txBody>
                    <a:bodyPr/>
                    <a:lstStyle/>
                    <a:p>
                      <a:pPr marL="0" marR="0">
                        <a:spcBef>
                          <a:spcPts val="0"/>
                        </a:spcBef>
                        <a:spcAft>
                          <a:spcPts val="0"/>
                        </a:spcAft>
                      </a:pPr>
                      <a:r>
                        <a:rPr lang="en-US" sz="1100" dirty="0">
                          <a:solidFill>
                            <a:schemeClr val="tx1"/>
                          </a:solidFill>
                          <a:effectLst/>
                        </a:rPr>
                        <a:t>2011</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0800" marR="50800" marT="50800" marB="50800">
                    <a:noFill/>
                  </a:tcPr>
                </a:tc>
                <a:extLst>
                  <a:ext uri="{0D108BD9-81ED-4DB2-BD59-A6C34878D82A}">
                    <a16:rowId xmlns:a16="http://schemas.microsoft.com/office/drawing/2014/main" val="571511140"/>
                  </a:ext>
                </a:extLst>
              </a:tr>
            </a:tbl>
          </a:graphicData>
        </a:graphic>
      </p:graphicFrame>
    </p:spTree>
    <p:extLst>
      <p:ext uri="{BB962C8B-B14F-4D97-AF65-F5344CB8AC3E}">
        <p14:creationId xmlns:p14="http://schemas.microsoft.com/office/powerpoint/2010/main" val="158525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32C2-F218-4E43-A895-E32F92E83DEE}"/>
              </a:ext>
            </a:extLst>
          </p:cNvPr>
          <p:cNvSpPr>
            <a:spLocks noGrp="1"/>
          </p:cNvSpPr>
          <p:nvPr>
            <p:ph type="title"/>
          </p:nvPr>
        </p:nvSpPr>
        <p:spPr/>
        <p:txBody>
          <a:bodyPr/>
          <a:lstStyle/>
          <a:p>
            <a:r>
              <a:rPr lang="en-US" dirty="0"/>
              <a:t>MACKENZIE - EXPERIENCE</a:t>
            </a:r>
          </a:p>
        </p:txBody>
      </p:sp>
      <p:sp>
        <p:nvSpPr>
          <p:cNvPr id="3" name="Content Placeholder 2">
            <a:extLst>
              <a:ext uri="{FF2B5EF4-FFF2-40B4-BE49-F238E27FC236}">
                <a16:creationId xmlns:a16="http://schemas.microsoft.com/office/drawing/2014/main" id="{E5087B7F-C20E-4615-8C13-A799218B3F61}"/>
              </a:ext>
            </a:extLst>
          </p:cNvPr>
          <p:cNvSpPr>
            <a:spLocks noGrp="1"/>
          </p:cNvSpPr>
          <p:nvPr>
            <p:ph idx="1"/>
          </p:nvPr>
        </p:nvSpPr>
        <p:spPr>
          <a:xfrm>
            <a:off x="457200" y="1600200"/>
            <a:ext cx="8229600" cy="2570747"/>
          </a:xfrm>
        </p:spPr>
        <p:txBody>
          <a:bodyPr>
            <a:normAutofit lnSpcReduction="10000"/>
          </a:bodyPr>
          <a:lstStyle/>
          <a:p>
            <a:pPr marL="0" indent="0">
              <a:buNone/>
            </a:pPr>
            <a:r>
              <a:rPr lang="en-US" sz="2000" b="1" dirty="0"/>
              <a:t>ANDREW MCALLISTER, AIA</a:t>
            </a:r>
          </a:p>
          <a:p>
            <a:r>
              <a:rPr lang="en-US" sz="2000" dirty="0"/>
              <a:t>PROJECT ARCHITECT</a:t>
            </a:r>
          </a:p>
          <a:p>
            <a:r>
              <a:rPr lang="en-US" sz="2000" dirty="0"/>
              <a:t>LICENSED ARCHITECT IN OREGON; CURRENTLY IN THE PROCESS OF RECIPROCITY FOR LICENSE IN WASHINGTON</a:t>
            </a:r>
          </a:p>
          <a:p>
            <a:r>
              <a:rPr lang="en-US" sz="2000" dirty="0"/>
              <a:t>OVER 10 YEARS OF EXPERIENCE IN THE INDUSTRY</a:t>
            </a:r>
          </a:p>
          <a:p>
            <a:pPr marL="0" indent="0">
              <a:buNone/>
            </a:pPr>
            <a:endParaRPr lang="en-US" sz="1600" dirty="0"/>
          </a:p>
          <a:p>
            <a:pPr marL="0" indent="0">
              <a:buNone/>
            </a:pPr>
            <a:r>
              <a:rPr lang="en-US" sz="1600" dirty="0"/>
              <a:t>PROJECT RESPONSIBILITIES:</a:t>
            </a:r>
          </a:p>
          <a:p>
            <a:r>
              <a:rPr lang="en-US" sz="1600" dirty="0"/>
              <a:t>WORKING WITH THE DESIGN TEAM TO DEVELOP DESIGN AND CONSTRUCTION DOCUMENTS.</a:t>
            </a:r>
          </a:p>
        </p:txBody>
      </p:sp>
      <p:graphicFrame>
        <p:nvGraphicFramePr>
          <p:cNvPr id="4" name="Table 3">
            <a:extLst>
              <a:ext uri="{FF2B5EF4-FFF2-40B4-BE49-F238E27FC236}">
                <a16:creationId xmlns:a16="http://schemas.microsoft.com/office/drawing/2014/main" id="{F726E017-1ABE-43A5-B186-3D248742ED73}"/>
              </a:ext>
            </a:extLst>
          </p:cNvPr>
          <p:cNvGraphicFramePr>
            <a:graphicFrameLocks noGrp="1"/>
          </p:cNvGraphicFramePr>
          <p:nvPr>
            <p:extLst>
              <p:ext uri="{D42A27DB-BD31-4B8C-83A1-F6EECF244321}">
                <p14:modId xmlns:p14="http://schemas.microsoft.com/office/powerpoint/2010/main" val="2987461650"/>
              </p:ext>
            </p:extLst>
          </p:nvPr>
        </p:nvGraphicFramePr>
        <p:xfrm>
          <a:off x="1241571" y="5050172"/>
          <a:ext cx="6372079" cy="1006500"/>
        </p:xfrm>
        <a:graphic>
          <a:graphicData uri="http://schemas.openxmlformats.org/drawingml/2006/table">
            <a:tbl>
              <a:tblPr firstRow="1" firstCol="1" bandRow="1">
                <a:tableStyleId>{5C22544A-7EE6-4342-B048-85BDC9FD1C3A}</a:tableStyleId>
              </a:tblPr>
              <a:tblGrid>
                <a:gridCol w="3938124">
                  <a:extLst>
                    <a:ext uri="{9D8B030D-6E8A-4147-A177-3AD203B41FA5}">
                      <a16:colId xmlns:a16="http://schemas.microsoft.com/office/drawing/2014/main" val="4227878078"/>
                    </a:ext>
                  </a:extLst>
                </a:gridCol>
                <a:gridCol w="598805">
                  <a:extLst>
                    <a:ext uri="{9D8B030D-6E8A-4147-A177-3AD203B41FA5}">
                      <a16:colId xmlns:a16="http://schemas.microsoft.com/office/drawing/2014/main" val="3454240929"/>
                    </a:ext>
                  </a:extLst>
                </a:gridCol>
                <a:gridCol w="1090295">
                  <a:extLst>
                    <a:ext uri="{9D8B030D-6E8A-4147-A177-3AD203B41FA5}">
                      <a16:colId xmlns:a16="http://schemas.microsoft.com/office/drawing/2014/main" val="1280799907"/>
                    </a:ext>
                  </a:extLst>
                </a:gridCol>
                <a:gridCol w="744855">
                  <a:extLst>
                    <a:ext uri="{9D8B030D-6E8A-4147-A177-3AD203B41FA5}">
                      <a16:colId xmlns:a16="http://schemas.microsoft.com/office/drawing/2014/main" val="2204514121"/>
                    </a:ext>
                  </a:extLst>
                </a:gridCol>
              </a:tblGrid>
              <a:tr h="251625">
                <a:tc>
                  <a:txBody>
                    <a:bodyPr/>
                    <a:lstStyle/>
                    <a:p>
                      <a:pPr marL="0" marR="0">
                        <a:spcBef>
                          <a:spcPts val="0"/>
                        </a:spcBef>
                        <a:spcAft>
                          <a:spcPts val="0"/>
                        </a:spcAft>
                      </a:pPr>
                      <a:r>
                        <a:rPr lang="en-US" sz="1100">
                          <a:solidFill>
                            <a:schemeClr val="tx1"/>
                          </a:solidFill>
                          <a:effectLst/>
                        </a:rPr>
                        <a:t>Project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Value</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Role/Tasks</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Completed</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427497144"/>
                  </a:ext>
                </a:extLst>
              </a:tr>
              <a:tr h="251625">
                <a:tc>
                  <a:txBody>
                    <a:bodyPr/>
                    <a:lstStyle/>
                    <a:p>
                      <a:pPr marL="0" marR="0">
                        <a:spcBef>
                          <a:spcPts val="0"/>
                        </a:spcBef>
                        <a:spcAft>
                          <a:spcPts val="0"/>
                        </a:spcAft>
                      </a:pPr>
                      <a:r>
                        <a:rPr lang="en-US" sz="1100" dirty="0">
                          <a:solidFill>
                            <a:schemeClr val="tx1"/>
                          </a:solidFill>
                          <a:effectLst/>
                        </a:rPr>
                        <a:t>Lake Oswego Police and City Hall</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$30 M</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Designer</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Current</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4064034816"/>
                  </a:ext>
                </a:extLst>
              </a:tr>
              <a:tr h="251625">
                <a:tc>
                  <a:txBody>
                    <a:bodyPr/>
                    <a:lstStyle/>
                    <a:p>
                      <a:pPr marL="0" marR="0">
                        <a:spcBef>
                          <a:spcPts val="0"/>
                        </a:spcBef>
                        <a:spcAft>
                          <a:spcPts val="0"/>
                        </a:spcAft>
                      </a:pPr>
                      <a:r>
                        <a:rPr lang="en-US" sz="1100" dirty="0">
                          <a:solidFill>
                            <a:schemeClr val="tx1"/>
                          </a:solidFill>
                          <a:effectLst/>
                        </a:rPr>
                        <a:t>University of Michigan Undergraduate Science Building</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$46.5 M</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Project Manager</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a:solidFill>
                            <a:schemeClr val="tx1"/>
                          </a:solidFill>
                          <a:effectLst/>
                        </a:rPr>
                        <a:t>2005</a:t>
                      </a:r>
                      <a:endParaRPr lang="en-US" sz="11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848692074"/>
                  </a:ext>
                </a:extLst>
              </a:tr>
              <a:tr h="251625">
                <a:tc>
                  <a:txBody>
                    <a:bodyPr/>
                    <a:lstStyle/>
                    <a:p>
                      <a:pPr marL="0" marR="0">
                        <a:spcBef>
                          <a:spcPts val="0"/>
                        </a:spcBef>
                        <a:spcAft>
                          <a:spcPts val="0"/>
                        </a:spcAft>
                      </a:pPr>
                      <a:r>
                        <a:rPr lang="en-US" sz="1100" dirty="0">
                          <a:solidFill>
                            <a:schemeClr val="tx1"/>
                          </a:solidFill>
                          <a:effectLst/>
                        </a:rPr>
                        <a:t>Episcopal Academy Chapel</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$8.5 M</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Project Manager</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spcBef>
                          <a:spcPts val="0"/>
                        </a:spcBef>
                        <a:spcAft>
                          <a:spcPts val="0"/>
                        </a:spcAft>
                      </a:pPr>
                      <a:r>
                        <a:rPr lang="en-US" sz="1100" dirty="0">
                          <a:solidFill>
                            <a:schemeClr val="tx1"/>
                          </a:solidFill>
                          <a:effectLst/>
                        </a:rPr>
                        <a:t>2008</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509393873"/>
                  </a:ext>
                </a:extLst>
              </a:tr>
            </a:tbl>
          </a:graphicData>
        </a:graphic>
      </p:graphicFrame>
    </p:spTree>
    <p:extLst>
      <p:ext uri="{BB962C8B-B14F-4D97-AF65-F5344CB8AC3E}">
        <p14:creationId xmlns:p14="http://schemas.microsoft.com/office/powerpoint/2010/main" val="294877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07CFE-AB53-4058-AE17-15BF678A464E}"/>
              </a:ext>
            </a:extLst>
          </p:cNvPr>
          <p:cNvSpPr>
            <a:spLocks noGrp="1"/>
          </p:cNvSpPr>
          <p:nvPr>
            <p:ph type="title"/>
          </p:nvPr>
        </p:nvSpPr>
        <p:spPr/>
        <p:txBody>
          <a:bodyPr>
            <a:normAutofit fontScale="90000"/>
          </a:bodyPr>
          <a:lstStyle/>
          <a:p>
            <a:r>
              <a:rPr lang="en-US" dirty="0"/>
              <a:t>DEPOE BAY RURAL FIRE STATION 2300 SEIMIC UPGRADE AND REMODEL </a:t>
            </a:r>
          </a:p>
        </p:txBody>
      </p:sp>
      <p:sp>
        <p:nvSpPr>
          <p:cNvPr id="4" name="Content Placeholder 3">
            <a:extLst>
              <a:ext uri="{FF2B5EF4-FFF2-40B4-BE49-F238E27FC236}">
                <a16:creationId xmlns:a16="http://schemas.microsoft.com/office/drawing/2014/main" id="{46E50270-4EC4-45D0-A185-E5002FD5FF17}"/>
              </a:ext>
            </a:extLst>
          </p:cNvPr>
          <p:cNvSpPr>
            <a:spLocks noGrp="1"/>
          </p:cNvSpPr>
          <p:nvPr>
            <p:ph sz="half" idx="1"/>
          </p:nvPr>
        </p:nvSpPr>
        <p:spPr/>
        <p:txBody>
          <a:bodyPr/>
          <a:lstStyle/>
          <a:p>
            <a:r>
              <a:rPr lang="en-US" dirty="0"/>
              <a:t>SIZE: 10,000 SF</a:t>
            </a:r>
          </a:p>
          <a:p>
            <a:r>
              <a:rPr lang="en-US" dirty="0"/>
              <a:t>COMPLETED: 2017</a:t>
            </a:r>
          </a:p>
          <a:p>
            <a:r>
              <a:rPr lang="en-US" dirty="0"/>
              <a:t>GC/CM: P&amp;C CONSTRUCTION</a:t>
            </a:r>
          </a:p>
          <a:p>
            <a:r>
              <a:rPr lang="en-US" dirty="0"/>
              <a:t>FINAL CONSTRUCTION COST: $2,500,000</a:t>
            </a:r>
          </a:p>
        </p:txBody>
      </p:sp>
      <p:pic>
        <p:nvPicPr>
          <p:cNvPr id="7" name="Content Placeholder 6">
            <a:extLst>
              <a:ext uri="{FF2B5EF4-FFF2-40B4-BE49-F238E27FC236}">
                <a16:creationId xmlns:a16="http://schemas.microsoft.com/office/drawing/2014/main" id="{435916FD-E365-45DC-BCEC-72B5D1D124C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2556575"/>
            <a:ext cx="4038600" cy="2613211"/>
          </a:xfrm>
        </p:spPr>
      </p:pic>
    </p:spTree>
    <p:extLst>
      <p:ext uri="{BB962C8B-B14F-4D97-AF65-F5344CB8AC3E}">
        <p14:creationId xmlns:p14="http://schemas.microsoft.com/office/powerpoint/2010/main" val="23134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E5D9-8F59-4FB4-BF1B-DD8CCADEA83A}"/>
              </a:ext>
            </a:extLst>
          </p:cNvPr>
          <p:cNvSpPr>
            <a:spLocks noGrp="1"/>
          </p:cNvSpPr>
          <p:nvPr>
            <p:ph type="title"/>
          </p:nvPr>
        </p:nvSpPr>
        <p:spPr/>
        <p:txBody>
          <a:bodyPr/>
          <a:lstStyle/>
          <a:p>
            <a:r>
              <a:rPr lang="en-US" dirty="0"/>
              <a:t>PROJECT TEAM</a:t>
            </a:r>
          </a:p>
        </p:txBody>
      </p:sp>
      <p:sp>
        <p:nvSpPr>
          <p:cNvPr id="3" name="Content Placeholder 2">
            <a:extLst>
              <a:ext uri="{FF2B5EF4-FFF2-40B4-BE49-F238E27FC236}">
                <a16:creationId xmlns:a16="http://schemas.microsoft.com/office/drawing/2014/main" id="{3CFB9B32-F099-446F-8380-1B825C52B28E}"/>
              </a:ext>
            </a:extLst>
          </p:cNvPr>
          <p:cNvSpPr>
            <a:spLocks noGrp="1"/>
          </p:cNvSpPr>
          <p:nvPr>
            <p:ph idx="1"/>
          </p:nvPr>
        </p:nvSpPr>
        <p:spPr/>
        <p:txBody>
          <a:bodyPr>
            <a:normAutofit fontScale="77500" lnSpcReduction="20000"/>
          </a:bodyPr>
          <a:lstStyle/>
          <a:p>
            <a:pPr marL="0" indent="0">
              <a:buNone/>
            </a:pPr>
            <a:r>
              <a:rPr lang="en-US" sz="2100" b="1" dirty="0"/>
              <a:t>JERRY GREEN</a:t>
            </a:r>
          </a:p>
          <a:p>
            <a:pPr marL="0" indent="0">
              <a:buNone/>
            </a:pPr>
            <a:r>
              <a:rPr lang="en-US" sz="1600" dirty="0"/>
              <a:t>FIRE CHIEF, CLARK COUNTY FIRE DISTRICT 6</a:t>
            </a:r>
          </a:p>
          <a:p>
            <a:pPr marL="0" indent="0">
              <a:buNone/>
            </a:pPr>
            <a:endParaRPr lang="en-US" sz="1600" dirty="0"/>
          </a:p>
          <a:p>
            <a:pPr marL="0" indent="0">
              <a:buNone/>
            </a:pPr>
            <a:r>
              <a:rPr lang="en-US" sz="2100" b="1" dirty="0"/>
              <a:t>KRISTAN MAURER</a:t>
            </a:r>
          </a:p>
          <a:p>
            <a:pPr marL="0" indent="0">
              <a:buNone/>
            </a:pPr>
            <a:r>
              <a:rPr lang="en-US" sz="1600" dirty="0"/>
              <a:t>PROJECT MANAGER, ASSISTANT CHIEF – LOGISTICS &amp; PLANNING, CLARK COUNTY FIRE DISTRICT 6</a:t>
            </a:r>
          </a:p>
          <a:p>
            <a:pPr marL="0" indent="0">
              <a:buNone/>
            </a:pPr>
            <a:endParaRPr lang="en-US" sz="1600" dirty="0"/>
          </a:p>
          <a:p>
            <a:pPr marL="0" indent="0">
              <a:buNone/>
            </a:pPr>
            <a:r>
              <a:rPr lang="en-US" sz="2100" b="1" dirty="0"/>
              <a:t>DAVID TAYLOR</a:t>
            </a:r>
          </a:p>
          <a:p>
            <a:pPr marL="0" indent="0">
              <a:buNone/>
            </a:pPr>
            <a:r>
              <a:rPr lang="en-US" sz="1600" dirty="0"/>
              <a:t>ASSISTANT CHIEF - FINANCE &amp; SUPPORT SERVICES, CLARK COUNTY FIRE DISTRICT 6</a:t>
            </a:r>
          </a:p>
          <a:p>
            <a:pPr marL="0" indent="0">
              <a:buNone/>
            </a:pPr>
            <a:endParaRPr lang="en-US" sz="1600" dirty="0"/>
          </a:p>
          <a:p>
            <a:pPr marL="0" indent="0">
              <a:buNone/>
            </a:pPr>
            <a:r>
              <a:rPr lang="en-US" sz="2100" b="1" dirty="0"/>
              <a:t>SHAWN NEWBERRY</a:t>
            </a:r>
          </a:p>
          <a:p>
            <a:pPr marL="0" indent="0">
              <a:buNone/>
            </a:pPr>
            <a:r>
              <a:rPr lang="en-US" sz="1600" dirty="0"/>
              <a:t>ASSISTANT CHIEF - OPERATIONS, CLARK COUNTY FIRE DISTRICT 6</a:t>
            </a:r>
          </a:p>
          <a:p>
            <a:pPr marL="0" indent="0">
              <a:buNone/>
            </a:pPr>
            <a:endParaRPr lang="en-US" sz="1600" dirty="0"/>
          </a:p>
          <a:p>
            <a:pPr marL="0" indent="0">
              <a:buNone/>
            </a:pPr>
            <a:r>
              <a:rPr lang="en-US" sz="2100" b="1" dirty="0"/>
              <a:t>JEFF HUMPHREYS, AIA</a:t>
            </a:r>
          </a:p>
          <a:p>
            <a:pPr marL="0" indent="0">
              <a:buNone/>
            </a:pPr>
            <a:r>
              <a:rPr lang="en-US" sz="1600" dirty="0"/>
              <a:t>PROJECT PRINCIPAL, ARCHITECT, MACKENZIE</a:t>
            </a:r>
          </a:p>
          <a:p>
            <a:pPr marL="0" indent="0">
              <a:buNone/>
            </a:pPr>
            <a:endParaRPr lang="en-US" sz="1600" dirty="0"/>
          </a:p>
          <a:p>
            <a:pPr marL="0" indent="0">
              <a:buNone/>
            </a:pPr>
            <a:r>
              <a:rPr lang="en-US" sz="2100" b="1" dirty="0"/>
              <a:t>CATHY BOWMAN, AIA</a:t>
            </a:r>
          </a:p>
          <a:p>
            <a:pPr marL="0" indent="0">
              <a:buNone/>
            </a:pPr>
            <a:r>
              <a:rPr lang="en-US" sz="1600" dirty="0"/>
              <a:t>PROJECT MANAGER, ARCHITECT, MACKENZIE</a:t>
            </a:r>
          </a:p>
          <a:p>
            <a:pPr marL="0" indent="0">
              <a:buNone/>
            </a:pPr>
            <a:endParaRPr lang="en-US" sz="1600" dirty="0"/>
          </a:p>
          <a:p>
            <a:pPr marL="0" indent="0">
              <a:buNone/>
            </a:pPr>
            <a:r>
              <a:rPr lang="en-US" sz="2100" b="1" dirty="0"/>
              <a:t>ANDREW MCALLISTER, AIA</a:t>
            </a:r>
          </a:p>
          <a:p>
            <a:pPr marL="0" indent="0">
              <a:buNone/>
            </a:pPr>
            <a:r>
              <a:rPr lang="en-US" sz="1600" dirty="0"/>
              <a:t>PROJECT ARCHITECT, ARCHITECT, MACKENZIE</a:t>
            </a:r>
          </a:p>
          <a:p>
            <a:pPr marL="0" indent="0">
              <a:buNone/>
            </a:pPr>
            <a:endParaRPr lang="en-US" dirty="0"/>
          </a:p>
        </p:txBody>
      </p:sp>
    </p:spTree>
    <p:extLst>
      <p:ext uri="{BB962C8B-B14F-4D97-AF65-F5344CB8AC3E}">
        <p14:creationId xmlns:p14="http://schemas.microsoft.com/office/powerpoint/2010/main" val="2343776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F5E6-67C5-4161-8A7F-B5080B4064FD}"/>
              </a:ext>
            </a:extLst>
          </p:cNvPr>
          <p:cNvSpPr>
            <a:spLocks noGrp="1"/>
          </p:cNvSpPr>
          <p:nvPr>
            <p:ph type="title"/>
          </p:nvPr>
        </p:nvSpPr>
        <p:spPr/>
        <p:txBody>
          <a:bodyPr>
            <a:normAutofit fontScale="90000"/>
          </a:bodyPr>
          <a:lstStyle/>
          <a:p>
            <a:r>
              <a:rPr lang="en-US" dirty="0"/>
              <a:t>PHILOMATH FIRE DISTRICT – REMODEL &amp; SEISMIC UPGRADE</a:t>
            </a:r>
          </a:p>
        </p:txBody>
      </p:sp>
      <p:sp>
        <p:nvSpPr>
          <p:cNvPr id="3" name="Content Placeholder 2">
            <a:extLst>
              <a:ext uri="{FF2B5EF4-FFF2-40B4-BE49-F238E27FC236}">
                <a16:creationId xmlns:a16="http://schemas.microsoft.com/office/drawing/2014/main" id="{A40B3641-B9D0-4851-AE65-A54ECA4BA90A}"/>
              </a:ext>
            </a:extLst>
          </p:cNvPr>
          <p:cNvSpPr>
            <a:spLocks noGrp="1"/>
          </p:cNvSpPr>
          <p:nvPr>
            <p:ph sz="half" idx="1"/>
          </p:nvPr>
        </p:nvSpPr>
        <p:spPr/>
        <p:txBody>
          <a:bodyPr/>
          <a:lstStyle/>
          <a:p>
            <a:r>
              <a:rPr lang="en-US" dirty="0"/>
              <a:t>SIZE: 15,372 SF</a:t>
            </a:r>
          </a:p>
          <a:p>
            <a:r>
              <a:rPr lang="en-US" dirty="0"/>
              <a:t>COMPLETED: 2017</a:t>
            </a:r>
          </a:p>
          <a:p>
            <a:r>
              <a:rPr lang="en-US" dirty="0"/>
              <a:t>GC/CM: GERDING BUILDERS</a:t>
            </a:r>
          </a:p>
          <a:p>
            <a:r>
              <a:rPr lang="en-US" dirty="0"/>
              <a:t>FINAL CONSTRUCTION COST: $2,000,000</a:t>
            </a:r>
          </a:p>
        </p:txBody>
      </p:sp>
      <p:pic>
        <p:nvPicPr>
          <p:cNvPr id="6" name="Content Placeholder 5">
            <a:extLst>
              <a:ext uri="{FF2B5EF4-FFF2-40B4-BE49-F238E27FC236}">
                <a16:creationId xmlns:a16="http://schemas.microsoft.com/office/drawing/2014/main" id="{457E338D-AA61-4392-ADBA-DC84103DA4E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95800" y="1759326"/>
            <a:ext cx="4038600" cy="2692400"/>
          </a:xfrm>
        </p:spPr>
      </p:pic>
    </p:spTree>
    <p:extLst>
      <p:ext uri="{BB962C8B-B14F-4D97-AF65-F5344CB8AC3E}">
        <p14:creationId xmlns:p14="http://schemas.microsoft.com/office/powerpoint/2010/main" val="95986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A732E-882D-409E-B8F2-71779D6BBD71}"/>
              </a:ext>
            </a:extLst>
          </p:cNvPr>
          <p:cNvSpPr>
            <a:spLocks noGrp="1"/>
          </p:cNvSpPr>
          <p:nvPr>
            <p:ph type="title"/>
          </p:nvPr>
        </p:nvSpPr>
        <p:spPr/>
        <p:txBody>
          <a:bodyPr/>
          <a:lstStyle/>
          <a:p>
            <a:r>
              <a:rPr lang="en-US" dirty="0"/>
              <a:t>ROCKWOOD POLICE STATION</a:t>
            </a:r>
          </a:p>
        </p:txBody>
      </p:sp>
      <p:sp>
        <p:nvSpPr>
          <p:cNvPr id="3" name="Content Placeholder 2">
            <a:extLst>
              <a:ext uri="{FF2B5EF4-FFF2-40B4-BE49-F238E27FC236}">
                <a16:creationId xmlns:a16="http://schemas.microsoft.com/office/drawing/2014/main" id="{7DEBC0BB-5B69-4F48-8F6C-29074DBA1708}"/>
              </a:ext>
            </a:extLst>
          </p:cNvPr>
          <p:cNvSpPr>
            <a:spLocks noGrp="1"/>
          </p:cNvSpPr>
          <p:nvPr>
            <p:ph sz="half" idx="1"/>
          </p:nvPr>
        </p:nvSpPr>
        <p:spPr/>
        <p:txBody>
          <a:bodyPr/>
          <a:lstStyle/>
          <a:p>
            <a:r>
              <a:rPr lang="en-US" dirty="0"/>
              <a:t>SIZE: 12,656 SF</a:t>
            </a:r>
          </a:p>
          <a:p>
            <a:r>
              <a:rPr lang="en-US" dirty="0"/>
              <a:t>COMPLETED: 2014</a:t>
            </a:r>
          </a:p>
          <a:p>
            <a:r>
              <a:rPr lang="en-US" dirty="0"/>
              <a:t>GC/CM: P&amp;C CONSTRUCTION</a:t>
            </a:r>
          </a:p>
          <a:p>
            <a:r>
              <a:rPr lang="en-US" dirty="0"/>
              <a:t>FINAL CONSTRUCTION COST: $3,500,000</a:t>
            </a:r>
          </a:p>
        </p:txBody>
      </p:sp>
      <p:pic>
        <p:nvPicPr>
          <p:cNvPr id="6" name="Content Placeholder 5">
            <a:extLst>
              <a:ext uri="{FF2B5EF4-FFF2-40B4-BE49-F238E27FC236}">
                <a16:creationId xmlns:a16="http://schemas.microsoft.com/office/drawing/2014/main" id="{B998A594-C29F-4C9B-845F-4F03AC1D011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951004"/>
            <a:ext cx="4038600" cy="2236187"/>
          </a:xfrm>
        </p:spPr>
      </p:pic>
    </p:spTree>
    <p:extLst>
      <p:ext uri="{BB962C8B-B14F-4D97-AF65-F5344CB8AC3E}">
        <p14:creationId xmlns:p14="http://schemas.microsoft.com/office/powerpoint/2010/main" val="3553284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E176-45D2-4046-8AC9-F3028A1BB7B4}"/>
              </a:ext>
            </a:extLst>
          </p:cNvPr>
          <p:cNvSpPr>
            <a:spLocks noGrp="1"/>
          </p:cNvSpPr>
          <p:nvPr>
            <p:ph type="title"/>
          </p:nvPr>
        </p:nvSpPr>
        <p:spPr/>
        <p:txBody>
          <a:bodyPr/>
          <a:lstStyle/>
          <a:p>
            <a:r>
              <a:rPr lang="en-US" dirty="0"/>
              <a:t>CANBY POLICE DEPARTMENT</a:t>
            </a:r>
          </a:p>
        </p:txBody>
      </p:sp>
      <p:sp>
        <p:nvSpPr>
          <p:cNvPr id="3" name="Content Placeholder 2">
            <a:extLst>
              <a:ext uri="{FF2B5EF4-FFF2-40B4-BE49-F238E27FC236}">
                <a16:creationId xmlns:a16="http://schemas.microsoft.com/office/drawing/2014/main" id="{1EE98707-DEC1-4C8D-96A9-B244F09FA2BA}"/>
              </a:ext>
            </a:extLst>
          </p:cNvPr>
          <p:cNvSpPr>
            <a:spLocks noGrp="1"/>
          </p:cNvSpPr>
          <p:nvPr>
            <p:ph sz="half" idx="1"/>
          </p:nvPr>
        </p:nvSpPr>
        <p:spPr/>
        <p:txBody>
          <a:bodyPr/>
          <a:lstStyle/>
          <a:p>
            <a:r>
              <a:rPr lang="en-US" dirty="0"/>
              <a:t>SIZE: 40,135 SF</a:t>
            </a:r>
          </a:p>
          <a:p>
            <a:r>
              <a:rPr lang="en-US" dirty="0"/>
              <a:t>COMPLETED: 2012</a:t>
            </a:r>
          </a:p>
          <a:p>
            <a:r>
              <a:rPr lang="en-US" dirty="0"/>
              <a:t>GC/CM: P&amp;C CONSTRUCTION</a:t>
            </a:r>
          </a:p>
          <a:p>
            <a:r>
              <a:rPr lang="en-US" dirty="0"/>
              <a:t>FINAL CONSTRUCTION COST: $7,000,000</a:t>
            </a:r>
          </a:p>
        </p:txBody>
      </p:sp>
      <p:pic>
        <p:nvPicPr>
          <p:cNvPr id="8" name="Content Placeholder 7">
            <a:extLst>
              <a:ext uri="{FF2B5EF4-FFF2-40B4-BE49-F238E27FC236}">
                <a16:creationId xmlns:a16="http://schemas.microsoft.com/office/drawing/2014/main" id="{48D48F42-F93B-4695-A51F-225BFA9F68F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31631" y="1829978"/>
            <a:ext cx="4038600" cy="2430112"/>
          </a:xfrm>
        </p:spPr>
      </p:pic>
    </p:spTree>
    <p:extLst>
      <p:ext uri="{BB962C8B-B14F-4D97-AF65-F5344CB8AC3E}">
        <p14:creationId xmlns:p14="http://schemas.microsoft.com/office/powerpoint/2010/main" val="411432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8B7A-4686-454A-86A3-7ACF962BC61C}"/>
              </a:ext>
            </a:extLst>
          </p:cNvPr>
          <p:cNvSpPr>
            <a:spLocks noGrp="1"/>
          </p:cNvSpPr>
          <p:nvPr>
            <p:ph type="title"/>
          </p:nvPr>
        </p:nvSpPr>
        <p:spPr/>
        <p:txBody>
          <a:bodyPr>
            <a:normAutofit/>
          </a:bodyPr>
          <a:lstStyle/>
          <a:p>
            <a:r>
              <a:rPr lang="en-US" dirty="0"/>
              <a:t>SUMMARY</a:t>
            </a:r>
          </a:p>
        </p:txBody>
      </p:sp>
      <p:sp>
        <p:nvSpPr>
          <p:cNvPr id="5" name="Content Placeholder 4">
            <a:extLst>
              <a:ext uri="{FF2B5EF4-FFF2-40B4-BE49-F238E27FC236}">
                <a16:creationId xmlns:a16="http://schemas.microsoft.com/office/drawing/2014/main" id="{AA9701E3-02D4-4367-AD13-13F4F1FE8339}"/>
              </a:ext>
            </a:extLst>
          </p:cNvPr>
          <p:cNvSpPr>
            <a:spLocks noGrp="1"/>
          </p:cNvSpPr>
          <p:nvPr>
            <p:ph idx="1"/>
          </p:nvPr>
        </p:nvSpPr>
        <p:spPr/>
        <p:txBody>
          <a:bodyPr/>
          <a:lstStyle/>
          <a:p>
            <a:pPr marL="0" indent="0">
              <a:buNone/>
            </a:pPr>
            <a:r>
              <a:rPr lang="en-US" dirty="0"/>
              <a:t>CLARK COUNTY FIRE DISTRICT 6 – FIRE STATIONS 62 &amp; 63</a:t>
            </a:r>
          </a:p>
          <a:p>
            <a:pPr lvl="1">
              <a:buFont typeface="Arial" panose="020B0604020202020204" pitchFamily="34" charset="0"/>
              <a:buChar char="•"/>
            </a:pPr>
            <a:r>
              <a:rPr lang="en-US" dirty="0"/>
              <a:t>SIGNIFICANT PROJECT FOR CLARK COUNTY</a:t>
            </a:r>
          </a:p>
          <a:p>
            <a:pPr lvl="1">
              <a:buFont typeface="Arial" panose="020B0604020202020204" pitchFamily="34" charset="0"/>
              <a:buChar char="•"/>
            </a:pPr>
            <a:r>
              <a:rPr lang="en-US" dirty="0"/>
              <a:t>MEETS CPARB CRITERIA FOR GC/CM</a:t>
            </a:r>
          </a:p>
          <a:p>
            <a:pPr lvl="1">
              <a:buFont typeface="Arial" panose="020B0604020202020204" pitchFamily="34" charset="0"/>
              <a:buChar char="•"/>
            </a:pPr>
            <a:r>
              <a:rPr lang="en-US" dirty="0"/>
              <a:t>MACKENZIE HAS A LONG HISTORY OF BUILDING SUCCESSFUL PULIC PROJECTS</a:t>
            </a:r>
          </a:p>
          <a:p>
            <a:pPr lvl="1">
              <a:buFont typeface="Arial" panose="020B0604020202020204" pitchFamily="34" charset="0"/>
              <a:buChar char="•"/>
            </a:pPr>
            <a:r>
              <a:rPr lang="en-US" dirty="0"/>
              <a:t>THE TEAM HAS A VERY STRONG GC/CM EXPERIENCE AND RECORD</a:t>
            </a:r>
          </a:p>
        </p:txBody>
      </p:sp>
    </p:spTree>
    <p:extLst>
      <p:ext uri="{BB962C8B-B14F-4D97-AF65-F5344CB8AC3E}">
        <p14:creationId xmlns:p14="http://schemas.microsoft.com/office/powerpoint/2010/main" val="205125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100544E-D004-4628-9FD9-80EDA7104B8D}"/>
              </a:ext>
            </a:extLst>
          </p:cNvPr>
          <p:cNvCxnSpPr>
            <a:cxnSpLocks/>
          </p:cNvCxnSpPr>
          <p:nvPr/>
        </p:nvCxnSpPr>
        <p:spPr>
          <a:xfrm>
            <a:off x="3481711" y="4803651"/>
            <a:ext cx="170046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821368-C565-4817-8509-A9D8168875A8}"/>
              </a:ext>
            </a:extLst>
          </p:cNvPr>
          <p:cNvSpPr>
            <a:spLocks noGrp="1"/>
          </p:cNvSpPr>
          <p:nvPr>
            <p:ph type="title"/>
          </p:nvPr>
        </p:nvSpPr>
        <p:spPr/>
        <p:txBody>
          <a:bodyPr/>
          <a:lstStyle/>
          <a:p>
            <a:r>
              <a:rPr lang="en-US" dirty="0"/>
              <a:t>PROJECT ORGANIZATION</a:t>
            </a:r>
          </a:p>
        </p:txBody>
      </p:sp>
      <p:cxnSp>
        <p:nvCxnSpPr>
          <p:cNvPr id="7" name="Straight Connector 6">
            <a:extLst>
              <a:ext uri="{FF2B5EF4-FFF2-40B4-BE49-F238E27FC236}">
                <a16:creationId xmlns:a16="http://schemas.microsoft.com/office/drawing/2014/main" id="{B5451FA1-B55E-453C-B167-886ADC9CBC13}"/>
              </a:ext>
            </a:extLst>
          </p:cNvPr>
          <p:cNvCxnSpPr>
            <a:stCxn id="4" idx="2"/>
          </p:cNvCxnSpPr>
          <p:nvPr/>
        </p:nvCxnSpPr>
        <p:spPr>
          <a:xfrm flipH="1">
            <a:off x="4014535" y="2085475"/>
            <a:ext cx="2" cy="7860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AE6BAA-B993-4B37-A862-5F7CD909412B}"/>
              </a:ext>
            </a:extLst>
          </p:cNvPr>
          <p:cNvCxnSpPr>
            <a:cxnSpLocks/>
          </p:cNvCxnSpPr>
          <p:nvPr/>
        </p:nvCxnSpPr>
        <p:spPr>
          <a:xfrm flipH="1">
            <a:off x="1946366" y="3080367"/>
            <a:ext cx="2078199" cy="1596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5BDB87C-6442-47AF-AB01-40C43BFC18AE}"/>
              </a:ext>
            </a:extLst>
          </p:cNvPr>
          <p:cNvSpPr/>
          <p:nvPr/>
        </p:nvSpPr>
        <p:spPr>
          <a:xfrm>
            <a:off x="1243267" y="4098759"/>
            <a:ext cx="2205789" cy="1409783"/>
          </a:xfrm>
          <a:prstGeom prst="roundRect">
            <a:avLst/>
          </a:prstGeom>
          <a:solidFill>
            <a:srgbClr val="4DC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GCCM</a:t>
            </a:r>
          </a:p>
          <a:p>
            <a:pPr algn="ctr"/>
            <a:r>
              <a:rPr lang="en-US" sz="1200" i="1" dirty="0">
                <a:solidFill>
                  <a:schemeClr val="tx1"/>
                </a:solidFill>
              </a:rPr>
              <a:t>CONTRACTOR – TBD</a:t>
            </a:r>
          </a:p>
          <a:p>
            <a:pPr algn="ctr"/>
            <a:endParaRPr lang="en-US" sz="1200" i="1" dirty="0">
              <a:solidFill>
                <a:schemeClr val="tx1"/>
              </a:solidFill>
            </a:endParaRPr>
          </a:p>
          <a:p>
            <a:pPr algn="ctr"/>
            <a:r>
              <a:rPr lang="en-US" sz="1100" i="1" dirty="0">
                <a:solidFill>
                  <a:schemeClr val="tx1"/>
                </a:solidFill>
              </a:rPr>
              <a:t>PROJECT MANAGER</a:t>
            </a:r>
          </a:p>
          <a:p>
            <a:pPr algn="ctr"/>
            <a:r>
              <a:rPr lang="en-US" sz="1100" i="1" dirty="0">
                <a:solidFill>
                  <a:schemeClr val="tx1"/>
                </a:solidFill>
              </a:rPr>
              <a:t>PROJECT SUPERINTENDENT</a:t>
            </a:r>
          </a:p>
          <a:p>
            <a:pPr algn="ctr"/>
            <a:endParaRPr lang="en-US" sz="1200" i="1" dirty="0">
              <a:solidFill>
                <a:schemeClr val="tx1"/>
              </a:solidFill>
            </a:endParaRPr>
          </a:p>
        </p:txBody>
      </p:sp>
      <p:cxnSp>
        <p:nvCxnSpPr>
          <p:cNvPr id="16" name="Straight Connector 15">
            <a:extLst>
              <a:ext uri="{FF2B5EF4-FFF2-40B4-BE49-F238E27FC236}">
                <a16:creationId xmlns:a16="http://schemas.microsoft.com/office/drawing/2014/main" id="{D782A565-90A1-4BD7-B5BA-7FF5036B7DD5}"/>
              </a:ext>
            </a:extLst>
          </p:cNvPr>
          <p:cNvCxnSpPr>
            <a:cxnSpLocks/>
          </p:cNvCxnSpPr>
          <p:nvPr/>
        </p:nvCxnSpPr>
        <p:spPr>
          <a:xfrm>
            <a:off x="4363453" y="3272872"/>
            <a:ext cx="1828800" cy="857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F79C3ECA-CB43-44C8-8AAA-5C21431E4D1D}"/>
              </a:ext>
            </a:extLst>
          </p:cNvPr>
          <p:cNvSpPr/>
          <p:nvPr/>
        </p:nvSpPr>
        <p:spPr>
          <a:xfrm>
            <a:off x="3120189" y="2549171"/>
            <a:ext cx="1788695" cy="756067"/>
          </a:xfrm>
          <a:prstGeom prst="roundRect">
            <a:avLst/>
          </a:prstGeom>
          <a:solidFill>
            <a:srgbClr val="F98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KRISTAN MAURER </a:t>
            </a:r>
            <a:r>
              <a:rPr lang="en-US" sz="1100" i="1" dirty="0">
                <a:solidFill>
                  <a:schemeClr val="tx1"/>
                </a:solidFill>
              </a:rPr>
              <a:t>PROJECT MANAGER CCFD6</a:t>
            </a:r>
            <a:endParaRPr lang="en-US" sz="1200" i="1" dirty="0">
              <a:solidFill>
                <a:schemeClr val="tx1"/>
              </a:solidFill>
            </a:endParaRPr>
          </a:p>
        </p:txBody>
      </p:sp>
      <p:sp>
        <p:nvSpPr>
          <p:cNvPr id="14" name="Rectangle: Rounded Corners 13">
            <a:extLst>
              <a:ext uri="{FF2B5EF4-FFF2-40B4-BE49-F238E27FC236}">
                <a16:creationId xmlns:a16="http://schemas.microsoft.com/office/drawing/2014/main" id="{5304AB00-E2C0-4A64-B48E-B8D126EE4238}"/>
              </a:ext>
            </a:extLst>
          </p:cNvPr>
          <p:cNvSpPr/>
          <p:nvPr/>
        </p:nvSpPr>
        <p:spPr>
          <a:xfrm>
            <a:off x="4908884" y="4098759"/>
            <a:ext cx="2711115" cy="2662990"/>
          </a:xfrm>
          <a:prstGeom prst="roundRect">
            <a:avLst/>
          </a:prstGeom>
          <a:solidFill>
            <a:srgbClr val="B9D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a:solidFill>
                  <a:schemeClr val="tx1"/>
                </a:solidFill>
              </a:rPr>
              <a:t>MACKENZIE</a:t>
            </a:r>
          </a:p>
          <a:p>
            <a:pPr algn="ctr"/>
            <a:r>
              <a:rPr lang="en-US" sz="1100" i="1" dirty="0">
                <a:solidFill>
                  <a:schemeClr val="tx1"/>
                </a:solidFill>
              </a:rPr>
              <a:t>JEFF HUMPHREYS – PROJECT PRINCIPAL</a:t>
            </a:r>
          </a:p>
          <a:p>
            <a:pPr algn="ctr"/>
            <a:r>
              <a:rPr lang="en-US" sz="1100" i="1" dirty="0">
                <a:solidFill>
                  <a:schemeClr val="tx1"/>
                </a:solidFill>
              </a:rPr>
              <a:t>CATHY BOWMAN – PROJECT MANAGER</a:t>
            </a:r>
          </a:p>
          <a:p>
            <a:pPr algn="ctr"/>
            <a:r>
              <a:rPr lang="en-US" sz="1100" i="1" dirty="0">
                <a:solidFill>
                  <a:schemeClr val="tx1"/>
                </a:solidFill>
              </a:rPr>
              <a:t>ANDREW MCALLISTER – PROJECT ARCHITECT</a:t>
            </a:r>
          </a:p>
          <a:p>
            <a:pPr algn="ctr"/>
            <a:endParaRPr lang="en-US" sz="1100" i="1" dirty="0">
              <a:solidFill>
                <a:schemeClr val="tx1"/>
              </a:solidFill>
            </a:endParaRPr>
          </a:p>
          <a:p>
            <a:pPr algn="ctr"/>
            <a:r>
              <a:rPr lang="en-US" sz="1100" i="1" dirty="0">
                <a:solidFill>
                  <a:schemeClr val="tx1"/>
                </a:solidFill>
              </a:rPr>
              <a:t>STRUCTURAL ENGINEER</a:t>
            </a:r>
          </a:p>
          <a:p>
            <a:pPr algn="ctr"/>
            <a:r>
              <a:rPr lang="en-US" sz="1100" i="1" dirty="0">
                <a:solidFill>
                  <a:schemeClr val="tx1"/>
                </a:solidFill>
              </a:rPr>
              <a:t>CIVIL ENGINEER</a:t>
            </a:r>
          </a:p>
          <a:p>
            <a:pPr algn="ctr"/>
            <a:r>
              <a:rPr lang="en-US" sz="1100" i="1" dirty="0">
                <a:solidFill>
                  <a:schemeClr val="tx1"/>
                </a:solidFill>
              </a:rPr>
              <a:t>LANDSCAPE ARCHITECT</a:t>
            </a:r>
          </a:p>
          <a:p>
            <a:pPr algn="ctr"/>
            <a:r>
              <a:rPr lang="en-US" sz="1100" i="1" dirty="0">
                <a:solidFill>
                  <a:schemeClr val="tx1"/>
                </a:solidFill>
              </a:rPr>
              <a:t>PLANNING</a:t>
            </a:r>
          </a:p>
          <a:p>
            <a:pPr algn="ctr"/>
            <a:endParaRPr lang="en-US" sz="1100" i="1" dirty="0">
              <a:solidFill>
                <a:schemeClr val="tx1"/>
              </a:solidFill>
            </a:endParaRPr>
          </a:p>
          <a:p>
            <a:pPr algn="ctr"/>
            <a:r>
              <a:rPr lang="en-US" sz="1100" b="1" u="sng" dirty="0">
                <a:solidFill>
                  <a:schemeClr val="tx1"/>
                </a:solidFill>
              </a:rPr>
              <a:t>MACKENIZE CONSULTANTS</a:t>
            </a:r>
          </a:p>
          <a:p>
            <a:pPr algn="ctr"/>
            <a:r>
              <a:rPr lang="en-US" sz="1100" dirty="0">
                <a:solidFill>
                  <a:schemeClr val="tx1"/>
                </a:solidFill>
              </a:rPr>
              <a:t>INTERFACE ENGINEERING</a:t>
            </a:r>
          </a:p>
          <a:p>
            <a:pPr algn="ctr"/>
            <a:endParaRPr lang="en-US" sz="1200" i="1" dirty="0">
              <a:solidFill>
                <a:schemeClr val="tx1"/>
              </a:solidFill>
            </a:endParaRPr>
          </a:p>
        </p:txBody>
      </p:sp>
      <p:sp>
        <p:nvSpPr>
          <p:cNvPr id="4" name="Rectangle: Rounded Corners 3">
            <a:extLst>
              <a:ext uri="{FF2B5EF4-FFF2-40B4-BE49-F238E27FC236}">
                <a16:creationId xmlns:a16="http://schemas.microsoft.com/office/drawing/2014/main" id="{B9C4BFD5-7D67-4C9B-88B8-A207F8F71026}"/>
              </a:ext>
            </a:extLst>
          </p:cNvPr>
          <p:cNvSpPr/>
          <p:nvPr/>
        </p:nvSpPr>
        <p:spPr>
          <a:xfrm>
            <a:off x="3120189" y="1417639"/>
            <a:ext cx="1788695" cy="667836"/>
          </a:xfrm>
          <a:prstGeom prst="roundRect">
            <a:avLst/>
          </a:prstGeom>
          <a:solidFill>
            <a:srgbClr val="F98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u="sng" dirty="0">
                <a:solidFill>
                  <a:schemeClr val="tx1"/>
                </a:solidFill>
              </a:rPr>
              <a:t>CLARK COUNTY FIRE DISTRICT 6 (CCFD6)</a:t>
            </a:r>
          </a:p>
        </p:txBody>
      </p:sp>
    </p:spTree>
    <p:extLst>
      <p:ext uri="{BB962C8B-B14F-4D97-AF65-F5344CB8AC3E}">
        <p14:creationId xmlns:p14="http://schemas.microsoft.com/office/powerpoint/2010/main" val="57168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FB6F-DB32-4A31-8C37-C581AE9392E7}"/>
              </a:ext>
            </a:extLst>
          </p:cNvPr>
          <p:cNvSpPr>
            <a:spLocks noGrp="1"/>
          </p:cNvSpPr>
          <p:nvPr>
            <p:ph type="title"/>
          </p:nvPr>
        </p:nvSpPr>
        <p:spPr/>
        <p:txBody>
          <a:bodyPr>
            <a:normAutofit fontScale="90000"/>
          </a:bodyPr>
          <a:lstStyle/>
          <a:p>
            <a:r>
              <a:rPr lang="en-US" dirty="0"/>
              <a:t>PROJECT DESCRIPTION – STATION 62</a:t>
            </a:r>
          </a:p>
        </p:txBody>
      </p:sp>
      <p:pic>
        <p:nvPicPr>
          <p:cNvPr id="7" name="Picture 6">
            <a:extLst>
              <a:ext uri="{FF2B5EF4-FFF2-40B4-BE49-F238E27FC236}">
                <a16:creationId xmlns:a16="http://schemas.microsoft.com/office/drawing/2014/main" id="{C4FB08FF-C019-4EB4-9AF2-32AAA1609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989" y="1553077"/>
            <a:ext cx="6327881" cy="4350418"/>
          </a:xfrm>
          <a:prstGeom prst="rect">
            <a:avLst/>
          </a:prstGeom>
        </p:spPr>
      </p:pic>
    </p:spTree>
    <p:extLst>
      <p:ext uri="{BB962C8B-B14F-4D97-AF65-F5344CB8AC3E}">
        <p14:creationId xmlns:p14="http://schemas.microsoft.com/office/powerpoint/2010/main" val="217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DE7C-A0A5-40CA-858D-379768410ACD}"/>
              </a:ext>
            </a:extLst>
          </p:cNvPr>
          <p:cNvSpPr>
            <a:spLocks noGrp="1"/>
          </p:cNvSpPr>
          <p:nvPr>
            <p:ph type="title"/>
          </p:nvPr>
        </p:nvSpPr>
        <p:spPr/>
        <p:txBody>
          <a:bodyPr>
            <a:normAutofit fontScale="90000"/>
          </a:bodyPr>
          <a:lstStyle/>
          <a:p>
            <a:r>
              <a:rPr lang="en-US" dirty="0"/>
              <a:t>PROJECT DESCRIPTION – STATION 63</a:t>
            </a:r>
          </a:p>
        </p:txBody>
      </p:sp>
      <p:pic>
        <p:nvPicPr>
          <p:cNvPr id="6" name="Picture 5">
            <a:extLst>
              <a:ext uri="{FF2B5EF4-FFF2-40B4-BE49-F238E27FC236}">
                <a16:creationId xmlns:a16="http://schemas.microsoft.com/office/drawing/2014/main" id="{F02DA59D-61C0-4297-B006-149BDD2710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126" y="1235841"/>
            <a:ext cx="5811790" cy="5477779"/>
          </a:xfrm>
          <a:prstGeom prst="rect">
            <a:avLst/>
          </a:prstGeom>
        </p:spPr>
      </p:pic>
    </p:spTree>
    <p:extLst>
      <p:ext uri="{BB962C8B-B14F-4D97-AF65-F5344CB8AC3E}">
        <p14:creationId xmlns:p14="http://schemas.microsoft.com/office/powerpoint/2010/main" val="38955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B9B17-C568-4C28-919A-C951F750EEC8}"/>
              </a:ext>
            </a:extLst>
          </p:cNvPr>
          <p:cNvSpPr>
            <a:spLocks noGrp="1"/>
          </p:cNvSpPr>
          <p:nvPr>
            <p:ph type="title"/>
          </p:nvPr>
        </p:nvSpPr>
        <p:spPr/>
        <p:txBody>
          <a:bodyPr>
            <a:normAutofit/>
          </a:bodyPr>
          <a:lstStyle/>
          <a:p>
            <a:r>
              <a:rPr lang="en-US" dirty="0"/>
              <a:t>PROJECT BUDGET</a:t>
            </a:r>
          </a:p>
        </p:txBody>
      </p:sp>
      <p:sp>
        <p:nvSpPr>
          <p:cNvPr id="5" name="Rectangle 1">
            <a:extLst>
              <a:ext uri="{FF2B5EF4-FFF2-40B4-BE49-F238E27FC236}">
                <a16:creationId xmlns:a16="http://schemas.microsoft.com/office/drawing/2014/main" id="{F61E12E9-EF8C-451A-9124-27246E25C5CA}"/>
              </a:ext>
            </a:extLst>
          </p:cNvPr>
          <p:cNvSpPr>
            <a:spLocks noGrp="1" noChangeArrowheads="1"/>
          </p:cNvSpPr>
          <p:nvPr>
            <p:ph idx="1"/>
          </p:nvPr>
        </p:nvSpPr>
        <p:spPr bwMode="auto">
          <a:xfrm>
            <a:off x="636437" y="1650247"/>
            <a:ext cx="779091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800600" algn="l"/>
              </a:tabLst>
              <a:defRPr>
                <a:solidFill>
                  <a:schemeClr val="tx1"/>
                </a:solidFill>
                <a:latin typeface="Arial" panose="020B0604020202020204" pitchFamily="34" charset="0"/>
              </a:defRPr>
            </a:lvl1pPr>
            <a:lvl2pPr eaLnBrk="0" fontAlgn="base" hangingPunct="0">
              <a:spcBef>
                <a:spcPct val="0"/>
              </a:spcBef>
              <a:spcAft>
                <a:spcPct val="0"/>
              </a:spcAft>
              <a:tabLst>
                <a:tab pos="4800600" algn="l"/>
              </a:tabLst>
              <a:defRPr>
                <a:solidFill>
                  <a:schemeClr val="tx1"/>
                </a:solidFill>
                <a:latin typeface="Arial" panose="020B0604020202020204" pitchFamily="34" charset="0"/>
              </a:defRPr>
            </a:lvl2pPr>
            <a:lvl3pPr eaLnBrk="0" fontAlgn="base" hangingPunct="0">
              <a:spcBef>
                <a:spcPct val="0"/>
              </a:spcBef>
              <a:spcAft>
                <a:spcPct val="0"/>
              </a:spcAft>
              <a:tabLst>
                <a:tab pos="4800600" algn="l"/>
              </a:tabLst>
              <a:defRPr>
                <a:solidFill>
                  <a:schemeClr val="tx1"/>
                </a:solidFill>
                <a:latin typeface="Arial" panose="020B0604020202020204" pitchFamily="34" charset="0"/>
              </a:defRPr>
            </a:lvl3pPr>
            <a:lvl4pPr eaLnBrk="0" fontAlgn="base" hangingPunct="0">
              <a:spcBef>
                <a:spcPct val="0"/>
              </a:spcBef>
              <a:spcAft>
                <a:spcPct val="0"/>
              </a:spcAft>
              <a:tabLst>
                <a:tab pos="4800600" algn="l"/>
              </a:tabLst>
              <a:defRPr>
                <a:solidFill>
                  <a:schemeClr val="tx1"/>
                </a:solidFill>
                <a:latin typeface="Arial" panose="020B0604020202020204" pitchFamily="34" charset="0"/>
              </a:defRPr>
            </a:lvl4pPr>
            <a:lvl5pPr eaLnBrk="0" fontAlgn="base" hangingPunct="0">
              <a:spcBef>
                <a:spcPct val="0"/>
              </a:spcBef>
              <a:spcAft>
                <a:spcPct val="0"/>
              </a:spcAft>
              <a:tabLst>
                <a:tab pos="4800600" algn="l"/>
              </a:tabLst>
              <a:defRPr>
                <a:solidFill>
                  <a:schemeClr val="tx1"/>
                </a:solidFill>
                <a:latin typeface="Arial" panose="020B0604020202020204" pitchFamily="34" charset="0"/>
              </a:defRPr>
            </a:lvl5pPr>
            <a:lvl6pPr eaLnBrk="0" fontAlgn="base" hangingPunct="0">
              <a:spcBef>
                <a:spcPct val="0"/>
              </a:spcBef>
              <a:spcAft>
                <a:spcPct val="0"/>
              </a:spcAft>
              <a:tabLst>
                <a:tab pos="4800600" algn="l"/>
              </a:tabLst>
              <a:defRPr>
                <a:solidFill>
                  <a:schemeClr val="tx1"/>
                </a:solidFill>
                <a:latin typeface="Arial" panose="020B0604020202020204" pitchFamily="34" charset="0"/>
              </a:defRPr>
            </a:lvl6pPr>
            <a:lvl7pPr eaLnBrk="0" fontAlgn="base" hangingPunct="0">
              <a:spcBef>
                <a:spcPct val="0"/>
              </a:spcBef>
              <a:spcAft>
                <a:spcPct val="0"/>
              </a:spcAft>
              <a:tabLst>
                <a:tab pos="4800600" algn="l"/>
              </a:tabLst>
              <a:defRPr>
                <a:solidFill>
                  <a:schemeClr val="tx1"/>
                </a:solidFill>
                <a:latin typeface="Arial" panose="020B0604020202020204" pitchFamily="34" charset="0"/>
              </a:defRPr>
            </a:lvl7pPr>
            <a:lvl8pPr eaLnBrk="0" fontAlgn="base" hangingPunct="0">
              <a:spcBef>
                <a:spcPct val="0"/>
              </a:spcBef>
              <a:spcAft>
                <a:spcPct val="0"/>
              </a:spcAft>
              <a:tabLst>
                <a:tab pos="4800600" algn="l"/>
              </a:tabLst>
              <a:defRPr>
                <a:solidFill>
                  <a:schemeClr val="tx1"/>
                </a:solidFill>
                <a:latin typeface="Arial" panose="020B0604020202020204" pitchFamily="34" charset="0"/>
              </a:defRPr>
            </a:lvl8pPr>
            <a:lvl9pPr eaLnBrk="0" fontAlgn="base" hangingPunct="0">
              <a:spcBef>
                <a:spcPct val="0"/>
              </a:spcBef>
              <a:spcAft>
                <a:spcPct val="0"/>
              </a:spcAft>
              <a:tabLst>
                <a:tab pos="48006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Costs for Professional Services (A/E, Legal etc.)		</a:t>
            </a:r>
            <a:r>
              <a:rPr lang="en-US" altLang="en-US" sz="1400" dirty="0">
                <a:latin typeface="Calibri" panose="020F0502020204030204" pitchFamily="34" charset="0"/>
                <a:ea typeface="Times New Roman" panose="02020603050405020304" pitchFamily="18" charset="0"/>
                <a:cs typeface="Arial" panose="020B060402020202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1,091,232.</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70</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Estimated project construction costs (including construction contingencies):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9,431,957.19</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Equipment and furnishing costs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478,490.50</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Off-site costs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132,873.13</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Contract administration costs (owner, cm etc.) 		       	$</a:t>
            </a:r>
            <a:r>
              <a:rPr lang="en-US" altLang="en-US" sz="1400" i="1" dirty="0">
                <a:latin typeface="Calibri" panose="020F0502020204030204" pitchFamily="34" charset="0"/>
                <a:ea typeface="Times New Roman" panose="02020603050405020304" pitchFamily="18" charset="0"/>
                <a:cs typeface="Arial" panose="020B0604020202020204" pitchFamily="34" charset="0"/>
              </a:rPr>
              <a:t>0.00</a:t>
            </a:r>
            <a:endPar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Contingencies (design &amp; owner)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108,297.47</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Other related project costs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0.00    </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Sales Tax		      	$</a:t>
            </a:r>
            <a:r>
              <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847,490.55</a:t>
            </a: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14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endParaRPr kumimoji="0" lang="en-US" altLang="en-US" sz="800" b="0" i="0" u="none" strike="noStrike" cap="none" normalizeH="0" baseline="0" dirty="0">
              <a:ln>
                <a:noFill/>
              </a:ln>
              <a:solidFill>
                <a:schemeClr val="tx1"/>
              </a:solidFill>
              <a:effectLst/>
              <a:latin typeface="Calibri" panose="020F050202020403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800600" algn="l"/>
              </a:tabLst>
            </a:pPr>
            <a:r>
              <a:rPr kumimoji="0" lang="en-US" altLang="en-US" sz="1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Total</a:t>
            </a: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US" altLang="en-US" sz="14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$12,090,341.5</a:t>
            </a:r>
            <a:endParaRPr kumimoji="0" lang="en-US" altLang="en-US" sz="2400" b="0" i="0" u="none" strike="noStrike" cap="none" normalizeH="0" baseline="0" dirty="0">
              <a:ln>
                <a:noFill/>
              </a:ln>
              <a:solidFill>
                <a:schemeClr val="tx1"/>
              </a:solidFill>
              <a:effectLst/>
              <a:latin typeface="Calibri" panose="020F0502020204030204" pitchFamily="34" charset="0"/>
            </a:endParaRPr>
          </a:p>
        </p:txBody>
      </p:sp>
      <p:cxnSp>
        <p:nvCxnSpPr>
          <p:cNvPr id="9" name="Straight Connector 8">
            <a:extLst>
              <a:ext uri="{FF2B5EF4-FFF2-40B4-BE49-F238E27FC236}">
                <a16:creationId xmlns:a16="http://schemas.microsoft.com/office/drawing/2014/main" id="{84B46986-8424-4EE3-94EC-79AB43319545}"/>
              </a:ext>
            </a:extLst>
          </p:cNvPr>
          <p:cNvCxnSpPr>
            <a:cxnSpLocks/>
          </p:cNvCxnSpPr>
          <p:nvPr/>
        </p:nvCxnSpPr>
        <p:spPr>
          <a:xfrm>
            <a:off x="1106906" y="4555956"/>
            <a:ext cx="7320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87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D5-BEAA-4215-88D7-2D264D353892}"/>
              </a:ext>
            </a:extLst>
          </p:cNvPr>
          <p:cNvSpPr>
            <a:spLocks noGrp="1"/>
          </p:cNvSpPr>
          <p:nvPr>
            <p:ph type="title"/>
          </p:nvPr>
        </p:nvSpPr>
        <p:spPr/>
        <p:txBody>
          <a:bodyPr/>
          <a:lstStyle/>
          <a:p>
            <a:r>
              <a:rPr lang="en-US" dirty="0"/>
              <a:t>SCHEDULE</a:t>
            </a:r>
          </a:p>
        </p:txBody>
      </p:sp>
      <p:graphicFrame>
        <p:nvGraphicFramePr>
          <p:cNvPr id="4" name="Table 3">
            <a:extLst>
              <a:ext uri="{FF2B5EF4-FFF2-40B4-BE49-F238E27FC236}">
                <a16:creationId xmlns:a16="http://schemas.microsoft.com/office/drawing/2014/main" id="{C17F6521-DFE4-453A-AEC3-C2D10A1CE534}"/>
              </a:ext>
            </a:extLst>
          </p:cNvPr>
          <p:cNvGraphicFramePr>
            <a:graphicFrameLocks noGrp="1"/>
          </p:cNvGraphicFramePr>
          <p:nvPr>
            <p:extLst>
              <p:ext uri="{D42A27DB-BD31-4B8C-83A1-F6EECF244321}">
                <p14:modId xmlns:p14="http://schemas.microsoft.com/office/powerpoint/2010/main" val="2018568734"/>
              </p:ext>
            </p:extLst>
          </p:nvPr>
        </p:nvGraphicFramePr>
        <p:xfrm>
          <a:off x="453006" y="1910500"/>
          <a:ext cx="8024070" cy="3596640"/>
        </p:xfrm>
        <a:graphic>
          <a:graphicData uri="http://schemas.openxmlformats.org/drawingml/2006/table">
            <a:tbl>
              <a:tblPr firstRow="1" firstCol="1" bandRow="1">
                <a:tableStyleId>{5C22544A-7EE6-4342-B048-85BDC9FD1C3A}</a:tableStyleId>
              </a:tblPr>
              <a:tblGrid>
                <a:gridCol w="4775389">
                  <a:extLst>
                    <a:ext uri="{9D8B030D-6E8A-4147-A177-3AD203B41FA5}">
                      <a16:colId xmlns:a16="http://schemas.microsoft.com/office/drawing/2014/main" val="76807572"/>
                    </a:ext>
                  </a:extLst>
                </a:gridCol>
                <a:gridCol w="1566155">
                  <a:extLst>
                    <a:ext uri="{9D8B030D-6E8A-4147-A177-3AD203B41FA5}">
                      <a16:colId xmlns:a16="http://schemas.microsoft.com/office/drawing/2014/main" val="880517481"/>
                    </a:ext>
                  </a:extLst>
                </a:gridCol>
                <a:gridCol w="1682526">
                  <a:extLst>
                    <a:ext uri="{9D8B030D-6E8A-4147-A177-3AD203B41FA5}">
                      <a16:colId xmlns:a16="http://schemas.microsoft.com/office/drawing/2014/main" val="639312667"/>
                    </a:ext>
                  </a:extLst>
                </a:gridCol>
              </a:tblGrid>
              <a:tr h="175260">
                <a:tc>
                  <a:txBody>
                    <a:bodyPr/>
                    <a:lstStyle/>
                    <a:p>
                      <a:pPr marL="0" marR="0" algn="l">
                        <a:spcBef>
                          <a:spcPts val="0"/>
                        </a:spcBef>
                        <a:spcAft>
                          <a:spcPts val="0"/>
                        </a:spcAft>
                      </a:pPr>
                      <a:r>
                        <a:rPr lang="en-US" sz="2000" dirty="0">
                          <a:solidFill>
                            <a:schemeClr val="tx1"/>
                          </a:solidFill>
                          <a:effectLst/>
                        </a:rPr>
                        <a:t>Fire Station 62 Seismic Upgrade/Remodel</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2000" dirty="0">
                          <a:solidFill>
                            <a:schemeClr val="tx1"/>
                          </a:solidFill>
                          <a:effectLst/>
                        </a:rPr>
                        <a:t>Start</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2000" dirty="0">
                          <a:solidFill>
                            <a:schemeClr val="tx1"/>
                          </a:solidFill>
                          <a:effectLst/>
                        </a:rPr>
                        <a:t>Completion</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303139185"/>
                  </a:ext>
                </a:extLst>
              </a:tr>
              <a:tr h="165735">
                <a:tc>
                  <a:txBody>
                    <a:bodyPr/>
                    <a:lstStyle/>
                    <a:p>
                      <a:pPr marL="0" marR="0" algn="l">
                        <a:spcBef>
                          <a:spcPts val="0"/>
                        </a:spcBef>
                        <a:spcAft>
                          <a:spcPts val="0"/>
                        </a:spcAft>
                      </a:pPr>
                      <a:r>
                        <a:rPr lang="en-US" sz="1600">
                          <a:solidFill>
                            <a:schemeClr val="tx1"/>
                          </a:solidFill>
                          <a:effectLst/>
                        </a:rPr>
                        <a:t> </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 </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733038287"/>
                  </a:ext>
                </a:extLst>
              </a:tr>
              <a:tr h="156845">
                <a:tc>
                  <a:txBody>
                    <a:bodyPr/>
                    <a:lstStyle/>
                    <a:p>
                      <a:pPr marL="0" marR="0" algn="l">
                        <a:spcBef>
                          <a:spcPts val="0"/>
                        </a:spcBef>
                        <a:spcAft>
                          <a:spcPts val="0"/>
                        </a:spcAft>
                      </a:pPr>
                      <a:r>
                        <a:rPr lang="en-US" sz="1600" dirty="0">
                          <a:solidFill>
                            <a:schemeClr val="bg1">
                              <a:lumMod val="50000"/>
                            </a:schemeClr>
                          </a:solidFill>
                          <a:effectLst/>
                        </a:rPr>
                        <a:t>Design Procurement (A/E)</a:t>
                      </a:r>
                      <a:endParaRPr lang="en-US" sz="1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December 2015</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March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702046651"/>
                  </a:ext>
                </a:extLst>
              </a:tr>
              <a:tr h="165735">
                <a:tc>
                  <a:txBody>
                    <a:bodyPr/>
                    <a:lstStyle/>
                    <a:p>
                      <a:pPr marL="0" marR="0" algn="l">
                        <a:spcBef>
                          <a:spcPts val="0"/>
                        </a:spcBef>
                        <a:spcAft>
                          <a:spcPts val="0"/>
                        </a:spcAft>
                      </a:pPr>
                      <a:r>
                        <a:rPr lang="en-US" sz="1600" dirty="0">
                          <a:solidFill>
                            <a:schemeClr val="bg1">
                              <a:lumMod val="50000"/>
                            </a:schemeClr>
                          </a:solidFill>
                          <a:effectLst/>
                        </a:rPr>
                        <a:t>Programming / Pre-Design (Master Plan for District)</a:t>
                      </a:r>
                      <a:endParaRPr lang="en-US" sz="1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April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December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725760873"/>
                  </a:ext>
                </a:extLst>
              </a:tr>
              <a:tr h="156845">
                <a:tc>
                  <a:txBody>
                    <a:bodyPr/>
                    <a:lstStyle/>
                    <a:p>
                      <a:pPr marL="0" marR="0" algn="l">
                        <a:spcBef>
                          <a:spcPts val="0"/>
                        </a:spcBef>
                        <a:spcAft>
                          <a:spcPts val="0"/>
                        </a:spcAft>
                      </a:pPr>
                      <a:r>
                        <a:rPr lang="en-US" sz="1600">
                          <a:solidFill>
                            <a:schemeClr val="bg1">
                              <a:lumMod val="50000"/>
                            </a:schemeClr>
                          </a:solidFill>
                          <a:effectLst/>
                        </a:rPr>
                        <a:t>Design Development</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bg1">
                              <a:lumMod val="50000"/>
                            </a:schemeClr>
                          </a:solidFill>
                          <a:effectLst/>
                        </a:rPr>
                        <a:t>January 2017</a:t>
                      </a:r>
                      <a:endParaRPr lang="en-US" sz="1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March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101297235"/>
                  </a:ext>
                </a:extLst>
              </a:tr>
              <a:tr h="165735">
                <a:tc>
                  <a:txBody>
                    <a:bodyPr/>
                    <a:lstStyle/>
                    <a:p>
                      <a:pPr marL="0" marR="0" algn="l">
                        <a:spcBef>
                          <a:spcPts val="0"/>
                        </a:spcBef>
                        <a:spcAft>
                          <a:spcPts val="0"/>
                        </a:spcAft>
                      </a:pPr>
                      <a:r>
                        <a:rPr lang="en-US" sz="1600" dirty="0">
                          <a:solidFill>
                            <a:schemeClr val="bg1">
                              <a:lumMod val="50000"/>
                            </a:schemeClr>
                          </a:solidFill>
                          <a:effectLst/>
                        </a:rPr>
                        <a:t>Construction Documents</a:t>
                      </a:r>
                      <a:endParaRPr lang="en-US" sz="1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April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June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566492145"/>
                  </a:ext>
                </a:extLst>
              </a:tr>
              <a:tr h="165735">
                <a:tc>
                  <a:txBody>
                    <a:bodyPr/>
                    <a:lstStyle/>
                    <a:p>
                      <a:pPr marL="0" marR="0" algn="l">
                        <a:spcBef>
                          <a:spcPts val="0"/>
                        </a:spcBef>
                        <a:spcAft>
                          <a:spcPts val="0"/>
                        </a:spcAft>
                      </a:pPr>
                      <a:r>
                        <a:rPr lang="en-US" sz="1600" dirty="0">
                          <a:solidFill>
                            <a:schemeClr val="tx1"/>
                          </a:solidFill>
                          <a:effectLst/>
                        </a:rPr>
                        <a:t>Permitting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June 2017 </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Ongoing</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023466571"/>
                  </a:ext>
                </a:extLst>
              </a:tr>
              <a:tr h="156845">
                <a:tc>
                  <a:txBody>
                    <a:bodyPr/>
                    <a:lstStyle/>
                    <a:p>
                      <a:pPr marL="0" marR="0" algn="l">
                        <a:spcBef>
                          <a:spcPts val="0"/>
                        </a:spcBef>
                        <a:spcAft>
                          <a:spcPts val="0"/>
                        </a:spcAft>
                      </a:pPr>
                      <a:r>
                        <a:rPr lang="en-US" sz="1600" dirty="0">
                          <a:solidFill>
                            <a:schemeClr val="tx1"/>
                          </a:solidFill>
                          <a:effectLst/>
                        </a:rPr>
                        <a:t>GCCM Procurement</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January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February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823220473"/>
                  </a:ext>
                </a:extLst>
              </a:tr>
              <a:tr h="165735">
                <a:tc>
                  <a:txBody>
                    <a:bodyPr/>
                    <a:lstStyle/>
                    <a:p>
                      <a:pPr marL="0" marR="0" algn="l">
                        <a:spcBef>
                          <a:spcPts val="0"/>
                        </a:spcBef>
                        <a:spcAft>
                          <a:spcPts val="0"/>
                        </a:spcAft>
                      </a:pPr>
                      <a:r>
                        <a:rPr lang="en-US" sz="1600" dirty="0">
                          <a:solidFill>
                            <a:schemeClr val="tx1"/>
                          </a:solidFill>
                          <a:effectLst/>
                        </a:rPr>
                        <a:t>GCCM Pre-Construction</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March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April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2391136630"/>
                  </a:ext>
                </a:extLst>
              </a:tr>
              <a:tr h="156845">
                <a:tc>
                  <a:txBody>
                    <a:bodyPr/>
                    <a:lstStyle/>
                    <a:p>
                      <a:pPr marL="0" marR="0" algn="l">
                        <a:spcBef>
                          <a:spcPts val="0"/>
                        </a:spcBef>
                        <a:spcAft>
                          <a:spcPts val="0"/>
                        </a:spcAft>
                      </a:pPr>
                      <a:r>
                        <a:rPr lang="en-US" sz="1600" dirty="0">
                          <a:solidFill>
                            <a:schemeClr val="tx1"/>
                          </a:solidFill>
                          <a:effectLst/>
                        </a:rPr>
                        <a:t>Primary Construction Phase I</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April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June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4076007289"/>
                  </a:ext>
                </a:extLst>
              </a:tr>
              <a:tr h="165735">
                <a:tc>
                  <a:txBody>
                    <a:bodyPr/>
                    <a:lstStyle/>
                    <a:p>
                      <a:pPr marL="0" marR="0" algn="l">
                        <a:spcBef>
                          <a:spcPts val="0"/>
                        </a:spcBef>
                        <a:spcAft>
                          <a:spcPts val="0"/>
                        </a:spcAft>
                      </a:pPr>
                      <a:r>
                        <a:rPr lang="en-US" sz="1600" dirty="0">
                          <a:solidFill>
                            <a:schemeClr val="tx1"/>
                          </a:solidFill>
                          <a:effectLst/>
                        </a:rPr>
                        <a:t>Primary Construction Phase II</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July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August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015117714"/>
                  </a:ext>
                </a:extLst>
              </a:tr>
              <a:tr h="156845">
                <a:tc>
                  <a:txBody>
                    <a:bodyPr/>
                    <a:lstStyle/>
                    <a:p>
                      <a:pPr marL="0" marR="0" algn="l">
                        <a:spcBef>
                          <a:spcPts val="0"/>
                        </a:spcBef>
                        <a:spcAft>
                          <a:spcPts val="0"/>
                        </a:spcAft>
                      </a:pPr>
                      <a:r>
                        <a:rPr lang="en-US" sz="1600" dirty="0">
                          <a:solidFill>
                            <a:schemeClr val="tx1"/>
                          </a:solidFill>
                          <a:effectLst/>
                        </a:rPr>
                        <a:t>FF &amp; E / Owner Move In</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August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September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066949078"/>
                  </a:ext>
                </a:extLst>
              </a:tr>
            </a:tbl>
          </a:graphicData>
        </a:graphic>
      </p:graphicFrame>
    </p:spTree>
    <p:extLst>
      <p:ext uri="{BB962C8B-B14F-4D97-AF65-F5344CB8AC3E}">
        <p14:creationId xmlns:p14="http://schemas.microsoft.com/office/powerpoint/2010/main" val="80068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269D5-BEAA-4215-88D7-2D264D353892}"/>
              </a:ext>
            </a:extLst>
          </p:cNvPr>
          <p:cNvSpPr>
            <a:spLocks noGrp="1"/>
          </p:cNvSpPr>
          <p:nvPr>
            <p:ph type="title"/>
          </p:nvPr>
        </p:nvSpPr>
        <p:spPr/>
        <p:txBody>
          <a:bodyPr/>
          <a:lstStyle/>
          <a:p>
            <a:r>
              <a:rPr lang="en-US" dirty="0"/>
              <a:t>SCHEDULE</a:t>
            </a:r>
          </a:p>
        </p:txBody>
      </p:sp>
      <p:graphicFrame>
        <p:nvGraphicFramePr>
          <p:cNvPr id="5" name="Table 4">
            <a:extLst>
              <a:ext uri="{FF2B5EF4-FFF2-40B4-BE49-F238E27FC236}">
                <a16:creationId xmlns:a16="http://schemas.microsoft.com/office/drawing/2014/main" id="{8F5CF4E3-9408-4DBF-A047-99D7990A8177}"/>
              </a:ext>
            </a:extLst>
          </p:cNvPr>
          <p:cNvGraphicFramePr>
            <a:graphicFrameLocks noGrp="1"/>
          </p:cNvGraphicFramePr>
          <p:nvPr>
            <p:extLst>
              <p:ext uri="{D42A27DB-BD31-4B8C-83A1-F6EECF244321}">
                <p14:modId xmlns:p14="http://schemas.microsoft.com/office/powerpoint/2010/main" val="1412713729"/>
              </p:ext>
            </p:extLst>
          </p:nvPr>
        </p:nvGraphicFramePr>
        <p:xfrm>
          <a:off x="453006" y="2074947"/>
          <a:ext cx="8036653" cy="3302000"/>
        </p:xfrm>
        <a:graphic>
          <a:graphicData uri="http://schemas.openxmlformats.org/drawingml/2006/table">
            <a:tbl>
              <a:tblPr firstRow="1" firstCol="1" bandRow="1">
                <a:tableStyleId>{5C22544A-7EE6-4342-B048-85BDC9FD1C3A}</a:tableStyleId>
              </a:tblPr>
              <a:tblGrid>
                <a:gridCol w="4782875">
                  <a:extLst>
                    <a:ext uri="{9D8B030D-6E8A-4147-A177-3AD203B41FA5}">
                      <a16:colId xmlns:a16="http://schemas.microsoft.com/office/drawing/2014/main" val="2991062330"/>
                    </a:ext>
                  </a:extLst>
                </a:gridCol>
                <a:gridCol w="1568613">
                  <a:extLst>
                    <a:ext uri="{9D8B030D-6E8A-4147-A177-3AD203B41FA5}">
                      <a16:colId xmlns:a16="http://schemas.microsoft.com/office/drawing/2014/main" val="1663564698"/>
                    </a:ext>
                  </a:extLst>
                </a:gridCol>
                <a:gridCol w="1685165">
                  <a:extLst>
                    <a:ext uri="{9D8B030D-6E8A-4147-A177-3AD203B41FA5}">
                      <a16:colId xmlns:a16="http://schemas.microsoft.com/office/drawing/2014/main" val="491715939"/>
                    </a:ext>
                  </a:extLst>
                </a:gridCol>
              </a:tblGrid>
              <a:tr h="184150">
                <a:tc>
                  <a:txBody>
                    <a:bodyPr/>
                    <a:lstStyle/>
                    <a:p>
                      <a:pPr marL="0" marR="0" algn="l">
                        <a:spcBef>
                          <a:spcPts val="0"/>
                        </a:spcBef>
                        <a:spcAft>
                          <a:spcPts val="0"/>
                        </a:spcAft>
                      </a:pPr>
                      <a:r>
                        <a:rPr lang="en-US" sz="2000" dirty="0">
                          <a:solidFill>
                            <a:schemeClr val="tx1"/>
                          </a:solidFill>
                          <a:effectLst/>
                        </a:rPr>
                        <a:t>Fire Station 63 – Replacement Station</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2000" dirty="0">
                          <a:solidFill>
                            <a:schemeClr val="tx1"/>
                          </a:solidFill>
                          <a:effectLst/>
                        </a:rPr>
                        <a:t>Start</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2000" dirty="0">
                          <a:solidFill>
                            <a:schemeClr val="tx1"/>
                          </a:solidFill>
                          <a:effectLst/>
                        </a:rPr>
                        <a:t>Completion</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63884145"/>
                  </a:ext>
                </a:extLst>
              </a:tr>
              <a:tr h="156845">
                <a:tc>
                  <a:txBody>
                    <a:bodyPr/>
                    <a:lstStyle/>
                    <a:p>
                      <a:pPr marL="0" marR="0" algn="l">
                        <a:spcBef>
                          <a:spcPts val="0"/>
                        </a:spcBef>
                        <a:spcAft>
                          <a:spcPts val="0"/>
                        </a:spcAft>
                      </a:pPr>
                      <a:r>
                        <a:rPr lang="en-US" sz="1600" dirty="0">
                          <a:solidFill>
                            <a:schemeClr val="tx1"/>
                          </a:solidFill>
                          <a:effectLst/>
                        </a:rPr>
                        <a:t>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 </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074729460"/>
                  </a:ext>
                </a:extLst>
              </a:tr>
              <a:tr h="165735">
                <a:tc>
                  <a:txBody>
                    <a:bodyPr/>
                    <a:lstStyle/>
                    <a:p>
                      <a:pPr marL="0" marR="0" algn="l">
                        <a:spcBef>
                          <a:spcPts val="0"/>
                        </a:spcBef>
                        <a:spcAft>
                          <a:spcPts val="0"/>
                        </a:spcAft>
                      </a:pPr>
                      <a:r>
                        <a:rPr lang="en-US" sz="1600" dirty="0">
                          <a:solidFill>
                            <a:schemeClr val="bg1">
                              <a:lumMod val="50000"/>
                            </a:schemeClr>
                          </a:solidFill>
                          <a:effectLst/>
                        </a:rPr>
                        <a:t>Design Procurement (A/E)</a:t>
                      </a:r>
                      <a:endParaRPr lang="en-US" sz="1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December 2015</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March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825679983"/>
                  </a:ext>
                </a:extLst>
              </a:tr>
              <a:tr h="156845">
                <a:tc>
                  <a:txBody>
                    <a:bodyPr/>
                    <a:lstStyle/>
                    <a:p>
                      <a:pPr marL="0" marR="0" algn="l">
                        <a:spcBef>
                          <a:spcPts val="0"/>
                        </a:spcBef>
                        <a:spcAft>
                          <a:spcPts val="0"/>
                        </a:spcAft>
                      </a:pPr>
                      <a:r>
                        <a:rPr lang="en-US" sz="1600">
                          <a:solidFill>
                            <a:schemeClr val="bg1">
                              <a:lumMod val="50000"/>
                            </a:schemeClr>
                          </a:solidFill>
                          <a:effectLst/>
                        </a:rPr>
                        <a:t>Programming / Pre-Design (Master Plan for District)</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April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December 2016</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538063044"/>
                  </a:ext>
                </a:extLst>
              </a:tr>
              <a:tr h="87019">
                <a:tc>
                  <a:txBody>
                    <a:bodyPr/>
                    <a:lstStyle/>
                    <a:p>
                      <a:pPr marL="0" marR="0" algn="l">
                        <a:spcBef>
                          <a:spcPts val="0"/>
                        </a:spcBef>
                        <a:spcAft>
                          <a:spcPts val="0"/>
                        </a:spcAft>
                      </a:pPr>
                      <a:r>
                        <a:rPr lang="en-US" sz="1600">
                          <a:solidFill>
                            <a:schemeClr val="bg1">
                              <a:lumMod val="50000"/>
                            </a:schemeClr>
                          </a:solidFill>
                          <a:effectLst/>
                        </a:rPr>
                        <a:t>Design Development</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January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June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604347347"/>
                  </a:ext>
                </a:extLst>
              </a:tr>
              <a:tr h="165735">
                <a:tc>
                  <a:txBody>
                    <a:bodyPr/>
                    <a:lstStyle/>
                    <a:p>
                      <a:pPr marL="0" marR="0" algn="l">
                        <a:spcBef>
                          <a:spcPts val="0"/>
                        </a:spcBef>
                        <a:spcAft>
                          <a:spcPts val="0"/>
                        </a:spcAft>
                      </a:pPr>
                      <a:r>
                        <a:rPr lang="en-US" sz="1600">
                          <a:solidFill>
                            <a:schemeClr val="bg1">
                              <a:lumMod val="50000"/>
                            </a:schemeClr>
                          </a:solidFill>
                          <a:effectLst/>
                        </a:rPr>
                        <a:t>Construction Documents</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September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bg1">
                              <a:lumMod val="50000"/>
                            </a:schemeClr>
                          </a:solidFill>
                          <a:effectLst/>
                        </a:rPr>
                        <a:t>June 2017</a:t>
                      </a:r>
                      <a:endParaRPr lang="en-US" sz="160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688721020"/>
                  </a:ext>
                </a:extLst>
              </a:tr>
              <a:tr h="165735">
                <a:tc>
                  <a:txBody>
                    <a:bodyPr/>
                    <a:lstStyle/>
                    <a:p>
                      <a:pPr marL="0" marR="0" algn="l">
                        <a:spcBef>
                          <a:spcPts val="0"/>
                        </a:spcBef>
                        <a:spcAft>
                          <a:spcPts val="0"/>
                        </a:spcAft>
                      </a:pPr>
                      <a:r>
                        <a:rPr lang="en-US" sz="1600" dirty="0">
                          <a:solidFill>
                            <a:schemeClr val="tx1"/>
                          </a:solidFill>
                          <a:effectLst/>
                        </a:rPr>
                        <a:t>GCCM Procurement</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January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February 2018</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039421504"/>
                  </a:ext>
                </a:extLst>
              </a:tr>
              <a:tr h="156845">
                <a:tc>
                  <a:txBody>
                    <a:bodyPr/>
                    <a:lstStyle/>
                    <a:p>
                      <a:pPr marL="0" marR="0" algn="l">
                        <a:spcBef>
                          <a:spcPts val="0"/>
                        </a:spcBef>
                        <a:spcAft>
                          <a:spcPts val="0"/>
                        </a:spcAft>
                      </a:pPr>
                      <a:r>
                        <a:rPr lang="en-US" sz="1600" dirty="0">
                          <a:solidFill>
                            <a:schemeClr val="tx1"/>
                          </a:solidFill>
                          <a:effectLst/>
                        </a:rPr>
                        <a:t>GCCM Pre-Construction</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March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May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438831837"/>
                  </a:ext>
                </a:extLst>
              </a:tr>
              <a:tr h="156845">
                <a:tc>
                  <a:txBody>
                    <a:bodyPr/>
                    <a:lstStyle/>
                    <a:p>
                      <a:pPr marL="0" marR="0" algn="l">
                        <a:spcBef>
                          <a:spcPts val="0"/>
                        </a:spcBef>
                        <a:spcAft>
                          <a:spcPts val="0"/>
                        </a:spcAft>
                      </a:pPr>
                      <a:r>
                        <a:rPr lang="en-US" sz="1600" dirty="0">
                          <a:solidFill>
                            <a:schemeClr val="tx1"/>
                          </a:solidFill>
                          <a:effectLst/>
                        </a:rPr>
                        <a:t>Permitting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May 2018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July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1430877567"/>
                  </a:ext>
                </a:extLst>
              </a:tr>
              <a:tr h="165735">
                <a:tc>
                  <a:txBody>
                    <a:bodyPr/>
                    <a:lstStyle/>
                    <a:p>
                      <a:pPr marL="0" marR="0" algn="l">
                        <a:spcBef>
                          <a:spcPts val="0"/>
                        </a:spcBef>
                        <a:spcAft>
                          <a:spcPts val="0"/>
                        </a:spcAft>
                      </a:pPr>
                      <a:r>
                        <a:rPr lang="en-US" sz="1600" dirty="0">
                          <a:solidFill>
                            <a:schemeClr val="tx1"/>
                          </a:solidFill>
                          <a:effectLst/>
                        </a:rPr>
                        <a:t>Construction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July 2018</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a:solidFill>
                            <a:schemeClr val="tx1"/>
                          </a:solidFill>
                          <a:effectLst/>
                        </a:rPr>
                        <a:t>July 2019</a:t>
                      </a:r>
                      <a:endParaRPr lang="en-US" sz="16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3763654290"/>
                  </a:ext>
                </a:extLst>
              </a:tr>
              <a:tr h="156845">
                <a:tc>
                  <a:txBody>
                    <a:bodyPr/>
                    <a:lstStyle/>
                    <a:p>
                      <a:pPr marL="0" marR="0" algn="l">
                        <a:spcBef>
                          <a:spcPts val="0"/>
                        </a:spcBef>
                        <a:spcAft>
                          <a:spcPts val="0"/>
                        </a:spcAft>
                      </a:pPr>
                      <a:r>
                        <a:rPr lang="en-US" sz="1600" dirty="0">
                          <a:solidFill>
                            <a:schemeClr val="tx1"/>
                          </a:solidFill>
                          <a:effectLst/>
                        </a:rPr>
                        <a:t>FF &amp; E / Owner Move In</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August 2019</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tc>
                  <a:txBody>
                    <a:bodyPr/>
                    <a:lstStyle/>
                    <a:p>
                      <a:pPr marL="0" marR="0" algn="l">
                        <a:spcBef>
                          <a:spcPts val="0"/>
                        </a:spcBef>
                        <a:spcAft>
                          <a:spcPts val="0"/>
                        </a:spcAft>
                      </a:pPr>
                      <a:r>
                        <a:rPr lang="en-US" sz="1600" dirty="0">
                          <a:solidFill>
                            <a:schemeClr val="tx1"/>
                          </a:solidFill>
                          <a:effectLst/>
                        </a:rPr>
                        <a:t>September 2019</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38100" marT="25400" marB="25400">
                    <a:noFill/>
                  </a:tcPr>
                </a:tc>
                <a:extLst>
                  <a:ext uri="{0D108BD9-81ED-4DB2-BD59-A6C34878D82A}">
                    <a16:rowId xmlns:a16="http://schemas.microsoft.com/office/drawing/2014/main" val="499018282"/>
                  </a:ext>
                </a:extLst>
              </a:tr>
            </a:tbl>
          </a:graphicData>
        </a:graphic>
      </p:graphicFrame>
    </p:spTree>
    <p:extLst>
      <p:ext uri="{BB962C8B-B14F-4D97-AF65-F5344CB8AC3E}">
        <p14:creationId xmlns:p14="http://schemas.microsoft.com/office/powerpoint/2010/main" val="316591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624F-E938-4275-8652-D434C03D0B94}"/>
              </a:ext>
            </a:extLst>
          </p:cNvPr>
          <p:cNvSpPr>
            <a:spLocks noGrp="1"/>
          </p:cNvSpPr>
          <p:nvPr>
            <p:ph type="title"/>
          </p:nvPr>
        </p:nvSpPr>
        <p:spPr/>
        <p:txBody>
          <a:bodyPr/>
          <a:lstStyle/>
          <a:p>
            <a:r>
              <a:rPr lang="en-US" dirty="0"/>
              <a:t>WHY GC/CM</a:t>
            </a:r>
          </a:p>
        </p:txBody>
      </p:sp>
      <p:sp>
        <p:nvSpPr>
          <p:cNvPr id="3" name="Content Placeholder 2">
            <a:extLst>
              <a:ext uri="{FF2B5EF4-FFF2-40B4-BE49-F238E27FC236}">
                <a16:creationId xmlns:a16="http://schemas.microsoft.com/office/drawing/2014/main" id="{A97BC7B2-0187-4A5C-B3B9-F1FFB8CFBE42}"/>
              </a:ext>
            </a:extLst>
          </p:cNvPr>
          <p:cNvSpPr>
            <a:spLocks noGrp="1"/>
          </p:cNvSpPr>
          <p:nvPr>
            <p:ph idx="1"/>
          </p:nvPr>
        </p:nvSpPr>
        <p:spPr/>
        <p:txBody>
          <a:bodyPr/>
          <a:lstStyle/>
          <a:p>
            <a:r>
              <a:rPr lang="en-US" dirty="0"/>
              <a:t>COMPLEX SCHEDULE / PHASING</a:t>
            </a:r>
          </a:p>
          <a:p>
            <a:r>
              <a:rPr lang="en-US" dirty="0"/>
              <a:t>OCCUPIED FACILITY </a:t>
            </a:r>
          </a:p>
          <a:p>
            <a:r>
              <a:rPr lang="en-US" dirty="0"/>
              <a:t>SITE ELEMENTS</a:t>
            </a:r>
          </a:p>
          <a:p>
            <a:r>
              <a:rPr lang="en-US" dirty="0"/>
              <a:t>VOLATILE MARKET CONDITIONS </a:t>
            </a:r>
          </a:p>
        </p:txBody>
      </p:sp>
    </p:spTree>
    <p:extLst>
      <p:ext uri="{BB962C8B-B14F-4D97-AF65-F5344CB8AC3E}">
        <p14:creationId xmlns:p14="http://schemas.microsoft.com/office/powerpoint/2010/main" val="4134934324"/>
      </p:ext>
    </p:extLst>
  </p:cSld>
  <p:clrMapOvr>
    <a:masterClrMapping/>
  </p:clrMapOvr>
</p:sld>
</file>

<file path=ppt/theme/theme1.xml><?xml version="1.0" encoding="utf-8"?>
<a:theme xmlns:a="http://schemas.openxmlformats.org/drawingml/2006/main" name="MackenzieA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465</TotalTime>
  <Words>1228</Words>
  <Application>Microsoft Office PowerPoint</Application>
  <PresentationFormat>On-screen Show (4:3)</PresentationFormat>
  <Paragraphs>314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MackenzieAlt</vt:lpstr>
      <vt:lpstr>GC/CM APPROVAL REQUEST CLARK COUNTY FIRE PROTECTION DISTRICT 6 – FIRE STATION 62 AND 63 PROJECT</vt:lpstr>
      <vt:lpstr>PROJECT TEAM</vt:lpstr>
      <vt:lpstr>PROJECT ORGANIZATION</vt:lpstr>
      <vt:lpstr>PROJECT DESCRIPTION – STATION 62</vt:lpstr>
      <vt:lpstr>PROJECT DESCRIPTION – STATION 63</vt:lpstr>
      <vt:lpstr>PROJECT BUDGET</vt:lpstr>
      <vt:lpstr>SCHEDULE</vt:lpstr>
      <vt:lpstr>SCHEDULE</vt:lpstr>
      <vt:lpstr>WHY GC/CM</vt:lpstr>
      <vt:lpstr>WHY GC/CM</vt:lpstr>
      <vt:lpstr>WHY GC/CM</vt:lpstr>
      <vt:lpstr>EXPERIENCE</vt:lpstr>
      <vt:lpstr>CCFD6 EXPERIENCE</vt:lpstr>
      <vt:lpstr>CCFD6 EXPERIENCE</vt:lpstr>
      <vt:lpstr>CCFD6 – EXPERIENCE</vt:lpstr>
      <vt:lpstr>MACKENZIE – EXPERIENCE</vt:lpstr>
      <vt:lpstr>MACKENZIE - EXPERIENCE</vt:lpstr>
      <vt:lpstr>MACKENZIE - EXPERIENCE</vt:lpstr>
      <vt:lpstr>DEPOE BAY RURAL FIRE STATION 2300 SEIMIC UPGRADE AND REMODEL </vt:lpstr>
      <vt:lpstr>PHILOMATH FIRE DISTRICT – REMODEL &amp; SEISMIC UPGRADE</vt:lpstr>
      <vt:lpstr>ROCKWOOD POLICE STATION</vt:lpstr>
      <vt:lpstr>CANBY POLICE DEPARTMENT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GC/CM APPROVAL REQUEST CLARK COUNTY FIRE PROTECTION DISTRICT 6 – FIRE STATION 62 AND 63 PROJECT</dc:title>
  <dc:creator>Cathy Bowman</dc:creator>
  <cp:lastModifiedBy>Mary H. Bradbury</cp:lastModifiedBy>
  <cp:revision>31</cp:revision>
  <dcterms:created xsi:type="dcterms:W3CDTF">2017-11-21T23:27:17Z</dcterms:created>
  <dcterms:modified xsi:type="dcterms:W3CDTF">2017-11-28T00:01:45Z</dcterms:modified>
</cp:coreProperties>
</file>