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8"/>
  </p:notesMasterIdLst>
  <p:handoutMasterIdLst>
    <p:handoutMasterId r:id="rId39"/>
  </p:handoutMasterIdLst>
  <p:sldIdLst>
    <p:sldId id="256" r:id="rId2"/>
    <p:sldId id="283" r:id="rId3"/>
    <p:sldId id="315" r:id="rId4"/>
    <p:sldId id="373" r:id="rId5"/>
    <p:sldId id="319" r:id="rId6"/>
    <p:sldId id="347" r:id="rId7"/>
    <p:sldId id="342" r:id="rId8"/>
    <p:sldId id="343" r:id="rId9"/>
    <p:sldId id="345" r:id="rId10"/>
    <p:sldId id="320" r:id="rId11"/>
    <p:sldId id="321" r:id="rId12"/>
    <p:sldId id="322" r:id="rId13"/>
    <p:sldId id="348" r:id="rId14"/>
    <p:sldId id="336" r:id="rId15"/>
    <p:sldId id="357" r:id="rId16"/>
    <p:sldId id="364" r:id="rId17"/>
    <p:sldId id="323" r:id="rId18"/>
    <p:sldId id="350" r:id="rId19"/>
    <p:sldId id="351" r:id="rId20"/>
    <p:sldId id="352" r:id="rId21"/>
    <p:sldId id="353" r:id="rId22"/>
    <p:sldId id="369" r:id="rId23"/>
    <p:sldId id="370" r:id="rId24"/>
    <p:sldId id="324" r:id="rId25"/>
    <p:sldId id="354" r:id="rId26"/>
    <p:sldId id="356" r:id="rId27"/>
    <p:sldId id="358" r:id="rId28"/>
    <p:sldId id="365" r:id="rId29"/>
    <p:sldId id="359" r:id="rId30"/>
    <p:sldId id="355" r:id="rId31"/>
    <p:sldId id="326" r:id="rId32"/>
    <p:sldId id="374" r:id="rId33"/>
    <p:sldId id="375" r:id="rId34"/>
    <p:sldId id="332" r:id="rId35"/>
    <p:sldId id="333" r:id="rId36"/>
    <p:sldId id="282"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Warner" initials="BW" lastIdx="5" clrIdx="0">
    <p:extLst>
      <p:ext uri="{19B8F6BF-5375-455C-9EA6-DF929625EA0E}">
        <p15:presenceInfo xmlns:p15="http://schemas.microsoft.com/office/powerpoint/2012/main" userId="S-1-5-21-1110004096-1093950551-5522801-51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5064" autoAdjust="0"/>
  </p:normalViewPr>
  <p:slideViewPr>
    <p:cSldViewPr>
      <p:cViewPr varScale="1">
        <p:scale>
          <a:sx n="75" d="100"/>
          <a:sy n="75" d="100"/>
        </p:scale>
        <p:origin x="78" y="264"/>
      </p:cViewPr>
      <p:guideLst>
        <p:guide orient="horz" pos="2160"/>
        <p:guide pos="2880"/>
      </p:guideLst>
    </p:cSldViewPr>
  </p:slideViewPr>
  <p:outlineViewPr>
    <p:cViewPr>
      <p:scale>
        <a:sx n="33" d="100"/>
        <a:sy n="33" d="100"/>
      </p:scale>
      <p:origin x="0" y="-5094"/>
    </p:cViewPr>
  </p:outlineViewPr>
  <p:notesTextViewPr>
    <p:cViewPr>
      <p:scale>
        <a:sx n="66" d="100"/>
        <a:sy n="66" d="100"/>
      </p:scale>
      <p:origin x="0" y="0"/>
    </p:cViewPr>
  </p:notesTextViewPr>
  <p:sorterViewPr>
    <p:cViewPr>
      <p:scale>
        <a:sx n="100" d="100"/>
        <a:sy n="100" d="100"/>
      </p:scale>
      <p:origin x="0" y="0"/>
    </p:cViewPr>
  </p:sorterViewPr>
  <p:notesViewPr>
    <p:cSldViewPr>
      <p:cViewPr>
        <p:scale>
          <a:sx n="200" d="100"/>
          <a:sy n="200" d="100"/>
        </p:scale>
        <p:origin x="1392" y="-32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5138"/>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343" y="0"/>
            <a:ext cx="3038475" cy="465138"/>
          </a:xfrm>
          <a:prstGeom prst="rect">
            <a:avLst/>
          </a:prstGeom>
        </p:spPr>
        <p:txBody>
          <a:bodyPr vert="horz" lIns="92647" tIns="46324" rIns="92647" bIns="46324" rtlCol="0"/>
          <a:lstStyle>
            <a:lvl1pPr algn="r">
              <a:defRPr sz="1200"/>
            </a:lvl1pPr>
          </a:lstStyle>
          <a:p>
            <a:fld id="{0435EB79-4CD3-4F09-B6F4-D176C4F93551}" type="datetimeFigureOut">
              <a:rPr lang="en-US" smtClean="0"/>
              <a:t>7/26/2017</a:t>
            </a:fld>
            <a:endParaRPr lang="en-US"/>
          </a:p>
        </p:txBody>
      </p:sp>
      <p:sp>
        <p:nvSpPr>
          <p:cNvPr id="4" name="Footer Placeholder 3"/>
          <p:cNvSpPr>
            <a:spLocks noGrp="1"/>
          </p:cNvSpPr>
          <p:nvPr>
            <p:ph type="ftr" sz="quarter" idx="2"/>
          </p:nvPr>
        </p:nvSpPr>
        <p:spPr>
          <a:xfrm>
            <a:off x="6" y="8829675"/>
            <a:ext cx="3038475" cy="465138"/>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343" y="8829675"/>
            <a:ext cx="3038475" cy="465138"/>
          </a:xfrm>
          <a:prstGeom prst="rect">
            <a:avLst/>
          </a:prstGeom>
        </p:spPr>
        <p:txBody>
          <a:bodyPr vert="horz" lIns="92647" tIns="46324" rIns="92647" bIns="46324" rtlCol="0" anchor="b"/>
          <a:lstStyle>
            <a:lvl1pPr algn="r">
              <a:defRPr sz="1200"/>
            </a:lvl1pPr>
          </a:lstStyle>
          <a:p>
            <a:fld id="{266C49AF-4113-468E-A0D7-98874A8AA0CC}" type="slidenum">
              <a:rPr lang="en-US" smtClean="0"/>
              <a:t>‹#›</a:t>
            </a:fld>
            <a:endParaRPr lang="en-US"/>
          </a:p>
        </p:txBody>
      </p:sp>
    </p:spTree>
    <p:extLst>
      <p:ext uri="{BB962C8B-B14F-4D97-AF65-F5344CB8AC3E}">
        <p14:creationId xmlns:p14="http://schemas.microsoft.com/office/powerpoint/2010/main" val="202980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5138"/>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idx="1"/>
          </p:nvPr>
        </p:nvSpPr>
        <p:spPr>
          <a:xfrm>
            <a:off x="3970343" y="0"/>
            <a:ext cx="3038475" cy="465138"/>
          </a:xfrm>
          <a:prstGeom prst="rect">
            <a:avLst/>
          </a:prstGeom>
        </p:spPr>
        <p:txBody>
          <a:bodyPr vert="horz" lIns="92647" tIns="46324" rIns="92647" bIns="46324" rtlCol="0"/>
          <a:lstStyle>
            <a:lvl1pPr algn="r">
              <a:defRPr sz="1200"/>
            </a:lvl1pPr>
          </a:lstStyle>
          <a:p>
            <a:fld id="{851C3A19-11CC-4902-8D56-8C84E2F1DD11}" type="datetimeFigureOut">
              <a:rPr lang="en-US" smtClean="0"/>
              <a:t>7/26/2017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47" tIns="46324" rIns="92647" bIns="46324" rtlCol="0" anchor="ctr"/>
          <a:lstStyle/>
          <a:p>
            <a:endParaRPr lang="en-US"/>
          </a:p>
        </p:txBody>
      </p:sp>
      <p:sp>
        <p:nvSpPr>
          <p:cNvPr id="5" name="Notes Placeholder 4"/>
          <p:cNvSpPr>
            <a:spLocks noGrp="1"/>
          </p:cNvSpPr>
          <p:nvPr>
            <p:ph type="body" sz="quarter" idx="3"/>
          </p:nvPr>
        </p:nvSpPr>
        <p:spPr>
          <a:xfrm>
            <a:off x="701675" y="4416430"/>
            <a:ext cx="5607050" cy="4183063"/>
          </a:xfrm>
          <a:prstGeom prst="rect">
            <a:avLst/>
          </a:prstGeom>
        </p:spPr>
        <p:txBody>
          <a:bodyPr vert="horz" lIns="92647" tIns="46324" rIns="92647" bIns="463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8829675"/>
            <a:ext cx="3038475" cy="465138"/>
          </a:xfrm>
          <a:prstGeom prst="rect">
            <a:avLst/>
          </a:prstGeom>
        </p:spPr>
        <p:txBody>
          <a:bodyPr vert="horz" lIns="92647" tIns="46324" rIns="92647" bIns="46324" rtlCol="0" anchor="b"/>
          <a:lstStyle>
            <a:lvl1pPr algn="l">
              <a:defRPr sz="1200"/>
            </a:lvl1pPr>
          </a:lstStyle>
          <a:p>
            <a:endParaRPr lang="en-US"/>
          </a:p>
        </p:txBody>
      </p:sp>
      <p:sp>
        <p:nvSpPr>
          <p:cNvPr id="7" name="Slide Number Placeholder 6"/>
          <p:cNvSpPr>
            <a:spLocks noGrp="1"/>
          </p:cNvSpPr>
          <p:nvPr>
            <p:ph type="sldNum" sz="quarter" idx="5"/>
          </p:nvPr>
        </p:nvSpPr>
        <p:spPr>
          <a:xfrm>
            <a:off x="3970343" y="8829675"/>
            <a:ext cx="3038475" cy="465138"/>
          </a:xfrm>
          <a:prstGeom prst="rect">
            <a:avLst/>
          </a:prstGeom>
        </p:spPr>
        <p:txBody>
          <a:bodyPr vert="horz" lIns="92647" tIns="46324" rIns="92647" bIns="46324" rtlCol="0" anchor="b"/>
          <a:lstStyle>
            <a:lvl1pPr algn="r">
              <a:defRPr sz="1200"/>
            </a:lvl1pPr>
          </a:lstStyle>
          <a:p>
            <a:fld id="{1E56F321-8004-430C-A3D5-D881F1EA66E9}" type="slidenum">
              <a:rPr lang="en-US" smtClean="0"/>
              <a:t>‹#›</a:t>
            </a:fld>
            <a:endParaRPr lang="en-US"/>
          </a:p>
        </p:txBody>
      </p:sp>
    </p:spTree>
    <p:extLst>
      <p:ext uri="{BB962C8B-B14F-4D97-AF65-F5344CB8AC3E}">
        <p14:creationId xmlns:p14="http://schemas.microsoft.com/office/powerpoint/2010/main" val="290996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a:t>
            </a:fld>
            <a:endParaRPr lang="en-US" dirty="0"/>
          </a:p>
        </p:txBody>
      </p:sp>
    </p:spTree>
    <p:extLst>
      <p:ext uri="{BB962C8B-B14F-4D97-AF65-F5344CB8AC3E}">
        <p14:creationId xmlns:p14="http://schemas.microsoft.com/office/powerpoint/2010/main" val="262053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11</a:t>
            </a:fld>
            <a:endParaRPr lang="en-US"/>
          </a:p>
        </p:txBody>
      </p:sp>
    </p:spTree>
    <p:extLst>
      <p:ext uri="{BB962C8B-B14F-4D97-AF65-F5344CB8AC3E}">
        <p14:creationId xmlns:p14="http://schemas.microsoft.com/office/powerpoint/2010/main" val="3001417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12</a:t>
            </a:fld>
            <a:endParaRPr lang="en-US"/>
          </a:p>
        </p:txBody>
      </p:sp>
    </p:spTree>
    <p:extLst>
      <p:ext uri="{BB962C8B-B14F-4D97-AF65-F5344CB8AC3E}">
        <p14:creationId xmlns:p14="http://schemas.microsoft.com/office/powerpoint/2010/main" val="2744544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public body depth of public works experience</a:t>
            </a:r>
          </a:p>
          <a:p>
            <a:r>
              <a:rPr lang="en-US" dirty="0" smtClean="0"/>
              <a:t>TPS is a major capital project builder</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13</a:t>
            </a:fld>
            <a:endParaRPr lang="en-US"/>
          </a:p>
        </p:txBody>
      </p:sp>
    </p:spTree>
    <p:extLst>
      <p:ext uri="{BB962C8B-B14F-4D97-AF65-F5344CB8AC3E}">
        <p14:creationId xmlns:p14="http://schemas.microsoft.com/office/powerpoint/2010/main" val="27562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Yellow Highlighted GCCM Projects</a:t>
            </a:r>
          </a:p>
          <a:p>
            <a:r>
              <a:rPr lang="en-US" dirty="0" smtClean="0"/>
              <a:t>Green Highlighted- Just beginning or starting in the next couple of years</a:t>
            </a:r>
          </a:p>
          <a:p>
            <a:r>
              <a:rPr lang="en-US" dirty="0" smtClean="0"/>
              <a:t>May or may not be occupied</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14</a:t>
            </a:fld>
            <a:endParaRPr lang="en-US"/>
          </a:p>
        </p:txBody>
      </p:sp>
    </p:spTree>
    <p:extLst>
      <p:ext uri="{BB962C8B-B14F-4D97-AF65-F5344CB8AC3E}">
        <p14:creationId xmlns:p14="http://schemas.microsoft.com/office/powerpoint/2010/main" val="1011266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15</a:t>
            </a:fld>
            <a:endParaRPr lang="en-US"/>
          </a:p>
        </p:txBody>
      </p:sp>
    </p:spTree>
    <p:extLst>
      <p:ext uri="{BB962C8B-B14F-4D97-AF65-F5344CB8AC3E}">
        <p14:creationId xmlns:p14="http://schemas.microsoft.com/office/powerpoint/2010/main" val="487860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Controls</a:t>
            </a:r>
          </a:p>
          <a:p>
            <a:r>
              <a:rPr lang="en-US" dirty="0" smtClean="0"/>
              <a:t>-Weekly Staff Meetings</a:t>
            </a:r>
          </a:p>
          <a:p>
            <a:r>
              <a:rPr lang="en-US" dirty="0" smtClean="0"/>
              <a:t>-Weekly progress meetings</a:t>
            </a:r>
          </a:p>
          <a:p>
            <a:r>
              <a:rPr lang="en-US" dirty="0" smtClean="0"/>
              <a:t>-One on one PM daily and weekly meetings</a:t>
            </a:r>
          </a:p>
          <a:p>
            <a:r>
              <a:rPr lang="en-US" dirty="0" smtClean="0"/>
              <a:t>-Standing daily and weekly meetings with COO</a:t>
            </a:r>
          </a:p>
          <a:p>
            <a:r>
              <a:rPr lang="en-US" dirty="0" smtClean="0"/>
              <a:t>-Multi Vista- Photographic Interactive As-Built</a:t>
            </a:r>
          </a:p>
          <a:p>
            <a:r>
              <a:rPr lang="en-US" dirty="0" smtClean="0"/>
              <a:t>-Digitized As </a:t>
            </a:r>
            <a:r>
              <a:rPr lang="en-US" dirty="0" err="1" smtClean="0"/>
              <a:t>Builts</a:t>
            </a:r>
            <a:r>
              <a:rPr lang="en-US" dirty="0" smtClean="0"/>
              <a:t> and OEM Manuals in the Cloud (</a:t>
            </a:r>
            <a:r>
              <a:rPr lang="en-US" dirty="0" err="1" smtClean="0"/>
              <a:t>Skisite</a:t>
            </a:r>
            <a:r>
              <a:rPr lang="en-US" dirty="0" smtClean="0"/>
              <a:t>)</a:t>
            </a:r>
          </a:p>
          <a:p>
            <a:r>
              <a:rPr lang="en-US" dirty="0" smtClean="0"/>
              <a:t>-Chalk Schools- Soup to nuts process for Project approvals</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16</a:t>
            </a:fld>
            <a:endParaRPr lang="en-US"/>
          </a:p>
        </p:txBody>
      </p:sp>
    </p:spTree>
    <p:extLst>
      <p:ext uri="{BB962C8B-B14F-4D97-AF65-F5344CB8AC3E}">
        <p14:creationId xmlns:p14="http://schemas.microsoft.com/office/powerpoint/2010/main" val="1524293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of out GCCM Projects in the past</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17</a:t>
            </a:fld>
            <a:endParaRPr lang="en-US"/>
          </a:p>
        </p:txBody>
      </p:sp>
    </p:spTree>
    <p:extLst>
      <p:ext uri="{BB962C8B-B14F-4D97-AF65-F5344CB8AC3E}">
        <p14:creationId xmlns:p14="http://schemas.microsoft.com/office/powerpoint/2010/main" val="501521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dirty="0" smtClean="0"/>
              <a:t> GCCM Project</a:t>
            </a:r>
          </a:p>
          <a:p>
            <a:r>
              <a:rPr lang="en-US" dirty="0" smtClean="0"/>
              <a:t>Finished slightly over budget but 1 year early</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18</a:t>
            </a:fld>
            <a:endParaRPr lang="en-US"/>
          </a:p>
        </p:txBody>
      </p:sp>
    </p:spTree>
    <p:extLst>
      <p:ext uri="{BB962C8B-B14F-4D97-AF65-F5344CB8AC3E}">
        <p14:creationId xmlns:p14="http://schemas.microsoft.com/office/powerpoint/2010/main" val="2906986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Project</a:t>
            </a:r>
          </a:p>
          <a:p>
            <a:r>
              <a:rPr lang="en-US" dirty="0" smtClean="0"/>
              <a:t>On Time and slightly under budget</a:t>
            </a:r>
          </a:p>
          <a:p>
            <a:r>
              <a:rPr lang="en-US" dirty="0" smtClean="0"/>
              <a:t>King 5 twice , </a:t>
            </a:r>
            <a:r>
              <a:rPr lang="en-US" dirty="0" err="1" smtClean="0"/>
              <a:t>Komo</a:t>
            </a:r>
            <a:r>
              <a:rPr lang="en-US" dirty="0" smtClean="0"/>
              <a:t> 4, TNT Coverage</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19</a:t>
            </a:fld>
            <a:endParaRPr lang="en-US"/>
          </a:p>
        </p:txBody>
      </p:sp>
    </p:spTree>
    <p:extLst>
      <p:ext uri="{BB962C8B-B14F-4D97-AF65-F5344CB8AC3E}">
        <p14:creationId xmlns:p14="http://schemas.microsoft.com/office/powerpoint/2010/main" val="910274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r>
              <a:rPr lang="en-US" baseline="30000" dirty="0" smtClean="0"/>
              <a:t>th</a:t>
            </a:r>
            <a:r>
              <a:rPr lang="en-US" dirty="0" smtClean="0"/>
              <a:t> project</a:t>
            </a:r>
          </a:p>
          <a:p>
            <a:r>
              <a:rPr lang="en-US" dirty="0" smtClean="0"/>
              <a:t>7 months ahead of schedule</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20</a:t>
            </a:fld>
            <a:endParaRPr lang="en-US"/>
          </a:p>
        </p:txBody>
      </p:sp>
    </p:spTree>
    <p:extLst>
      <p:ext uri="{BB962C8B-B14F-4D97-AF65-F5344CB8AC3E}">
        <p14:creationId xmlns:p14="http://schemas.microsoft.com/office/powerpoint/2010/main" val="178846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a:t>
            </a:fld>
            <a:endParaRPr lang="en-US" dirty="0"/>
          </a:p>
        </p:txBody>
      </p:sp>
    </p:spTree>
    <p:extLst>
      <p:ext uri="{BB962C8B-B14F-4D97-AF65-F5344CB8AC3E}">
        <p14:creationId xmlns:p14="http://schemas.microsoft.com/office/powerpoint/2010/main" val="724528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21</a:t>
            </a:fld>
            <a:endParaRPr lang="en-US"/>
          </a:p>
        </p:txBody>
      </p:sp>
    </p:spTree>
    <p:extLst>
      <p:ext uri="{BB962C8B-B14F-4D97-AF65-F5344CB8AC3E}">
        <p14:creationId xmlns:p14="http://schemas.microsoft.com/office/powerpoint/2010/main" val="2208138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22</a:t>
            </a:fld>
            <a:endParaRPr lang="en-US"/>
          </a:p>
        </p:txBody>
      </p:sp>
    </p:spTree>
    <p:extLst>
      <p:ext uri="{BB962C8B-B14F-4D97-AF65-F5344CB8AC3E}">
        <p14:creationId xmlns:p14="http://schemas.microsoft.com/office/powerpoint/2010/main" val="3116575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23</a:t>
            </a:fld>
            <a:endParaRPr lang="en-US"/>
          </a:p>
        </p:txBody>
      </p:sp>
    </p:spTree>
    <p:extLst>
      <p:ext uri="{BB962C8B-B14F-4D97-AF65-F5344CB8AC3E}">
        <p14:creationId xmlns:p14="http://schemas.microsoft.com/office/powerpoint/2010/main" val="2015730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3" name="Notes Placeholder 2"/>
          <p:cNvSpPr>
            <a:spLocks noGrp="1"/>
          </p:cNvSpPr>
          <p:nvPr>
            <p:ph type="body" idx="1"/>
          </p:nvPr>
        </p:nvSpPr>
        <p:spPr/>
        <p:txBody>
          <a:bodyPr/>
          <a:lstStyle/>
          <a:p>
            <a:r>
              <a:rPr lang="en-US" dirty="0" smtClean="0"/>
              <a:t>The unknowns in McCarver and Stewart</a:t>
            </a:r>
          </a:p>
          <a:p>
            <a:endParaRPr lang="en-US" dirty="0"/>
          </a:p>
          <a:p>
            <a:r>
              <a:rPr lang="en-US" dirty="0" smtClean="0"/>
              <a:t>Managing the Risk effectively</a:t>
            </a:r>
          </a:p>
          <a:p>
            <a:endParaRPr lang="en-US" dirty="0" smtClean="0"/>
          </a:p>
          <a:p>
            <a:r>
              <a:rPr lang="en-US" dirty="0" smtClean="0"/>
              <a:t>BPES- 3</a:t>
            </a:r>
            <a:r>
              <a:rPr lang="en-US" baseline="30000" dirty="0" smtClean="0"/>
              <a:t>rd</a:t>
            </a:r>
            <a:r>
              <a:rPr lang="en-US" dirty="0" smtClean="0"/>
              <a:t> party estimator and GCCM estimator with numbers less $1000 off on a $30 M Project.</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24</a:t>
            </a:fld>
            <a:endParaRPr lang="en-US"/>
          </a:p>
        </p:txBody>
      </p:sp>
    </p:spTree>
    <p:extLst>
      <p:ext uri="{BB962C8B-B14F-4D97-AF65-F5344CB8AC3E}">
        <p14:creationId xmlns:p14="http://schemas.microsoft.com/office/powerpoint/2010/main" val="2021173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TPS majority of experience </a:t>
            </a:r>
            <a:r>
              <a:rPr lang="en-US" b="1" u="sng" dirty="0" smtClean="0"/>
              <a:t>is not dependent </a:t>
            </a:r>
            <a:r>
              <a:rPr lang="en-US" dirty="0" smtClean="0"/>
              <a:t>on consultant staff</a:t>
            </a:r>
          </a:p>
          <a:p>
            <a:r>
              <a:rPr lang="en-US" dirty="0" smtClean="0"/>
              <a:t>TPS augments with consultant staff.</a:t>
            </a:r>
          </a:p>
          <a:p>
            <a:endParaRPr lang="en-US" dirty="0"/>
          </a:p>
          <a:p>
            <a:r>
              <a:rPr lang="en-US" dirty="0" smtClean="0"/>
              <a:t>Internal Legal Counsel – Felipe Mendez</a:t>
            </a:r>
          </a:p>
          <a:p>
            <a:r>
              <a:rPr lang="en-US" dirty="0" smtClean="0"/>
              <a:t>External Legal Counsel (Construction)- Graehm Wallace</a:t>
            </a:r>
          </a:p>
          <a:p>
            <a:r>
              <a:rPr lang="en-US" dirty="0" smtClean="0"/>
              <a:t>External </a:t>
            </a:r>
            <a:r>
              <a:rPr lang="en-US" dirty="0"/>
              <a:t>Legal Counsel </a:t>
            </a:r>
            <a:r>
              <a:rPr lang="en-US" dirty="0" smtClean="0"/>
              <a:t>(Real Estate)- Mark Hood</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25</a:t>
            </a:fld>
            <a:endParaRPr lang="en-US"/>
          </a:p>
        </p:txBody>
      </p:sp>
    </p:spTree>
    <p:extLst>
      <p:ext uri="{BB962C8B-B14F-4D97-AF65-F5344CB8AC3E}">
        <p14:creationId xmlns:p14="http://schemas.microsoft.com/office/powerpoint/2010/main" val="4267435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Clearly defined roles and responsibilities</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26</a:t>
            </a:fld>
            <a:endParaRPr lang="en-US"/>
          </a:p>
        </p:txBody>
      </p:sp>
    </p:spTree>
    <p:extLst>
      <p:ext uri="{BB962C8B-B14F-4D97-AF65-F5344CB8AC3E}">
        <p14:creationId xmlns:p14="http://schemas.microsoft.com/office/powerpoint/2010/main" val="3584520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TPS Process of Determination about whether a project is suitable for GCCM or not</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27</a:t>
            </a:fld>
            <a:endParaRPr lang="en-US"/>
          </a:p>
        </p:txBody>
      </p:sp>
    </p:spTree>
    <p:extLst>
      <p:ext uri="{BB962C8B-B14F-4D97-AF65-F5344CB8AC3E}">
        <p14:creationId xmlns:p14="http://schemas.microsoft.com/office/powerpoint/2010/main" val="1993784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Next Few slides to demonstrate:</a:t>
            </a:r>
          </a:p>
          <a:p>
            <a:r>
              <a:rPr lang="en-US" dirty="0" smtClean="0"/>
              <a:t>-Funded projects in </a:t>
            </a:r>
            <a:r>
              <a:rPr lang="en-US" dirty="0" err="1" smtClean="0"/>
              <a:t>Que</a:t>
            </a:r>
            <a:endParaRPr lang="en-US" dirty="0"/>
          </a:p>
          <a:p>
            <a:r>
              <a:rPr lang="en-US" dirty="0" smtClean="0"/>
              <a:t>-Potential Occupied sites</a:t>
            </a:r>
          </a:p>
          <a:p>
            <a:r>
              <a:rPr lang="en-US" dirty="0" smtClean="0"/>
              <a:t>-Potential Complex Phasing</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29</a:t>
            </a:fld>
            <a:endParaRPr lang="en-US"/>
          </a:p>
        </p:txBody>
      </p:sp>
    </p:spTree>
    <p:extLst>
      <p:ext uri="{BB962C8B-B14F-4D97-AF65-F5344CB8AC3E}">
        <p14:creationId xmlns:p14="http://schemas.microsoft.com/office/powerpoint/2010/main" val="699379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30</a:t>
            </a:fld>
            <a:endParaRPr lang="en-US"/>
          </a:p>
        </p:txBody>
      </p:sp>
    </p:spTree>
    <p:extLst>
      <p:ext uri="{BB962C8B-B14F-4D97-AF65-F5344CB8AC3E}">
        <p14:creationId xmlns:p14="http://schemas.microsoft.com/office/powerpoint/2010/main" val="4069120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31</a:t>
            </a:fld>
            <a:endParaRPr lang="en-US"/>
          </a:p>
        </p:txBody>
      </p:sp>
    </p:spTree>
    <p:extLst>
      <p:ext uri="{BB962C8B-B14F-4D97-AF65-F5344CB8AC3E}">
        <p14:creationId xmlns:p14="http://schemas.microsoft.com/office/powerpoint/2010/main" val="70612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3</a:t>
            </a:fld>
            <a:endParaRPr lang="en-US"/>
          </a:p>
        </p:txBody>
      </p:sp>
    </p:spTree>
    <p:extLst>
      <p:ext uri="{BB962C8B-B14F-4D97-AF65-F5344CB8AC3E}">
        <p14:creationId xmlns:p14="http://schemas.microsoft.com/office/powerpoint/2010/main" val="3559529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34</a:t>
            </a:fld>
            <a:endParaRPr lang="en-US"/>
          </a:p>
        </p:txBody>
      </p:sp>
    </p:spTree>
    <p:extLst>
      <p:ext uri="{BB962C8B-B14F-4D97-AF65-F5344CB8AC3E}">
        <p14:creationId xmlns:p14="http://schemas.microsoft.com/office/powerpoint/2010/main" val="259606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Competency</a:t>
            </a:r>
          </a:p>
          <a:p>
            <a:r>
              <a:rPr lang="en-US" dirty="0"/>
              <a:t>As the third largest and one of the fastest growing school districts in Washington, Tacoma Public Schools has proven itself to be a competent, successful public builder well prepared to use GC/CM delivery in accordance with all applicable statutes.</a:t>
            </a:r>
          </a:p>
          <a:p>
            <a:endParaRPr lang="en-US" dirty="0"/>
          </a:p>
          <a:p>
            <a:r>
              <a:rPr lang="en-US" b="1" u="sng" dirty="0"/>
              <a:t>History</a:t>
            </a:r>
          </a:p>
          <a:p>
            <a:r>
              <a:rPr lang="en-US" dirty="0"/>
              <a:t>With a five (5) GC/CM project history, 4 complete and one in design, TPS has the experience required to utilize the GC/CM delivery method when applicable. The referenced GC/CM projects were primarily historic modernizations of size and significance and difficulty.  All were completed on time and on or under budget.</a:t>
            </a:r>
          </a:p>
          <a:p>
            <a:endParaRPr lang="en-US" dirty="0"/>
          </a:p>
          <a:p>
            <a:r>
              <a:rPr lang="en-US" b="1" u="sng" dirty="0"/>
              <a:t>Experience</a:t>
            </a:r>
          </a:p>
          <a:p>
            <a:r>
              <a:rPr lang="en-US" dirty="0"/>
              <a:t>Currently contracted with Parametrix, one of Washington’s experienced GC/CM project leadership teams, the District is ideally positioned to select GC/CM delivery when appropriate and execute future GC/CM projects successfully on time, on budget, and compliant with the requirements of RCW 39.10. Staff experience is comprised of primarily internal employees (5) and augmented with consultant staff members (2), all co-located at the District Planning and Construction offices.</a:t>
            </a:r>
          </a:p>
          <a:p>
            <a:endParaRPr lang="en-US" dirty="0"/>
          </a:p>
          <a:p>
            <a:r>
              <a:rPr lang="en-US" b="1" u="sng" dirty="0"/>
              <a:t>Audit</a:t>
            </a:r>
          </a:p>
          <a:p>
            <a:r>
              <a:rPr lang="en-US" dirty="0"/>
              <a:t>The District has received no audit findings on any projects previously identified.</a:t>
            </a:r>
          </a:p>
          <a:p>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35</a:t>
            </a:fld>
            <a:endParaRPr lang="en-US"/>
          </a:p>
        </p:txBody>
      </p:sp>
    </p:spTree>
    <p:extLst>
      <p:ext uri="{BB962C8B-B14F-4D97-AF65-F5344CB8AC3E}">
        <p14:creationId xmlns:p14="http://schemas.microsoft.com/office/powerpoint/2010/main" val="358121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36</a:t>
            </a:fld>
            <a:endParaRPr lang="en-US"/>
          </a:p>
        </p:txBody>
      </p:sp>
    </p:spTree>
    <p:extLst>
      <p:ext uri="{BB962C8B-B14F-4D97-AF65-F5344CB8AC3E}">
        <p14:creationId xmlns:p14="http://schemas.microsoft.com/office/powerpoint/2010/main" val="410480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4</a:t>
            </a:fld>
            <a:endParaRPr lang="en-US"/>
          </a:p>
        </p:txBody>
      </p:sp>
    </p:spTree>
    <p:extLst>
      <p:ext uri="{BB962C8B-B14F-4D97-AF65-F5344CB8AC3E}">
        <p14:creationId xmlns:p14="http://schemas.microsoft.com/office/powerpoint/2010/main" val="128657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5</a:t>
            </a:fld>
            <a:endParaRPr lang="en-US"/>
          </a:p>
        </p:txBody>
      </p:sp>
    </p:spTree>
    <p:extLst>
      <p:ext uri="{BB962C8B-B14F-4D97-AF65-F5344CB8AC3E}">
        <p14:creationId xmlns:p14="http://schemas.microsoft.com/office/powerpoint/2010/main" val="262629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6</a:t>
            </a:fld>
            <a:endParaRPr lang="en-US"/>
          </a:p>
        </p:txBody>
      </p:sp>
    </p:spTree>
    <p:extLst>
      <p:ext uri="{BB962C8B-B14F-4D97-AF65-F5344CB8AC3E}">
        <p14:creationId xmlns:p14="http://schemas.microsoft.com/office/powerpoint/2010/main" val="327527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7</a:t>
            </a:fld>
            <a:endParaRPr lang="en-US"/>
          </a:p>
        </p:txBody>
      </p:sp>
    </p:spTree>
    <p:extLst>
      <p:ext uri="{BB962C8B-B14F-4D97-AF65-F5344CB8AC3E}">
        <p14:creationId xmlns:p14="http://schemas.microsoft.com/office/powerpoint/2010/main" val="1263924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6F321-8004-430C-A3D5-D881F1EA66E9}" type="slidenum">
              <a:rPr lang="en-US" smtClean="0"/>
              <a:t>9</a:t>
            </a:fld>
            <a:endParaRPr lang="en-US"/>
          </a:p>
        </p:txBody>
      </p:sp>
    </p:spTree>
    <p:extLst>
      <p:ext uri="{BB962C8B-B14F-4D97-AF65-F5344CB8AC3E}">
        <p14:creationId xmlns:p14="http://schemas.microsoft.com/office/powerpoint/2010/main" val="3011633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 work on the next 30 year Master Plan</a:t>
            </a:r>
            <a:endParaRPr lang="en-US" dirty="0"/>
          </a:p>
        </p:txBody>
      </p:sp>
      <p:sp>
        <p:nvSpPr>
          <p:cNvPr id="4" name="Slide Number Placeholder 3"/>
          <p:cNvSpPr>
            <a:spLocks noGrp="1"/>
          </p:cNvSpPr>
          <p:nvPr>
            <p:ph type="sldNum" sz="quarter" idx="10"/>
          </p:nvPr>
        </p:nvSpPr>
        <p:spPr/>
        <p:txBody>
          <a:bodyPr/>
          <a:lstStyle/>
          <a:p>
            <a:fld id="{1E56F321-8004-430C-A3D5-D881F1EA66E9}" type="slidenum">
              <a:rPr lang="en-US" smtClean="0"/>
              <a:t>10</a:t>
            </a:fld>
            <a:endParaRPr lang="en-US" dirty="0"/>
          </a:p>
        </p:txBody>
      </p:sp>
    </p:spTree>
    <p:extLst>
      <p:ext uri="{BB962C8B-B14F-4D97-AF65-F5344CB8AC3E}">
        <p14:creationId xmlns:p14="http://schemas.microsoft.com/office/powerpoint/2010/main" val="2294585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66C0D8-AE11-4882-8726-CB4184BAFA49}"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C0D8-AE11-4882-8726-CB4184BAFA49}"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C0D8-AE11-4882-8726-CB4184BAFA49}"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6C0D8-AE11-4882-8726-CB4184BAFA49}"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6C0D8-AE11-4882-8726-CB4184BAFA49}" type="datetimeFigureOut">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B61A2-6DF4-46F6-B57D-F774B42E49E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66C0D8-AE11-4882-8726-CB4184BAFA49}"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6C0D8-AE11-4882-8726-CB4184BAFA49}" type="datetimeFigureOut">
              <a:rPr lang="en-US" smtClean="0"/>
              <a:t>7/26/2017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8B61A2-6DF4-46F6-B57D-F774B42E49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6C0D8-AE11-4882-8726-CB4184BAFA49}" type="datetimeFigureOut">
              <a:rPr lang="en-US" smtClean="0"/>
              <a:t>7/26/2017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8B61A2-6DF4-46F6-B57D-F774B42E49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6C0D8-AE11-4882-8726-CB4184BAFA49}" type="datetimeFigureOut">
              <a:rPr lang="en-US" smtClean="0"/>
              <a:t>7/26/2017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8B61A2-6DF4-46F6-B57D-F774B42E49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6C0D8-AE11-4882-8726-CB4184BAFA49}" type="datetimeFigureOut">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B61A2-6DF4-46F6-B57D-F774B42E49E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366C0D8-AE11-4882-8726-CB4184BAFA49}" type="datetimeFigureOut">
              <a:rPr lang="en-US" smtClean="0"/>
              <a:t>7/26/2017</a:t>
            </a:fld>
            <a:endParaRPr lang="en-US"/>
          </a:p>
        </p:txBody>
      </p:sp>
      <p:sp>
        <p:nvSpPr>
          <p:cNvPr id="9" name="Slide Number Placeholder 8"/>
          <p:cNvSpPr>
            <a:spLocks noGrp="1"/>
          </p:cNvSpPr>
          <p:nvPr>
            <p:ph type="sldNum" sz="quarter" idx="11"/>
          </p:nvPr>
        </p:nvSpPr>
        <p:spPr/>
        <p:txBody>
          <a:bodyPr/>
          <a:lstStyle/>
          <a:p>
            <a:fld id="{ED8B61A2-6DF4-46F6-B57D-F774B42E49E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D8B61A2-6DF4-46F6-B57D-F774B42E49E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366C0D8-AE11-4882-8726-CB4184BAFA49}" type="datetimeFigureOut">
              <a:rPr lang="en-US" smtClean="0"/>
              <a:t>7/26/2017</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46432"/>
            <a:ext cx="7543800" cy="1367578"/>
          </a:xfrm>
        </p:spPr>
        <p:txBody>
          <a:bodyPr>
            <a:noAutofit/>
          </a:bodyPr>
          <a:lstStyle/>
          <a:p>
            <a:pPr algn="ctr"/>
            <a:r>
              <a:rPr lang="en-US" sz="4400" dirty="0" smtClean="0">
                <a:latin typeface="+mn-lt"/>
              </a:rPr>
              <a:t>Application for Certification of a Public Body</a:t>
            </a:r>
            <a:endParaRPr lang="en-US" sz="4400" dirty="0">
              <a:latin typeface="+mn-lt"/>
            </a:endParaRPr>
          </a:p>
        </p:txBody>
      </p:sp>
      <p:sp>
        <p:nvSpPr>
          <p:cNvPr id="3" name="Subtitle 2"/>
          <p:cNvSpPr>
            <a:spLocks noGrp="1"/>
          </p:cNvSpPr>
          <p:nvPr>
            <p:ph type="subTitle" idx="1"/>
          </p:nvPr>
        </p:nvSpPr>
        <p:spPr>
          <a:xfrm>
            <a:off x="2057400" y="3998837"/>
            <a:ext cx="4762500" cy="1524000"/>
          </a:xfrm>
        </p:spPr>
        <p:txBody>
          <a:bodyPr>
            <a:normAutofit/>
          </a:bodyPr>
          <a:lstStyle/>
          <a:p>
            <a:pPr algn="ctr"/>
            <a:r>
              <a:rPr lang="en-US" sz="2000" dirty="0" smtClean="0"/>
              <a:t>RCW 39.10 Alternative Public Works Contracting – GC/CM</a:t>
            </a:r>
          </a:p>
          <a:p>
            <a:pPr algn="ctr"/>
            <a:endParaRPr lang="en-US" sz="800" dirty="0" smtClean="0"/>
          </a:p>
          <a:p>
            <a:pPr algn="ctr"/>
            <a:r>
              <a:rPr lang="en-US" b="1" dirty="0" smtClean="0"/>
              <a:t>July 27, 2017</a:t>
            </a:r>
            <a:endParaRPr lang="en-US" b="1" dirty="0"/>
          </a:p>
          <a:p>
            <a:pPr algn="ctr"/>
            <a:endParaRPr lang="en-US" sz="2000" dirty="0" smtClean="0"/>
          </a:p>
          <a:p>
            <a:pPr algn="ctr"/>
            <a:endParaRPr lang="en-US" dirty="0"/>
          </a:p>
        </p:txBody>
      </p:sp>
      <p:pic>
        <p:nvPicPr>
          <p:cNvPr id="7" name="Picture 6" descr="http://www.cloverpark.k12.wa.us/Images/HomeStoriesPhotos/HomePhoto_logo.jpg"/>
          <p:cNvPicPr/>
          <p:nvPr/>
        </p:nvPicPr>
        <p:blipFill>
          <a:blip r:embed="rId3">
            <a:extLst>
              <a:ext uri="{28A0092B-C50C-407E-A947-70E740481C1C}">
                <a14:useLocalDpi xmlns:a14="http://schemas.microsoft.com/office/drawing/2010/main" val="0"/>
              </a:ext>
            </a:extLst>
          </a:blip>
          <a:srcRect l="14017" t="5440" r="4800" b="12480"/>
          <a:stretch>
            <a:fillRect/>
          </a:stretch>
        </p:blipFill>
        <p:spPr bwMode="auto">
          <a:xfrm>
            <a:off x="2505392" y="0"/>
            <a:ext cx="3866515" cy="2345055"/>
          </a:xfrm>
          <a:prstGeom prst="rect">
            <a:avLst/>
          </a:prstGeom>
          <a:noFill/>
          <a:ln>
            <a:noFill/>
          </a:ln>
        </p:spPr>
      </p:pic>
      <p:sp>
        <p:nvSpPr>
          <p:cNvPr id="5" name="TextBox 4"/>
          <p:cNvSpPr txBox="1"/>
          <p:nvPr/>
        </p:nvSpPr>
        <p:spPr>
          <a:xfrm>
            <a:off x="1692245" y="5943600"/>
            <a:ext cx="5226111" cy="707886"/>
          </a:xfrm>
          <a:prstGeom prst="rect">
            <a:avLst/>
          </a:prstGeom>
          <a:noFill/>
        </p:spPr>
        <p:txBody>
          <a:bodyPr wrap="none" rtlCol="0">
            <a:spAutoFit/>
          </a:bodyPr>
          <a:lstStyle/>
          <a:p>
            <a:pPr algn="ctr"/>
            <a:r>
              <a:rPr lang="en-US" sz="1100" b="1" dirty="0">
                <a:solidFill>
                  <a:schemeClr val="tx1">
                    <a:lumMod val="90000"/>
                    <a:lumOff val="10000"/>
                  </a:schemeClr>
                </a:solidFill>
              </a:rPr>
              <a:t>The mission of Clover Park School District is to ensure each child learns what he or </a:t>
            </a:r>
            <a:r>
              <a:rPr lang="en-US" sz="1100" b="1" dirty="0" smtClean="0">
                <a:solidFill>
                  <a:schemeClr val="tx1">
                    <a:lumMod val="90000"/>
                    <a:lumOff val="10000"/>
                  </a:schemeClr>
                </a:solidFill>
              </a:rPr>
              <a:t>she</a:t>
            </a:r>
          </a:p>
          <a:p>
            <a:pPr algn="ctr"/>
            <a:r>
              <a:rPr lang="en-US" sz="1100" b="1" dirty="0" smtClean="0">
                <a:solidFill>
                  <a:schemeClr val="tx1">
                    <a:lumMod val="90000"/>
                    <a:lumOff val="10000"/>
                  </a:schemeClr>
                </a:solidFill>
              </a:rPr>
              <a:t> </a:t>
            </a:r>
            <a:r>
              <a:rPr lang="en-US" sz="1100" b="1" dirty="0">
                <a:solidFill>
                  <a:schemeClr val="tx1">
                    <a:lumMod val="90000"/>
                    <a:lumOff val="10000"/>
                  </a:schemeClr>
                </a:solidFill>
              </a:rPr>
              <a:t>needs to know to succeed and contribute to the community.</a:t>
            </a:r>
          </a:p>
          <a:p>
            <a:endParaRPr lang="en-US" dirty="0"/>
          </a:p>
        </p:txBody>
      </p:sp>
    </p:spTree>
    <p:extLst>
      <p:ext uri="{BB962C8B-B14F-4D97-AF65-F5344CB8AC3E}">
        <p14:creationId xmlns:p14="http://schemas.microsoft.com/office/powerpoint/2010/main" val="532091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30" dirty="0" smtClean="0"/>
              <a:t>Clover Park School District Planning</a:t>
            </a:r>
            <a:endParaRPr lang="en-US" sz="4030" dirty="0"/>
          </a:p>
        </p:txBody>
      </p:sp>
      <p:sp>
        <p:nvSpPr>
          <p:cNvPr id="3" name="Content Placeholder 2"/>
          <p:cNvSpPr>
            <a:spLocks noGrp="1"/>
          </p:cNvSpPr>
          <p:nvPr>
            <p:ph idx="1"/>
          </p:nvPr>
        </p:nvSpPr>
        <p:spPr>
          <a:xfrm>
            <a:off x="457200" y="1600200"/>
            <a:ext cx="7848600" cy="4800600"/>
          </a:xfrm>
        </p:spPr>
        <p:txBody>
          <a:bodyPr>
            <a:normAutofit/>
          </a:bodyPr>
          <a:lstStyle/>
          <a:p>
            <a:r>
              <a:rPr lang="en-US" dirty="0" smtClean="0">
                <a:solidFill>
                  <a:schemeClr val="tx2"/>
                </a:solidFill>
              </a:rPr>
              <a:t>Facility Advisory Committee</a:t>
            </a:r>
          </a:p>
          <a:p>
            <a:pPr lvl="1"/>
            <a:r>
              <a:rPr lang="en-US" dirty="0" smtClean="0">
                <a:solidFill>
                  <a:schemeClr val="tx2"/>
                </a:solidFill>
              </a:rPr>
              <a:t>Created in 2001</a:t>
            </a:r>
          </a:p>
          <a:p>
            <a:pPr lvl="1"/>
            <a:r>
              <a:rPr lang="en-US" dirty="0" smtClean="0">
                <a:solidFill>
                  <a:schemeClr val="tx2"/>
                </a:solidFill>
              </a:rPr>
              <a:t>Comprised of 20 various types of community members including local citizens, school representatives, and military &amp; industry experts to include architects &amp; engineers</a:t>
            </a:r>
          </a:p>
          <a:p>
            <a:pPr marL="342900" lvl="1">
              <a:buClr>
                <a:schemeClr val="accent1"/>
              </a:buClr>
            </a:pPr>
            <a:r>
              <a:rPr lang="en-US" sz="2200" dirty="0">
                <a:solidFill>
                  <a:schemeClr val="tx2"/>
                </a:solidFill>
              </a:rPr>
              <a:t>Augmenting and Enhancing the internal team – Since 2006 teaming with external consulting teams</a:t>
            </a:r>
            <a:r>
              <a:rPr lang="en-US" sz="2200" dirty="0" smtClean="0">
                <a:solidFill>
                  <a:schemeClr val="tx2"/>
                </a:solidFill>
              </a:rPr>
              <a:t>.</a:t>
            </a:r>
          </a:p>
          <a:p>
            <a:pPr marL="342900" lvl="1">
              <a:buClr>
                <a:schemeClr val="accent1"/>
              </a:buClr>
            </a:pPr>
            <a:r>
              <a:rPr lang="en-US" sz="2200" dirty="0">
                <a:solidFill>
                  <a:schemeClr val="tx2"/>
                </a:solidFill>
              </a:rPr>
              <a:t>CPSD has developed a comprehensive controls system to plan and execute the work, select the most appropriate delivery methods and apply GC/CM successfully.</a:t>
            </a:r>
          </a:p>
          <a:p>
            <a:pPr marL="342900" lvl="1">
              <a:buClr>
                <a:schemeClr val="accent1"/>
              </a:buClr>
            </a:pPr>
            <a:endParaRPr lang="en-US" sz="2200" dirty="0">
              <a:solidFill>
                <a:schemeClr val="tx2"/>
              </a:solidFill>
            </a:endParaRPr>
          </a:p>
          <a:p>
            <a:pPr marL="411480" lvl="1" indent="0">
              <a:buNone/>
            </a:pPr>
            <a:endParaRPr lang="en-US" dirty="0" smtClean="0">
              <a:solidFill>
                <a:srgbClr val="FF0000"/>
              </a:solidFill>
            </a:endParaRPr>
          </a:p>
          <a:p>
            <a:endParaRPr lang="en-US" dirty="0"/>
          </a:p>
        </p:txBody>
      </p:sp>
    </p:spTree>
    <p:extLst>
      <p:ext uri="{BB962C8B-B14F-4D97-AF65-F5344CB8AC3E}">
        <p14:creationId xmlns:p14="http://schemas.microsoft.com/office/powerpoint/2010/main" val="3029246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50" dirty="0" smtClean="0"/>
              <a:t>Clover Park School District: 2006</a:t>
            </a:r>
            <a:endParaRPr lang="en-US" sz="4350" dirty="0">
              <a:solidFill>
                <a:srgbClr val="FF0000"/>
              </a:solidFill>
            </a:endParaRPr>
          </a:p>
        </p:txBody>
      </p:sp>
      <p:sp>
        <p:nvSpPr>
          <p:cNvPr id="3" name="Content Placeholder 2"/>
          <p:cNvSpPr>
            <a:spLocks noGrp="1"/>
          </p:cNvSpPr>
          <p:nvPr>
            <p:ph sz="half" idx="4294967295"/>
          </p:nvPr>
        </p:nvSpPr>
        <p:spPr>
          <a:xfrm>
            <a:off x="228600" y="1752600"/>
            <a:ext cx="7848600" cy="4343399"/>
          </a:xfrm>
        </p:spPr>
        <p:txBody>
          <a:bodyPr>
            <a:normAutofit/>
          </a:bodyPr>
          <a:lstStyle/>
          <a:p>
            <a:r>
              <a:rPr lang="en-US" dirty="0" smtClean="0">
                <a:solidFill>
                  <a:schemeClr val="tx2"/>
                </a:solidFill>
              </a:rPr>
              <a:t>CPSD passed a $</a:t>
            </a:r>
            <a:r>
              <a:rPr lang="en-US" dirty="0">
                <a:solidFill>
                  <a:schemeClr val="tx2"/>
                </a:solidFill>
              </a:rPr>
              <a:t>6</a:t>
            </a:r>
            <a:r>
              <a:rPr lang="en-US" dirty="0" smtClean="0">
                <a:solidFill>
                  <a:schemeClr val="tx2"/>
                </a:solidFill>
              </a:rPr>
              <a:t>5 M capital bond issue comprised of two major capital projects</a:t>
            </a:r>
          </a:p>
          <a:p>
            <a:pPr lvl="1"/>
            <a:r>
              <a:rPr lang="en-US" dirty="0" smtClean="0">
                <a:solidFill>
                  <a:schemeClr val="tx2"/>
                </a:solidFill>
              </a:rPr>
              <a:t>Lakeview Hope Academy</a:t>
            </a:r>
          </a:p>
          <a:p>
            <a:pPr lvl="1"/>
            <a:r>
              <a:rPr lang="en-US" dirty="0" smtClean="0">
                <a:solidFill>
                  <a:schemeClr val="tx2"/>
                </a:solidFill>
              </a:rPr>
              <a:t>Lakes </a:t>
            </a:r>
            <a:r>
              <a:rPr lang="en-US" dirty="0">
                <a:solidFill>
                  <a:schemeClr val="tx2"/>
                </a:solidFill>
              </a:rPr>
              <a:t>High School </a:t>
            </a:r>
            <a:r>
              <a:rPr lang="en-US" dirty="0" smtClean="0">
                <a:solidFill>
                  <a:schemeClr val="tx2"/>
                </a:solidFill>
              </a:rPr>
              <a:t>(GC/CM)</a:t>
            </a:r>
          </a:p>
          <a:p>
            <a:r>
              <a:rPr lang="en-US" dirty="0" smtClean="0">
                <a:solidFill>
                  <a:schemeClr val="tx2"/>
                </a:solidFill>
              </a:rPr>
              <a:t>In partnership with JBLM the Public School on Military Installations Program (PSMI) was implemented to raise awareness of failing school infrastructures on military bases across the U.S. </a:t>
            </a:r>
            <a:endParaRPr lang="en-US" dirty="0">
              <a:solidFill>
                <a:schemeClr val="tx2"/>
              </a:solidFill>
            </a:endParaRPr>
          </a:p>
          <a:p>
            <a:r>
              <a:rPr lang="en-US" dirty="0" smtClean="0">
                <a:solidFill>
                  <a:schemeClr val="tx2"/>
                </a:solidFill>
              </a:rPr>
              <a:t>In addition a national program to fix educational facilities on military installations was created as a result of the (PSMI)</a:t>
            </a:r>
            <a:endParaRPr lang="en-US" dirty="0">
              <a:solidFill>
                <a:schemeClr val="tx2"/>
              </a:solidFill>
            </a:endParaRPr>
          </a:p>
        </p:txBody>
      </p:sp>
    </p:spTree>
    <p:extLst>
      <p:ext uri="{BB962C8B-B14F-4D97-AF65-F5344CB8AC3E}">
        <p14:creationId xmlns:p14="http://schemas.microsoft.com/office/powerpoint/2010/main" val="3520901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50" dirty="0" smtClean="0"/>
              <a:t>Clover Park School District: 2010</a:t>
            </a:r>
            <a:endParaRPr lang="en-US" sz="4350" dirty="0"/>
          </a:p>
        </p:txBody>
      </p:sp>
      <p:sp>
        <p:nvSpPr>
          <p:cNvPr id="3" name="Content Placeholder 2"/>
          <p:cNvSpPr>
            <a:spLocks noGrp="1"/>
          </p:cNvSpPr>
          <p:nvPr>
            <p:ph idx="1"/>
          </p:nvPr>
        </p:nvSpPr>
        <p:spPr/>
        <p:txBody>
          <a:bodyPr>
            <a:normAutofit/>
          </a:bodyPr>
          <a:lstStyle/>
          <a:p>
            <a:endParaRPr lang="en-US" dirty="0" smtClean="0">
              <a:solidFill>
                <a:schemeClr val="tx2"/>
              </a:solidFill>
            </a:endParaRPr>
          </a:p>
          <a:p>
            <a:r>
              <a:rPr lang="en-US" dirty="0" smtClean="0">
                <a:solidFill>
                  <a:schemeClr val="tx2"/>
                </a:solidFill>
              </a:rPr>
              <a:t>CPSD passed a $92 M capital bond issue comprised of 3 major capital projects.</a:t>
            </a:r>
          </a:p>
          <a:p>
            <a:pPr marL="114300" indent="0">
              <a:buNone/>
            </a:pPr>
            <a:endParaRPr lang="en-US" dirty="0">
              <a:solidFill>
                <a:schemeClr val="tx2"/>
              </a:solidFill>
            </a:endParaRPr>
          </a:p>
          <a:p>
            <a:pPr marL="708660" lvl="2">
              <a:buClr>
                <a:schemeClr val="accent1"/>
              </a:buClr>
            </a:pPr>
            <a:r>
              <a:rPr lang="en-US" sz="2000" dirty="0" smtClean="0">
                <a:solidFill>
                  <a:schemeClr val="tx2"/>
                </a:solidFill>
              </a:rPr>
              <a:t>Hudtloff </a:t>
            </a:r>
            <a:r>
              <a:rPr lang="en-US" sz="2000" dirty="0">
                <a:solidFill>
                  <a:schemeClr val="tx2"/>
                </a:solidFill>
              </a:rPr>
              <a:t>Middle School Replacement and site improvements</a:t>
            </a:r>
          </a:p>
          <a:p>
            <a:pPr marL="708660" lvl="2">
              <a:buClr>
                <a:schemeClr val="accent1"/>
              </a:buClr>
            </a:pPr>
            <a:r>
              <a:rPr lang="en-US" sz="2000" dirty="0">
                <a:solidFill>
                  <a:schemeClr val="tx2"/>
                </a:solidFill>
              </a:rPr>
              <a:t>Four Heroes Elementary School new combined K-5 elementary school consolidated by Oakwood and Southgate elementary schools</a:t>
            </a:r>
          </a:p>
          <a:p>
            <a:pPr marL="708660" lvl="2">
              <a:buClr>
                <a:schemeClr val="accent1"/>
              </a:buClr>
            </a:pPr>
            <a:r>
              <a:rPr lang="en-US" sz="2000" dirty="0" smtClean="0">
                <a:solidFill>
                  <a:schemeClr val="tx2"/>
                </a:solidFill>
              </a:rPr>
              <a:t>Harrison </a:t>
            </a:r>
            <a:r>
              <a:rPr lang="en-US" sz="2000" dirty="0">
                <a:solidFill>
                  <a:schemeClr val="tx2"/>
                </a:solidFill>
              </a:rPr>
              <a:t>Preparatory School new combined 6-12 prep school in partnership with Clover Park Technical College  </a:t>
            </a:r>
          </a:p>
          <a:p>
            <a:pPr marL="342900" lvl="1">
              <a:buClr>
                <a:schemeClr val="accent1"/>
              </a:buClr>
            </a:pPr>
            <a:endParaRPr lang="en-US" sz="2200" dirty="0">
              <a:solidFill>
                <a:schemeClr val="tx2"/>
              </a:solidFill>
            </a:endParaRPr>
          </a:p>
          <a:p>
            <a:pPr marL="411480" lvl="1" indent="0">
              <a:buNone/>
            </a:pPr>
            <a:endParaRPr lang="en-US" dirty="0" smtClean="0">
              <a:solidFill>
                <a:schemeClr val="tx2"/>
              </a:solidFill>
            </a:endParaRPr>
          </a:p>
          <a:p>
            <a:pPr marL="411480" lvl="1" indent="0">
              <a:buNone/>
            </a:pPr>
            <a:endParaRPr lang="en-US" dirty="0" smtClean="0">
              <a:solidFill>
                <a:schemeClr val="tx2"/>
              </a:solidFill>
            </a:endParaRPr>
          </a:p>
          <a:p>
            <a:pPr marL="411480" lvl="1" indent="0">
              <a:buNone/>
            </a:pPr>
            <a:endParaRPr lang="en-US" dirty="0" smtClean="0"/>
          </a:p>
        </p:txBody>
      </p:sp>
    </p:spTree>
    <p:extLst>
      <p:ext uri="{BB962C8B-B14F-4D97-AF65-F5344CB8AC3E}">
        <p14:creationId xmlns:p14="http://schemas.microsoft.com/office/powerpoint/2010/main" val="3181024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73162"/>
          </a:xfrm>
        </p:spPr>
        <p:txBody>
          <a:bodyPr>
            <a:noAutofit/>
          </a:bodyPr>
          <a:lstStyle/>
          <a:p>
            <a:r>
              <a:rPr lang="en-US" sz="3200" dirty="0"/>
              <a:t>CPSD Public Body Experience: 2001 - 2016</a:t>
            </a:r>
          </a:p>
        </p:txBody>
      </p:sp>
      <p:pic>
        <p:nvPicPr>
          <p:cNvPr id="6" name="Content Placeholder 5"/>
          <p:cNvPicPr>
            <a:picLocks noGrp="1" noChangeAspect="1"/>
          </p:cNvPicPr>
          <p:nvPr>
            <p:ph idx="4294967295"/>
          </p:nvPr>
        </p:nvPicPr>
        <p:blipFill>
          <a:blip r:embed="rId3"/>
          <a:stretch>
            <a:fillRect/>
          </a:stretch>
        </p:blipFill>
        <p:spPr>
          <a:xfrm>
            <a:off x="304800" y="1676400"/>
            <a:ext cx="7848600" cy="2895600"/>
          </a:xfrm>
          <a:prstGeom prst="rect">
            <a:avLst/>
          </a:prstGeom>
        </p:spPr>
      </p:pic>
    </p:spTree>
    <p:extLst>
      <p:ext uri="{BB962C8B-B14F-4D97-AF65-F5344CB8AC3E}">
        <p14:creationId xmlns:p14="http://schemas.microsoft.com/office/powerpoint/2010/main" val="3278706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50" dirty="0"/>
              <a:t>CPSD Team Experience </a:t>
            </a:r>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4318"/>
          <a:stretch/>
        </p:blipFill>
        <p:spPr>
          <a:xfrm>
            <a:off x="609600" y="1524000"/>
            <a:ext cx="7162800" cy="5295900"/>
          </a:xfrm>
        </p:spPr>
      </p:pic>
    </p:spTree>
    <p:extLst>
      <p:ext uri="{BB962C8B-B14F-4D97-AF65-F5344CB8AC3E}">
        <p14:creationId xmlns:p14="http://schemas.microsoft.com/office/powerpoint/2010/main" val="142886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CPSD Project Delivery Experience &amp; Qualifications</a:t>
            </a:r>
            <a:endParaRPr lang="en-US" sz="2800" dirty="0"/>
          </a:p>
        </p:txBody>
      </p:sp>
      <p:sp>
        <p:nvSpPr>
          <p:cNvPr id="3" name="Content Placeholder 2"/>
          <p:cNvSpPr>
            <a:spLocks noGrp="1"/>
          </p:cNvSpPr>
          <p:nvPr>
            <p:ph idx="1"/>
          </p:nvPr>
        </p:nvSpPr>
        <p:spPr/>
        <p:txBody>
          <a:bodyPr/>
          <a:lstStyle/>
          <a:p>
            <a:r>
              <a:rPr lang="en-US" dirty="0" smtClean="0">
                <a:solidFill>
                  <a:schemeClr val="tx2"/>
                </a:solidFill>
              </a:rPr>
              <a:t>Successfully passed </a:t>
            </a:r>
            <a:r>
              <a:rPr lang="en-US" b="1" dirty="0" smtClean="0">
                <a:solidFill>
                  <a:srgbClr val="0070C0"/>
                </a:solidFill>
              </a:rPr>
              <a:t>$450 M </a:t>
            </a:r>
            <a:r>
              <a:rPr lang="en-US" dirty="0" smtClean="0">
                <a:solidFill>
                  <a:schemeClr val="tx2"/>
                </a:solidFill>
              </a:rPr>
              <a:t>in Capital Improvement Funding since 2006</a:t>
            </a:r>
          </a:p>
          <a:p>
            <a:pPr lvl="1"/>
            <a:r>
              <a:rPr lang="en-US" dirty="0" smtClean="0">
                <a:solidFill>
                  <a:schemeClr val="tx2"/>
                </a:solidFill>
              </a:rPr>
              <a:t>$65 M in 2006</a:t>
            </a:r>
          </a:p>
          <a:p>
            <a:pPr lvl="1"/>
            <a:r>
              <a:rPr lang="en-US" dirty="0" smtClean="0">
                <a:solidFill>
                  <a:schemeClr val="tx2"/>
                </a:solidFill>
              </a:rPr>
              <a:t>$92M in 2010</a:t>
            </a:r>
          </a:p>
          <a:p>
            <a:pPr lvl="1"/>
            <a:r>
              <a:rPr lang="en-US" dirty="0" smtClean="0">
                <a:solidFill>
                  <a:schemeClr val="tx2"/>
                </a:solidFill>
              </a:rPr>
              <a:t>Nearly $300M was granted by the U.S. </a:t>
            </a:r>
            <a:r>
              <a:rPr lang="en-US" dirty="0">
                <a:solidFill>
                  <a:schemeClr val="tx2"/>
                </a:solidFill>
              </a:rPr>
              <a:t>D</a:t>
            </a:r>
            <a:r>
              <a:rPr lang="en-US" dirty="0" smtClean="0">
                <a:solidFill>
                  <a:schemeClr val="tx2"/>
                </a:solidFill>
              </a:rPr>
              <a:t>epartment of Defense Office of Economic Adjustment, state assistance and local funding to fix educational facilities on military installations</a:t>
            </a:r>
          </a:p>
          <a:p>
            <a:r>
              <a:rPr lang="en-US" dirty="0" smtClean="0">
                <a:solidFill>
                  <a:schemeClr val="tx2"/>
                </a:solidFill>
              </a:rPr>
              <a:t>Between 2006 and 2016 alone, funds were used for modernizations, replacements, and/or </a:t>
            </a:r>
            <a:r>
              <a:rPr lang="en-US" dirty="0">
                <a:solidFill>
                  <a:schemeClr val="tx2"/>
                </a:solidFill>
              </a:rPr>
              <a:t>b</a:t>
            </a:r>
            <a:r>
              <a:rPr lang="en-US" dirty="0" smtClean="0">
                <a:solidFill>
                  <a:schemeClr val="tx2"/>
                </a:solidFill>
              </a:rPr>
              <a:t>uild </a:t>
            </a:r>
            <a:r>
              <a:rPr lang="en-US" dirty="0">
                <a:solidFill>
                  <a:schemeClr val="tx2"/>
                </a:solidFill>
              </a:rPr>
              <a:t>a</a:t>
            </a:r>
            <a:r>
              <a:rPr lang="en-US" dirty="0" smtClean="0">
                <a:solidFill>
                  <a:schemeClr val="tx2"/>
                </a:solidFill>
              </a:rPr>
              <a:t>dditions to 11 public schools</a:t>
            </a:r>
          </a:p>
          <a:p>
            <a:pPr lvl="1"/>
            <a:r>
              <a:rPr lang="en-US" dirty="0" smtClean="0">
                <a:solidFill>
                  <a:schemeClr val="tx2"/>
                </a:solidFill>
              </a:rPr>
              <a:t>11 projects complete to date</a:t>
            </a:r>
            <a:endParaRPr lang="en-US" dirty="0" smtClean="0"/>
          </a:p>
          <a:p>
            <a:endParaRPr lang="en-US" dirty="0"/>
          </a:p>
        </p:txBody>
      </p:sp>
    </p:spTree>
    <p:extLst>
      <p:ext uri="{BB962C8B-B14F-4D97-AF65-F5344CB8AC3E}">
        <p14:creationId xmlns:p14="http://schemas.microsoft.com/office/powerpoint/2010/main" val="3742819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CPSD Project Delivery Experience &amp; Qualifications</a:t>
            </a:r>
          </a:p>
        </p:txBody>
      </p:sp>
      <p:sp>
        <p:nvSpPr>
          <p:cNvPr id="3" name="Content Placeholder 2"/>
          <p:cNvSpPr>
            <a:spLocks noGrp="1"/>
          </p:cNvSpPr>
          <p:nvPr>
            <p:ph idx="1"/>
          </p:nvPr>
        </p:nvSpPr>
        <p:spPr/>
        <p:txBody>
          <a:bodyPr/>
          <a:lstStyle/>
          <a:p>
            <a:pPr marL="685800" lvl="1" indent="-342900"/>
            <a:endParaRPr lang="en-US" dirty="0" smtClean="0"/>
          </a:p>
          <a:p>
            <a:endParaRPr lang="en-US" dirty="0"/>
          </a:p>
        </p:txBody>
      </p:sp>
      <p:sp>
        <p:nvSpPr>
          <p:cNvPr id="4" name="Content Placeholder 2"/>
          <p:cNvSpPr txBox="1">
            <a:spLocks/>
          </p:cNvSpPr>
          <p:nvPr/>
        </p:nvSpPr>
        <p:spPr>
          <a:xfrm>
            <a:off x="571499" y="1676400"/>
            <a:ext cx="7391401" cy="435133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solidFill>
                  <a:schemeClr val="tx2"/>
                </a:solidFill>
              </a:rPr>
              <a:t>7 successful GC/CM projects to include </a:t>
            </a:r>
            <a:r>
              <a:rPr lang="en-US" dirty="0">
                <a:solidFill>
                  <a:schemeClr val="tx2"/>
                </a:solidFill>
              </a:rPr>
              <a:t>6</a:t>
            </a:r>
            <a:r>
              <a:rPr lang="en-US" dirty="0" smtClean="0">
                <a:solidFill>
                  <a:schemeClr val="tx2"/>
                </a:solidFill>
              </a:rPr>
              <a:t> in the last 5 years </a:t>
            </a:r>
            <a:endParaRPr lang="en-US" dirty="0">
              <a:solidFill>
                <a:schemeClr val="tx2"/>
              </a:solidFill>
            </a:endParaRPr>
          </a:p>
          <a:p>
            <a:r>
              <a:rPr lang="en-US" dirty="0" smtClean="0">
                <a:solidFill>
                  <a:schemeClr val="tx2"/>
                </a:solidFill>
              </a:rPr>
              <a:t>Since 2006, CPSD has successfully delivered 11 large capital projects valued at approximately $418 million.</a:t>
            </a:r>
          </a:p>
          <a:p>
            <a:r>
              <a:rPr lang="en-US" dirty="0" smtClean="0">
                <a:solidFill>
                  <a:schemeClr val="tx2"/>
                </a:solidFill>
              </a:rPr>
              <a:t>All projects completed on time </a:t>
            </a:r>
          </a:p>
          <a:p>
            <a:r>
              <a:rPr lang="en-US" dirty="0" smtClean="0">
                <a:solidFill>
                  <a:schemeClr val="tx2"/>
                </a:solidFill>
              </a:rPr>
              <a:t>All project completed under budget</a:t>
            </a:r>
          </a:p>
          <a:p>
            <a:pPr marL="114300" indent="0">
              <a:buNone/>
            </a:pPr>
            <a:endParaRPr lang="en-US" dirty="0" smtClean="0">
              <a:solidFill>
                <a:schemeClr val="tx2"/>
              </a:solidFill>
            </a:endParaRPr>
          </a:p>
          <a:p>
            <a:endParaRPr lang="en-US" dirty="0">
              <a:solidFill>
                <a:schemeClr val="tx2"/>
              </a:solidFill>
            </a:endParaRPr>
          </a:p>
          <a:p>
            <a:endParaRPr lang="en-US" dirty="0" smtClean="0">
              <a:solidFill>
                <a:schemeClr val="tx2"/>
              </a:solidFill>
            </a:endParaRPr>
          </a:p>
          <a:p>
            <a:pPr marL="114300" indent="0">
              <a:buNone/>
            </a:pPr>
            <a:endParaRPr lang="en-US" dirty="0" smtClean="0">
              <a:solidFill>
                <a:schemeClr val="tx2"/>
              </a:solidFill>
            </a:endParaRPr>
          </a:p>
          <a:p>
            <a:pPr marL="114300" indent="0">
              <a:buNone/>
            </a:pPr>
            <a:endParaRPr lang="en-US" dirty="0" smtClean="0">
              <a:solidFill>
                <a:schemeClr val="tx2"/>
              </a:solidFill>
            </a:endParaRPr>
          </a:p>
          <a:p>
            <a:pPr marL="114300" indent="0">
              <a:buNone/>
            </a:pPr>
            <a:endParaRPr lang="en-US" dirty="0" smtClean="0">
              <a:solidFill>
                <a:schemeClr val="tx2"/>
              </a:solidFill>
            </a:endParaRPr>
          </a:p>
          <a:p>
            <a:pPr marL="114300" indent="0">
              <a:buNone/>
            </a:pPr>
            <a:endParaRPr lang="en-US" dirty="0" smtClean="0">
              <a:solidFill>
                <a:srgbClr val="FF0000"/>
              </a:solidFill>
            </a:endParaRPr>
          </a:p>
        </p:txBody>
      </p:sp>
    </p:spTree>
    <p:extLst>
      <p:ext uri="{BB962C8B-B14F-4D97-AF65-F5344CB8AC3E}">
        <p14:creationId xmlns:p14="http://schemas.microsoft.com/office/powerpoint/2010/main" val="1598182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GC/CM Experience </a:t>
            </a:r>
            <a:endParaRPr lang="en-US" sz="4800" dirty="0"/>
          </a:p>
        </p:txBody>
      </p:sp>
      <p:sp>
        <p:nvSpPr>
          <p:cNvPr id="17" name="Content Placeholder 16"/>
          <p:cNvSpPr>
            <a:spLocks noGrp="1"/>
          </p:cNvSpPr>
          <p:nvPr>
            <p:ph idx="1"/>
          </p:nvPr>
        </p:nvSpPr>
        <p:spPr/>
        <p:txBody>
          <a:bodyPr>
            <a:normAutofit/>
          </a:bodyPr>
          <a:lstStyle/>
          <a:p>
            <a:r>
              <a:rPr lang="en-US" dirty="0" smtClean="0"/>
              <a:t>GC/CM Project History, 6 projects:</a:t>
            </a:r>
          </a:p>
          <a:p>
            <a:pPr marL="114300" indent="0">
              <a:buNone/>
            </a:pPr>
            <a:r>
              <a:rPr lang="en-US" dirty="0" smtClean="0"/>
              <a:t>	(1) Carter Lake Elementary School</a:t>
            </a:r>
          </a:p>
          <a:p>
            <a:pPr marL="114300" indent="0">
              <a:buNone/>
            </a:pPr>
            <a:r>
              <a:rPr lang="en-US" dirty="0"/>
              <a:t>	</a:t>
            </a:r>
            <a:r>
              <a:rPr lang="en-US" dirty="0" smtClean="0"/>
              <a:t>(2) </a:t>
            </a:r>
            <a:r>
              <a:rPr lang="en-US" dirty="0"/>
              <a:t>H</a:t>
            </a:r>
            <a:r>
              <a:rPr lang="en-US" dirty="0" smtClean="0"/>
              <a:t>illside Elementary School</a:t>
            </a:r>
          </a:p>
          <a:p>
            <a:pPr marL="114300" indent="0">
              <a:buNone/>
            </a:pPr>
            <a:r>
              <a:rPr lang="en-US" dirty="0"/>
              <a:t>	</a:t>
            </a:r>
            <a:r>
              <a:rPr lang="en-US" dirty="0" smtClean="0"/>
              <a:t>(3) Rainier Elementary School</a:t>
            </a:r>
          </a:p>
          <a:p>
            <a:pPr marL="114300" indent="0">
              <a:buNone/>
            </a:pPr>
            <a:r>
              <a:rPr lang="en-US" dirty="0"/>
              <a:t>	</a:t>
            </a:r>
            <a:r>
              <a:rPr lang="en-US" dirty="0" smtClean="0"/>
              <a:t>(4) Meriwether Elementary School</a:t>
            </a:r>
          </a:p>
          <a:p>
            <a:pPr marL="114300" indent="0">
              <a:buNone/>
            </a:pPr>
            <a:r>
              <a:rPr lang="en-US" dirty="0"/>
              <a:t>	</a:t>
            </a:r>
            <a:r>
              <a:rPr lang="en-US" dirty="0" smtClean="0"/>
              <a:t>(5) Beachwood Elementary School</a:t>
            </a:r>
          </a:p>
          <a:p>
            <a:pPr marL="114300" indent="0">
              <a:buNone/>
            </a:pPr>
            <a:r>
              <a:rPr lang="en-US" dirty="0" smtClean="0"/>
              <a:t>             (6) Evergreen Elementary School</a:t>
            </a:r>
          </a:p>
          <a:p>
            <a:pPr marL="114300" indent="0">
              <a:buNone/>
            </a:pPr>
            <a:endParaRPr lang="en-US" dirty="0" smtClean="0"/>
          </a:p>
          <a:p>
            <a:r>
              <a:rPr lang="en-US" dirty="0" smtClean="0"/>
              <a:t>GC/CM Project Organization Chart</a:t>
            </a:r>
          </a:p>
          <a:p>
            <a:endParaRPr lang="en-US" dirty="0" smtClean="0"/>
          </a:p>
          <a:p>
            <a:r>
              <a:rPr lang="en-US" dirty="0" smtClean="0"/>
              <a:t>GC/CM Roles and Responsibilities</a:t>
            </a:r>
          </a:p>
          <a:p>
            <a:endParaRPr lang="en-US" dirty="0" smtClean="0"/>
          </a:p>
          <a:p>
            <a:endParaRPr lang="en-US" dirty="0" smtClean="0"/>
          </a:p>
          <a:p>
            <a:endParaRPr lang="en-US" dirty="0"/>
          </a:p>
        </p:txBody>
      </p:sp>
    </p:spTree>
    <p:extLst>
      <p:ext uri="{BB962C8B-B14F-4D97-AF65-F5344CB8AC3E}">
        <p14:creationId xmlns:p14="http://schemas.microsoft.com/office/powerpoint/2010/main" val="3485105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Carter Lake Elementary School</a:t>
            </a:r>
            <a:br>
              <a:rPr lang="en-US" dirty="0" smtClean="0"/>
            </a:br>
            <a:r>
              <a:rPr lang="en-US" sz="2100" dirty="0" smtClean="0">
                <a:solidFill>
                  <a:prstClr val="black"/>
                </a:solidFill>
              </a:rPr>
              <a:t>Replacement</a:t>
            </a:r>
            <a:endParaRPr lang="en-US" dirty="0"/>
          </a:p>
        </p:txBody>
      </p:sp>
      <p:sp>
        <p:nvSpPr>
          <p:cNvPr id="3" name="Content Placeholder 2"/>
          <p:cNvSpPr>
            <a:spLocks noGrp="1"/>
          </p:cNvSpPr>
          <p:nvPr>
            <p:ph sz="half" idx="1"/>
          </p:nvPr>
        </p:nvSpPr>
        <p:spPr>
          <a:xfrm>
            <a:off x="457200" y="1555242"/>
            <a:ext cx="3657600" cy="4590288"/>
          </a:xfrm>
        </p:spPr>
        <p:txBody>
          <a:bodyPr>
            <a:normAutofit/>
          </a:bodyPr>
          <a:lstStyle/>
          <a:p>
            <a:pPr lvl="0"/>
            <a:endParaRPr lang="en-US" sz="1800" dirty="0" smtClean="0">
              <a:solidFill>
                <a:prstClr val="black"/>
              </a:solidFill>
            </a:endParaRPr>
          </a:p>
          <a:p>
            <a:pPr marL="114300" lvl="0" indent="0">
              <a:buNone/>
            </a:pPr>
            <a:endParaRPr lang="en-US" sz="1800" dirty="0" smtClean="0">
              <a:solidFill>
                <a:prstClr val="black"/>
              </a:solidFill>
            </a:endParaRPr>
          </a:p>
          <a:p>
            <a:pPr lvl="0"/>
            <a:r>
              <a:rPr lang="en-US" sz="1800" dirty="0" smtClean="0">
                <a:solidFill>
                  <a:prstClr val="black"/>
                </a:solidFill>
              </a:rPr>
              <a:t>Planned </a:t>
            </a:r>
            <a:r>
              <a:rPr lang="en-US" sz="1800" dirty="0">
                <a:solidFill>
                  <a:prstClr val="black"/>
                </a:solidFill>
              </a:rPr>
              <a:t>Start: </a:t>
            </a:r>
            <a:r>
              <a:rPr lang="en-US" sz="1800" dirty="0" smtClean="0">
                <a:solidFill>
                  <a:prstClr val="black"/>
                </a:solidFill>
              </a:rPr>
              <a:t>2012</a:t>
            </a:r>
            <a:endParaRPr lang="en-US" sz="1800" dirty="0">
              <a:solidFill>
                <a:prstClr val="black"/>
              </a:solidFill>
            </a:endParaRPr>
          </a:p>
          <a:p>
            <a:pPr lvl="0"/>
            <a:r>
              <a:rPr lang="en-US" sz="1800" dirty="0">
                <a:solidFill>
                  <a:prstClr val="black"/>
                </a:solidFill>
              </a:rPr>
              <a:t>Actual Start: </a:t>
            </a:r>
            <a:r>
              <a:rPr lang="en-US" sz="1800" dirty="0" smtClean="0">
                <a:solidFill>
                  <a:prstClr val="black"/>
                </a:solidFill>
              </a:rPr>
              <a:t>2012</a:t>
            </a:r>
            <a:endParaRPr lang="en-US" sz="1800" dirty="0">
              <a:solidFill>
                <a:prstClr val="black"/>
              </a:solidFill>
            </a:endParaRPr>
          </a:p>
          <a:p>
            <a:pPr lvl="0"/>
            <a:endParaRPr lang="en-US" sz="1800" dirty="0">
              <a:solidFill>
                <a:prstClr val="black"/>
              </a:solidFill>
            </a:endParaRPr>
          </a:p>
          <a:p>
            <a:pPr lvl="0"/>
            <a:r>
              <a:rPr lang="en-US" sz="1800" dirty="0">
                <a:solidFill>
                  <a:prstClr val="black"/>
                </a:solidFill>
              </a:rPr>
              <a:t>Planned Finish: </a:t>
            </a:r>
            <a:r>
              <a:rPr lang="en-US" sz="1800" dirty="0" smtClean="0">
                <a:solidFill>
                  <a:prstClr val="black"/>
                </a:solidFill>
              </a:rPr>
              <a:t>2013</a:t>
            </a:r>
            <a:endParaRPr lang="en-US" sz="1800" dirty="0">
              <a:solidFill>
                <a:prstClr val="black"/>
              </a:solidFill>
            </a:endParaRPr>
          </a:p>
          <a:p>
            <a:pPr lvl="0"/>
            <a:r>
              <a:rPr lang="en-US" sz="1800" dirty="0">
                <a:solidFill>
                  <a:prstClr val="black"/>
                </a:solidFill>
              </a:rPr>
              <a:t>Actual Finish: </a:t>
            </a:r>
            <a:r>
              <a:rPr lang="en-US" sz="1800" dirty="0" smtClean="0">
                <a:solidFill>
                  <a:prstClr val="black"/>
                </a:solidFill>
              </a:rPr>
              <a:t>2013</a:t>
            </a:r>
            <a:endParaRPr lang="en-US" sz="1800" dirty="0">
              <a:solidFill>
                <a:prstClr val="black"/>
              </a:solidFill>
            </a:endParaRPr>
          </a:p>
          <a:p>
            <a:pPr marL="114300" lvl="0" indent="0">
              <a:buNone/>
            </a:pPr>
            <a:endParaRPr lang="en-US" sz="1800" dirty="0">
              <a:solidFill>
                <a:prstClr val="black"/>
              </a:solidFill>
            </a:endParaRPr>
          </a:p>
          <a:p>
            <a:pPr lvl="0"/>
            <a:r>
              <a:rPr lang="en-US" sz="1800" dirty="0">
                <a:solidFill>
                  <a:prstClr val="black"/>
                </a:solidFill>
              </a:rPr>
              <a:t>Planned Budget: </a:t>
            </a:r>
            <a:r>
              <a:rPr lang="en-US" sz="1800" dirty="0" smtClean="0">
                <a:solidFill>
                  <a:prstClr val="black"/>
                </a:solidFill>
              </a:rPr>
              <a:t>$31,146,555</a:t>
            </a:r>
            <a:endParaRPr lang="en-US" sz="1800" dirty="0">
              <a:solidFill>
                <a:prstClr val="black"/>
              </a:solidFill>
            </a:endParaRPr>
          </a:p>
          <a:p>
            <a:pPr lvl="0"/>
            <a:r>
              <a:rPr lang="en-US" sz="1800" dirty="0">
                <a:solidFill>
                  <a:prstClr val="black"/>
                </a:solidFill>
              </a:rPr>
              <a:t>Actual Budget: </a:t>
            </a:r>
            <a:r>
              <a:rPr lang="en-US" sz="1800" dirty="0" smtClean="0">
                <a:solidFill>
                  <a:prstClr val="black"/>
                </a:solidFill>
              </a:rPr>
              <a:t>$28,726,3354</a:t>
            </a:r>
            <a:endParaRPr lang="en-US" sz="1800" dirty="0">
              <a:solidFill>
                <a:prstClr val="black"/>
              </a:solidFill>
            </a:endParaRPr>
          </a:p>
          <a:p>
            <a:pPr lvl="0"/>
            <a:r>
              <a:rPr lang="en-US" sz="1800" dirty="0">
                <a:solidFill>
                  <a:prstClr val="black"/>
                </a:solidFill>
              </a:rPr>
              <a:t>Budget Variance: </a:t>
            </a:r>
            <a:r>
              <a:rPr lang="en-US" sz="1800" dirty="0" smtClean="0">
                <a:solidFill>
                  <a:prstClr val="black"/>
                </a:solidFill>
              </a:rPr>
              <a:t>-7.77%</a:t>
            </a:r>
          </a:p>
          <a:p>
            <a:pPr lvl="0"/>
            <a:endParaRPr lang="en-US" sz="1800" dirty="0">
              <a:solidFill>
                <a:prstClr val="black"/>
              </a:solidFill>
            </a:endParaRPr>
          </a:p>
          <a:p>
            <a:pPr lvl="0"/>
            <a:endParaRPr lang="en-US" sz="1800" dirty="0" smtClean="0">
              <a:solidFill>
                <a:prstClr val="black"/>
              </a:solidFill>
            </a:endParaRP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3400" y="4000340"/>
            <a:ext cx="3200400" cy="2126140"/>
          </a:xfrm>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6085" t="5883" r="5223" b="8011"/>
          <a:stretch/>
        </p:blipFill>
        <p:spPr bwMode="auto">
          <a:xfrm>
            <a:off x="4343400" y="1555242"/>
            <a:ext cx="3200400" cy="2057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744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Hillside Elementary School</a:t>
            </a:r>
            <a:br>
              <a:rPr lang="en-US" dirty="0" smtClean="0"/>
            </a:br>
            <a:r>
              <a:rPr lang="en-US" sz="2100" dirty="0" smtClean="0">
                <a:solidFill>
                  <a:prstClr val="black"/>
                </a:solidFill>
              </a:rPr>
              <a:t>Replacement</a:t>
            </a:r>
            <a:endParaRPr lang="en-US" dirty="0"/>
          </a:p>
        </p:txBody>
      </p:sp>
      <p:sp>
        <p:nvSpPr>
          <p:cNvPr id="3" name="Content Placeholder 2"/>
          <p:cNvSpPr>
            <a:spLocks noGrp="1"/>
          </p:cNvSpPr>
          <p:nvPr>
            <p:ph sz="half" idx="1"/>
          </p:nvPr>
        </p:nvSpPr>
        <p:spPr/>
        <p:txBody>
          <a:bodyPr/>
          <a:lstStyle/>
          <a:p>
            <a:pPr lvl="0"/>
            <a:endParaRPr lang="en-US" sz="1800" dirty="0" smtClean="0">
              <a:solidFill>
                <a:prstClr val="black"/>
              </a:solidFill>
            </a:endParaRPr>
          </a:p>
          <a:p>
            <a:pPr lvl="0"/>
            <a:endParaRPr lang="en-US" sz="1800" dirty="0" smtClean="0">
              <a:solidFill>
                <a:prstClr val="black"/>
              </a:solidFill>
            </a:endParaRPr>
          </a:p>
          <a:p>
            <a:pPr lvl="0"/>
            <a:r>
              <a:rPr lang="en-US" sz="1800" dirty="0" smtClean="0">
                <a:solidFill>
                  <a:prstClr val="black"/>
                </a:solidFill>
              </a:rPr>
              <a:t>Planned </a:t>
            </a:r>
            <a:r>
              <a:rPr lang="en-US" sz="1800" dirty="0">
                <a:solidFill>
                  <a:prstClr val="black"/>
                </a:solidFill>
              </a:rPr>
              <a:t>Start: </a:t>
            </a:r>
            <a:r>
              <a:rPr lang="en-US" sz="1800" dirty="0" smtClean="0">
                <a:solidFill>
                  <a:prstClr val="black"/>
                </a:solidFill>
              </a:rPr>
              <a:t>2012</a:t>
            </a:r>
            <a:endParaRPr lang="en-US" sz="1800" dirty="0">
              <a:solidFill>
                <a:prstClr val="black"/>
              </a:solidFill>
            </a:endParaRPr>
          </a:p>
          <a:p>
            <a:pPr lvl="0"/>
            <a:r>
              <a:rPr lang="en-US" sz="1800" dirty="0">
                <a:solidFill>
                  <a:prstClr val="black"/>
                </a:solidFill>
              </a:rPr>
              <a:t>Actual Start: </a:t>
            </a:r>
            <a:r>
              <a:rPr lang="en-US" sz="1800" dirty="0" smtClean="0">
                <a:solidFill>
                  <a:prstClr val="black"/>
                </a:solidFill>
              </a:rPr>
              <a:t>2012</a:t>
            </a:r>
            <a:endParaRPr lang="en-US" sz="1800" dirty="0">
              <a:solidFill>
                <a:prstClr val="black"/>
              </a:solidFill>
            </a:endParaRPr>
          </a:p>
          <a:p>
            <a:pPr lvl="0"/>
            <a:endParaRPr lang="en-US" sz="1800" dirty="0">
              <a:solidFill>
                <a:prstClr val="black"/>
              </a:solidFill>
            </a:endParaRPr>
          </a:p>
          <a:p>
            <a:pPr lvl="0"/>
            <a:r>
              <a:rPr lang="en-US" sz="1800" dirty="0">
                <a:solidFill>
                  <a:prstClr val="black"/>
                </a:solidFill>
              </a:rPr>
              <a:t>Planned Finish: </a:t>
            </a:r>
            <a:r>
              <a:rPr lang="en-US" sz="1800" dirty="0" smtClean="0">
                <a:solidFill>
                  <a:prstClr val="black"/>
                </a:solidFill>
              </a:rPr>
              <a:t>2013</a:t>
            </a:r>
            <a:endParaRPr lang="en-US" sz="1800" dirty="0">
              <a:solidFill>
                <a:prstClr val="black"/>
              </a:solidFill>
            </a:endParaRPr>
          </a:p>
          <a:p>
            <a:pPr lvl="0"/>
            <a:r>
              <a:rPr lang="en-US" sz="1800" dirty="0">
                <a:solidFill>
                  <a:prstClr val="black"/>
                </a:solidFill>
              </a:rPr>
              <a:t>Actual Finish: </a:t>
            </a:r>
            <a:r>
              <a:rPr lang="en-US" sz="1800" dirty="0" smtClean="0">
                <a:solidFill>
                  <a:prstClr val="black"/>
                </a:solidFill>
              </a:rPr>
              <a:t>2013</a:t>
            </a:r>
            <a:endParaRPr lang="en-US" sz="1800" dirty="0">
              <a:solidFill>
                <a:prstClr val="black"/>
              </a:solidFill>
            </a:endParaRPr>
          </a:p>
          <a:p>
            <a:pPr lvl="0"/>
            <a:endParaRPr lang="en-US" sz="1800" dirty="0">
              <a:solidFill>
                <a:prstClr val="black"/>
              </a:solidFill>
            </a:endParaRPr>
          </a:p>
          <a:p>
            <a:pPr lvl="0"/>
            <a:r>
              <a:rPr lang="en-US" sz="1800" dirty="0">
                <a:solidFill>
                  <a:prstClr val="black"/>
                </a:solidFill>
              </a:rPr>
              <a:t>Planned Budget: $</a:t>
            </a:r>
            <a:r>
              <a:rPr lang="en-US" sz="1800" dirty="0" smtClean="0">
                <a:solidFill>
                  <a:prstClr val="black"/>
                </a:solidFill>
              </a:rPr>
              <a:t>32,947,967</a:t>
            </a:r>
            <a:endParaRPr lang="en-US" sz="1800" dirty="0">
              <a:solidFill>
                <a:prstClr val="black"/>
              </a:solidFill>
            </a:endParaRPr>
          </a:p>
          <a:p>
            <a:pPr lvl="0"/>
            <a:r>
              <a:rPr lang="en-US" sz="1800" dirty="0">
                <a:solidFill>
                  <a:prstClr val="black"/>
                </a:solidFill>
              </a:rPr>
              <a:t>Actual Budget: </a:t>
            </a:r>
            <a:r>
              <a:rPr lang="en-US" sz="1800" dirty="0" smtClean="0">
                <a:solidFill>
                  <a:prstClr val="black"/>
                </a:solidFill>
              </a:rPr>
              <a:t>$30,365,905</a:t>
            </a:r>
            <a:endParaRPr lang="en-US" sz="1800" dirty="0">
              <a:solidFill>
                <a:prstClr val="black"/>
              </a:solidFill>
            </a:endParaRPr>
          </a:p>
          <a:p>
            <a:pPr lvl="0"/>
            <a:r>
              <a:rPr lang="en-US" sz="1800" dirty="0">
                <a:solidFill>
                  <a:prstClr val="black"/>
                </a:solidFill>
              </a:rPr>
              <a:t>Budget Variance: </a:t>
            </a:r>
            <a:r>
              <a:rPr lang="en-US" sz="1800" dirty="0" smtClean="0">
                <a:solidFill>
                  <a:prstClr val="black"/>
                </a:solidFill>
              </a:rPr>
              <a:t>-7.84%</a:t>
            </a:r>
            <a:endParaRPr lang="en-US" sz="1800" dirty="0">
              <a:solidFill>
                <a:prstClr val="black"/>
              </a:solidFill>
            </a:endParaRP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0075" y="1701720"/>
            <a:ext cx="3276600" cy="2186147"/>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975" y="4038600"/>
            <a:ext cx="3314700" cy="2209800"/>
          </a:xfrm>
          <a:prstGeom prst="rect">
            <a:avLst/>
          </a:prstGeom>
        </p:spPr>
      </p:pic>
    </p:spTree>
    <p:extLst>
      <p:ext uri="{BB962C8B-B14F-4D97-AF65-F5344CB8AC3E}">
        <p14:creationId xmlns:p14="http://schemas.microsoft.com/office/powerpoint/2010/main" val="2954033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pPr algn="ctr"/>
            <a:r>
              <a:rPr lang="en-US" sz="4400" dirty="0" smtClean="0"/>
              <a:t>Agenda</a:t>
            </a:r>
            <a:endParaRPr lang="en-US" sz="4400" dirty="0"/>
          </a:p>
        </p:txBody>
      </p:sp>
      <p:sp>
        <p:nvSpPr>
          <p:cNvPr id="3" name="Content Placeholder 2"/>
          <p:cNvSpPr>
            <a:spLocks noGrp="1"/>
          </p:cNvSpPr>
          <p:nvPr>
            <p:ph idx="1"/>
          </p:nvPr>
        </p:nvSpPr>
        <p:spPr>
          <a:xfrm>
            <a:off x="76200" y="1376736"/>
            <a:ext cx="8283926" cy="5176463"/>
          </a:xfrm>
        </p:spPr>
        <p:txBody>
          <a:bodyPr>
            <a:normAutofit lnSpcReduction="10000"/>
          </a:bodyPr>
          <a:lstStyle/>
          <a:p>
            <a:r>
              <a:rPr lang="en-US" sz="2800" dirty="0" smtClean="0">
                <a:solidFill>
                  <a:schemeClr val="tx2"/>
                </a:solidFill>
              </a:rPr>
              <a:t>Presenting Team</a:t>
            </a:r>
          </a:p>
          <a:p>
            <a:r>
              <a:rPr lang="en-US" sz="2800" dirty="0" smtClean="0">
                <a:solidFill>
                  <a:schemeClr val="tx2"/>
                </a:solidFill>
              </a:rPr>
              <a:t>Clover Park School District</a:t>
            </a:r>
          </a:p>
          <a:p>
            <a:r>
              <a:rPr lang="en-US" sz="2800" dirty="0" smtClean="0">
                <a:solidFill>
                  <a:schemeClr val="tx2"/>
                </a:solidFill>
              </a:rPr>
              <a:t>Agency Organization Chart</a:t>
            </a:r>
          </a:p>
          <a:p>
            <a:r>
              <a:rPr lang="en-US" sz="2800" dirty="0" smtClean="0">
                <a:solidFill>
                  <a:schemeClr val="tx2"/>
                </a:solidFill>
              </a:rPr>
              <a:t>Capital Planning &amp; Construction Org Chart</a:t>
            </a:r>
          </a:p>
          <a:p>
            <a:r>
              <a:rPr lang="en-US" sz="2800" dirty="0" smtClean="0">
                <a:solidFill>
                  <a:schemeClr val="tx2"/>
                </a:solidFill>
              </a:rPr>
              <a:t>GC/CM Experience</a:t>
            </a:r>
          </a:p>
          <a:p>
            <a:r>
              <a:rPr lang="en-US" sz="2800" dirty="0" smtClean="0">
                <a:solidFill>
                  <a:schemeClr val="tx2"/>
                </a:solidFill>
              </a:rPr>
              <a:t>GC/CM Team Experience</a:t>
            </a:r>
          </a:p>
          <a:p>
            <a:r>
              <a:rPr lang="en-US" sz="2800" dirty="0" smtClean="0">
                <a:solidFill>
                  <a:schemeClr val="tx2"/>
                </a:solidFill>
              </a:rPr>
              <a:t>GC/CM Lessons Learned</a:t>
            </a:r>
          </a:p>
          <a:p>
            <a:r>
              <a:rPr lang="en-US" sz="2800" dirty="0" smtClean="0">
                <a:solidFill>
                  <a:schemeClr val="tx2"/>
                </a:solidFill>
              </a:rPr>
              <a:t>Delivery Method Determination</a:t>
            </a:r>
          </a:p>
          <a:p>
            <a:r>
              <a:rPr lang="en-US" sz="2800" dirty="0">
                <a:solidFill>
                  <a:schemeClr val="tx2"/>
                </a:solidFill>
              </a:rPr>
              <a:t>GC/CM Candidate Projects</a:t>
            </a:r>
          </a:p>
          <a:p>
            <a:r>
              <a:rPr lang="en-US" sz="2800" dirty="0">
                <a:solidFill>
                  <a:schemeClr val="tx2"/>
                </a:solidFill>
              </a:rPr>
              <a:t>Business Equity </a:t>
            </a:r>
            <a:endParaRPr lang="en-US" sz="2800" dirty="0" smtClean="0">
              <a:solidFill>
                <a:schemeClr val="tx2"/>
              </a:solidFill>
            </a:endParaRPr>
          </a:p>
          <a:p>
            <a:r>
              <a:rPr lang="en-US" sz="2800" dirty="0" smtClean="0">
                <a:solidFill>
                  <a:schemeClr val="tx2"/>
                </a:solidFill>
              </a:rPr>
              <a:t>Summary</a:t>
            </a:r>
          </a:p>
          <a:p>
            <a:endParaRPr lang="en-US" dirty="0"/>
          </a:p>
        </p:txBody>
      </p:sp>
    </p:spTree>
    <p:extLst>
      <p:ext uri="{BB962C8B-B14F-4D97-AF65-F5344CB8AC3E}">
        <p14:creationId xmlns:p14="http://schemas.microsoft.com/office/powerpoint/2010/main" val="1253601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Rainier Elementary School</a:t>
            </a:r>
            <a:br>
              <a:rPr lang="en-US" dirty="0" smtClean="0"/>
            </a:br>
            <a:r>
              <a:rPr lang="en-US" sz="2100" dirty="0" smtClean="0">
                <a:solidFill>
                  <a:prstClr val="black"/>
                </a:solidFill>
              </a:rPr>
              <a:t>Replacement</a:t>
            </a:r>
            <a:endParaRPr lang="en-US" dirty="0"/>
          </a:p>
        </p:txBody>
      </p:sp>
      <p:sp>
        <p:nvSpPr>
          <p:cNvPr id="3" name="Content Placeholder 2"/>
          <p:cNvSpPr>
            <a:spLocks noGrp="1"/>
          </p:cNvSpPr>
          <p:nvPr>
            <p:ph sz="half" idx="1"/>
          </p:nvPr>
        </p:nvSpPr>
        <p:spPr/>
        <p:txBody>
          <a:bodyPr>
            <a:normAutofit/>
          </a:bodyPr>
          <a:lstStyle/>
          <a:p>
            <a:pPr lvl="0"/>
            <a:endParaRPr lang="en-US" sz="1800" dirty="0" smtClean="0">
              <a:solidFill>
                <a:prstClr val="black"/>
              </a:solidFill>
            </a:endParaRPr>
          </a:p>
          <a:p>
            <a:pPr marL="114300" lvl="0" indent="0">
              <a:buNone/>
            </a:pPr>
            <a:endParaRPr lang="en-US" sz="1800" dirty="0" smtClean="0">
              <a:solidFill>
                <a:prstClr val="black"/>
              </a:solidFill>
            </a:endParaRPr>
          </a:p>
          <a:p>
            <a:pPr lvl="0"/>
            <a:r>
              <a:rPr lang="en-US" sz="1800" dirty="0" smtClean="0">
                <a:solidFill>
                  <a:prstClr val="black"/>
                </a:solidFill>
              </a:rPr>
              <a:t>Planned </a:t>
            </a:r>
            <a:r>
              <a:rPr lang="en-US" sz="1800" dirty="0">
                <a:solidFill>
                  <a:prstClr val="black"/>
                </a:solidFill>
              </a:rPr>
              <a:t>Start: </a:t>
            </a:r>
            <a:r>
              <a:rPr lang="en-US" sz="1800" dirty="0" smtClean="0">
                <a:solidFill>
                  <a:prstClr val="black"/>
                </a:solidFill>
              </a:rPr>
              <a:t>2013</a:t>
            </a:r>
            <a:endParaRPr lang="en-US" sz="1800" dirty="0">
              <a:solidFill>
                <a:prstClr val="black"/>
              </a:solidFill>
            </a:endParaRPr>
          </a:p>
          <a:p>
            <a:pPr lvl="0"/>
            <a:r>
              <a:rPr lang="en-US" sz="1800" dirty="0">
                <a:solidFill>
                  <a:prstClr val="black"/>
                </a:solidFill>
              </a:rPr>
              <a:t>Actual Start: </a:t>
            </a:r>
            <a:r>
              <a:rPr lang="en-US" sz="1800" dirty="0" smtClean="0">
                <a:solidFill>
                  <a:prstClr val="black"/>
                </a:solidFill>
              </a:rPr>
              <a:t>2013</a:t>
            </a:r>
            <a:endParaRPr lang="en-US" sz="1800" dirty="0">
              <a:solidFill>
                <a:prstClr val="black"/>
              </a:solidFill>
            </a:endParaRPr>
          </a:p>
          <a:p>
            <a:pPr lvl="0"/>
            <a:endParaRPr lang="en-US" sz="1800" dirty="0">
              <a:solidFill>
                <a:prstClr val="black"/>
              </a:solidFill>
            </a:endParaRPr>
          </a:p>
          <a:p>
            <a:pPr lvl="0"/>
            <a:r>
              <a:rPr lang="en-US" sz="1800" dirty="0">
                <a:solidFill>
                  <a:prstClr val="black"/>
                </a:solidFill>
              </a:rPr>
              <a:t>Planned Finish: </a:t>
            </a:r>
            <a:r>
              <a:rPr lang="en-US" sz="1800" dirty="0" smtClean="0">
                <a:solidFill>
                  <a:prstClr val="black"/>
                </a:solidFill>
              </a:rPr>
              <a:t>2014</a:t>
            </a:r>
            <a:endParaRPr lang="en-US" sz="1800" dirty="0">
              <a:solidFill>
                <a:prstClr val="black"/>
              </a:solidFill>
            </a:endParaRPr>
          </a:p>
          <a:p>
            <a:pPr lvl="0"/>
            <a:r>
              <a:rPr lang="en-US" sz="1800" dirty="0">
                <a:solidFill>
                  <a:prstClr val="black"/>
                </a:solidFill>
              </a:rPr>
              <a:t>Actual Finish: </a:t>
            </a:r>
            <a:r>
              <a:rPr lang="en-US" sz="1800" dirty="0" smtClean="0">
                <a:solidFill>
                  <a:prstClr val="black"/>
                </a:solidFill>
              </a:rPr>
              <a:t>2014</a:t>
            </a:r>
            <a:endParaRPr lang="en-US" sz="1800" dirty="0">
              <a:solidFill>
                <a:prstClr val="black"/>
              </a:solidFill>
            </a:endParaRPr>
          </a:p>
          <a:p>
            <a:pPr lvl="0"/>
            <a:endParaRPr lang="en-US" sz="1800" dirty="0">
              <a:solidFill>
                <a:prstClr val="black"/>
              </a:solidFill>
            </a:endParaRPr>
          </a:p>
          <a:p>
            <a:pPr lvl="0"/>
            <a:r>
              <a:rPr lang="en-US" sz="1800" dirty="0">
                <a:solidFill>
                  <a:prstClr val="black"/>
                </a:solidFill>
              </a:rPr>
              <a:t>Planned Budget: </a:t>
            </a:r>
            <a:r>
              <a:rPr lang="en-US" sz="1800" dirty="0" smtClean="0">
                <a:solidFill>
                  <a:prstClr val="black"/>
                </a:solidFill>
              </a:rPr>
              <a:t>$38,588,472</a:t>
            </a:r>
            <a:endParaRPr lang="en-US" sz="1800" dirty="0">
              <a:solidFill>
                <a:prstClr val="black"/>
              </a:solidFill>
            </a:endParaRPr>
          </a:p>
          <a:p>
            <a:pPr lvl="0"/>
            <a:r>
              <a:rPr lang="en-US" sz="1800" dirty="0">
                <a:solidFill>
                  <a:prstClr val="black"/>
                </a:solidFill>
              </a:rPr>
              <a:t>Actual Budget: </a:t>
            </a:r>
            <a:r>
              <a:rPr lang="en-US" sz="1800" dirty="0" smtClean="0">
                <a:solidFill>
                  <a:prstClr val="black"/>
                </a:solidFill>
              </a:rPr>
              <a:t>$33,323,220</a:t>
            </a:r>
            <a:endParaRPr lang="en-US" sz="1800" dirty="0">
              <a:solidFill>
                <a:prstClr val="black"/>
              </a:solidFill>
            </a:endParaRPr>
          </a:p>
          <a:p>
            <a:pPr lvl="0"/>
            <a:r>
              <a:rPr lang="en-US" sz="1800" dirty="0">
                <a:solidFill>
                  <a:prstClr val="black"/>
                </a:solidFill>
              </a:rPr>
              <a:t>Budget Variance: </a:t>
            </a:r>
            <a:r>
              <a:rPr lang="en-US" sz="1800" dirty="0" smtClean="0">
                <a:solidFill>
                  <a:prstClr val="black"/>
                </a:solidFill>
              </a:rPr>
              <a:t>-13.64%</a:t>
            </a:r>
          </a:p>
          <a:p>
            <a:pPr lvl="0"/>
            <a:endParaRPr lang="en-US" sz="1800" dirty="0">
              <a:solidFill>
                <a:prstClr val="black"/>
              </a:solidFill>
            </a:endParaRPr>
          </a:p>
          <a:p>
            <a:pPr marL="114300" lvl="0" indent="0">
              <a:buNone/>
            </a:pP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8349" y="4267200"/>
            <a:ext cx="3289282" cy="16002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1752600"/>
            <a:ext cx="3440431" cy="2240280"/>
          </a:xfrm>
          <a:prstGeom prst="rect">
            <a:avLst/>
          </a:prstGeom>
        </p:spPr>
      </p:pic>
    </p:spTree>
    <p:extLst>
      <p:ext uri="{BB962C8B-B14F-4D97-AF65-F5344CB8AC3E}">
        <p14:creationId xmlns:p14="http://schemas.microsoft.com/office/powerpoint/2010/main" val="2175317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Meriwether Elementary School</a:t>
            </a:r>
            <a:br>
              <a:rPr lang="en-US" sz="4000" dirty="0" smtClean="0"/>
            </a:br>
            <a:r>
              <a:rPr lang="en-US" sz="2100" dirty="0">
                <a:solidFill>
                  <a:prstClr val="black"/>
                </a:solidFill>
              </a:rPr>
              <a:t>Replacement </a:t>
            </a:r>
            <a:endParaRPr lang="en-US" dirty="0"/>
          </a:p>
        </p:txBody>
      </p:sp>
      <p:sp>
        <p:nvSpPr>
          <p:cNvPr id="3" name="Content Placeholder 2"/>
          <p:cNvSpPr>
            <a:spLocks noGrp="1"/>
          </p:cNvSpPr>
          <p:nvPr>
            <p:ph sz="half" idx="1"/>
          </p:nvPr>
        </p:nvSpPr>
        <p:spPr/>
        <p:txBody>
          <a:bodyPr/>
          <a:lstStyle/>
          <a:p>
            <a:pPr lvl="0"/>
            <a:endParaRPr lang="en-US" sz="1800" dirty="0" smtClean="0">
              <a:solidFill>
                <a:prstClr val="black"/>
              </a:solidFill>
            </a:endParaRPr>
          </a:p>
          <a:p>
            <a:pPr lvl="0"/>
            <a:r>
              <a:rPr lang="en-US" sz="1800" dirty="0" smtClean="0">
                <a:solidFill>
                  <a:prstClr val="black"/>
                </a:solidFill>
              </a:rPr>
              <a:t>Planned </a:t>
            </a:r>
            <a:r>
              <a:rPr lang="en-US" sz="1800" dirty="0">
                <a:solidFill>
                  <a:prstClr val="black"/>
                </a:solidFill>
              </a:rPr>
              <a:t>Start: </a:t>
            </a:r>
            <a:r>
              <a:rPr lang="en-US" sz="1800" dirty="0" smtClean="0">
                <a:solidFill>
                  <a:prstClr val="black"/>
                </a:solidFill>
              </a:rPr>
              <a:t>2013</a:t>
            </a:r>
            <a:endParaRPr lang="en-US" sz="1800" dirty="0">
              <a:solidFill>
                <a:prstClr val="black"/>
              </a:solidFill>
            </a:endParaRPr>
          </a:p>
          <a:p>
            <a:pPr lvl="0"/>
            <a:r>
              <a:rPr lang="en-US" sz="1800" dirty="0">
                <a:solidFill>
                  <a:prstClr val="black"/>
                </a:solidFill>
              </a:rPr>
              <a:t>Actual Start: </a:t>
            </a:r>
            <a:r>
              <a:rPr lang="en-US" sz="1800" dirty="0" smtClean="0">
                <a:solidFill>
                  <a:prstClr val="black"/>
                </a:solidFill>
              </a:rPr>
              <a:t>2013</a:t>
            </a:r>
            <a:endParaRPr lang="en-US" sz="1800" dirty="0">
              <a:solidFill>
                <a:prstClr val="black"/>
              </a:solidFill>
            </a:endParaRPr>
          </a:p>
          <a:p>
            <a:pPr lvl="0"/>
            <a:endParaRPr lang="en-US" sz="1800" dirty="0">
              <a:solidFill>
                <a:prstClr val="black"/>
              </a:solidFill>
            </a:endParaRPr>
          </a:p>
          <a:p>
            <a:pPr lvl="0"/>
            <a:r>
              <a:rPr lang="en-US" sz="1800" dirty="0">
                <a:solidFill>
                  <a:prstClr val="black"/>
                </a:solidFill>
              </a:rPr>
              <a:t>Planned Finish: </a:t>
            </a:r>
            <a:r>
              <a:rPr lang="en-US" sz="1800" dirty="0" smtClean="0">
                <a:solidFill>
                  <a:prstClr val="black"/>
                </a:solidFill>
              </a:rPr>
              <a:t>2014</a:t>
            </a:r>
            <a:endParaRPr lang="en-US" sz="1800" dirty="0">
              <a:solidFill>
                <a:prstClr val="black"/>
              </a:solidFill>
            </a:endParaRPr>
          </a:p>
          <a:p>
            <a:pPr lvl="0"/>
            <a:r>
              <a:rPr lang="en-US" sz="1800" dirty="0">
                <a:solidFill>
                  <a:prstClr val="black"/>
                </a:solidFill>
              </a:rPr>
              <a:t>Actual Finish</a:t>
            </a:r>
            <a:r>
              <a:rPr lang="en-US" sz="1800" dirty="0" smtClean="0">
                <a:solidFill>
                  <a:prstClr val="black"/>
                </a:solidFill>
              </a:rPr>
              <a:t>: 2014</a:t>
            </a:r>
            <a:endParaRPr lang="en-US" sz="1800" dirty="0">
              <a:solidFill>
                <a:prstClr val="black"/>
              </a:solidFill>
            </a:endParaRPr>
          </a:p>
          <a:p>
            <a:pPr lvl="0"/>
            <a:endParaRPr lang="en-US" sz="1800" dirty="0">
              <a:solidFill>
                <a:prstClr val="black"/>
              </a:solidFill>
            </a:endParaRPr>
          </a:p>
          <a:p>
            <a:pPr lvl="0"/>
            <a:r>
              <a:rPr lang="en-US" sz="1800" dirty="0">
                <a:solidFill>
                  <a:prstClr val="black"/>
                </a:solidFill>
              </a:rPr>
              <a:t>Planned Budget: $</a:t>
            </a:r>
            <a:r>
              <a:rPr lang="en-US" sz="1800" dirty="0" smtClean="0">
                <a:solidFill>
                  <a:prstClr val="black"/>
                </a:solidFill>
              </a:rPr>
              <a:t>35,707,527</a:t>
            </a:r>
            <a:endParaRPr lang="en-US" sz="1800" dirty="0">
              <a:solidFill>
                <a:prstClr val="black"/>
              </a:solidFill>
            </a:endParaRPr>
          </a:p>
          <a:p>
            <a:pPr lvl="0"/>
            <a:r>
              <a:rPr lang="en-US" sz="1800" dirty="0">
                <a:solidFill>
                  <a:prstClr val="black"/>
                </a:solidFill>
              </a:rPr>
              <a:t>Actual Budget: </a:t>
            </a:r>
            <a:r>
              <a:rPr lang="en-US" sz="1800" dirty="0" smtClean="0">
                <a:solidFill>
                  <a:prstClr val="black"/>
                </a:solidFill>
              </a:rPr>
              <a:t>$30,271,636</a:t>
            </a:r>
            <a:endParaRPr lang="en-US" sz="1800" dirty="0">
              <a:solidFill>
                <a:prstClr val="black"/>
              </a:solidFill>
            </a:endParaRPr>
          </a:p>
          <a:p>
            <a:pPr lvl="0"/>
            <a:r>
              <a:rPr lang="en-US" sz="1800" dirty="0">
                <a:solidFill>
                  <a:prstClr val="black"/>
                </a:solidFill>
              </a:rPr>
              <a:t>Budget Variance: </a:t>
            </a:r>
            <a:r>
              <a:rPr lang="en-US" sz="1800" dirty="0" smtClean="0">
                <a:solidFill>
                  <a:prstClr val="black"/>
                </a:solidFill>
              </a:rPr>
              <a:t>-15.22%</a:t>
            </a:r>
            <a:endParaRPr lang="en-US" sz="1800" dirty="0">
              <a:solidFill>
                <a:prstClr val="black"/>
              </a:solidFill>
            </a:endParaRP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53376" y="1752600"/>
            <a:ext cx="3697780" cy="12954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382962"/>
            <a:ext cx="3342871" cy="2362200"/>
          </a:xfrm>
          <a:prstGeom prst="rect">
            <a:avLst/>
          </a:prstGeom>
        </p:spPr>
      </p:pic>
    </p:spTree>
    <p:extLst>
      <p:ext uri="{BB962C8B-B14F-4D97-AF65-F5344CB8AC3E}">
        <p14:creationId xmlns:p14="http://schemas.microsoft.com/office/powerpoint/2010/main" val="40739357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Beachwood Elementary School</a:t>
            </a:r>
            <a:br>
              <a:rPr lang="en-US" sz="4000" dirty="0" smtClean="0"/>
            </a:br>
            <a:r>
              <a:rPr lang="en-US" sz="2100" dirty="0">
                <a:solidFill>
                  <a:prstClr val="black"/>
                </a:solidFill>
              </a:rPr>
              <a:t>Replacement </a:t>
            </a:r>
            <a:endParaRPr lang="en-US" dirty="0"/>
          </a:p>
        </p:txBody>
      </p:sp>
      <p:sp>
        <p:nvSpPr>
          <p:cNvPr id="3" name="Content Placeholder 2"/>
          <p:cNvSpPr>
            <a:spLocks noGrp="1"/>
          </p:cNvSpPr>
          <p:nvPr>
            <p:ph sz="half" idx="1"/>
          </p:nvPr>
        </p:nvSpPr>
        <p:spPr/>
        <p:txBody>
          <a:bodyPr/>
          <a:lstStyle/>
          <a:p>
            <a:pPr lvl="0"/>
            <a:endParaRPr lang="en-US" sz="1800" dirty="0" smtClean="0">
              <a:solidFill>
                <a:prstClr val="black"/>
              </a:solidFill>
            </a:endParaRPr>
          </a:p>
          <a:p>
            <a:pPr marL="114300" lvl="0" indent="0">
              <a:buNone/>
            </a:pPr>
            <a:endParaRPr lang="en-US" sz="1800" dirty="0" smtClean="0">
              <a:solidFill>
                <a:prstClr val="black"/>
              </a:solidFill>
            </a:endParaRPr>
          </a:p>
          <a:p>
            <a:pPr lvl="0"/>
            <a:r>
              <a:rPr lang="en-US" sz="1800" dirty="0" smtClean="0">
                <a:solidFill>
                  <a:prstClr val="black"/>
                </a:solidFill>
              </a:rPr>
              <a:t>Planned </a:t>
            </a:r>
            <a:r>
              <a:rPr lang="en-US" sz="1800" dirty="0">
                <a:solidFill>
                  <a:prstClr val="black"/>
                </a:solidFill>
              </a:rPr>
              <a:t>Start: </a:t>
            </a:r>
            <a:r>
              <a:rPr lang="en-US" sz="1800" dirty="0" smtClean="0">
                <a:solidFill>
                  <a:prstClr val="black"/>
                </a:solidFill>
              </a:rPr>
              <a:t>2014</a:t>
            </a:r>
            <a:endParaRPr lang="en-US" sz="1800" dirty="0">
              <a:solidFill>
                <a:prstClr val="black"/>
              </a:solidFill>
            </a:endParaRPr>
          </a:p>
          <a:p>
            <a:pPr lvl="0"/>
            <a:r>
              <a:rPr lang="en-US" sz="1800" dirty="0">
                <a:solidFill>
                  <a:prstClr val="black"/>
                </a:solidFill>
              </a:rPr>
              <a:t>Actual Start: </a:t>
            </a:r>
            <a:r>
              <a:rPr lang="en-US" sz="1800" dirty="0" smtClean="0">
                <a:solidFill>
                  <a:prstClr val="black"/>
                </a:solidFill>
              </a:rPr>
              <a:t>2014</a:t>
            </a:r>
            <a:endParaRPr lang="en-US" sz="1800" dirty="0">
              <a:solidFill>
                <a:prstClr val="black"/>
              </a:solidFill>
            </a:endParaRPr>
          </a:p>
          <a:p>
            <a:pPr lvl="0"/>
            <a:endParaRPr lang="en-US" sz="1800" dirty="0">
              <a:solidFill>
                <a:prstClr val="black"/>
              </a:solidFill>
            </a:endParaRPr>
          </a:p>
          <a:p>
            <a:pPr lvl="0"/>
            <a:r>
              <a:rPr lang="en-US" sz="1800" dirty="0">
                <a:solidFill>
                  <a:prstClr val="black"/>
                </a:solidFill>
              </a:rPr>
              <a:t>Planned Finish: </a:t>
            </a:r>
            <a:r>
              <a:rPr lang="en-US" sz="1800" dirty="0" smtClean="0">
                <a:solidFill>
                  <a:prstClr val="black"/>
                </a:solidFill>
              </a:rPr>
              <a:t>2015</a:t>
            </a:r>
            <a:endParaRPr lang="en-US" sz="1800" dirty="0">
              <a:solidFill>
                <a:prstClr val="black"/>
              </a:solidFill>
            </a:endParaRPr>
          </a:p>
          <a:p>
            <a:pPr lvl="0"/>
            <a:r>
              <a:rPr lang="en-US" sz="1800" dirty="0">
                <a:solidFill>
                  <a:prstClr val="black"/>
                </a:solidFill>
              </a:rPr>
              <a:t>Actual Finish: </a:t>
            </a:r>
            <a:r>
              <a:rPr lang="en-US" sz="1800" dirty="0" smtClean="0">
                <a:solidFill>
                  <a:prstClr val="black"/>
                </a:solidFill>
              </a:rPr>
              <a:t>2015</a:t>
            </a:r>
            <a:endParaRPr lang="en-US" sz="1800" dirty="0">
              <a:solidFill>
                <a:prstClr val="black"/>
              </a:solidFill>
            </a:endParaRPr>
          </a:p>
          <a:p>
            <a:pPr lvl="0"/>
            <a:endParaRPr lang="en-US" sz="1800" dirty="0">
              <a:solidFill>
                <a:prstClr val="black"/>
              </a:solidFill>
            </a:endParaRPr>
          </a:p>
          <a:p>
            <a:pPr lvl="0"/>
            <a:r>
              <a:rPr lang="en-US" sz="1800" dirty="0">
                <a:solidFill>
                  <a:prstClr val="black"/>
                </a:solidFill>
              </a:rPr>
              <a:t>Planned Budget: </a:t>
            </a:r>
            <a:r>
              <a:rPr lang="en-US" sz="1800" dirty="0" smtClean="0">
                <a:solidFill>
                  <a:prstClr val="black"/>
                </a:solidFill>
              </a:rPr>
              <a:t>$39,547,554</a:t>
            </a:r>
            <a:endParaRPr lang="en-US" sz="1800" dirty="0">
              <a:solidFill>
                <a:prstClr val="black"/>
              </a:solidFill>
            </a:endParaRPr>
          </a:p>
          <a:p>
            <a:pPr lvl="0"/>
            <a:r>
              <a:rPr lang="en-US" sz="1800" dirty="0">
                <a:solidFill>
                  <a:prstClr val="black"/>
                </a:solidFill>
              </a:rPr>
              <a:t>Actual Budget: </a:t>
            </a:r>
            <a:r>
              <a:rPr lang="en-US" sz="1800" dirty="0" smtClean="0">
                <a:solidFill>
                  <a:prstClr val="black"/>
                </a:solidFill>
              </a:rPr>
              <a:t>$33,490,215</a:t>
            </a:r>
            <a:endParaRPr lang="en-US" sz="1800" dirty="0">
              <a:solidFill>
                <a:prstClr val="black"/>
              </a:solidFill>
            </a:endParaRPr>
          </a:p>
          <a:p>
            <a:pPr lvl="0"/>
            <a:r>
              <a:rPr lang="en-US" sz="1800" dirty="0">
                <a:solidFill>
                  <a:prstClr val="black"/>
                </a:solidFill>
              </a:rPr>
              <a:t>Budget Variance: </a:t>
            </a:r>
            <a:r>
              <a:rPr lang="en-US" sz="1800" dirty="0" smtClean="0">
                <a:solidFill>
                  <a:prstClr val="black"/>
                </a:solidFill>
              </a:rPr>
              <a:t>-15.32%</a:t>
            </a:r>
            <a:endParaRPr lang="en-US" sz="1800" dirty="0">
              <a:solidFill>
                <a:prstClr val="black"/>
              </a:solidFill>
            </a:endParaRP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3886200"/>
            <a:ext cx="3348946" cy="2295144"/>
          </a:xfrm>
        </p:spPr>
      </p:pic>
      <p:pic>
        <p:nvPicPr>
          <p:cNvPr id="7" name="Picture 6" descr="Image result for evergreen elementary school clover park photos"/>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659128"/>
            <a:ext cx="3349625" cy="1930717"/>
          </a:xfrm>
          <a:prstGeom prst="rect">
            <a:avLst/>
          </a:prstGeom>
          <a:noFill/>
          <a:ln>
            <a:noFill/>
          </a:ln>
        </p:spPr>
      </p:pic>
    </p:spTree>
    <p:extLst>
      <p:ext uri="{BB962C8B-B14F-4D97-AF65-F5344CB8AC3E}">
        <p14:creationId xmlns:p14="http://schemas.microsoft.com/office/powerpoint/2010/main" val="2140970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Evergreen Elementary School</a:t>
            </a:r>
            <a:br>
              <a:rPr lang="en-US" sz="4000" dirty="0" smtClean="0"/>
            </a:br>
            <a:r>
              <a:rPr lang="en-US" sz="2100" dirty="0">
                <a:solidFill>
                  <a:prstClr val="black"/>
                </a:solidFill>
              </a:rPr>
              <a:t>Replacement </a:t>
            </a:r>
            <a:endParaRPr lang="en-US" dirty="0"/>
          </a:p>
        </p:txBody>
      </p:sp>
      <p:sp>
        <p:nvSpPr>
          <p:cNvPr id="3" name="Content Placeholder 2"/>
          <p:cNvSpPr>
            <a:spLocks noGrp="1"/>
          </p:cNvSpPr>
          <p:nvPr>
            <p:ph sz="half" idx="1"/>
          </p:nvPr>
        </p:nvSpPr>
        <p:spPr/>
        <p:txBody>
          <a:bodyPr/>
          <a:lstStyle/>
          <a:p>
            <a:pPr lvl="0"/>
            <a:endParaRPr lang="en-US" sz="1800" dirty="0" smtClean="0">
              <a:solidFill>
                <a:prstClr val="black"/>
              </a:solidFill>
            </a:endParaRPr>
          </a:p>
          <a:p>
            <a:pPr marL="114300" lvl="0" indent="0">
              <a:buNone/>
            </a:pPr>
            <a:endParaRPr lang="en-US" sz="1800" dirty="0" smtClean="0">
              <a:solidFill>
                <a:prstClr val="black"/>
              </a:solidFill>
            </a:endParaRPr>
          </a:p>
          <a:p>
            <a:pPr lvl="0"/>
            <a:r>
              <a:rPr lang="en-US" sz="1800" dirty="0" smtClean="0">
                <a:solidFill>
                  <a:prstClr val="black"/>
                </a:solidFill>
              </a:rPr>
              <a:t>Planned </a:t>
            </a:r>
            <a:r>
              <a:rPr lang="en-US" sz="1800" dirty="0">
                <a:solidFill>
                  <a:prstClr val="black"/>
                </a:solidFill>
              </a:rPr>
              <a:t>Start: </a:t>
            </a:r>
            <a:r>
              <a:rPr lang="en-US" sz="1800" dirty="0" smtClean="0">
                <a:solidFill>
                  <a:prstClr val="black"/>
                </a:solidFill>
              </a:rPr>
              <a:t>2014</a:t>
            </a:r>
            <a:endParaRPr lang="en-US" sz="1800" dirty="0">
              <a:solidFill>
                <a:prstClr val="black"/>
              </a:solidFill>
            </a:endParaRPr>
          </a:p>
          <a:p>
            <a:pPr lvl="0"/>
            <a:r>
              <a:rPr lang="en-US" sz="1800" dirty="0">
                <a:solidFill>
                  <a:prstClr val="black"/>
                </a:solidFill>
              </a:rPr>
              <a:t>Actual Start: </a:t>
            </a:r>
            <a:r>
              <a:rPr lang="en-US" sz="1800" dirty="0" smtClean="0">
                <a:solidFill>
                  <a:prstClr val="black"/>
                </a:solidFill>
              </a:rPr>
              <a:t>2015</a:t>
            </a:r>
            <a:endParaRPr lang="en-US" sz="1800" dirty="0">
              <a:solidFill>
                <a:prstClr val="black"/>
              </a:solidFill>
            </a:endParaRPr>
          </a:p>
          <a:p>
            <a:pPr lvl="0"/>
            <a:endParaRPr lang="en-US" sz="1800" dirty="0">
              <a:solidFill>
                <a:prstClr val="black"/>
              </a:solidFill>
            </a:endParaRPr>
          </a:p>
          <a:p>
            <a:pPr lvl="0"/>
            <a:r>
              <a:rPr lang="en-US" sz="1800" dirty="0">
                <a:solidFill>
                  <a:prstClr val="black"/>
                </a:solidFill>
              </a:rPr>
              <a:t>Planned Finish: </a:t>
            </a:r>
            <a:r>
              <a:rPr lang="en-US" sz="1800" dirty="0" smtClean="0">
                <a:solidFill>
                  <a:prstClr val="black"/>
                </a:solidFill>
              </a:rPr>
              <a:t>2015</a:t>
            </a:r>
            <a:endParaRPr lang="en-US" sz="1800" dirty="0">
              <a:solidFill>
                <a:prstClr val="black"/>
              </a:solidFill>
            </a:endParaRPr>
          </a:p>
          <a:p>
            <a:pPr lvl="0"/>
            <a:r>
              <a:rPr lang="en-US" sz="1800" dirty="0">
                <a:solidFill>
                  <a:prstClr val="black"/>
                </a:solidFill>
              </a:rPr>
              <a:t>Actual Finish: </a:t>
            </a:r>
            <a:r>
              <a:rPr lang="en-US" sz="1800" dirty="0" smtClean="0">
                <a:solidFill>
                  <a:prstClr val="black"/>
                </a:solidFill>
              </a:rPr>
              <a:t>2016</a:t>
            </a:r>
            <a:endParaRPr lang="en-US" sz="1800" dirty="0">
              <a:solidFill>
                <a:prstClr val="black"/>
              </a:solidFill>
            </a:endParaRPr>
          </a:p>
          <a:p>
            <a:pPr lvl="0"/>
            <a:endParaRPr lang="en-US" sz="1800" dirty="0">
              <a:solidFill>
                <a:prstClr val="black"/>
              </a:solidFill>
            </a:endParaRPr>
          </a:p>
          <a:p>
            <a:pPr lvl="0"/>
            <a:r>
              <a:rPr lang="en-US" sz="1800" dirty="0">
                <a:solidFill>
                  <a:prstClr val="black"/>
                </a:solidFill>
              </a:rPr>
              <a:t>Planned Budget: </a:t>
            </a:r>
            <a:r>
              <a:rPr lang="en-US" sz="1800" dirty="0" smtClean="0">
                <a:solidFill>
                  <a:prstClr val="black"/>
                </a:solidFill>
              </a:rPr>
              <a:t>$50,377,281</a:t>
            </a:r>
            <a:endParaRPr lang="en-US" sz="1800" dirty="0">
              <a:solidFill>
                <a:prstClr val="black"/>
              </a:solidFill>
            </a:endParaRPr>
          </a:p>
          <a:p>
            <a:pPr lvl="0"/>
            <a:r>
              <a:rPr lang="en-US" sz="1800" dirty="0">
                <a:solidFill>
                  <a:prstClr val="black"/>
                </a:solidFill>
              </a:rPr>
              <a:t>Actual Budget: </a:t>
            </a:r>
            <a:r>
              <a:rPr lang="en-US" sz="1800" dirty="0" smtClean="0">
                <a:solidFill>
                  <a:prstClr val="black"/>
                </a:solidFill>
              </a:rPr>
              <a:t>$47,965,528</a:t>
            </a:r>
            <a:endParaRPr lang="en-US" sz="1800" dirty="0">
              <a:solidFill>
                <a:prstClr val="black"/>
              </a:solidFill>
            </a:endParaRPr>
          </a:p>
          <a:p>
            <a:pPr lvl="0"/>
            <a:r>
              <a:rPr lang="en-US" sz="1800" dirty="0">
                <a:solidFill>
                  <a:prstClr val="black"/>
                </a:solidFill>
              </a:rPr>
              <a:t>Budget Variance: </a:t>
            </a:r>
            <a:r>
              <a:rPr lang="en-US" sz="1800" dirty="0" smtClean="0">
                <a:solidFill>
                  <a:prstClr val="black"/>
                </a:solidFill>
              </a:rPr>
              <a:t>-4.79%</a:t>
            </a:r>
            <a:endParaRPr lang="en-US" sz="1800" dirty="0">
              <a:solidFill>
                <a:prstClr val="black"/>
              </a:solidFill>
            </a:endParaRP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09208" y="1536192"/>
            <a:ext cx="3415592" cy="2273808"/>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100" y="4038600"/>
            <a:ext cx="3455700" cy="2290590"/>
          </a:xfrm>
          <a:prstGeom prst="rect">
            <a:avLst/>
          </a:prstGeom>
        </p:spPr>
      </p:pic>
    </p:spTree>
    <p:extLst>
      <p:ext uri="{BB962C8B-B14F-4D97-AF65-F5344CB8AC3E}">
        <p14:creationId xmlns:p14="http://schemas.microsoft.com/office/powerpoint/2010/main" val="641311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GC/CM Lessons Learned</a:t>
            </a:r>
            <a:endParaRPr lang="en-US" sz="4000" dirty="0"/>
          </a:p>
        </p:txBody>
      </p:sp>
      <p:sp>
        <p:nvSpPr>
          <p:cNvPr id="4" name="Content Placeholder 2"/>
          <p:cNvSpPr>
            <a:spLocks noGrp="1"/>
          </p:cNvSpPr>
          <p:nvPr>
            <p:ph idx="1"/>
          </p:nvPr>
        </p:nvSpPr>
        <p:spPr/>
        <p:txBody>
          <a:bodyPr>
            <a:normAutofit fontScale="85000" lnSpcReduction="10000"/>
          </a:bodyPr>
          <a:lstStyle/>
          <a:p>
            <a:r>
              <a:rPr lang="en-US" sz="2000" dirty="0" smtClean="0">
                <a:solidFill>
                  <a:schemeClr val="tx2"/>
                </a:solidFill>
              </a:rPr>
              <a:t>Communication must be improved between stakeholders during design and the construction management team during construction (Carter Lake ES)</a:t>
            </a:r>
          </a:p>
          <a:p>
            <a:endParaRPr lang="en-US" sz="2000" dirty="0" smtClean="0">
              <a:solidFill>
                <a:schemeClr val="tx2"/>
              </a:solidFill>
            </a:endParaRPr>
          </a:p>
          <a:p>
            <a:r>
              <a:rPr lang="en-US" sz="2000" dirty="0" smtClean="0">
                <a:solidFill>
                  <a:schemeClr val="tx2"/>
                </a:solidFill>
              </a:rPr>
              <a:t>Consult Risk Management and maintenance staff early in design to identify potential safety issues in the building and site components (Hillside ES)</a:t>
            </a:r>
          </a:p>
          <a:p>
            <a:endParaRPr lang="en-US" sz="2000" dirty="0">
              <a:solidFill>
                <a:schemeClr val="tx2"/>
              </a:solidFill>
            </a:endParaRPr>
          </a:p>
          <a:p>
            <a:r>
              <a:rPr lang="en-US" sz="2000" dirty="0" smtClean="0">
                <a:solidFill>
                  <a:schemeClr val="tx2"/>
                </a:solidFill>
              </a:rPr>
              <a:t>Coordinate final FF&amp;E layouts with power and data outlet locations to avoid conflicts (Rainier ES)</a:t>
            </a:r>
          </a:p>
          <a:p>
            <a:endParaRPr lang="en-US" sz="2000" dirty="0">
              <a:solidFill>
                <a:schemeClr val="tx2"/>
              </a:solidFill>
            </a:endParaRPr>
          </a:p>
          <a:p>
            <a:r>
              <a:rPr lang="en-US" sz="2000" dirty="0" smtClean="0">
                <a:solidFill>
                  <a:schemeClr val="tx2"/>
                </a:solidFill>
              </a:rPr>
              <a:t>The use of BIM software reduces system conflicts and errors (Meriwether ES)</a:t>
            </a:r>
          </a:p>
          <a:p>
            <a:endParaRPr lang="en-US" sz="2000" dirty="0">
              <a:solidFill>
                <a:schemeClr val="tx2"/>
              </a:solidFill>
            </a:endParaRPr>
          </a:p>
          <a:p>
            <a:r>
              <a:rPr lang="en-US" sz="2000" dirty="0" smtClean="0">
                <a:solidFill>
                  <a:schemeClr val="tx2"/>
                </a:solidFill>
              </a:rPr>
              <a:t>Schedule commissioning of the elevator early for easier move-in to the 2</a:t>
            </a:r>
            <a:r>
              <a:rPr lang="en-US" sz="2000" baseline="30000" dirty="0" smtClean="0">
                <a:solidFill>
                  <a:schemeClr val="tx2"/>
                </a:solidFill>
              </a:rPr>
              <a:t>nd</a:t>
            </a:r>
            <a:r>
              <a:rPr lang="en-US" sz="2000" dirty="0" smtClean="0">
                <a:solidFill>
                  <a:schemeClr val="tx2"/>
                </a:solidFill>
              </a:rPr>
              <a:t> floor (Beachwood ES)</a:t>
            </a:r>
          </a:p>
          <a:p>
            <a:endParaRPr lang="en-US" sz="2000" dirty="0">
              <a:solidFill>
                <a:schemeClr val="tx2"/>
              </a:solidFill>
            </a:endParaRPr>
          </a:p>
          <a:p>
            <a:r>
              <a:rPr lang="en-US" sz="2000" dirty="0" smtClean="0">
                <a:solidFill>
                  <a:schemeClr val="tx2"/>
                </a:solidFill>
              </a:rPr>
              <a:t>Review final site layout with transportation to avoid conflicts (Evergreen ES)</a:t>
            </a:r>
          </a:p>
          <a:p>
            <a:endParaRPr lang="en-US" sz="2000" dirty="0">
              <a:solidFill>
                <a:schemeClr val="tx2"/>
              </a:solidFill>
            </a:endParaRPr>
          </a:p>
          <a:p>
            <a:endParaRPr lang="en-US" sz="2000" dirty="0" smtClean="0">
              <a:solidFill>
                <a:schemeClr val="tx2"/>
              </a:solidFill>
            </a:endParaRPr>
          </a:p>
        </p:txBody>
      </p:sp>
    </p:spTree>
    <p:extLst>
      <p:ext uri="{BB962C8B-B14F-4D97-AF65-F5344CB8AC3E}">
        <p14:creationId xmlns:p14="http://schemas.microsoft.com/office/powerpoint/2010/main" val="2484556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449799" y="1600200"/>
            <a:ext cx="5634802" cy="4800600"/>
          </a:xfrm>
          <a:prstGeom prst="rect">
            <a:avLst/>
          </a:prstGeom>
        </p:spPr>
      </p:pic>
      <p:sp>
        <p:nvSpPr>
          <p:cNvPr id="2" name="Title 1"/>
          <p:cNvSpPr>
            <a:spLocks noGrp="1"/>
          </p:cNvSpPr>
          <p:nvPr>
            <p:ph type="title"/>
          </p:nvPr>
        </p:nvSpPr>
        <p:spPr/>
        <p:txBody>
          <a:bodyPr/>
          <a:lstStyle/>
          <a:p>
            <a:r>
              <a:rPr lang="en-US" sz="4000" dirty="0" smtClean="0"/>
              <a:t>GC/CM Project Organizational Chart</a:t>
            </a:r>
            <a:endParaRPr lang="en-US" sz="4000" dirty="0"/>
          </a:p>
        </p:txBody>
      </p:sp>
      <p:sp>
        <p:nvSpPr>
          <p:cNvPr id="5" name="TextBox 4"/>
          <p:cNvSpPr txBox="1"/>
          <p:nvPr/>
        </p:nvSpPr>
        <p:spPr>
          <a:xfrm>
            <a:off x="457198" y="1415069"/>
            <a:ext cx="2819402" cy="954107"/>
          </a:xfrm>
          <a:prstGeom prst="rect">
            <a:avLst/>
          </a:prstGeom>
          <a:noFill/>
        </p:spPr>
        <p:txBody>
          <a:bodyPr wrap="square" rtlCol="0">
            <a:spAutoFit/>
          </a:bodyPr>
          <a:lstStyle/>
          <a:p>
            <a:r>
              <a:rPr lang="en-US" sz="1400" dirty="0" smtClean="0"/>
              <a:t>Blue: CPSD District Staff</a:t>
            </a:r>
          </a:p>
          <a:p>
            <a:r>
              <a:rPr lang="en-US" sz="1400" dirty="0" smtClean="0"/>
              <a:t>Grey: Consultant Staff</a:t>
            </a:r>
          </a:p>
          <a:p>
            <a:r>
              <a:rPr lang="en-US" sz="1400" dirty="0" smtClean="0"/>
              <a:t>Yellow: Legal Support</a:t>
            </a:r>
          </a:p>
          <a:p>
            <a:r>
              <a:rPr lang="en-US" sz="1400" dirty="0" smtClean="0"/>
              <a:t>Orange: External Contracts</a:t>
            </a:r>
            <a:endParaRPr lang="en-US" sz="1400" dirty="0"/>
          </a:p>
        </p:txBody>
      </p:sp>
    </p:spTree>
    <p:extLst>
      <p:ext uri="{BB962C8B-B14F-4D97-AF65-F5344CB8AC3E}">
        <p14:creationId xmlns:p14="http://schemas.microsoft.com/office/powerpoint/2010/main" val="3184009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GC/CM Roles and Responsibilities</a:t>
            </a:r>
            <a:endParaRPr lang="en-US" dirty="0"/>
          </a:p>
        </p:txBody>
      </p:sp>
      <p:pic>
        <p:nvPicPr>
          <p:cNvPr id="7" name="Content Placeholder 6"/>
          <p:cNvPicPr>
            <a:picLocks noGrp="1" noChangeAspect="1"/>
          </p:cNvPicPr>
          <p:nvPr>
            <p:ph sz="half" idx="1"/>
          </p:nvPr>
        </p:nvPicPr>
        <p:blipFill>
          <a:blip r:embed="rId3"/>
          <a:stretch>
            <a:fillRect/>
          </a:stretch>
        </p:blipFill>
        <p:spPr>
          <a:xfrm>
            <a:off x="228600" y="1466850"/>
            <a:ext cx="4023360" cy="4476749"/>
          </a:xfrm>
          <a:prstGeom prst="rect">
            <a:avLst/>
          </a:prstGeom>
        </p:spPr>
      </p:pic>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00550" y="1600200"/>
            <a:ext cx="3657600" cy="1981200"/>
          </a:xfrm>
        </p:spPr>
      </p:pic>
    </p:spTree>
    <p:extLst>
      <p:ext uri="{BB962C8B-B14F-4D97-AF65-F5344CB8AC3E}">
        <p14:creationId xmlns:p14="http://schemas.microsoft.com/office/powerpoint/2010/main" val="58198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GC/CM Delivery Method Determination</a:t>
            </a:r>
            <a:endParaRPr lang="en-US" sz="3600" dirty="0"/>
          </a:p>
        </p:txBody>
      </p:sp>
      <p:grpSp>
        <p:nvGrpSpPr>
          <p:cNvPr id="4" name="Group 3"/>
          <p:cNvGrpSpPr>
            <a:grpSpLocks/>
          </p:cNvGrpSpPr>
          <p:nvPr/>
        </p:nvGrpSpPr>
        <p:grpSpPr bwMode="auto">
          <a:xfrm>
            <a:off x="838200" y="2362200"/>
            <a:ext cx="6553200" cy="2362200"/>
            <a:chOff x="1537" y="562"/>
            <a:chExt cx="8964" cy="2936"/>
          </a:xfrm>
        </p:grpSpPr>
        <p:grpSp>
          <p:nvGrpSpPr>
            <p:cNvPr id="6" name="Group 5"/>
            <p:cNvGrpSpPr>
              <a:grpSpLocks/>
            </p:cNvGrpSpPr>
            <p:nvPr/>
          </p:nvGrpSpPr>
          <p:grpSpPr bwMode="auto">
            <a:xfrm>
              <a:off x="1537" y="562"/>
              <a:ext cx="2756" cy="1379"/>
              <a:chOff x="1537" y="562"/>
              <a:chExt cx="2756" cy="1379"/>
            </a:xfrm>
          </p:grpSpPr>
          <p:sp>
            <p:nvSpPr>
              <p:cNvPr id="66" name="Freeform 65"/>
              <p:cNvSpPr>
                <a:spLocks/>
              </p:cNvSpPr>
              <p:nvPr/>
            </p:nvSpPr>
            <p:spPr bwMode="auto">
              <a:xfrm>
                <a:off x="1537" y="562"/>
                <a:ext cx="2756" cy="1379"/>
              </a:xfrm>
              <a:custGeom>
                <a:avLst/>
                <a:gdLst>
                  <a:gd name="T0" fmla="*/ 2751 w 2756"/>
                  <a:gd name="T1" fmla="*/ 0 h 1379"/>
                  <a:gd name="T2" fmla="*/ 3 w 2756"/>
                  <a:gd name="T3" fmla="*/ 0 h 1379"/>
                  <a:gd name="T4" fmla="*/ 0 w 2756"/>
                  <a:gd name="T5" fmla="*/ 3 h 1379"/>
                  <a:gd name="T6" fmla="*/ 0 w 2756"/>
                  <a:gd name="T7" fmla="*/ 1375 h 1379"/>
                  <a:gd name="T8" fmla="*/ 3 w 2756"/>
                  <a:gd name="T9" fmla="*/ 1378 h 1379"/>
                  <a:gd name="T10" fmla="*/ 2751 w 2756"/>
                  <a:gd name="T11" fmla="*/ 1378 h 1379"/>
                  <a:gd name="T12" fmla="*/ 2755 w 2756"/>
                  <a:gd name="T13" fmla="*/ 1375 h 1379"/>
                  <a:gd name="T14" fmla="*/ 2755 w 2756"/>
                  <a:gd name="T15" fmla="*/ 1371 h 1379"/>
                  <a:gd name="T16" fmla="*/ 14 w 2756"/>
                  <a:gd name="T17" fmla="*/ 1371 h 1379"/>
                  <a:gd name="T18" fmla="*/ 7 w 2756"/>
                  <a:gd name="T19" fmla="*/ 1364 h 1379"/>
                  <a:gd name="T20" fmla="*/ 14 w 2756"/>
                  <a:gd name="T21" fmla="*/ 1364 h 1379"/>
                  <a:gd name="T22" fmla="*/ 14 w 2756"/>
                  <a:gd name="T23" fmla="*/ 14 h 1379"/>
                  <a:gd name="T24" fmla="*/ 7 w 2756"/>
                  <a:gd name="T25" fmla="*/ 14 h 1379"/>
                  <a:gd name="T26" fmla="*/ 14 w 2756"/>
                  <a:gd name="T27" fmla="*/ 7 h 1379"/>
                  <a:gd name="T28" fmla="*/ 2755 w 2756"/>
                  <a:gd name="T29" fmla="*/ 7 h 1379"/>
                  <a:gd name="T30" fmla="*/ 2755 w 2756"/>
                  <a:gd name="T31" fmla="*/ 3 h 1379"/>
                  <a:gd name="T32" fmla="*/ 2751 w 2756"/>
                  <a:gd name="T33" fmla="*/ 0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6" h="1379">
                    <a:moveTo>
                      <a:pt x="2751" y="0"/>
                    </a:moveTo>
                    <a:lnTo>
                      <a:pt x="3" y="0"/>
                    </a:lnTo>
                    <a:lnTo>
                      <a:pt x="0" y="3"/>
                    </a:lnTo>
                    <a:lnTo>
                      <a:pt x="0" y="1375"/>
                    </a:lnTo>
                    <a:lnTo>
                      <a:pt x="3" y="1378"/>
                    </a:lnTo>
                    <a:lnTo>
                      <a:pt x="2751" y="1378"/>
                    </a:lnTo>
                    <a:lnTo>
                      <a:pt x="2755" y="1375"/>
                    </a:lnTo>
                    <a:lnTo>
                      <a:pt x="2755" y="1371"/>
                    </a:lnTo>
                    <a:lnTo>
                      <a:pt x="14" y="1371"/>
                    </a:lnTo>
                    <a:lnTo>
                      <a:pt x="7" y="1364"/>
                    </a:lnTo>
                    <a:lnTo>
                      <a:pt x="14" y="1364"/>
                    </a:lnTo>
                    <a:lnTo>
                      <a:pt x="14" y="14"/>
                    </a:lnTo>
                    <a:lnTo>
                      <a:pt x="7" y="14"/>
                    </a:lnTo>
                    <a:lnTo>
                      <a:pt x="14" y="7"/>
                    </a:lnTo>
                    <a:lnTo>
                      <a:pt x="2755" y="7"/>
                    </a:lnTo>
                    <a:lnTo>
                      <a:pt x="2755" y="3"/>
                    </a:lnTo>
                    <a:lnTo>
                      <a:pt x="27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66"/>
              <p:cNvSpPr>
                <a:spLocks/>
              </p:cNvSpPr>
              <p:nvPr/>
            </p:nvSpPr>
            <p:spPr bwMode="auto">
              <a:xfrm>
                <a:off x="1537" y="562"/>
                <a:ext cx="2756" cy="1379"/>
              </a:xfrm>
              <a:custGeom>
                <a:avLst/>
                <a:gdLst>
                  <a:gd name="T0" fmla="*/ 14 w 2756"/>
                  <a:gd name="T1" fmla="*/ 1364 h 1379"/>
                  <a:gd name="T2" fmla="*/ 7 w 2756"/>
                  <a:gd name="T3" fmla="*/ 1364 h 1379"/>
                  <a:gd name="T4" fmla="*/ 14 w 2756"/>
                  <a:gd name="T5" fmla="*/ 1371 h 1379"/>
                  <a:gd name="T6" fmla="*/ 14 w 2756"/>
                  <a:gd name="T7" fmla="*/ 1364 h 1379"/>
                </a:gdLst>
                <a:ahLst/>
                <a:cxnLst>
                  <a:cxn ang="0">
                    <a:pos x="T0" y="T1"/>
                  </a:cxn>
                  <a:cxn ang="0">
                    <a:pos x="T2" y="T3"/>
                  </a:cxn>
                  <a:cxn ang="0">
                    <a:pos x="T4" y="T5"/>
                  </a:cxn>
                  <a:cxn ang="0">
                    <a:pos x="T6" y="T7"/>
                  </a:cxn>
                </a:cxnLst>
                <a:rect l="0" t="0" r="r" b="b"/>
                <a:pathLst>
                  <a:path w="2756" h="1379">
                    <a:moveTo>
                      <a:pt x="14" y="1364"/>
                    </a:moveTo>
                    <a:lnTo>
                      <a:pt x="7" y="1364"/>
                    </a:lnTo>
                    <a:lnTo>
                      <a:pt x="14" y="1371"/>
                    </a:lnTo>
                    <a:lnTo>
                      <a:pt x="14" y="1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67"/>
              <p:cNvSpPr>
                <a:spLocks/>
              </p:cNvSpPr>
              <p:nvPr/>
            </p:nvSpPr>
            <p:spPr bwMode="auto">
              <a:xfrm>
                <a:off x="1537" y="562"/>
                <a:ext cx="2756" cy="1379"/>
              </a:xfrm>
              <a:custGeom>
                <a:avLst/>
                <a:gdLst>
                  <a:gd name="T0" fmla="*/ 2740 w 2756"/>
                  <a:gd name="T1" fmla="*/ 1364 h 1379"/>
                  <a:gd name="T2" fmla="*/ 14 w 2756"/>
                  <a:gd name="T3" fmla="*/ 1364 h 1379"/>
                  <a:gd name="T4" fmla="*/ 14 w 2756"/>
                  <a:gd name="T5" fmla="*/ 1371 h 1379"/>
                  <a:gd name="T6" fmla="*/ 2740 w 2756"/>
                  <a:gd name="T7" fmla="*/ 1371 h 1379"/>
                  <a:gd name="T8" fmla="*/ 2740 w 2756"/>
                  <a:gd name="T9" fmla="*/ 1364 h 1379"/>
                </a:gdLst>
                <a:ahLst/>
                <a:cxnLst>
                  <a:cxn ang="0">
                    <a:pos x="T0" y="T1"/>
                  </a:cxn>
                  <a:cxn ang="0">
                    <a:pos x="T2" y="T3"/>
                  </a:cxn>
                  <a:cxn ang="0">
                    <a:pos x="T4" y="T5"/>
                  </a:cxn>
                  <a:cxn ang="0">
                    <a:pos x="T6" y="T7"/>
                  </a:cxn>
                  <a:cxn ang="0">
                    <a:pos x="T8" y="T9"/>
                  </a:cxn>
                </a:cxnLst>
                <a:rect l="0" t="0" r="r" b="b"/>
                <a:pathLst>
                  <a:path w="2756" h="1379">
                    <a:moveTo>
                      <a:pt x="2740" y="1364"/>
                    </a:moveTo>
                    <a:lnTo>
                      <a:pt x="14" y="1364"/>
                    </a:lnTo>
                    <a:lnTo>
                      <a:pt x="14" y="1371"/>
                    </a:lnTo>
                    <a:lnTo>
                      <a:pt x="2740" y="1371"/>
                    </a:lnTo>
                    <a:lnTo>
                      <a:pt x="2740" y="1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68"/>
              <p:cNvSpPr>
                <a:spLocks/>
              </p:cNvSpPr>
              <p:nvPr/>
            </p:nvSpPr>
            <p:spPr bwMode="auto">
              <a:xfrm>
                <a:off x="1537" y="562"/>
                <a:ext cx="2756" cy="1379"/>
              </a:xfrm>
              <a:custGeom>
                <a:avLst/>
                <a:gdLst>
                  <a:gd name="T0" fmla="*/ 2740 w 2756"/>
                  <a:gd name="T1" fmla="*/ 7 h 1379"/>
                  <a:gd name="T2" fmla="*/ 2740 w 2756"/>
                  <a:gd name="T3" fmla="*/ 1371 h 1379"/>
                  <a:gd name="T4" fmla="*/ 2748 w 2756"/>
                  <a:gd name="T5" fmla="*/ 1364 h 1379"/>
                  <a:gd name="T6" fmla="*/ 2755 w 2756"/>
                  <a:gd name="T7" fmla="*/ 1364 h 1379"/>
                  <a:gd name="T8" fmla="*/ 2755 w 2756"/>
                  <a:gd name="T9" fmla="*/ 14 h 1379"/>
                  <a:gd name="T10" fmla="*/ 2748 w 2756"/>
                  <a:gd name="T11" fmla="*/ 14 h 1379"/>
                  <a:gd name="T12" fmla="*/ 2740 w 2756"/>
                  <a:gd name="T13" fmla="*/ 7 h 1379"/>
                </a:gdLst>
                <a:ahLst/>
                <a:cxnLst>
                  <a:cxn ang="0">
                    <a:pos x="T0" y="T1"/>
                  </a:cxn>
                  <a:cxn ang="0">
                    <a:pos x="T2" y="T3"/>
                  </a:cxn>
                  <a:cxn ang="0">
                    <a:pos x="T4" y="T5"/>
                  </a:cxn>
                  <a:cxn ang="0">
                    <a:pos x="T6" y="T7"/>
                  </a:cxn>
                  <a:cxn ang="0">
                    <a:pos x="T8" y="T9"/>
                  </a:cxn>
                  <a:cxn ang="0">
                    <a:pos x="T10" y="T11"/>
                  </a:cxn>
                  <a:cxn ang="0">
                    <a:pos x="T12" y="T13"/>
                  </a:cxn>
                </a:cxnLst>
                <a:rect l="0" t="0" r="r" b="b"/>
                <a:pathLst>
                  <a:path w="2756" h="1379">
                    <a:moveTo>
                      <a:pt x="2740" y="7"/>
                    </a:moveTo>
                    <a:lnTo>
                      <a:pt x="2740" y="1371"/>
                    </a:lnTo>
                    <a:lnTo>
                      <a:pt x="2748" y="1364"/>
                    </a:lnTo>
                    <a:lnTo>
                      <a:pt x="2755" y="1364"/>
                    </a:lnTo>
                    <a:lnTo>
                      <a:pt x="2755" y="14"/>
                    </a:lnTo>
                    <a:lnTo>
                      <a:pt x="2748" y="14"/>
                    </a:lnTo>
                    <a:lnTo>
                      <a:pt x="27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69"/>
              <p:cNvSpPr>
                <a:spLocks/>
              </p:cNvSpPr>
              <p:nvPr/>
            </p:nvSpPr>
            <p:spPr bwMode="auto">
              <a:xfrm>
                <a:off x="1537" y="562"/>
                <a:ext cx="2756" cy="1379"/>
              </a:xfrm>
              <a:custGeom>
                <a:avLst/>
                <a:gdLst>
                  <a:gd name="T0" fmla="*/ 2755 w 2756"/>
                  <a:gd name="T1" fmla="*/ 1364 h 1379"/>
                  <a:gd name="T2" fmla="*/ 2748 w 2756"/>
                  <a:gd name="T3" fmla="*/ 1364 h 1379"/>
                  <a:gd name="T4" fmla="*/ 2740 w 2756"/>
                  <a:gd name="T5" fmla="*/ 1371 h 1379"/>
                  <a:gd name="T6" fmla="*/ 2755 w 2756"/>
                  <a:gd name="T7" fmla="*/ 1371 h 1379"/>
                  <a:gd name="T8" fmla="*/ 2755 w 2756"/>
                  <a:gd name="T9" fmla="*/ 1364 h 1379"/>
                </a:gdLst>
                <a:ahLst/>
                <a:cxnLst>
                  <a:cxn ang="0">
                    <a:pos x="T0" y="T1"/>
                  </a:cxn>
                  <a:cxn ang="0">
                    <a:pos x="T2" y="T3"/>
                  </a:cxn>
                  <a:cxn ang="0">
                    <a:pos x="T4" y="T5"/>
                  </a:cxn>
                  <a:cxn ang="0">
                    <a:pos x="T6" y="T7"/>
                  </a:cxn>
                  <a:cxn ang="0">
                    <a:pos x="T8" y="T9"/>
                  </a:cxn>
                </a:cxnLst>
                <a:rect l="0" t="0" r="r" b="b"/>
                <a:pathLst>
                  <a:path w="2756" h="1379">
                    <a:moveTo>
                      <a:pt x="2755" y="1364"/>
                    </a:moveTo>
                    <a:lnTo>
                      <a:pt x="2748" y="1364"/>
                    </a:lnTo>
                    <a:lnTo>
                      <a:pt x="2740" y="1371"/>
                    </a:lnTo>
                    <a:lnTo>
                      <a:pt x="2755" y="1371"/>
                    </a:lnTo>
                    <a:lnTo>
                      <a:pt x="2755" y="13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0"/>
              <p:cNvSpPr>
                <a:spLocks/>
              </p:cNvSpPr>
              <p:nvPr/>
            </p:nvSpPr>
            <p:spPr bwMode="auto">
              <a:xfrm>
                <a:off x="1537" y="562"/>
                <a:ext cx="2756" cy="1379"/>
              </a:xfrm>
              <a:custGeom>
                <a:avLst/>
                <a:gdLst>
                  <a:gd name="T0" fmla="*/ 14 w 2756"/>
                  <a:gd name="T1" fmla="*/ 7 h 1379"/>
                  <a:gd name="T2" fmla="*/ 7 w 2756"/>
                  <a:gd name="T3" fmla="*/ 14 h 1379"/>
                  <a:gd name="T4" fmla="*/ 14 w 2756"/>
                  <a:gd name="T5" fmla="*/ 14 h 1379"/>
                  <a:gd name="T6" fmla="*/ 14 w 2756"/>
                  <a:gd name="T7" fmla="*/ 7 h 1379"/>
                </a:gdLst>
                <a:ahLst/>
                <a:cxnLst>
                  <a:cxn ang="0">
                    <a:pos x="T0" y="T1"/>
                  </a:cxn>
                  <a:cxn ang="0">
                    <a:pos x="T2" y="T3"/>
                  </a:cxn>
                  <a:cxn ang="0">
                    <a:pos x="T4" y="T5"/>
                  </a:cxn>
                  <a:cxn ang="0">
                    <a:pos x="T6" y="T7"/>
                  </a:cxn>
                </a:cxnLst>
                <a:rect l="0" t="0" r="r" b="b"/>
                <a:pathLst>
                  <a:path w="2756" h="1379">
                    <a:moveTo>
                      <a:pt x="14" y="7"/>
                    </a:moveTo>
                    <a:lnTo>
                      <a:pt x="7" y="14"/>
                    </a:lnTo>
                    <a:lnTo>
                      <a:pt x="14" y="14"/>
                    </a:lnTo>
                    <a:lnTo>
                      <a:pt x="1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1"/>
              <p:cNvSpPr>
                <a:spLocks/>
              </p:cNvSpPr>
              <p:nvPr/>
            </p:nvSpPr>
            <p:spPr bwMode="auto">
              <a:xfrm>
                <a:off x="1537" y="562"/>
                <a:ext cx="2756" cy="1379"/>
              </a:xfrm>
              <a:custGeom>
                <a:avLst/>
                <a:gdLst>
                  <a:gd name="T0" fmla="*/ 2740 w 2756"/>
                  <a:gd name="T1" fmla="*/ 7 h 1379"/>
                  <a:gd name="T2" fmla="*/ 14 w 2756"/>
                  <a:gd name="T3" fmla="*/ 7 h 1379"/>
                  <a:gd name="T4" fmla="*/ 14 w 2756"/>
                  <a:gd name="T5" fmla="*/ 14 h 1379"/>
                  <a:gd name="T6" fmla="*/ 2740 w 2756"/>
                  <a:gd name="T7" fmla="*/ 14 h 1379"/>
                  <a:gd name="T8" fmla="*/ 2740 w 2756"/>
                  <a:gd name="T9" fmla="*/ 7 h 1379"/>
                </a:gdLst>
                <a:ahLst/>
                <a:cxnLst>
                  <a:cxn ang="0">
                    <a:pos x="T0" y="T1"/>
                  </a:cxn>
                  <a:cxn ang="0">
                    <a:pos x="T2" y="T3"/>
                  </a:cxn>
                  <a:cxn ang="0">
                    <a:pos x="T4" y="T5"/>
                  </a:cxn>
                  <a:cxn ang="0">
                    <a:pos x="T6" y="T7"/>
                  </a:cxn>
                  <a:cxn ang="0">
                    <a:pos x="T8" y="T9"/>
                  </a:cxn>
                </a:cxnLst>
                <a:rect l="0" t="0" r="r" b="b"/>
                <a:pathLst>
                  <a:path w="2756" h="1379">
                    <a:moveTo>
                      <a:pt x="2740" y="7"/>
                    </a:moveTo>
                    <a:lnTo>
                      <a:pt x="14" y="7"/>
                    </a:lnTo>
                    <a:lnTo>
                      <a:pt x="14" y="14"/>
                    </a:lnTo>
                    <a:lnTo>
                      <a:pt x="2740" y="14"/>
                    </a:lnTo>
                    <a:lnTo>
                      <a:pt x="274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2"/>
              <p:cNvSpPr>
                <a:spLocks/>
              </p:cNvSpPr>
              <p:nvPr/>
            </p:nvSpPr>
            <p:spPr bwMode="auto">
              <a:xfrm>
                <a:off x="1537" y="562"/>
                <a:ext cx="2756" cy="1379"/>
              </a:xfrm>
              <a:custGeom>
                <a:avLst/>
                <a:gdLst>
                  <a:gd name="T0" fmla="*/ 2755 w 2756"/>
                  <a:gd name="T1" fmla="*/ 7 h 1379"/>
                  <a:gd name="T2" fmla="*/ 2740 w 2756"/>
                  <a:gd name="T3" fmla="*/ 7 h 1379"/>
                  <a:gd name="T4" fmla="*/ 2748 w 2756"/>
                  <a:gd name="T5" fmla="*/ 14 h 1379"/>
                  <a:gd name="T6" fmla="*/ 2755 w 2756"/>
                  <a:gd name="T7" fmla="*/ 14 h 1379"/>
                  <a:gd name="T8" fmla="*/ 2755 w 2756"/>
                  <a:gd name="T9" fmla="*/ 7 h 1379"/>
                </a:gdLst>
                <a:ahLst/>
                <a:cxnLst>
                  <a:cxn ang="0">
                    <a:pos x="T0" y="T1"/>
                  </a:cxn>
                  <a:cxn ang="0">
                    <a:pos x="T2" y="T3"/>
                  </a:cxn>
                  <a:cxn ang="0">
                    <a:pos x="T4" y="T5"/>
                  </a:cxn>
                  <a:cxn ang="0">
                    <a:pos x="T6" y="T7"/>
                  </a:cxn>
                  <a:cxn ang="0">
                    <a:pos x="T8" y="T9"/>
                  </a:cxn>
                </a:cxnLst>
                <a:rect l="0" t="0" r="r" b="b"/>
                <a:pathLst>
                  <a:path w="2756" h="1379">
                    <a:moveTo>
                      <a:pt x="2755" y="7"/>
                    </a:moveTo>
                    <a:lnTo>
                      <a:pt x="2740" y="7"/>
                    </a:lnTo>
                    <a:lnTo>
                      <a:pt x="2748" y="14"/>
                    </a:lnTo>
                    <a:lnTo>
                      <a:pt x="2755" y="14"/>
                    </a:lnTo>
                    <a:lnTo>
                      <a:pt x="275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7" name="Group 6"/>
            <p:cNvGrpSpPr>
              <a:grpSpLocks/>
            </p:cNvGrpSpPr>
            <p:nvPr/>
          </p:nvGrpSpPr>
          <p:grpSpPr bwMode="auto">
            <a:xfrm>
              <a:off x="1537" y="2302"/>
              <a:ext cx="2740" cy="1196"/>
              <a:chOff x="1537" y="2302"/>
              <a:chExt cx="2740" cy="1196"/>
            </a:xfrm>
          </p:grpSpPr>
          <p:sp>
            <p:nvSpPr>
              <p:cNvPr id="58" name="Freeform 57"/>
              <p:cNvSpPr>
                <a:spLocks/>
              </p:cNvSpPr>
              <p:nvPr/>
            </p:nvSpPr>
            <p:spPr bwMode="auto">
              <a:xfrm>
                <a:off x="1537" y="2302"/>
                <a:ext cx="2740" cy="1196"/>
              </a:xfrm>
              <a:custGeom>
                <a:avLst/>
                <a:gdLst>
                  <a:gd name="T0" fmla="*/ 2735 w 2740"/>
                  <a:gd name="T1" fmla="*/ 0 h 1196"/>
                  <a:gd name="T2" fmla="*/ 3 w 2740"/>
                  <a:gd name="T3" fmla="*/ 0 h 1196"/>
                  <a:gd name="T4" fmla="*/ 0 w 2740"/>
                  <a:gd name="T5" fmla="*/ 3 h 1196"/>
                  <a:gd name="T6" fmla="*/ 0 w 2740"/>
                  <a:gd name="T7" fmla="*/ 1191 h 1196"/>
                  <a:gd name="T8" fmla="*/ 3 w 2740"/>
                  <a:gd name="T9" fmla="*/ 1195 h 1196"/>
                  <a:gd name="T10" fmla="*/ 2735 w 2740"/>
                  <a:gd name="T11" fmla="*/ 1195 h 1196"/>
                  <a:gd name="T12" fmla="*/ 2739 w 2740"/>
                  <a:gd name="T13" fmla="*/ 1191 h 1196"/>
                  <a:gd name="T14" fmla="*/ 2739 w 2740"/>
                  <a:gd name="T15" fmla="*/ 1188 h 1196"/>
                  <a:gd name="T16" fmla="*/ 14 w 2740"/>
                  <a:gd name="T17" fmla="*/ 1188 h 1196"/>
                  <a:gd name="T18" fmla="*/ 7 w 2740"/>
                  <a:gd name="T19" fmla="*/ 1180 h 1196"/>
                  <a:gd name="T20" fmla="*/ 14 w 2740"/>
                  <a:gd name="T21" fmla="*/ 1180 h 1196"/>
                  <a:gd name="T22" fmla="*/ 14 w 2740"/>
                  <a:gd name="T23" fmla="*/ 14 h 1196"/>
                  <a:gd name="T24" fmla="*/ 7 w 2740"/>
                  <a:gd name="T25" fmla="*/ 14 h 1196"/>
                  <a:gd name="T26" fmla="*/ 14 w 2740"/>
                  <a:gd name="T27" fmla="*/ 7 h 1196"/>
                  <a:gd name="T28" fmla="*/ 2739 w 2740"/>
                  <a:gd name="T29" fmla="*/ 7 h 1196"/>
                  <a:gd name="T30" fmla="*/ 2739 w 2740"/>
                  <a:gd name="T31" fmla="*/ 3 h 1196"/>
                  <a:gd name="T32" fmla="*/ 2735 w 2740"/>
                  <a:gd name="T3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40" h="1196">
                    <a:moveTo>
                      <a:pt x="2735" y="0"/>
                    </a:moveTo>
                    <a:lnTo>
                      <a:pt x="3" y="0"/>
                    </a:lnTo>
                    <a:lnTo>
                      <a:pt x="0" y="3"/>
                    </a:lnTo>
                    <a:lnTo>
                      <a:pt x="0" y="1191"/>
                    </a:lnTo>
                    <a:lnTo>
                      <a:pt x="3" y="1195"/>
                    </a:lnTo>
                    <a:lnTo>
                      <a:pt x="2735" y="1195"/>
                    </a:lnTo>
                    <a:lnTo>
                      <a:pt x="2739" y="1191"/>
                    </a:lnTo>
                    <a:lnTo>
                      <a:pt x="2739" y="1188"/>
                    </a:lnTo>
                    <a:lnTo>
                      <a:pt x="14" y="1188"/>
                    </a:lnTo>
                    <a:lnTo>
                      <a:pt x="7" y="1180"/>
                    </a:lnTo>
                    <a:lnTo>
                      <a:pt x="14" y="1180"/>
                    </a:lnTo>
                    <a:lnTo>
                      <a:pt x="14" y="14"/>
                    </a:lnTo>
                    <a:lnTo>
                      <a:pt x="7" y="14"/>
                    </a:lnTo>
                    <a:lnTo>
                      <a:pt x="14" y="7"/>
                    </a:lnTo>
                    <a:lnTo>
                      <a:pt x="2739" y="7"/>
                    </a:lnTo>
                    <a:lnTo>
                      <a:pt x="2739" y="3"/>
                    </a:lnTo>
                    <a:lnTo>
                      <a:pt x="27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58"/>
              <p:cNvSpPr>
                <a:spLocks/>
              </p:cNvSpPr>
              <p:nvPr/>
            </p:nvSpPr>
            <p:spPr bwMode="auto">
              <a:xfrm>
                <a:off x="1537" y="2302"/>
                <a:ext cx="2740" cy="1196"/>
              </a:xfrm>
              <a:custGeom>
                <a:avLst/>
                <a:gdLst>
                  <a:gd name="T0" fmla="*/ 14 w 2740"/>
                  <a:gd name="T1" fmla="*/ 1180 h 1196"/>
                  <a:gd name="T2" fmla="*/ 7 w 2740"/>
                  <a:gd name="T3" fmla="*/ 1180 h 1196"/>
                  <a:gd name="T4" fmla="*/ 14 w 2740"/>
                  <a:gd name="T5" fmla="*/ 1188 h 1196"/>
                  <a:gd name="T6" fmla="*/ 14 w 2740"/>
                  <a:gd name="T7" fmla="*/ 1180 h 1196"/>
                </a:gdLst>
                <a:ahLst/>
                <a:cxnLst>
                  <a:cxn ang="0">
                    <a:pos x="T0" y="T1"/>
                  </a:cxn>
                  <a:cxn ang="0">
                    <a:pos x="T2" y="T3"/>
                  </a:cxn>
                  <a:cxn ang="0">
                    <a:pos x="T4" y="T5"/>
                  </a:cxn>
                  <a:cxn ang="0">
                    <a:pos x="T6" y="T7"/>
                  </a:cxn>
                </a:cxnLst>
                <a:rect l="0" t="0" r="r" b="b"/>
                <a:pathLst>
                  <a:path w="2740" h="1196">
                    <a:moveTo>
                      <a:pt x="14" y="1180"/>
                    </a:moveTo>
                    <a:lnTo>
                      <a:pt x="7" y="1180"/>
                    </a:lnTo>
                    <a:lnTo>
                      <a:pt x="14" y="1188"/>
                    </a:lnTo>
                    <a:lnTo>
                      <a:pt x="14"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59"/>
              <p:cNvSpPr>
                <a:spLocks/>
              </p:cNvSpPr>
              <p:nvPr/>
            </p:nvSpPr>
            <p:spPr bwMode="auto">
              <a:xfrm>
                <a:off x="1537" y="2302"/>
                <a:ext cx="2740" cy="1196"/>
              </a:xfrm>
              <a:custGeom>
                <a:avLst/>
                <a:gdLst>
                  <a:gd name="T0" fmla="*/ 2725 w 2740"/>
                  <a:gd name="T1" fmla="*/ 1180 h 1196"/>
                  <a:gd name="T2" fmla="*/ 14 w 2740"/>
                  <a:gd name="T3" fmla="*/ 1180 h 1196"/>
                  <a:gd name="T4" fmla="*/ 14 w 2740"/>
                  <a:gd name="T5" fmla="*/ 1188 h 1196"/>
                  <a:gd name="T6" fmla="*/ 2725 w 2740"/>
                  <a:gd name="T7" fmla="*/ 1188 h 1196"/>
                  <a:gd name="T8" fmla="*/ 2725 w 2740"/>
                  <a:gd name="T9" fmla="*/ 1180 h 1196"/>
                </a:gdLst>
                <a:ahLst/>
                <a:cxnLst>
                  <a:cxn ang="0">
                    <a:pos x="T0" y="T1"/>
                  </a:cxn>
                  <a:cxn ang="0">
                    <a:pos x="T2" y="T3"/>
                  </a:cxn>
                  <a:cxn ang="0">
                    <a:pos x="T4" y="T5"/>
                  </a:cxn>
                  <a:cxn ang="0">
                    <a:pos x="T6" y="T7"/>
                  </a:cxn>
                  <a:cxn ang="0">
                    <a:pos x="T8" y="T9"/>
                  </a:cxn>
                </a:cxnLst>
                <a:rect l="0" t="0" r="r" b="b"/>
                <a:pathLst>
                  <a:path w="2740" h="1196">
                    <a:moveTo>
                      <a:pt x="2725" y="1180"/>
                    </a:moveTo>
                    <a:lnTo>
                      <a:pt x="14" y="1180"/>
                    </a:lnTo>
                    <a:lnTo>
                      <a:pt x="14" y="1188"/>
                    </a:lnTo>
                    <a:lnTo>
                      <a:pt x="2725" y="1188"/>
                    </a:lnTo>
                    <a:lnTo>
                      <a:pt x="2725"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60"/>
              <p:cNvSpPr>
                <a:spLocks/>
              </p:cNvSpPr>
              <p:nvPr/>
            </p:nvSpPr>
            <p:spPr bwMode="auto">
              <a:xfrm>
                <a:off x="1537" y="2302"/>
                <a:ext cx="2740" cy="1196"/>
              </a:xfrm>
              <a:custGeom>
                <a:avLst/>
                <a:gdLst>
                  <a:gd name="T0" fmla="*/ 2725 w 2740"/>
                  <a:gd name="T1" fmla="*/ 7 h 1196"/>
                  <a:gd name="T2" fmla="*/ 2725 w 2740"/>
                  <a:gd name="T3" fmla="*/ 1188 h 1196"/>
                  <a:gd name="T4" fmla="*/ 2732 w 2740"/>
                  <a:gd name="T5" fmla="*/ 1180 h 1196"/>
                  <a:gd name="T6" fmla="*/ 2739 w 2740"/>
                  <a:gd name="T7" fmla="*/ 1180 h 1196"/>
                  <a:gd name="T8" fmla="*/ 2739 w 2740"/>
                  <a:gd name="T9" fmla="*/ 14 h 1196"/>
                  <a:gd name="T10" fmla="*/ 2732 w 2740"/>
                  <a:gd name="T11" fmla="*/ 14 h 1196"/>
                  <a:gd name="T12" fmla="*/ 2725 w 2740"/>
                  <a:gd name="T13" fmla="*/ 7 h 1196"/>
                </a:gdLst>
                <a:ahLst/>
                <a:cxnLst>
                  <a:cxn ang="0">
                    <a:pos x="T0" y="T1"/>
                  </a:cxn>
                  <a:cxn ang="0">
                    <a:pos x="T2" y="T3"/>
                  </a:cxn>
                  <a:cxn ang="0">
                    <a:pos x="T4" y="T5"/>
                  </a:cxn>
                  <a:cxn ang="0">
                    <a:pos x="T6" y="T7"/>
                  </a:cxn>
                  <a:cxn ang="0">
                    <a:pos x="T8" y="T9"/>
                  </a:cxn>
                  <a:cxn ang="0">
                    <a:pos x="T10" y="T11"/>
                  </a:cxn>
                  <a:cxn ang="0">
                    <a:pos x="T12" y="T13"/>
                  </a:cxn>
                </a:cxnLst>
                <a:rect l="0" t="0" r="r" b="b"/>
                <a:pathLst>
                  <a:path w="2740" h="1196">
                    <a:moveTo>
                      <a:pt x="2725" y="7"/>
                    </a:moveTo>
                    <a:lnTo>
                      <a:pt x="2725" y="1188"/>
                    </a:lnTo>
                    <a:lnTo>
                      <a:pt x="2732" y="1180"/>
                    </a:lnTo>
                    <a:lnTo>
                      <a:pt x="2739" y="1180"/>
                    </a:lnTo>
                    <a:lnTo>
                      <a:pt x="2739" y="14"/>
                    </a:lnTo>
                    <a:lnTo>
                      <a:pt x="2732" y="14"/>
                    </a:lnTo>
                    <a:lnTo>
                      <a:pt x="272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61"/>
              <p:cNvSpPr>
                <a:spLocks/>
              </p:cNvSpPr>
              <p:nvPr/>
            </p:nvSpPr>
            <p:spPr bwMode="auto">
              <a:xfrm>
                <a:off x="1537" y="2302"/>
                <a:ext cx="2740" cy="1196"/>
              </a:xfrm>
              <a:custGeom>
                <a:avLst/>
                <a:gdLst>
                  <a:gd name="T0" fmla="*/ 2739 w 2740"/>
                  <a:gd name="T1" fmla="*/ 1180 h 1196"/>
                  <a:gd name="T2" fmla="*/ 2732 w 2740"/>
                  <a:gd name="T3" fmla="*/ 1180 h 1196"/>
                  <a:gd name="T4" fmla="*/ 2725 w 2740"/>
                  <a:gd name="T5" fmla="*/ 1188 h 1196"/>
                  <a:gd name="T6" fmla="*/ 2739 w 2740"/>
                  <a:gd name="T7" fmla="*/ 1188 h 1196"/>
                  <a:gd name="T8" fmla="*/ 2739 w 2740"/>
                  <a:gd name="T9" fmla="*/ 1180 h 1196"/>
                </a:gdLst>
                <a:ahLst/>
                <a:cxnLst>
                  <a:cxn ang="0">
                    <a:pos x="T0" y="T1"/>
                  </a:cxn>
                  <a:cxn ang="0">
                    <a:pos x="T2" y="T3"/>
                  </a:cxn>
                  <a:cxn ang="0">
                    <a:pos x="T4" y="T5"/>
                  </a:cxn>
                  <a:cxn ang="0">
                    <a:pos x="T6" y="T7"/>
                  </a:cxn>
                  <a:cxn ang="0">
                    <a:pos x="T8" y="T9"/>
                  </a:cxn>
                </a:cxnLst>
                <a:rect l="0" t="0" r="r" b="b"/>
                <a:pathLst>
                  <a:path w="2740" h="1196">
                    <a:moveTo>
                      <a:pt x="2739" y="1180"/>
                    </a:moveTo>
                    <a:lnTo>
                      <a:pt x="2732" y="1180"/>
                    </a:lnTo>
                    <a:lnTo>
                      <a:pt x="2725" y="1188"/>
                    </a:lnTo>
                    <a:lnTo>
                      <a:pt x="2739" y="1188"/>
                    </a:lnTo>
                    <a:lnTo>
                      <a:pt x="2739"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62"/>
              <p:cNvSpPr>
                <a:spLocks/>
              </p:cNvSpPr>
              <p:nvPr/>
            </p:nvSpPr>
            <p:spPr bwMode="auto">
              <a:xfrm>
                <a:off x="1537" y="2302"/>
                <a:ext cx="2740" cy="1196"/>
              </a:xfrm>
              <a:custGeom>
                <a:avLst/>
                <a:gdLst>
                  <a:gd name="T0" fmla="*/ 14 w 2740"/>
                  <a:gd name="T1" fmla="*/ 7 h 1196"/>
                  <a:gd name="T2" fmla="*/ 7 w 2740"/>
                  <a:gd name="T3" fmla="*/ 14 h 1196"/>
                  <a:gd name="T4" fmla="*/ 14 w 2740"/>
                  <a:gd name="T5" fmla="*/ 14 h 1196"/>
                  <a:gd name="T6" fmla="*/ 14 w 2740"/>
                  <a:gd name="T7" fmla="*/ 7 h 1196"/>
                </a:gdLst>
                <a:ahLst/>
                <a:cxnLst>
                  <a:cxn ang="0">
                    <a:pos x="T0" y="T1"/>
                  </a:cxn>
                  <a:cxn ang="0">
                    <a:pos x="T2" y="T3"/>
                  </a:cxn>
                  <a:cxn ang="0">
                    <a:pos x="T4" y="T5"/>
                  </a:cxn>
                  <a:cxn ang="0">
                    <a:pos x="T6" y="T7"/>
                  </a:cxn>
                </a:cxnLst>
                <a:rect l="0" t="0" r="r" b="b"/>
                <a:pathLst>
                  <a:path w="2740" h="1196">
                    <a:moveTo>
                      <a:pt x="14" y="7"/>
                    </a:moveTo>
                    <a:lnTo>
                      <a:pt x="7" y="14"/>
                    </a:lnTo>
                    <a:lnTo>
                      <a:pt x="14" y="14"/>
                    </a:lnTo>
                    <a:lnTo>
                      <a:pt x="1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63"/>
              <p:cNvSpPr>
                <a:spLocks/>
              </p:cNvSpPr>
              <p:nvPr/>
            </p:nvSpPr>
            <p:spPr bwMode="auto">
              <a:xfrm>
                <a:off x="1537" y="2302"/>
                <a:ext cx="2740" cy="1196"/>
              </a:xfrm>
              <a:custGeom>
                <a:avLst/>
                <a:gdLst>
                  <a:gd name="T0" fmla="*/ 2725 w 2740"/>
                  <a:gd name="T1" fmla="*/ 7 h 1196"/>
                  <a:gd name="T2" fmla="*/ 14 w 2740"/>
                  <a:gd name="T3" fmla="*/ 7 h 1196"/>
                  <a:gd name="T4" fmla="*/ 14 w 2740"/>
                  <a:gd name="T5" fmla="*/ 14 h 1196"/>
                  <a:gd name="T6" fmla="*/ 2725 w 2740"/>
                  <a:gd name="T7" fmla="*/ 14 h 1196"/>
                  <a:gd name="T8" fmla="*/ 2725 w 2740"/>
                  <a:gd name="T9" fmla="*/ 7 h 1196"/>
                </a:gdLst>
                <a:ahLst/>
                <a:cxnLst>
                  <a:cxn ang="0">
                    <a:pos x="T0" y="T1"/>
                  </a:cxn>
                  <a:cxn ang="0">
                    <a:pos x="T2" y="T3"/>
                  </a:cxn>
                  <a:cxn ang="0">
                    <a:pos x="T4" y="T5"/>
                  </a:cxn>
                  <a:cxn ang="0">
                    <a:pos x="T6" y="T7"/>
                  </a:cxn>
                  <a:cxn ang="0">
                    <a:pos x="T8" y="T9"/>
                  </a:cxn>
                </a:cxnLst>
                <a:rect l="0" t="0" r="r" b="b"/>
                <a:pathLst>
                  <a:path w="2740" h="1196">
                    <a:moveTo>
                      <a:pt x="2725" y="7"/>
                    </a:moveTo>
                    <a:lnTo>
                      <a:pt x="14" y="7"/>
                    </a:lnTo>
                    <a:lnTo>
                      <a:pt x="14" y="14"/>
                    </a:lnTo>
                    <a:lnTo>
                      <a:pt x="2725" y="14"/>
                    </a:lnTo>
                    <a:lnTo>
                      <a:pt x="2725"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64"/>
              <p:cNvSpPr>
                <a:spLocks/>
              </p:cNvSpPr>
              <p:nvPr/>
            </p:nvSpPr>
            <p:spPr bwMode="auto">
              <a:xfrm>
                <a:off x="1537" y="2302"/>
                <a:ext cx="2740" cy="1196"/>
              </a:xfrm>
              <a:custGeom>
                <a:avLst/>
                <a:gdLst>
                  <a:gd name="T0" fmla="*/ 2739 w 2740"/>
                  <a:gd name="T1" fmla="*/ 7 h 1196"/>
                  <a:gd name="T2" fmla="*/ 2725 w 2740"/>
                  <a:gd name="T3" fmla="*/ 7 h 1196"/>
                  <a:gd name="T4" fmla="*/ 2732 w 2740"/>
                  <a:gd name="T5" fmla="*/ 14 h 1196"/>
                  <a:gd name="T6" fmla="*/ 2739 w 2740"/>
                  <a:gd name="T7" fmla="*/ 14 h 1196"/>
                  <a:gd name="T8" fmla="*/ 2739 w 2740"/>
                  <a:gd name="T9" fmla="*/ 7 h 1196"/>
                </a:gdLst>
                <a:ahLst/>
                <a:cxnLst>
                  <a:cxn ang="0">
                    <a:pos x="T0" y="T1"/>
                  </a:cxn>
                  <a:cxn ang="0">
                    <a:pos x="T2" y="T3"/>
                  </a:cxn>
                  <a:cxn ang="0">
                    <a:pos x="T4" y="T5"/>
                  </a:cxn>
                  <a:cxn ang="0">
                    <a:pos x="T6" y="T7"/>
                  </a:cxn>
                  <a:cxn ang="0">
                    <a:pos x="T8" y="T9"/>
                  </a:cxn>
                </a:cxnLst>
                <a:rect l="0" t="0" r="r" b="b"/>
                <a:pathLst>
                  <a:path w="2740" h="1196">
                    <a:moveTo>
                      <a:pt x="2739" y="7"/>
                    </a:moveTo>
                    <a:lnTo>
                      <a:pt x="2725" y="7"/>
                    </a:lnTo>
                    <a:lnTo>
                      <a:pt x="2732" y="14"/>
                    </a:lnTo>
                    <a:lnTo>
                      <a:pt x="2739" y="14"/>
                    </a:lnTo>
                    <a:lnTo>
                      <a:pt x="273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 y="2213"/>
              <a:ext cx="12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a:spLocks/>
            </p:cNvSpPr>
            <p:nvPr/>
          </p:nvSpPr>
          <p:spPr bwMode="auto">
            <a:xfrm>
              <a:off x="3368" y="1934"/>
              <a:ext cx="4373" cy="340"/>
            </a:xfrm>
            <a:custGeom>
              <a:avLst/>
              <a:gdLst>
                <a:gd name="T0" fmla="*/ 4371 w 4373"/>
                <a:gd name="T1" fmla="*/ 0 h 340"/>
                <a:gd name="T2" fmla="*/ 0 w 4373"/>
                <a:gd name="T3" fmla="*/ 326 h 340"/>
                <a:gd name="T4" fmla="*/ 1 w 4373"/>
                <a:gd name="T5" fmla="*/ 339 h 340"/>
                <a:gd name="T6" fmla="*/ 4372 w 4373"/>
                <a:gd name="T7" fmla="*/ 13 h 340"/>
                <a:gd name="T8" fmla="*/ 4371 w 4373"/>
                <a:gd name="T9" fmla="*/ 0 h 340"/>
              </a:gdLst>
              <a:ahLst/>
              <a:cxnLst>
                <a:cxn ang="0">
                  <a:pos x="T0" y="T1"/>
                </a:cxn>
                <a:cxn ang="0">
                  <a:pos x="T2" y="T3"/>
                </a:cxn>
                <a:cxn ang="0">
                  <a:pos x="T4" y="T5"/>
                </a:cxn>
                <a:cxn ang="0">
                  <a:pos x="T6" y="T7"/>
                </a:cxn>
                <a:cxn ang="0">
                  <a:pos x="T8" y="T9"/>
                </a:cxn>
              </a:cxnLst>
              <a:rect l="0" t="0" r="r" b="b"/>
              <a:pathLst>
                <a:path w="4373" h="340">
                  <a:moveTo>
                    <a:pt x="4371" y="0"/>
                  </a:moveTo>
                  <a:lnTo>
                    <a:pt x="0" y="326"/>
                  </a:lnTo>
                  <a:lnTo>
                    <a:pt x="1" y="339"/>
                  </a:lnTo>
                  <a:lnTo>
                    <a:pt x="4372" y="13"/>
                  </a:lnTo>
                  <a:lnTo>
                    <a:pt x="43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Freeform 9"/>
            <p:cNvSpPr>
              <a:spLocks/>
            </p:cNvSpPr>
            <p:nvPr/>
          </p:nvSpPr>
          <p:spPr bwMode="auto">
            <a:xfrm>
              <a:off x="4664" y="2214"/>
              <a:ext cx="2753" cy="1170"/>
            </a:xfrm>
            <a:custGeom>
              <a:avLst/>
              <a:gdLst>
                <a:gd name="T0" fmla="*/ 0 w 2753"/>
                <a:gd name="T1" fmla="*/ 1169 h 1170"/>
                <a:gd name="T2" fmla="*/ 2752 w 2753"/>
                <a:gd name="T3" fmla="*/ 1169 h 1170"/>
                <a:gd name="T4" fmla="*/ 2752 w 2753"/>
                <a:gd name="T5" fmla="*/ 0 h 1170"/>
                <a:gd name="T6" fmla="*/ 0 w 2753"/>
                <a:gd name="T7" fmla="*/ 0 h 1170"/>
                <a:gd name="T8" fmla="*/ 0 w 2753"/>
                <a:gd name="T9" fmla="*/ 1169 h 1170"/>
              </a:gdLst>
              <a:ahLst/>
              <a:cxnLst>
                <a:cxn ang="0">
                  <a:pos x="T0" y="T1"/>
                </a:cxn>
                <a:cxn ang="0">
                  <a:pos x="T2" y="T3"/>
                </a:cxn>
                <a:cxn ang="0">
                  <a:pos x="T4" y="T5"/>
                </a:cxn>
                <a:cxn ang="0">
                  <a:pos x="T6" y="T7"/>
                </a:cxn>
                <a:cxn ang="0">
                  <a:pos x="T8" y="T9"/>
                </a:cxn>
              </a:cxnLst>
              <a:rect l="0" t="0" r="r" b="b"/>
              <a:pathLst>
                <a:path w="2753" h="1170">
                  <a:moveTo>
                    <a:pt x="0" y="1169"/>
                  </a:moveTo>
                  <a:lnTo>
                    <a:pt x="2752" y="1169"/>
                  </a:lnTo>
                  <a:lnTo>
                    <a:pt x="2752" y="0"/>
                  </a:lnTo>
                  <a:lnTo>
                    <a:pt x="0" y="0"/>
                  </a:lnTo>
                  <a:lnTo>
                    <a:pt x="0" y="11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1" name="Group 10"/>
            <p:cNvGrpSpPr>
              <a:grpSpLocks/>
            </p:cNvGrpSpPr>
            <p:nvPr/>
          </p:nvGrpSpPr>
          <p:grpSpPr bwMode="auto">
            <a:xfrm>
              <a:off x="4657" y="2302"/>
              <a:ext cx="2712" cy="1196"/>
              <a:chOff x="4657" y="2302"/>
              <a:chExt cx="2712" cy="1196"/>
            </a:xfrm>
          </p:grpSpPr>
          <p:sp>
            <p:nvSpPr>
              <p:cNvPr id="50" name="Freeform 49"/>
              <p:cNvSpPr>
                <a:spLocks/>
              </p:cNvSpPr>
              <p:nvPr/>
            </p:nvSpPr>
            <p:spPr bwMode="auto">
              <a:xfrm>
                <a:off x="4657" y="2302"/>
                <a:ext cx="2712" cy="1196"/>
              </a:xfrm>
              <a:custGeom>
                <a:avLst/>
                <a:gdLst>
                  <a:gd name="T0" fmla="*/ 2708 w 2712"/>
                  <a:gd name="T1" fmla="*/ 0 h 1196"/>
                  <a:gd name="T2" fmla="*/ 3 w 2712"/>
                  <a:gd name="T3" fmla="*/ 0 h 1196"/>
                  <a:gd name="T4" fmla="*/ 0 w 2712"/>
                  <a:gd name="T5" fmla="*/ 3 h 1196"/>
                  <a:gd name="T6" fmla="*/ 0 w 2712"/>
                  <a:gd name="T7" fmla="*/ 1191 h 1196"/>
                  <a:gd name="T8" fmla="*/ 3 w 2712"/>
                  <a:gd name="T9" fmla="*/ 1195 h 1196"/>
                  <a:gd name="T10" fmla="*/ 2708 w 2712"/>
                  <a:gd name="T11" fmla="*/ 1195 h 1196"/>
                  <a:gd name="T12" fmla="*/ 2712 w 2712"/>
                  <a:gd name="T13" fmla="*/ 1191 h 1196"/>
                  <a:gd name="T14" fmla="*/ 2712 w 2712"/>
                  <a:gd name="T15" fmla="*/ 1188 h 1196"/>
                  <a:gd name="T16" fmla="*/ 14 w 2712"/>
                  <a:gd name="T17" fmla="*/ 1188 h 1196"/>
                  <a:gd name="T18" fmla="*/ 7 w 2712"/>
                  <a:gd name="T19" fmla="*/ 1180 h 1196"/>
                  <a:gd name="T20" fmla="*/ 14 w 2712"/>
                  <a:gd name="T21" fmla="*/ 1180 h 1196"/>
                  <a:gd name="T22" fmla="*/ 14 w 2712"/>
                  <a:gd name="T23" fmla="*/ 14 h 1196"/>
                  <a:gd name="T24" fmla="*/ 7 w 2712"/>
                  <a:gd name="T25" fmla="*/ 14 h 1196"/>
                  <a:gd name="T26" fmla="*/ 14 w 2712"/>
                  <a:gd name="T27" fmla="*/ 7 h 1196"/>
                  <a:gd name="T28" fmla="*/ 2712 w 2712"/>
                  <a:gd name="T29" fmla="*/ 7 h 1196"/>
                  <a:gd name="T30" fmla="*/ 2712 w 2712"/>
                  <a:gd name="T31" fmla="*/ 3 h 1196"/>
                  <a:gd name="T32" fmla="*/ 2708 w 2712"/>
                  <a:gd name="T3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2" h="1196">
                    <a:moveTo>
                      <a:pt x="2708" y="0"/>
                    </a:moveTo>
                    <a:lnTo>
                      <a:pt x="3" y="0"/>
                    </a:lnTo>
                    <a:lnTo>
                      <a:pt x="0" y="3"/>
                    </a:lnTo>
                    <a:lnTo>
                      <a:pt x="0" y="1191"/>
                    </a:lnTo>
                    <a:lnTo>
                      <a:pt x="3" y="1195"/>
                    </a:lnTo>
                    <a:lnTo>
                      <a:pt x="2708" y="1195"/>
                    </a:lnTo>
                    <a:lnTo>
                      <a:pt x="2712" y="1191"/>
                    </a:lnTo>
                    <a:lnTo>
                      <a:pt x="2712" y="1188"/>
                    </a:lnTo>
                    <a:lnTo>
                      <a:pt x="14" y="1188"/>
                    </a:lnTo>
                    <a:lnTo>
                      <a:pt x="7" y="1180"/>
                    </a:lnTo>
                    <a:lnTo>
                      <a:pt x="14" y="1180"/>
                    </a:lnTo>
                    <a:lnTo>
                      <a:pt x="14" y="14"/>
                    </a:lnTo>
                    <a:lnTo>
                      <a:pt x="7" y="14"/>
                    </a:lnTo>
                    <a:lnTo>
                      <a:pt x="14" y="7"/>
                    </a:lnTo>
                    <a:lnTo>
                      <a:pt x="2712" y="7"/>
                    </a:lnTo>
                    <a:lnTo>
                      <a:pt x="2712" y="3"/>
                    </a:lnTo>
                    <a:lnTo>
                      <a:pt x="27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Freeform 50"/>
              <p:cNvSpPr>
                <a:spLocks/>
              </p:cNvSpPr>
              <p:nvPr/>
            </p:nvSpPr>
            <p:spPr bwMode="auto">
              <a:xfrm>
                <a:off x="4657" y="2302"/>
                <a:ext cx="2712" cy="1196"/>
              </a:xfrm>
              <a:custGeom>
                <a:avLst/>
                <a:gdLst>
                  <a:gd name="T0" fmla="*/ 14 w 2712"/>
                  <a:gd name="T1" fmla="*/ 1180 h 1196"/>
                  <a:gd name="T2" fmla="*/ 7 w 2712"/>
                  <a:gd name="T3" fmla="*/ 1180 h 1196"/>
                  <a:gd name="T4" fmla="*/ 14 w 2712"/>
                  <a:gd name="T5" fmla="*/ 1188 h 1196"/>
                  <a:gd name="T6" fmla="*/ 14 w 2712"/>
                  <a:gd name="T7" fmla="*/ 1180 h 1196"/>
                </a:gdLst>
                <a:ahLst/>
                <a:cxnLst>
                  <a:cxn ang="0">
                    <a:pos x="T0" y="T1"/>
                  </a:cxn>
                  <a:cxn ang="0">
                    <a:pos x="T2" y="T3"/>
                  </a:cxn>
                  <a:cxn ang="0">
                    <a:pos x="T4" y="T5"/>
                  </a:cxn>
                  <a:cxn ang="0">
                    <a:pos x="T6" y="T7"/>
                  </a:cxn>
                </a:cxnLst>
                <a:rect l="0" t="0" r="r" b="b"/>
                <a:pathLst>
                  <a:path w="2712" h="1196">
                    <a:moveTo>
                      <a:pt x="14" y="1180"/>
                    </a:moveTo>
                    <a:lnTo>
                      <a:pt x="7" y="1180"/>
                    </a:lnTo>
                    <a:lnTo>
                      <a:pt x="14" y="1188"/>
                    </a:lnTo>
                    <a:lnTo>
                      <a:pt x="14"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Freeform 51"/>
              <p:cNvSpPr>
                <a:spLocks/>
              </p:cNvSpPr>
              <p:nvPr/>
            </p:nvSpPr>
            <p:spPr bwMode="auto">
              <a:xfrm>
                <a:off x="4657" y="2302"/>
                <a:ext cx="2712" cy="1196"/>
              </a:xfrm>
              <a:custGeom>
                <a:avLst/>
                <a:gdLst>
                  <a:gd name="T0" fmla="*/ 2697 w 2712"/>
                  <a:gd name="T1" fmla="*/ 1180 h 1196"/>
                  <a:gd name="T2" fmla="*/ 14 w 2712"/>
                  <a:gd name="T3" fmla="*/ 1180 h 1196"/>
                  <a:gd name="T4" fmla="*/ 14 w 2712"/>
                  <a:gd name="T5" fmla="*/ 1188 h 1196"/>
                  <a:gd name="T6" fmla="*/ 2697 w 2712"/>
                  <a:gd name="T7" fmla="*/ 1188 h 1196"/>
                  <a:gd name="T8" fmla="*/ 2697 w 2712"/>
                  <a:gd name="T9" fmla="*/ 1180 h 1196"/>
                </a:gdLst>
                <a:ahLst/>
                <a:cxnLst>
                  <a:cxn ang="0">
                    <a:pos x="T0" y="T1"/>
                  </a:cxn>
                  <a:cxn ang="0">
                    <a:pos x="T2" y="T3"/>
                  </a:cxn>
                  <a:cxn ang="0">
                    <a:pos x="T4" y="T5"/>
                  </a:cxn>
                  <a:cxn ang="0">
                    <a:pos x="T6" y="T7"/>
                  </a:cxn>
                  <a:cxn ang="0">
                    <a:pos x="T8" y="T9"/>
                  </a:cxn>
                </a:cxnLst>
                <a:rect l="0" t="0" r="r" b="b"/>
                <a:pathLst>
                  <a:path w="2712" h="1196">
                    <a:moveTo>
                      <a:pt x="2697" y="1180"/>
                    </a:moveTo>
                    <a:lnTo>
                      <a:pt x="14" y="1180"/>
                    </a:lnTo>
                    <a:lnTo>
                      <a:pt x="14" y="1188"/>
                    </a:lnTo>
                    <a:lnTo>
                      <a:pt x="2697" y="1188"/>
                    </a:lnTo>
                    <a:lnTo>
                      <a:pt x="2697"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Freeform 52"/>
              <p:cNvSpPr>
                <a:spLocks/>
              </p:cNvSpPr>
              <p:nvPr/>
            </p:nvSpPr>
            <p:spPr bwMode="auto">
              <a:xfrm>
                <a:off x="4657" y="2302"/>
                <a:ext cx="2712" cy="1196"/>
              </a:xfrm>
              <a:custGeom>
                <a:avLst/>
                <a:gdLst>
                  <a:gd name="T0" fmla="*/ 2697 w 2712"/>
                  <a:gd name="T1" fmla="*/ 7 h 1196"/>
                  <a:gd name="T2" fmla="*/ 2697 w 2712"/>
                  <a:gd name="T3" fmla="*/ 1188 h 1196"/>
                  <a:gd name="T4" fmla="*/ 2704 w 2712"/>
                  <a:gd name="T5" fmla="*/ 1180 h 1196"/>
                  <a:gd name="T6" fmla="*/ 2712 w 2712"/>
                  <a:gd name="T7" fmla="*/ 1180 h 1196"/>
                  <a:gd name="T8" fmla="*/ 2712 w 2712"/>
                  <a:gd name="T9" fmla="*/ 14 h 1196"/>
                  <a:gd name="T10" fmla="*/ 2704 w 2712"/>
                  <a:gd name="T11" fmla="*/ 14 h 1196"/>
                  <a:gd name="T12" fmla="*/ 2697 w 2712"/>
                  <a:gd name="T13" fmla="*/ 7 h 1196"/>
                </a:gdLst>
                <a:ahLst/>
                <a:cxnLst>
                  <a:cxn ang="0">
                    <a:pos x="T0" y="T1"/>
                  </a:cxn>
                  <a:cxn ang="0">
                    <a:pos x="T2" y="T3"/>
                  </a:cxn>
                  <a:cxn ang="0">
                    <a:pos x="T4" y="T5"/>
                  </a:cxn>
                  <a:cxn ang="0">
                    <a:pos x="T6" y="T7"/>
                  </a:cxn>
                  <a:cxn ang="0">
                    <a:pos x="T8" y="T9"/>
                  </a:cxn>
                  <a:cxn ang="0">
                    <a:pos x="T10" y="T11"/>
                  </a:cxn>
                  <a:cxn ang="0">
                    <a:pos x="T12" y="T13"/>
                  </a:cxn>
                </a:cxnLst>
                <a:rect l="0" t="0" r="r" b="b"/>
                <a:pathLst>
                  <a:path w="2712" h="1196">
                    <a:moveTo>
                      <a:pt x="2697" y="7"/>
                    </a:moveTo>
                    <a:lnTo>
                      <a:pt x="2697" y="1188"/>
                    </a:lnTo>
                    <a:lnTo>
                      <a:pt x="2704" y="1180"/>
                    </a:lnTo>
                    <a:lnTo>
                      <a:pt x="2712" y="1180"/>
                    </a:lnTo>
                    <a:lnTo>
                      <a:pt x="2712" y="14"/>
                    </a:lnTo>
                    <a:lnTo>
                      <a:pt x="2704" y="14"/>
                    </a:lnTo>
                    <a:lnTo>
                      <a:pt x="269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53"/>
              <p:cNvSpPr>
                <a:spLocks/>
              </p:cNvSpPr>
              <p:nvPr/>
            </p:nvSpPr>
            <p:spPr bwMode="auto">
              <a:xfrm>
                <a:off x="4657" y="2302"/>
                <a:ext cx="2712" cy="1196"/>
              </a:xfrm>
              <a:custGeom>
                <a:avLst/>
                <a:gdLst>
                  <a:gd name="T0" fmla="*/ 2712 w 2712"/>
                  <a:gd name="T1" fmla="*/ 1180 h 1196"/>
                  <a:gd name="T2" fmla="*/ 2704 w 2712"/>
                  <a:gd name="T3" fmla="*/ 1180 h 1196"/>
                  <a:gd name="T4" fmla="*/ 2697 w 2712"/>
                  <a:gd name="T5" fmla="*/ 1188 h 1196"/>
                  <a:gd name="T6" fmla="*/ 2712 w 2712"/>
                  <a:gd name="T7" fmla="*/ 1188 h 1196"/>
                  <a:gd name="T8" fmla="*/ 2712 w 2712"/>
                  <a:gd name="T9" fmla="*/ 1180 h 1196"/>
                </a:gdLst>
                <a:ahLst/>
                <a:cxnLst>
                  <a:cxn ang="0">
                    <a:pos x="T0" y="T1"/>
                  </a:cxn>
                  <a:cxn ang="0">
                    <a:pos x="T2" y="T3"/>
                  </a:cxn>
                  <a:cxn ang="0">
                    <a:pos x="T4" y="T5"/>
                  </a:cxn>
                  <a:cxn ang="0">
                    <a:pos x="T6" y="T7"/>
                  </a:cxn>
                  <a:cxn ang="0">
                    <a:pos x="T8" y="T9"/>
                  </a:cxn>
                </a:cxnLst>
                <a:rect l="0" t="0" r="r" b="b"/>
                <a:pathLst>
                  <a:path w="2712" h="1196">
                    <a:moveTo>
                      <a:pt x="2712" y="1180"/>
                    </a:moveTo>
                    <a:lnTo>
                      <a:pt x="2704" y="1180"/>
                    </a:lnTo>
                    <a:lnTo>
                      <a:pt x="2697" y="1188"/>
                    </a:lnTo>
                    <a:lnTo>
                      <a:pt x="2712" y="1188"/>
                    </a:lnTo>
                    <a:lnTo>
                      <a:pt x="2712" y="11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Freeform 54"/>
              <p:cNvSpPr>
                <a:spLocks/>
              </p:cNvSpPr>
              <p:nvPr/>
            </p:nvSpPr>
            <p:spPr bwMode="auto">
              <a:xfrm>
                <a:off x="4657" y="2302"/>
                <a:ext cx="2712" cy="1196"/>
              </a:xfrm>
              <a:custGeom>
                <a:avLst/>
                <a:gdLst>
                  <a:gd name="T0" fmla="*/ 14 w 2712"/>
                  <a:gd name="T1" fmla="*/ 7 h 1196"/>
                  <a:gd name="T2" fmla="*/ 7 w 2712"/>
                  <a:gd name="T3" fmla="*/ 14 h 1196"/>
                  <a:gd name="T4" fmla="*/ 14 w 2712"/>
                  <a:gd name="T5" fmla="*/ 14 h 1196"/>
                  <a:gd name="T6" fmla="*/ 14 w 2712"/>
                  <a:gd name="T7" fmla="*/ 7 h 1196"/>
                </a:gdLst>
                <a:ahLst/>
                <a:cxnLst>
                  <a:cxn ang="0">
                    <a:pos x="T0" y="T1"/>
                  </a:cxn>
                  <a:cxn ang="0">
                    <a:pos x="T2" y="T3"/>
                  </a:cxn>
                  <a:cxn ang="0">
                    <a:pos x="T4" y="T5"/>
                  </a:cxn>
                  <a:cxn ang="0">
                    <a:pos x="T6" y="T7"/>
                  </a:cxn>
                </a:cxnLst>
                <a:rect l="0" t="0" r="r" b="b"/>
                <a:pathLst>
                  <a:path w="2712" h="1196">
                    <a:moveTo>
                      <a:pt x="14" y="7"/>
                    </a:moveTo>
                    <a:lnTo>
                      <a:pt x="7" y="14"/>
                    </a:lnTo>
                    <a:lnTo>
                      <a:pt x="14" y="14"/>
                    </a:lnTo>
                    <a:lnTo>
                      <a:pt x="1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Freeform 55"/>
              <p:cNvSpPr>
                <a:spLocks/>
              </p:cNvSpPr>
              <p:nvPr/>
            </p:nvSpPr>
            <p:spPr bwMode="auto">
              <a:xfrm>
                <a:off x="4657" y="2302"/>
                <a:ext cx="2712" cy="1196"/>
              </a:xfrm>
              <a:custGeom>
                <a:avLst/>
                <a:gdLst>
                  <a:gd name="T0" fmla="*/ 2697 w 2712"/>
                  <a:gd name="T1" fmla="*/ 7 h 1196"/>
                  <a:gd name="T2" fmla="*/ 14 w 2712"/>
                  <a:gd name="T3" fmla="*/ 7 h 1196"/>
                  <a:gd name="T4" fmla="*/ 14 w 2712"/>
                  <a:gd name="T5" fmla="*/ 14 h 1196"/>
                  <a:gd name="T6" fmla="*/ 2697 w 2712"/>
                  <a:gd name="T7" fmla="*/ 14 h 1196"/>
                  <a:gd name="T8" fmla="*/ 2697 w 2712"/>
                  <a:gd name="T9" fmla="*/ 7 h 1196"/>
                </a:gdLst>
                <a:ahLst/>
                <a:cxnLst>
                  <a:cxn ang="0">
                    <a:pos x="T0" y="T1"/>
                  </a:cxn>
                  <a:cxn ang="0">
                    <a:pos x="T2" y="T3"/>
                  </a:cxn>
                  <a:cxn ang="0">
                    <a:pos x="T4" y="T5"/>
                  </a:cxn>
                  <a:cxn ang="0">
                    <a:pos x="T6" y="T7"/>
                  </a:cxn>
                  <a:cxn ang="0">
                    <a:pos x="T8" y="T9"/>
                  </a:cxn>
                </a:cxnLst>
                <a:rect l="0" t="0" r="r" b="b"/>
                <a:pathLst>
                  <a:path w="2712" h="1196">
                    <a:moveTo>
                      <a:pt x="2697" y="7"/>
                    </a:moveTo>
                    <a:lnTo>
                      <a:pt x="14" y="7"/>
                    </a:lnTo>
                    <a:lnTo>
                      <a:pt x="14" y="14"/>
                    </a:lnTo>
                    <a:lnTo>
                      <a:pt x="2697" y="14"/>
                    </a:lnTo>
                    <a:lnTo>
                      <a:pt x="269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56"/>
              <p:cNvSpPr>
                <a:spLocks/>
              </p:cNvSpPr>
              <p:nvPr/>
            </p:nvSpPr>
            <p:spPr bwMode="auto">
              <a:xfrm>
                <a:off x="4657" y="2302"/>
                <a:ext cx="2712" cy="1196"/>
              </a:xfrm>
              <a:custGeom>
                <a:avLst/>
                <a:gdLst>
                  <a:gd name="T0" fmla="*/ 2712 w 2712"/>
                  <a:gd name="T1" fmla="*/ 7 h 1196"/>
                  <a:gd name="T2" fmla="*/ 2697 w 2712"/>
                  <a:gd name="T3" fmla="*/ 7 h 1196"/>
                  <a:gd name="T4" fmla="*/ 2704 w 2712"/>
                  <a:gd name="T5" fmla="*/ 14 h 1196"/>
                  <a:gd name="T6" fmla="*/ 2712 w 2712"/>
                  <a:gd name="T7" fmla="*/ 14 h 1196"/>
                  <a:gd name="T8" fmla="*/ 2712 w 2712"/>
                  <a:gd name="T9" fmla="*/ 7 h 1196"/>
                </a:gdLst>
                <a:ahLst/>
                <a:cxnLst>
                  <a:cxn ang="0">
                    <a:pos x="T0" y="T1"/>
                  </a:cxn>
                  <a:cxn ang="0">
                    <a:pos x="T2" y="T3"/>
                  </a:cxn>
                  <a:cxn ang="0">
                    <a:pos x="T4" y="T5"/>
                  </a:cxn>
                  <a:cxn ang="0">
                    <a:pos x="T6" y="T7"/>
                  </a:cxn>
                  <a:cxn ang="0">
                    <a:pos x="T8" y="T9"/>
                  </a:cxn>
                </a:cxnLst>
                <a:rect l="0" t="0" r="r" b="b"/>
                <a:pathLst>
                  <a:path w="2712" h="1196">
                    <a:moveTo>
                      <a:pt x="2712" y="7"/>
                    </a:moveTo>
                    <a:lnTo>
                      <a:pt x="2697" y="7"/>
                    </a:lnTo>
                    <a:lnTo>
                      <a:pt x="2704" y="14"/>
                    </a:lnTo>
                    <a:lnTo>
                      <a:pt x="2712" y="14"/>
                    </a:lnTo>
                    <a:lnTo>
                      <a:pt x="27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 y="2707"/>
              <a:ext cx="38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 y="1206"/>
              <a:ext cx="38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4657" y="562"/>
              <a:ext cx="2712" cy="1400"/>
              <a:chOff x="4657" y="562"/>
              <a:chExt cx="2712" cy="1400"/>
            </a:xfrm>
          </p:grpSpPr>
          <p:sp>
            <p:nvSpPr>
              <p:cNvPr id="42" name="Freeform 41"/>
              <p:cNvSpPr>
                <a:spLocks/>
              </p:cNvSpPr>
              <p:nvPr/>
            </p:nvSpPr>
            <p:spPr bwMode="auto">
              <a:xfrm>
                <a:off x="4657" y="582"/>
                <a:ext cx="2712" cy="1380"/>
              </a:xfrm>
              <a:custGeom>
                <a:avLst/>
                <a:gdLst>
                  <a:gd name="T0" fmla="*/ 2708 w 2712"/>
                  <a:gd name="T1" fmla="*/ 0 h 1380"/>
                  <a:gd name="T2" fmla="*/ 3 w 2712"/>
                  <a:gd name="T3" fmla="*/ 0 h 1380"/>
                  <a:gd name="T4" fmla="*/ 0 w 2712"/>
                  <a:gd name="T5" fmla="*/ 3 h 1380"/>
                  <a:gd name="T6" fmla="*/ 0 w 2712"/>
                  <a:gd name="T7" fmla="*/ 1376 h 1380"/>
                  <a:gd name="T8" fmla="*/ 3 w 2712"/>
                  <a:gd name="T9" fmla="*/ 1380 h 1380"/>
                  <a:gd name="T10" fmla="*/ 2708 w 2712"/>
                  <a:gd name="T11" fmla="*/ 1380 h 1380"/>
                  <a:gd name="T12" fmla="*/ 2712 w 2712"/>
                  <a:gd name="T13" fmla="*/ 1376 h 1380"/>
                  <a:gd name="T14" fmla="*/ 2712 w 2712"/>
                  <a:gd name="T15" fmla="*/ 1372 h 1380"/>
                  <a:gd name="T16" fmla="*/ 14 w 2712"/>
                  <a:gd name="T17" fmla="*/ 1372 h 1380"/>
                  <a:gd name="T18" fmla="*/ 7 w 2712"/>
                  <a:gd name="T19" fmla="*/ 1365 h 1380"/>
                  <a:gd name="T20" fmla="*/ 14 w 2712"/>
                  <a:gd name="T21" fmla="*/ 1365 h 1380"/>
                  <a:gd name="T22" fmla="*/ 14 w 2712"/>
                  <a:gd name="T23" fmla="*/ 14 h 1380"/>
                  <a:gd name="T24" fmla="*/ 7 w 2712"/>
                  <a:gd name="T25" fmla="*/ 14 h 1380"/>
                  <a:gd name="T26" fmla="*/ 14 w 2712"/>
                  <a:gd name="T27" fmla="*/ 7 h 1380"/>
                  <a:gd name="T28" fmla="*/ 2712 w 2712"/>
                  <a:gd name="T29" fmla="*/ 7 h 1380"/>
                  <a:gd name="T30" fmla="*/ 2712 w 2712"/>
                  <a:gd name="T31" fmla="*/ 3 h 1380"/>
                  <a:gd name="T32" fmla="*/ 2708 w 2712"/>
                  <a:gd name="T33" fmla="*/ 0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2" h="1380">
                    <a:moveTo>
                      <a:pt x="2708" y="0"/>
                    </a:moveTo>
                    <a:lnTo>
                      <a:pt x="3" y="0"/>
                    </a:lnTo>
                    <a:lnTo>
                      <a:pt x="0" y="3"/>
                    </a:lnTo>
                    <a:lnTo>
                      <a:pt x="0" y="1376"/>
                    </a:lnTo>
                    <a:lnTo>
                      <a:pt x="3" y="1380"/>
                    </a:lnTo>
                    <a:lnTo>
                      <a:pt x="2708" y="1380"/>
                    </a:lnTo>
                    <a:lnTo>
                      <a:pt x="2712" y="1376"/>
                    </a:lnTo>
                    <a:lnTo>
                      <a:pt x="2712" y="1372"/>
                    </a:lnTo>
                    <a:lnTo>
                      <a:pt x="14" y="1372"/>
                    </a:lnTo>
                    <a:lnTo>
                      <a:pt x="7" y="1365"/>
                    </a:lnTo>
                    <a:lnTo>
                      <a:pt x="14" y="1365"/>
                    </a:lnTo>
                    <a:lnTo>
                      <a:pt x="14" y="14"/>
                    </a:lnTo>
                    <a:lnTo>
                      <a:pt x="7" y="14"/>
                    </a:lnTo>
                    <a:lnTo>
                      <a:pt x="14" y="7"/>
                    </a:lnTo>
                    <a:lnTo>
                      <a:pt x="2712" y="7"/>
                    </a:lnTo>
                    <a:lnTo>
                      <a:pt x="2712" y="3"/>
                    </a:lnTo>
                    <a:lnTo>
                      <a:pt x="27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Freeform 42"/>
              <p:cNvSpPr>
                <a:spLocks/>
              </p:cNvSpPr>
              <p:nvPr/>
            </p:nvSpPr>
            <p:spPr bwMode="auto">
              <a:xfrm>
                <a:off x="4657" y="562"/>
                <a:ext cx="2712" cy="1380"/>
              </a:xfrm>
              <a:custGeom>
                <a:avLst/>
                <a:gdLst>
                  <a:gd name="T0" fmla="*/ 14 w 2712"/>
                  <a:gd name="T1" fmla="*/ 1365 h 1380"/>
                  <a:gd name="T2" fmla="*/ 7 w 2712"/>
                  <a:gd name="T3" fmla="*/ 1365 h 1380"/>
                  <a:gd name="T4" fmla="*/ 14 w 2712"/>
                  <a:gd name="T5" fmla="*/ 1372 h 1380"/>
                  <a:gd name="T6" fmla="*/ 14 w 2712"/>
                  <a:gd name="T7" fmla="*/ 1365 h 1380"/>
                </a:gdLst>
                <a:ahLst/>
                <a:cxnLst>
                  <a:cxn ang="0">
                    <a:pos x="T0" y="T1"/>
                  </a:cxn>
                  <a:cxn ang="0">
                    <a:pos x="T2" y="T3"/>
                  </a:cxn>
                  <a:cxn ang="0">
                    <a:pos x="T4" y="T5"/>
                  </a:cxn>
                  <a:cxn ang="0">
                    <a:pos x="T6" y="T7"/>
                  </a:cxn>
                </a:cxnLst>
                <a:rect l="0" t="0" r="r" b="b"/>
                <a:pathLst>
                  <a:path w="2712" h="1380">
                    <a:moveTo>
                      <a:pt x="14" y="1365"/>
                    </a:moveTo>
                    <a:lnTo>
                      <a:pt x="7" y="1365"/>
                    </a:lnTo>
                    <a:lnTo>
                      <a:pt x="14" y="1372"/>
                    </a:lnTo>
                    <a:lnTo>
                      <a:pt x="14" y="1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43"/>
              <p:cNvSpPr>
                <a:spLocks/>
              </p:cNvSpPr>
              <p:nvPr/>
            </p:nvSpPr>
            <p:spPr bwMode="auto">
              <a:xfrm>
                <a:off x="4657" y="562"/>
                <a:ext cx="2712" cy="1380"/>
              </a:xfrm>
              <a:custGeom>
                <a:avLst/>
                <a:gdLst>
                  <a:gd name="T0" fmla="*/ 2697 w 2712"/>
                  <a:gd name="T1" fmla="*/ 1365 h 1380"/>
                  <a:gd name="T2" fmla="*/ 14 w 2712"/>
                  <a:gd name="T3" fmla="*/ 1365 h 1380"/>
                  <a:gd name="T4" fmla="*/ 14 w 2712"/>
                  <a:gd name="T5" fmla="*/ 1372 h 1380"/>
                  <a:gd name="T6" fmla="*/ 2697 w 2712"/>
                  <a:gd name="T7" fmla="*/ 1372 h 1380"/>
                  <a:gd name="T8" fmla="*/ 2697 w 2712"/>
                  <a:gd name="T9" fmla="*/ 1365 h 1380"/>
                </a:gdLst>
                <a:ahLst/>
                <a:cxnLst>
                  <a:cxn ang="0">
                    <a:pos x="T0" y="T1"/>
                  </a:cxn>
                  <a:cxn ang="0">
                    <a:pos x="T2" y="T3"/>
                  </a:cxn>
                  <a:cxn ang="0">
                    <a:pos x="T4" y="T5"/>
                  </a:cxn>
                  <a:cxn ang="0">
                    <a:pos x="T6" y="T7"/>
                  </a:cxn>
                  <a:cxn ang="0">
                    <a:pos x="T8" y="T9"/>
                  </a:cxn>
                </a:cxnLst>
                <a:rect l="0" t="0" r="r" b="b"/>
                <a:pathLst>
                  <a:path w="2712" h="1380">
                    <a:moveTo>
                      <a:pt x="2697" y="1365"/>
                    </a:moveTo>
                    <a:lnTo>
                      <a:pt x="14" y="1365"/>
                    </a:lnTo>
                    <a:lnTo>
                      <a:pt x="14" y="1372"/>
                    </a:lnTo>
                    <a:lnTo>
                      <a:pt x="2697" y="1372"/>
                    </a:lnTo>
                    <a:lnTo>
                      <a:pt x="2697" y="1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Freeform 44"/>
              <p:cNvSpPr>
                <a:spLocks/>
              </p:cNvSpPr>
              <p:nvPr/>
            </p:nvSpPr>
            <p:spPr bwMode="auto">
              <a:xfrm>
                <a:off x="4657" y="562"/>
                <a:ext cx="2712" cy="1380"/>
              </a:xfrm>
              <a:custGeom>
                <a:avLst/>
                <a:gdLst>
                  <a:gd name="T0" fmla="*/ 2697 w 2712"/>
                  <a:gd name="T1" fmla="*/ 7 h 1380"/>
                  <a:gd name="T2" fmla="*/ 2697 w 2712"/>
                  <a:gd name="T3" fmla="*/ 1372 h 1380"/>
                  <a:gd name="T4" fmla="*/ 2704 w 2712"/>
                  <a:gd name="T5" fmla="*/ 1365 h 1380"/>
                  <a:gd name="T6" fmla="*/ 2712 w 2712"/>
                  <a:gd name="T7" fmla="*/ 1365 h 1380"/>
                  <a:gd name="T8" fmla="*/ 2712 w 2712"/>
                  <a:gd name="T9" fmla="*/ 14 h 1380"/>
                  <a:gd name="T10" fmla="*/ 2704 w 2712"/>
                  <a:gd name="T11" fmla="*/ 14 h 1380"/>
                  <a:gd name="T12" fmla="*/ 2697 w 2712"/>
                  <a:gd name="T13" fmla="*/ 7 h 1380"/>
                </a:gdLst>
                <a:ahLst/>
                <a:cxnLst>
                  <a:cxn ang="0">
                    <a:pos x="T0" y="T1"/>
                  </a:cxn>
                  <a:cxn ang="0">
                    <a:pos x="T2" y="T3"/>
                  </a:cxn>
                  <a:cxn ang="0">
                    <a:pos x="T4" y="T5"/>
                  </a:cxn>
                  <a:cxn ang="0">
                    <a:pos x="T6" y="T7"/>
                  </a:cxn>
                  <a:cxn ang="0">
                    <a:pos x="T8" y="T9"/>
                  </a:cxn>
                  <a:cxn ang="0">
                    <a:pos x="T10" y="T11"/>
                  </a:cxn>
                  <a:cxn ang="0">
                    <a:pos x="T12" y="T13"/>
                  </a:cxn>
                </a:cxnLst>
                <a:rect l="0" t="0" r="r" b="b"/>
                <a:pathLst>
                  <a:path w="2712" h="1380">
                    <a:moveTo>
                      <a:pt x="2697" y="7"/>
                    </a:moveTo>
                    <a:lnTo>
                      <a:pt x="2697" y="1372"/>
                    </a:lnTo>
                    <a:lnTo>
                      <a:pt x="2704" y="1365"/>
                    </a:lnTo>
                    <a:lnTo>
                      <a:pt x="2712" y="1365"/>
                    </a:lnTo>
                    <a:lnTo>
                      <a:pt x="2712" y="14"/>
                    </a:lnTo>
                    <a:lnTo>
                      <a:pt x="2704" y="14"/>
                    </a:lnTo>
                    <a:lnTo>
                      <a:pt x="269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Freeform 45"/>
              <p:cNvSpPr>
                <a:spLocks/>
              </p:cNvSpPr>
              <p:nvPr/>
            </p:nvSpPr>
            <p:spPr bwMode="auto">
              <a:xfrm>
                <a:off x="4657" y="562"/>
                <a:ext cx="2712" cy="1380"/>
              </a:xfrm>
              <a:custGeom>
                <a:avLst/>
                <a:gdLst>
                  <a:gd name="T0" fmla="*/ 2712 w 2712"/>
                  <a:gd name="T1" fmla="*/ 1365 h 1380"/>
                  <a:gd name="T2" fmla="*/ 2704 w 2712"/>
                  <a:gd name="T3" fmla="*/ 1365 h 1380"/>
                  <a:gd name="T4" fmla="*/ 2697 w 2712"/>
                  <a:gd name="T5" fmla="*/ 1372 h 1380"/>
                  <a:gd name="T6" fmla="*/ 2712 w 2712"/>
                  <a:gd name="T7" fmla="*/ 1372 h 1380"/>
                  <a:gd name="T8" fmla="*/ 2712 w 2712"/>
                  <a:gd name="T9" fmla="*/ 1365 h 1380"/>
                </a:gdLst>
                <a:ahLst/>
                <a:cxnLst>
                  <a:cxn ang="0">
                    <a:pos x="T0" y="T1"/>
                  </a:cxn>
                  <a:cxn ang="0">
                    <a:pos x="T2" y="T3"/>
                  </a:cxn>
                  <a:cxn ang="0">
                    <a:pos x="T4" y="T5"/>
                  </a:cxn>
                  <a:cxn ang="0">
                    <a:pos x="T6" y="T7"/>
                  </a:cxn>
                  <a:cxn ang="0">
                    <a:pos x="T8" y="T9"/>
                  </a:cxn>
                </a:cxnLst>
                <a:rect l="0" t="0" r="r" b="b"/>
                <a:pathLst>
                  <a:path w="2712" h="1380">
                    <a:moveTo>
                      <a:pt x="2712" y="1365"/>
                    </a:moveTo>
                    <a:lnTo>
                      <a:pt x="2704" y="1365"/>
                    </a:lnTo>
                    <a:lnTo>
                      <a:pt x="2697" y="1372"/>
                    </a:lnTo>
                    <a:lnTo>
                      <a:pt x="2712" y="1372"/>
                    </a:lnTo>
                    <a:lnTo>
                      <a:pt x="2712" y="1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Freeform 46"/>
              <p:cNvSpPr>
                <a:spLocks/>
              </p:cNvSpPr>
              <p:nvPr/>
            </p:nvSpPr>
            <p:spPr bwMode="auto">
              <a:xfrm>
                <a:off x="4657" y="562"/>
                <a:ext cx="2712" cy="1380"/>
              </a:xfrm>
              <a:custGeom>
                <a:avLst/>
                <a:gdLst>
                  <a:gd name="T0" fmla="*/ 14 w 2712"/>
                  <a:gd name="T1" fmla="*/ 7 h 1380"/>
                  <a:gd name="T2" fmla="*/ 7 w 2712"/>
                  <a:gd name="T3" fmla="*/ 14 h 1380"/>
                  <a:gd name="T4" fmla="*/ 14 w 2712"/>
                  <a:gd name="T5" fmla="*/ 14 h 1380"/>
                  <a:gd name="T6" fmla="*/ 14 w 2712"/>
                  <a:gd name="T7" fmla="*/ 7 h 1380"/>
                </a:gdLst>
                <a:ahLst/>
                <a:cxnLst>
                  <a:cxn ang="0">
                    <a:pos x="T0" y="T1"/>
                  </a:cxn>
                  <a:cxn ang="0">
                    <a:pos x="T2" y="T3"/>
                  </a:cxn>
                  <a:cxn ang="0">
                    <a:pos x="T4" y="T5"/>
                  </a:cxn>
                  <a:cxn ang="0">
                    <a:pos x="T6" y="T7"/>
                  </a:cxn>
                </a:cxnLst>
                <a:rect l="0" t="0" r="r" b="b"/>
                <a:pathLst>
                  <a:path w="2712" h="1380">
                    <a:moveTo>
                      <a:pt x="14" y="7"/>
                    </a:moveTo>
                    <a:lnTo>
                      <a:pt x="7" y="14"/>
                    </a:lnTo>
                    <a:lnTo>
                      <a:pt x="14" y="14"/>
                    </a:lnTo>
                    <a:lnTo>
                      <a:pt x="1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Freeform 47"/>
              <p:cNvSpPr>
                <a:spLocks/>
              </p:cNvSpPr>
              <p:nvPr/>
            </p:nvSpPr>
            <p:spPr bwMode="auto">
              <a:xfrm>
                <a:off x="4657" y="562"/>
                <a:ext cx="2712" cy="1380"/>
              </a:xfrm>
              <a:custGeom>
                <a:avLst/>
                <a:gdLst>
                  <a:gd name="T0" fmla="*/ 2697 w 2712"/>
                  <a:gd name="T1" fmla="*/ 7 h 1380"/>
                  <a:gd name="T2" fmla="*/ 14 w 2712"/>
                  <a:gd name="T3" fmla="*/ 7 h 1380"/>
                  <a:gd name="T4" fmla="*/ 14 w 2712"/>
                  <a:gd name="T5" fmla="*/ 14 h 1380"/>
                  <a:gd name="T6" fmla="*/ 2697 w 2712"/>
                  <a:gd name="T7" fmla="*/ 14 h 1380"/>
                  <a:gd name="T8" fmla="*/ 2697 w 2712"/>
                  <a:gd name="T9" fmla="*/ 7 h 1380"/>
                </a:gdLst>
                <a:ahLst/>
                <a:cxnLst>
                  <a:cxn ang="0">
                    <a:pos x="T0" y="T1"/>
                  </a:cxn>
                  <a:cxn ang="0">
                    <a:pos x="T2" y="T3"/>
                  </a:cxn>
                  <a:cxn ang="0">
                    <a:pos x="T4" y="T5"/>
                  </a:cxn>
                  <a:cxn ang="0">
                    <a:pos x="T6" y="T7"/>
                  </a:cxn>
                  <a:cxn ang="0">
                    <a:pos x="T8" y="T9"/>
                  </a:cxn>
                </a:cxnLst>
                <a:rect l="0" t="0" r="r" b="b"/>
                <a:pathLst>
                  <a:path w="2712" h="1380">
                    <a:moveTo>
                      <a:pt x="2697" y="7"/>
                    </a:moveTo>
                    <a:lnTo>
                      <a:pt x="14" y="7"/>
                    </a:lnTo>
                    <a:lnTo>
                      <a:pt x="14" y="14"/>
                    </a:lnTo>
                    <a:lnTo>
                      <a:pt x="2697" y="14"/>
                    </a:lnTo>
                    <a:lnTo>
                      <a:pt x="269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Freeform 48"/>
              <p:cNvSpPr>
                <a:spLocks/>
              </p:cNvSpPr>
              <p:nvPr/>
            </p:nvSpPr>
            <p:spPr bwMode="auto">
              <a:xfrm>
                <a:off x="4657" y="562"/>
                <a:ext cx="2712" cy="1380"/>
              </a:xfrm>
              <a:custGeom>
                <a:avLst/>
                <a:gdLst>
                  <a:gd name="T0" fmla="*/ 2712 w 2712"/>
                  <a:gd name="T1" fmla="*/ 7 h 1380"/>
                  <a:gd name="T2" fmla="*/ 2697 w 2712"/>
                  <a:gd name="T3" fmla="*/ 7 h 1380"/>
                  <a:gd name="T4" fmla="*/ 2704 w 2712"/>
                  <a:gd name="T5" fmla="*/ 14 h 1380"/>
                  <a:gd name="T6" fmla="*/ 2712 w 2712"/>
                  <a:gd name="T7" fmla="*/ 14 h 1380"/>
                  <a:gd name="T8" fmla="*/ 2712 w 2712"/>
                  <a:gd name="T9" fmla="*/ 7 h 1380"/>
                </a:gdLst>
                <a:ahLst/>
                <a:cxnLst>
                  <a:cxn ang="0">
                    <a:pos x="T0" y="T1"/>
                  </a:cxn>
                  <a:cxn ang="0">
                    <a:pos x="T2" y="T3"/>
                  </a:cxn>
                  <a:cxn ang="0">
                    <a:pos x="T4" y="T5"/>
                  </a:cxn>
                  <a:cxn ang="0">
                    <a:pos x="T6" y="T7"/>
                  </a:cxn>
                  <a:cxn ang="0">
                    <a:pos x="T8" y="T9"/>
                  </a:cxn>
                </a:cxnLst>
                <a:rect l="0" t="0" r="r" b="b"/>
                <a:pathLst>
                  <a:path w="2712" h="1380">
                    <a:moveTo>
                      <a:pt x="2712" y="7"/>
                    </a:moveTo>
                    <a:lnTo>
                      <a:pt x="2697" y="7"/>
                    </a:lnTo>
                    <a:lnTo>
                      <a:pt x="2704" y="14"/>
                    </a:lnTo>
                    <a:lnTo>
                      <a:pt x="2712" y="14"/>
                    </a:lnTo>
                    <a:lnTo>
                      <a:pt x="27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15"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6" y="2707"/>
              <a:ext cx="38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2" y="1206"/>
              <a:ext cx="38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a:grpSpLocks/>
            </p:cNvGrpSpPr>
            <p:nvPr/>
          </p:nvGrpSpPr>
          <p:grpSpPr bwMode="auto">
            <a:xfrm>
              <a:off x="7733" y="562"/>
              <a:ext cx="2768" cy="1380"/>
              <a:chOff x="7733" y="562"/>
              <a:chExt cx="2768" cy="1380"/>
            </a:xfrm>
          </p:grpSpPr>
          <p:sp>
            <p:nvSpPr>
              <p:cNvPr id="34" name="Freeform 33"/>
              <p:cNvSpPr>
                <a:spLocks/>
              </p:cNvSpPr>
              <p:nvPr/>
            </p:nvSpPr>
            <p:spPr bwMode="auto">
              <a:xfrm>
                <a:off x="7733" y="562"/>
                <a:ext cx="2768" cy="1380"/>
              </a:xfrm>
              <a:custGeom>
                <a:avLst/>
                <a:gdLst>
                  <a:gd name="T0" fmla="*/ 2767 w 2768"/>
                  <a:gd name="T1" fmla="*/ 0 h 1380"/>
                  <a:gd name="T2" fmla="*/ 0 w 2768"/>
                  <a:gd name="T3" fmla="*/ 0 h 1380"/>
                  <a:gd name="T4" fmla="*/ 0 w 2768"/>
                  <a:gd name="T5" fmla="*/ 1380 h 1380"/>
                  <a:gd name="T6" fmla="*/ 2767 w 2768"/>
                  <a:gd name="T7" fmla="*/ 1380 h 1380"/>
                  <a:gd name="T8" fmla="*/ 2767 w 2768"/>
                  <a:gd name="T9" fmla="*/ 1372 h 1380"/>
                  <a:gd name="T10" fmla="*/ 14 w 2768"/>
                  <a:gd name="T11" fmla="*/ 1372 h 1380"/>
                  <a:gd name="T12" fmla="*/ 7 w 2768"/>
                  <a:gd name="T13" fmla="*/ 1365 h 1380"/>
                  <a:gd name="T14" fmla="*/ 14 w 2768"/>
                  <a:gd name="T15" fmla="*/ 1365 h 1380"/>
                  <a:gd name="T16" fmla="*/ 14 w 2768"/>
                  <a:gd name="T17" fmla="*/ 14 h 1380"/>
                  <a:gd name="T18" fmla="*/ 7 w 2768"/>
                  <a:gd name="T19" fmla="*/ 14 h 1380"/>
                  <a:gd name="T20" fmla="*/ 14 w 2768"/>
                  <a:gd name="T21" fmla="*/ 7 h 1380"/>
                  <a:gd name="T22" fmla="*/ 2767 w 2768"/>
                  <a:gd name="T23" fmla="*/ 7 h 1380"/>
                  <a:gd name="T24" fmla="*/ 2767 w 2768"/>
                  <a:gd name="T25" fmla="*/ 0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1380">
                    <a:moveTo>
                      <a:pt x="2767" y="0"/>
                    </a:moveTo>
                    <a:lnTo>
                      <a:pt x="0" y="0"/>
                    </a:lnTo>
                    <a:lnTo>
                      <a:pt x="0" y="1380"/>
                    </a:lnTo>
                    <a:lnTo>
                      <a:pt x="2767" y="1380"/>
                    </a:lnTo>
                    <a:lnTo>
                      <a:pt x="2767" y="1372"/>
                    </a:lnTo>
                    <a:lnTo>
                      <a:pt x="14" y="1372"/>
                    </a:lnTo>
                    <a:lnTo>
                      <a:pt x="7" y="1365"/>
                    </a:lnTo>
                    <a:lnTo>
                      <a:pt x="14" y="1365"/>
                    </a:lnTo>
                    <a:lnTo>
                      <a:pt x="14" y="14"/>
                    </a:lnTo>
                    <a:lnTo>
                      <a:pt x="7" y="14"/>
                    </a:lnTo>
                    <a:lnTo>
                      <a:pt x="14" y="7"/>
                    </a:lnTo>
                    <a:lnTo>
                      <a:pt x="2767" y="7"/>
                    </a:lnTo>
                    <a:lnTo>
                      <a:pt x="27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Freeform 34"/>
              <p:cNvSpPr>
                <a:spLocks/>
              </p:cNvSpPr>
              <p:nvPr/>
            </p:nvSpPr>
            <p:spPr bwMode="auto">
              <a:xfrm>
                <a:off x="7733" y="562"/>
                <a:ext cx="2768" cy="1380"/>
              </a:xfrm>
              <a:custGeom>
                <a:avLst/>
                <a:gdLst>
                  <a:gd name="T0" fmla="*/ 14 w 2768"/>
                  <a:gd name="T1" fmla="*/ 1365 h 1380"/>
                  <a:gd name="T2" fmla="*/ 7 w 2768"/>
                  <a:gd name="T3" fmla="*/ 1365 h 1380"/>
                  <a:gd name="T4" fmla="*/ 14 w 2768"/>
                  <a:gd name="T5" fmla="*/ 1372 h 1380"/>
                  <a:gd name="T6" fmla="*/ 14 w 2768"/>
                  <a:gd name="T7" fmla="*/ 1365 h 1380"/>
                </a:gdLst>
                <a:ahLst/>
                <a:cxnLst>
                  <a:cxn ang="0">
                    <a:pos x="T0" y="T1"/>
                  </a:cxn>
                  <a:cxn ang="0">
                    <a:pos x="T2" y="T3"/>
                  </a:cxn>
                  <a:cxn ang="0">
                    <a:pos x="T4" y="T5"/>
                  </a:cxn>
                  <a:cxn ang="0">
                    <a:pos x="T6" y="T7"/>
                  </a:cxn>
                </a:cxnLst>
                <a:rect l="0" t="0" r="r" b="b"/>
                <a:pathLst>
                  <a:path w="2768" h="1380">
                    <a:moveTo>
                      <a:pt x="14" y="1365"/>
                    </a:moveTo>
                    <a:lnTo>
                      <a:pt x="7" y="1365"/>
                    </a:lnTo>
                    <a:lnTo>
                      <a:pt x="14" y="1372"/>
                    </a:lnTo>
                    <a:lnTo>
                      <a:pt x="14" y="1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Freeform 35"/>
              <p:cNvSpPr>
                <a:spLocks/>
              </p:cNvSpPr>
              <p:nvPr/>
            </p:nvSpPr>
            <p:spPr bwMode="auto">
              <a:xfrm>
                <a:off x="7733" y="562"/>
                <a:ext cx="2768" cy="1380"/>
              </a:xfrm>
              <a:custGeom>
                <a:avLst/>
                <a:gdLst>
                  <a:gd name="T0" fmla="*/ 2752 w 2768"/>
                  <a:gd name="T1" fmla="*/ 1365 h 1380"/>
                  <a:gd name="T2" fmla="*/ 14 w 2768"/>
                  <a:gd name="T3" fmla="*/ 1365 h 1380"/>
                  <a:gd name="T4" fmla="*/ 14 w 2768"/>
                  <a:gd name="T5" fmla="*/ 1372 h 1380"/>
                  <a:gd name="T6" fmla="*/ 2752 w 2768"/>
                  <a:gd name="T7" fmla="*/ 1372 h 1380"/>
                  <a:gd name="T8" fmla="*/ 2752 w 2768"/>
                  <a:gd name="T9" fmla="*/ 1365 h 1380"/>
                </a:gdLst>
                <a:ahLst/>
                <a:cxnLst>
                  <a:cxn ang="0">
                    <a:pos x="T0" y="T1"/>
                  </a:cxn>
                  <a:cxn ang="0">
                    <a:pos x="T2" y="T3"/>
                  </a:cxn>
                  <a:cxn ang="0">
                    <a:pos x="T4" y="T5"/>
                  </a:cxn>
                  <a:cxn ang="0">
                    <a:pos x="T6" y="T7"/>
                  </a:cxn>
                  <a:cxn ang="0">
                    <a:pos x="T8" y="T9"/>
                  </a:cxn>
                </a:cxnLst>
                <a:rect l="0" t="0" r="r" b="b"/>
                <a:pathLst>
                  <a:path w="2768" h="1380">
                    <a:moveTo>
                      <a:pt x="2752" y="1365"/>
                    </a:moveTo>
                    <a:lnTo>
                      <a:pt x="14" y="1365"/>
                    </a:lnTo>
                    <a:lnTo>
                      <a:pt x="14" y="1372"/>
                    </a:lnTo>
                    <a:lnTo>
                      <a:pt x="2752" y="1372"/>
                    </a:lnTo>
                    <a:lnTo>
                      <a:pt x="2752" y="1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Freeform 36"/>
              <p:cNvSpPr>
                <a:spLocks/>
              </p:cNvSpPr>
              <p:nvPr/>
            </p:nvSpPr>
            <p:spPr bwMode="auto">
              <a:xfrm>
                <a:off x="7733" y="562"/>
                <a:ext cx="2768" cy="1380"/>
              </a:xfrm>
              <a:custGeom>
                <a:avLst/>
                <a:gdLst>
                  <a:gd name="T0" fmla="*/ 2752 w 2768"/>
                  <a:gd name="T1" fmla="*/ 7 h 1380"/>
                  <a:gd name="T2" fmla="*/ 2752 w 2768"/>
                  <a:gd name="T3" fmla="*/ 1372 h 1380"/>
                  <a:gd name="T4" fmla="*/ 2760 w 2768"/>
                  <a:gd name="T5" fmla="*/ 1365 h 1380"/>
                  <a:gd name="T6" fmla="*/ 2767 w 2768"/>
                  <a:gd name="T7" fmla="*/ 1365 h 1380"/>
                  <a:gd name="T8" fmla="*/ 2767 w 2768"/>
                  <a:gd name="T9" fmla="*/ 14 h 1380"/>
                  <a:gd name="T10" fmla="*/ 2760 w 2768"/>
                  <a:gd name="T11" fmla="*/ 14 h 1380"/>
                  <a:gd name="T12" fmla="*/ 2752 w 2768"/>
                  <a:gd name="T13" fmla="*/ 7 h 1380"/>
                </a:gdLst>
                <a:ahLst/>
                <a:cxnLst>
                  <a:cxn ang="0">
                    <a:pos x="T0" y="T1"/>
                  </a:cxn>
                  <a:cxn ang="0">
                    <a:pos x="T2" y="T3"/>
                  </a:cxn>
                  <a:cxn ang="0">
                    <a:pos x="T4" y="T5"/>
                  </a:cxn>
                  <a:cxn ang="0">
                    <a:pos x="T6" y="T7"/>
                  </a:cxn>
                  <a:cxn ang="0">
                    <a:pos x="T8" y="T9"/>
                  </a:cxn>
                  <a:cxn ang="0">
                    <a:pos x="T10" y="T11"/>
                  </a:cxn>
                  <a:cxn ang="0">
                    <a:pos x="T12" y="T13"/>
                  </a:cxn>
                </a:cxnLst>
                <a:rect l="0" t="0" r="r" b="b"/>
                <a:pathLst>
                  <a:path w="2768" h="1380">
                    <a:moveTo>
                      <a:pt x="2752" y="7"/>
                    </a:moveTo>
                    <a:lnTo>
                      <a:pt x="2752" y="1372"/>
                    </a:lnTo>
                    <a:lnTo>
                      <a:pt x="2760" y="1365"/>
                    </a:lnTo>
                    <a:lnTo>
                      <a:pt x="2767" y="1365"/>
                    </a:lnTo>
                    <a:lnTo>
                      <a:pt x="2767" y="14"/>
                    </a:lnTo>
                    <a:lnTo>
                      <a:pt x="2760" y="14"/>
                    </a:lnTo>
                    <a:lnTo>
                      <a:pt x="275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Freeform 37"/>
              <p:cNvSpPr>
                <a:spLocks/>
              </p:cNvSpPr>
              <p:nvPr/>
            </p:nvSpPr>
            <p:spPr bwMode="auto">
              <a:xfrm>
                <a:off x="7733" y="562"/>
                <a:ext cx="2768" cy="1380"/>
              </a:xfrm>
              <a:custGeom>
                <a:avLst/>
                <a:gdLst>
                  <a:gd name="T0" fmla="*/ 2767 w 2768"/>
                  <a:gd name="T1" fmla="*/ 1365 h 1380"/>
                  <a:gd name="T2" fmla="*/ 2760 w 2768"/>
                  <a:gd name="T3" fmla="*/ 1365 h 1380"/>
                  <a:gd name="T4" fmla="*/ 2752 w 2768"/>
                  <a:gd name="T5" fmla="*/ 1372 h 1380"/>
                  <a:gd name="T6" fmla="*/ 2767 w 2768"/>
                  <a:gd name="T7" fmla="*/ 1372 h 1380"/>
                  <a:gd name="T8" fmla="*/ 2767 w 2768"/>
                  <a:gd name="T9" fmla="*/ 1365 h 1380"/>
                </a:gdLst>
                <a:ahLst/>
                <a:cxnLst>
                  <a:cxn ang="0">
                    <a:pos x="T0" y="T1"/>
                  </a:cxn>
                  <a:cxn ang="0">
                    <a:pos x="T2" y="T3"/>
                  </a:cxn>
                  <a:cxn ang="0">
                    <a:pos x="T4" y="T5"/>
                  </a:cxn>
                  <a:cxn ang="0">
                    <a:pos x="T6" y="T7"/>
                  </a:cxn>
                  <a:cxn ang="0">
                    <a:pos x="T8" y="T9"/>
                  </a:cxn>
                </a:cxnLst>
                <a:rect l="0" t="0" r="r" b="b"/>
                <a:pathLst>
                  <a:path w="2768" h="1380">
                    <a:moveTo>
                      <a:pt x="2767" y="1365"/>
                    </a:moveTo>
                    <a:lnTo>
                      <a:pt x="2760" y="1365"/>
                    </a:lnTo>
                    <a:lnTo>
                      <a:pt x="2752" y="1372"/>
                    </a:lnTo>
                    <a:lnTo>
                      <a:pt x="2767" y="1372"/>
                    </a:lnTo>
                    <a:lnTo>
                      <a:pt x="2767" y="13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Freeform 38"/>
              <p:cNvSpPr>
                <a:spLocks/>
              </p:cNvSpPr>
              <p:nvPr/>
            </p:nvSpPr>
            <p:spPr bwMode="auto">
              <a:xfrm>
                <a:off x="7733" y="562"/>
                <a:ext cx="2768" cy="1380"/>
              </a:xfrm>
              <a:custGeom>
                <a:avLst/>
                <a:gdLst>
                  <a:gd name="T0" fmla="*/ 14 w 2768"/>
                  <a:gd name="T1" fmla="*/ 7 h 1380"/>
                  <a:gd name="T2" fmla="*/ 7 w 2768"/>
                  <a:gd name="T3" fmla="*/ 14 h 1380"/>
                  <a:gd name="T4" fmla="*/ 14 w 2768"/>
                  <a:gd name="T5" fmla="*/ 14 h 1380"/>
                  <a:gd name="T6" fmla="*/ 14 w 2768"/>
                  <a:gd name="T7" fmla="*/ 7 h 1380"/>
                </a:gdLst>
                <a:ahLst/>
                <a:cxnLst>
                  <a:cxn ang="0">
                    <a:pos x="T0" y="T1"/>
                  </a:cxn>
                  <a:cxn ang="0">
                    <a:pos x="T2" y="T3"/>
                  </a:cxn>
                  <a:cxn ang="0">
                    <a:pos x="T4" y="T5"/>
                  </a:cxn>
                  <a:cxn ang="0">
                    <a:pos x="T6" y="T7"/>
                  </a:cxn>
                </a:cxnLst>
                <a:rect l="0" t="0" r="r" b="b"/>
                <a:pathLst>
                  <a:path w="2768" h="1380">
                    <a:moveTo>
                      <a:pt x="14" y="7"/>
                    </a:moveTo>
                    <a:lnTo>
                      <a:pt x="7" y="14"/>
                    </a:lnTo>
                    <a:lnTo>
                      <a:pt x="14" y="14"/>
                    </a:lnTo>
                    <a:lnTo>
                      <a:pt x="1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39"/>
              <p:cNvSpPr>
                <a:spLocks/>
              </p:cNvSpPr>
              <p:nvPr/>
            </p:nvSpPr>
            <p:spPr bwMode="auto">
              <a:xfrm>
                <a:off x="7733" y="562"/>
                <a:ext cx="2768" cy="1380"/>
              </a:xfrm>
              <a:custGeom>
                <a:avLst/>
                <a:gdLst>
                  <a:gd name="T0" fmla="*/ 2752 w 2768"/>
                  <a:gd name="T1" fmla="*/ 7 h 1380"/>
                  <a:gd name="T2" fmla="*/ 14 w 2768"/>
                  <a:gd name="T3" fmla="*/ 7 h 1380"/>
                  <a:gd name="T4" fmla="*/ 14 w 2768"/>
                  <a:gd name="T5" fmla="*/ 14 h 1380"/>
                  <a:gd name="T6" fmla="*/ 2752 w 2768"/>
                  <a:gd name="T7" fmla="*/ 14 h 1380"/>
                  <a:gd name="T8" fmla="*/ 2752 w 2768"/>
                  <a:gd name="T9" fmla="*/ 7 h 1380"/>
                </a:gdLst>
                <a:ahLst/>
                <a:cxnLst>
                  <a:cxn ang="0">
                    <a:pos x="T0" y="T1"/>
                  </a:cxn>
                  <a:cxn ang="0">
                    <a:pos x="T2" y="T3"/>
                  </a:cxn>
                  <a:cxn ang="0">
                    <a:pos x="T4" y="T5"/>
                  </a:cxn>
                  <a:cxn ang="0">
                    <a:pos x="T6" y="T7"/>
                  </a:cxn>
                  <a:cxn ang="0">
                    <a:pos x="T8" y="T9"/>
                  </a:cxn>
                </a:cxnLst>
                <a:rect l="0" t="0" r="r" b="b"/>
                <a:pathLst>
                  <a:path w="2768" h="1380">
                    <a:moveTo>
                      <a:pt x="2752" y="7"/>
                    </a:moveTo>
                    <a:lnTo>
                      <a:pt x="14" y="7"/>
                    </a:lnTo>
                    <a:lnTo>
                      <a:pt x="14" y="14"/>
                    </a:lnTo>
                    <a:lnTo>
                      <a:pt x="2752" y="14"/>
                    </a:lnTo>
                    <a:lnTo>
                      <a:pt x="275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Freeform 40"/>
              <p:cNvSpPr>
                <a:spLocks/>
              </p:cNvSpPr>
              <p:nvPr/>
            </p:nvSpPr>
            <p:spPr bwMode="auto">
              <a:xfrm>
                <a:off x="7733" y="562"/>
                <a:ext cx="2768" cy="1380"/>
              </a:xfrm>
              <a:custGeom>
                <a:avLst/>
                <a:gdLst>
                  <a:gd name="T0" fmla="*/ 2767 w 2768"/>
                  <a:gd name="T1" fmla="*/ 7 h 1380"/>
                  <a:gd name="T2" fmla="*/ 2752 w 2768"/>
                  <a:gd name="T3" fmla="*/ 7 h 1380"/>
                  <a:gd name="T4" fmla="*/ 2760 w 2768"/>
                  <a:gd name="T5" fmla="*/ 14 h 1380"/>
                  <a:gd name="T6" fmla="*/ 2767 w 2768"/>
                  <a:gd name="T7" fmla="*/ 14 h 1380"/>
                  <a:gd name="T8" fmla="*/ 2767 w 2768"/>
                  <a:gd name="T9" fmla="*/ 7 h 1380"/>
                </a:gdLst>
                <a:ahLst/>
                <a:cxnLst>
                  <a:cxn ang="0">
                    <a:pos x="T0" y="T1"/>
                  </a:cxn>
                  <a:cxn ang="0">
                    <a:pos x="T2" y="T3"/>
                  </a:cxn>
                  <a:cxn ang="0">
                    <a:pos x="T4" y="T5"/>
                  </a:cxn>
                  <a:cxn ang="0">
                    <a:pos x="T6" y="T7"/>
                  </a:cxn>
                  <a:cxn ang="0">
                    <a:pos x="T8" y="T9"/>
                  </a:cxn>
                </a:cxnLst>
                <a:rect l="0" t="0" r="r" b="b"/>
                <a:pathLst>
                  <a:path w="2768" h="1380">
                    <a:moveTo>
                      <a:pt x="2767" y="7"/>
                    </a:moveTo>
                    <a:lnTo>
                      <a:pt x="2752" y="7"/>
                    </a:lnTo>
                    <a:lnTo>
                      <a:pt x="2760" y="14"/>
                    </a:lnTo>
                    <a:lnTo>
                      <a:pt x="2767" y="14"/>
                    </a:lnTo>
                    <a:lnTo>
                      <a:pt x="276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8" name="Group 17"/>
            <p:cNvGrpSpPr>
              <a:grpSpLocks/>
            </p:cNvGrpSpPr>
            <p:nvPr/>
          </p:nvGrpSpPr>
          <p:grpSpPr bwMode="auto">
            <a:xfrm>
              <a:off x="7733" y="2314"/>
              <a:ext cx="2768" cy="1184"/>
              <a:chOff x="7733" y="2314"/>
              <a:chExt cx="2768" cy="1184"/>
            </a:xfrm>
          </p:grpSpPr>
          <p:sp>
            <p:nvSpPr>
              <p:cNvPr id="26" name="Freeform 25"/>
              <p:cNvSpPr>
                <a:spLocks/>
              </p:cNvSpPr>
              <p:nvPr/>
            </p:nvSpPr>
            <p:spPr bwMode="auto">
              <a:xfrm>
                <a:off x="7733" y="2314"/>
                <a:ext cx="2768" cy="1184"/>
              </a:xfrm>
              <a:custGeom>
                <a:avLst/>
                <a:gdLst>
                  <a:gd name="T0" fmla="*/ 2767 w 2768"/>
                  <a:gd name="T1" fmla="*/ 0 h 1184"/>
                  <a:gd name="T2" fmla="*/ 0 w 2768"/>
                  <a:gd name="T3" fmla="*/ 0 h 1184"/>
                  <a:gd name="T4" fmla="*/ 0 w 2768"/>
                  <a:gd name="T5" fmla="*/ 1183 h 1184"/>
                  <a:gd name="T6" fmla="*/ 2767 w 2768"/>
                  <a:gd name="T7" fmla="*/ 1183 h 1184"/>
                  <a:gd name="T8" fmla="*/ 2767 w 2768"/>
                  <a:gd name="T9" fmla="*/ 1176 h 1184"/>
                  <a:gd name="T10" fmla="*/ 14 w 2768"/>
                  <a:gd name="T11" fmla="*/ 1176 h 1184"/>
                  <a:gd name="T12" fmla="*/ 7 w 2768"/>
                  <a:gd name="T13" fmla="*/ 1168 h 1184"/>
                  <a:gd name="T14" fmla="*/ 14 w 2768"/>
                  <a:gd name="T15" fmla="*/ 1168 h 1184"/>
                  <a:gd name="T16" fmla="*/ 14 w 2768"/>
                  <a:gd name="T17" fmla="*/ 14 h 1184"/>
                  <a:gd name="T18" fmla="*/ 7 w 2768"/>
                  <a:gd name="T19" fmla="*/ 14 h 1184"/>
                  <a:gd name="T20" fmla="*/ 14 w 2768"/>
                  <a:gd name="T21" fmla="*/ 7 h 1184"/>
                  <a:gd name="T22" fmla="*/ 2767 w 2768"/>
                  <a:gd name="T23" fmla="*/ 7 h 1184"/>
                  <a:gd name="T24" fmla="*/ 2767 w 2768"/>
                  <a:gd name="T25" fmla="*/ 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8" h="1184">
                    <a:moveTo>
                      <a:pt x="2767" y="0"/>
                    </a:moveTo>
                    <a:lnTo>
                      <a:pt x="0" y="0"/>
                    </a:lnTo>
                    <a:lnTo>
                      <a:pt x="0" y="1183"/>
                    </a:lnTo>
                    <a:lnTo>
                      <a:pt x="2767" y="1183"/>
                    </a:lnTo>
                    <a:lnTo>
                      <a:pt x="2767" y="1176"/>
                    </a:lnTo>
                    <a:lnTo>
                      <a:pt x="14" y="1176"/>
                    </a:lnTo>
                    <a:lnTo>
                      <a:pt x="7" y="1168"/>
                    </a:lnTo>
                    <a:lnTo>
                      <a:pt x="14" y="1168"/>
                    </a:lnTo>
                    <a:lnTo>
                      <a:pt x="14" y="14"/>
                    </a:lnTo>
                    <a:lnTo>
                      <a:pt x="7" y="14"/>
                    </a:lnTo>
                    <a:lnTo>
                      <a:pt x="14" y="7"/>
                    </a:lnTo>
                    <a:lnTo>
                      <a:pt x="2767" y="7"/>
                    </a:lnTo>
                    <a:lnTo>
                      <a:pt x="27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Freeform 26"/>
              <p:cNvSpPr>
                <a:spLocks/>
              </p:cNvSpPr>
              <p:nvPr/>
            </p:nvSpPr>
            <p:spPr bwMode="auto">
              <a:xfrm>
                <a:off x="7733" y="2314"/>
                <a:ext cx="2768" cy="1184"/>
              </a:xfrm>
              <a:custGeom>
                <a:avLst/>
                <a:gdLst>
                  <a:gd name="T0" fmla="*/ 14 w 2768"/>
                  <a:gd name="T1" fmla="*/ 1168 h 1184"/>
                  <a:gd name="T2" fmla="*/ 7 w 2768"/>
                  <a:gd name="T3" fmla="*/ 1168 h 1184"/>
                  <a:gd name="T4" fmla="*/ 14 w 2768"/>
                  <a:gd name="T5" fmla="*/ 1176 h 1184"/>
                  <a:gd name="T6" fmla="*/ 14 w 2768"/>
                  <a:gd name="T7" fmla="*/ 1168 h 1184"/>
                </a:gdLst>
                <a:ahLst/>
                <a:cxnLst>
                  <a:cxn ang="0">
                    <a:pos x="T0" y="T1"/>
                  </a:cxn>
                  <a:cxn ang="0">
                    <a:pos x="T2" y="T3"/>
                  </a:cxn>
                  <a:cxn ang="0">
                    <a:pos x="T4" y="T5"/>
                  </a:cxn>
                  <a:cxn ang="0">
                    <a:pos x="T6" y="T7"/>
                  </a:cxn>
                </a:cxnLst>
                <a:rect l="0" t="0" r="r" b="b"/>
                <a:pathLst>
                  <a:path w="2768" h="1184">
                    <a:moveTo>
                      <a:pt x="14" y="1168"/>
                    </a:moveTo>
                    <a:lnTo>
                      <a:pt x="7" y="1168"/>
                    </a:lnTo>
                    <a:lnTo>
                      <a:pt x="14" y="1176"/>
                    </a:lnTo>
                    <a:lnTo>
                      <a:pt x="14" y="1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Freeform 27"/>
              <p:cNvSpPr>
                <a:spLocks/>
              </p:cNvSpPr>
              <p:nvPr/>
            </p:nvSpPr>
            <p:spPr bwMode="auto">
              <a:xfrm>
                <a:off x="7733" y="2314"/>
                <a:ext cx="2768" cy="1184"/>
              </a:xfrm>
              <a:custGeom>
                <a:avLst/>
                <a:gdLst>
                  <a:gd name="T0" fmla="*/ 2752 w 2768"/>
                  <a:gd name="T1" fmla="*/ 1168 h 1184"/>
                  <a:gd name="T2" fmla="*/ 14 w 2768"/>
                  <a:gd name="T3" fmla="*/ 1168 h 1184"/>
                  <a:gd name="T4" fmla="*/ 14 w 2768"/>
                  <a:gd name="T5" fmla="*/ 1176 h 1184"/>
                  <a:gd name="T6" fmla="*/ 2752 w 2768"/>
                  <a:gd name="T7" fmla="*/ 1176 h 1184"/>
                  <a:gd name="T8" fmla="*/ 2752 w 2768"/>
                  <a:gd name="T9" fmla="*/ 1168 h 1184"/>
                </a:gdLst>
                <a:ahLst/>
                <a:cxnLst>
                  <a:cxn ang="0">
                    <a:pos x="T0" y="T1"/>
                  </a:cxn>
                  <a:cxn ang="0">
                    <a:pos x="T2" y="T3"/>
                  </a:cxn>
                  <a:cxn ang="0">
                    <a:pos x="T4" y="T5"/>
                  </a:cxn>
                  <a:cxn ang="0">
                    <a:pos x="T6" y="T7"/>
                  </a:cxn>
                  <a:cxn ang="0">
                    <a:pos x="T8" y="T9"/>
                  </a:cxn>
                </a:cxnLst>
                <a:rect l="0" t="0" r="r" b="b"/>
                <a:pathLst>
                  <a:path w="2768" h="1184">
                    <a:moveTo>
                      <a:pt x="2752" y="1168"/>
                    </a:moveTo>
                    <a:lnTo>
                      <a:pt x="14" y="1168"/>
                    </a:lnTo>
                    <a:lnTo>
                      <a:pt x="14" y="1176"/>
                    </a:lnTo>
                    <a:lnTo>
                      <a:pt x="2752" y="1176"/>
                    </a:lnTo>
                    <a:lnTo>
                      <a:pt x="2752" y="1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Freeform 28"/>
              <p:cNvSpPr>
                <a:spLocks/>
              </p:cNvSpPr>
              <p:nvPr/>
            </p:nvSpPr>
            <p:spPr bwMode="auto">
              <a:xfrm>
                <a:off x="7733" y="2314"/>
                <a:ext cx="2768" cy="1184"/>
              </a:xfrm>
              <a:custGeom>
                <a:avLst/>
                <a:gdLst>
                  <a:gd name="T0" fmla="*/ 2752 w 2768"/>
                  <a:gd name="T1" fmla="*/ 7 h 1184"/>
                  <a:gd name="T2" fmla="*/ 2752 w 2768"/>
                  <a:gd name="T3" fmla="*/ 1176 h 1184"/>
                  <a:gd name="T4" fmla="*/ 2760 w 2768"/>
                  <a:gd name="T5" fmla="*/ 1168 h 1184"/>
                  <a:gd name="T6" fmla="*/ 2767 w 2768"/>
                  <a:gd name="T7" fmla="*/ 1168 h 1184"/>
                  <a:gd name="T8" fmla="*/ 2767 w 2768"/>
                  <a:gd name="T9" fmla="*/ 14 h 1184"/>
                  <a:gd name="T10" fmla="*/ 2760 w 2768"/>
                  <a:gd name="T11" fmla="*/ 14 h 1184"/>
                  <a:gd name="T12" fmla="*/ 2752 w 2768"/>
                  <a:gd name="T13" fmla="*/ 7 h 1184"/>
                </a:gdLst>
                <a:ahLst/>
                <a:cxnLst>
                  <a:cxn ang="0">
                    <a:pos x="T0" y="T1"/>
                  </a:cxn>
                  <a:cxn ang="0">
                    <a:pos x="T2" y="T3"/>
                  </a:cxn>
                  <a:cxn ang="0">
                    <a:pos x="T4" y="T5"/>
                  </a:cxn>
                  <a:cxn ang="0">
                    <a:pos x="T6" y="T7"/>
                  </a:cxn>
                  <a:cxn ang="0">
                    <a:pos x="T8" y="T9"/>
                  </a:cxn>
                  <a:cxn ang="0">
                    <a:pos x="T10" y="T11"/>
                  </a:cxn>
                  <a:cxn ang="0">
                    <a:pos x="T12" y="T13"/>
                  </a:cxn>
                </a:cxnLst>
                <a:rect l="0" t="0" r="r" b="b"/>
                <a:pathLst>
                  <a:path w="2768" h="1184">
                    <a:moveTo>
                      <a:pt x="2752" y="7"/>
                    </a:moveTo>
                    <a:lnTo>
                      <a:pt x="2752" y="1176"/>
                    </a:lnTo>
                    <a:lnTo>
                      <a:pt x="2760" y="1168"/>
                    </a:lnTo>
                    <a:lnTo>
                      <a:pt x="2767" y="1168"/>
                    </a:lnTo>
                    <a:lnTo>
                      <a:pt x="2767" y="14"/>
                    </a:lnTo>
                    <a:lnTo>
                      <a:pt x="2760" y="14"/>
                    </a:lnTo>
                    <a:lnTo>
                      <a:pt x="275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Freeform 29"/>
              <p:cNvSpPr>
                <a:spLocks/>
              </p:cNvSpPr>
              <p:nvPr/>
            </p:nvSpPr>
            <p:spPr bwMode="auto">
              <a:xfrm>
                <a:off x="7733" y="2314"/>
                <a:ext cx="2768" cy="1184"/>
              </a:xfrm>
              <a:custGeom>
                <a:avLst/>
                <a:gdLst>
                  <a:gd name="T0" fmla="*/ 2767 w 2768"/>
                  <a:gd name="T1" fmla="*/ 1168 h 1184"/>
                  <a:gd name="T2" fmla="*/ 2760 w 2768"/>
                  <a:gd name="T3" fmla="*/ 1168 h 1184"/>
                  <a:gd name="T4" fmla="*/ 2752 w 2768"/>
                  <a:gd name="T5" fmla="*/ 1176 h 1184"/>
                  <a:gd name="T6" fmla="*/ 2767 w 2768"/>
                  <a:gd name="T7" fmla="*/ 1176 h 1184"/>
                  <a:gd name="T8" fmla="*/ 2767 w 2768"/>
                  <a:gd name="T9" fmla="*/ 1168 h 1184"/>
                </a:gdLst>
                <a:ahLst/>
                <a:cxnLst>
                  <a:cxn ang="0">
                    <a:pos x="T0" y="T1"/>
                  </a:cxn>
                  <a:cxn ang="0">
                    <a:pos x="T2" y="T3"/>
                  </a:cxn>
                  <a:cxn ang="0">
                    <a:pos x="T4" y="T5"/>
                  </a:cxn>
                  <a:cxn ang="0">
                    <a:pos x="T6" y="T7"/>
                  </a:cxn>
                  <a:cxn ang="0">
                    <a:pos x="T8" y="T9"/>
                  </a:cxn>
                </a:cxnLst>
                <a:rect l="0" t="0" r="r" b="b"/>
                <a:pathLst>
                  <a:path w="2768" h="1184">
                    <a:moveTo>
                      <a:pt x="2767" y="1168"/>
                    </a:moveTo>
                    <a:lnTo>
                      <a:pt x="2760" y="1168"/>
                    </a:lnTo>
                    <a:lnTo>
                      <a:pt x="2752" y="1176"/>
                    </a:lnTo>
                    <a:lnTo>
                      <a:pt x="2767" y="1176"/>
                    </a:lnTo>
                    <a:lnTo>
                      <a:pt x="2767" y="1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Freeform 30"/>
              <p:cNvSpPr>
                <a:spLocks/>
              </p:cNvSpPr>
              <p:nvPr/>
            </p:nvSpPr>
            <p:spPr bwMode="auto">
              <a:xfrm>
                <a:off x="7733" y="2314"/>
                <a:ext cx="2768" cy="1184"/>
              </a:xfrm>
              <a:custGeom>
                <a:avLst/>
                <a:gdLst>
                  <a:gd name="T0" fmla="*/ 14 w 2768"/>
                  <a:gd name="T1" fmla="*/ 7 h 1184"/>
                  <a:gd name="T2" fmla="*/ 7 w 2768"/>
                  <a:gd name="T3" fmla="*/ 14 h 1184"/>
                  <a:gd name="T4" fmla="*/ 14 w 2768"/>
                  <a:gd name="T5" fmla="*/ 14 h 1184"/>
                  <a:gd name="T6" fmla="*/ 14 w 2768"/>
                  <a:gd name="T7" fmla="*/ 7 h 1184"/>
                </a:gdLst>
                <a:ahLst/>
                <a:cxnLst>
                  <a:cxn ang="0">
                    <a:pos x="T0" y="T1"/>
                  </a:cxn>
                  <a:cxn ang="0">
                    <a:pos x="T2" y="T3"/>
                  </a:cxn>
                  <a:cxn ang="0">
                    <a:pos x="T4" y="T5"/>
                  </a:cxn>
                  <a:cxn ang="0">
                    <a:pos x="T6" y="T7"/>
                  </a:cxn>
                </a:cxnLst>
                <a:rect l="0" t="0" r="r" b="b"/>
                <a:pathLst>
                  <a:path w="2768" h="1184">
                    <a:moveTo>
                      <a:pt x="14" y="7"/>
                    </a:moveTo>
                    <a:lnTo>
                      <a:pt x="7" y="14"/>
                    </a:lnTo>
                    <a:lnTo>
                      <a:pt x="14" y="14"/>
                    </a:lnTo>
                    <a:lnTo>
                      <a:pt x="1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Freeform 31"/>
              <p:cNvSpPr>
                <a:spLocks/>
              </p:cNvSpPr>
              <p:nvPr/>
            </p:nvSpPr>
            <p:spPr bwMode="auto">
              <a:xfrm>
                <a:off x="7733" y="2314"/>
                <a:ext cx="2768" cy="1184"/>
              </a:xfrm>
              <a:custGeom>
                <a:avLst/>
                <a:gdLst>
                  <a:gd name="T0" fmla="*/ 2752 w 2768"/>
                  <a:gd name="T1" fmla="*/ 7 h 1184"/>
                  <a:gd name="T2" fmla="*/ 14 w 2768"/>
                  <a:gd name="T3" fmla="*/ 7 h 1184"/>
                  <a:gd name="T4" fmla="*/ 14 w 2768"/>
                  <a:gd name="T5" fmla="*/ 14 h 1184"/>
                  <a:gd name="T6" fmla="*/ 2752 w 2768"/>
                  <a:gd name="T7" fmla="*/ 14 h 1184"/>
                  <a:gd name="T8" fmla="*/ 2752 w 2768"/>
                  <a:gd name="T9" fmla="*/ 7 h 1184"/>
                </a:gdLst>
                <a:ahLst/>
                <a:cxnLst>
                  <a:cxn ang="0">
                    <a:pos x="T0" y="T1"/>
                  </a:cxn>
                  <a:cxn ang="0">
                    <a:pos x="T2" y="T3"/>
                  </a:cxn>
                  <a:cxn ang="0">
                    <a:pos x="T4" y="T5"/>
                  </a:cxn>
                  <a:cxn ang="0">
                    <a:pos x="T6" y="T7"/>
                  </a:cxn>
                  <a:cxn ang="0">
                    <a:pos x="T8" y="T9"/>
                  </a:cxn>
                </a:cxnLst>
                <a:rect l="0" t="0" r="r" b="b"/>
                <a:pathLst>
                  <a:path w="2768" h="1184">
                    <a:moveTo>
                      <a:pt x="2752" y="7"/>
                    </a:moveTo>
                    <a:lnTo>
                      <a:pt x="14" y="7"/>
                    </a:lnTo>
                    <a:lnTo>
                      <a:pt x="14" y="14"/>
                    </a:lnTo>
                    <a:lnTo>
                      <a:pt x="2752" y="14"/>
                    </a:lnTo>
                    <a:lnTo>
                      <a:pt x="275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Freeform 32"/>
              <p:cNvSpPr>
                <a:spLocks/>
              </p:cNvSpPr>
              <p:nvPr/>
            </p:nvSpPr>
            <p:spPr bwMode="auto">
              <a:xfrm>
                <a:off x="7733" y="2314"/>
                <a:ext cx="2768" cy="1184"/>
              </a:xfrm>
              <a:custGeom>
                <a:avLst/>
                <a:gdLst>
                  <a:gd name="T0" fmla="*/ 2767 w 2768"/>
                  <a:gd name="T1" fmla="*/ 7 h 1184"/>
                  <a:gd name="T2" fmla="*/ 2752 w 2768"/>
                  <a:gd name="T3" fmla="*/ 7 h 1184"/>
                  <a:gd name="T4" fmla="*/ 2760 w 2768"/>
                  <a:gd name="T5" fmla="*/ 14 h 1184"/>
                  <a:gd name="T6" fmla="*/ 2767 w 2768"/>
                  <a:gd name="T7" fmla="*/ 14 h 1184"/>
                  <a:gd name="T8" fmla="*/ 2767 w 2768"/>
                  <a:gd name="T9" fmla="*/ 7 h 1184"/>
                </a:gdLst>
                <a:ahLst/>
                <a:cxnLst>
                  <a:cxn ang="0">
                    <a:pos x="T0" y="T1"/>
                  </a:cxn>
                  <a:cxn ang="0">
                    <a:pos x="T2" y="T3"/>
                  </a:cxn>
                  <a:cxn ang="0">
                    <a:pos x="T4" y="T5"/>
                  </a:cxn>
                  <a:cxn ang="0">
                    <a:pos x="T6" y="T7"/>
                  </a:cxn>
                  <a:cxn ang="0">
                    <a:pos x="T8" y="T9"/>
                  </a:cxn>
                </a:cxnLst>
                <a:rect l="0" t="0" r="r" b="b"/>
                <a:pathLst>
                  <a:path w="2768" h="1184">
                    <a:moveTo>
                      <a:pt x="2767" y="7"/>
                    </a:moveTo>
                    <a:lnTo>
                      <a:pt x="2752" y="7"/>
                    </a:lnTo>
                    <a:lnTo>
                      <a:pt x="2760" y="14"/>
                    </a:lnTo>
                    <a:lnTo>
                      <a:pt x="2767" y="14"/>
                    </a:lnTo>
                    <a:lnTo>
                      <a:pt x="2767"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19"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6" y="1449"/>
              <a:ext cx="152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66"/>
            <p:cNvSpPr txBox="1">
              <a:spLocks noChangeArrowheads="1"/>
            </p:cNvSpPr>
            <p:nvPr/>
          </p:nvSpPr>
          <p:spPr bwMode="auto">
            <a:xfrm>
              <a:off x="1903" y="658"/>
              <a:ext cx="2047"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11430" lvl="0" indent="0" algn="ctr" defTabSz="914400" eaLnBrk="0" fontAlgn="auto" latinLnBrk="0" hangingPunct="0">
                <a:lnSpc>
                  <a:spcPct val="98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Project</a:t>
              </a:r>
              <a:r>
                <a:rPr kumimoji="0" lang="en-US" sz="1100" b="0" i="0" u="none" strike="noStrike" kern="0" cap="none" spc="-9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 </a:t>
              </a: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is</a:t>
              </a:r>
              <a:r>
                <a:rPr kumimoji="0" lang="en-US" sz="1100" b="0" i="0" u="none" strike="noStrike" kern="0" cap="none" spc="-9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 </a:t>
              </a: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identified</a:t>
              </a:r>
              <a:r>
                <a:rPr kumimoji="0" lang="en-US" sz="1100" b="0" i="0" u="none" strike="noStrike" kern="0" cap="none" spc="-105" normalizeH="0" baseline="0" noProof="0" dirty="0">
                  <a:ln>
                    <a:noFill/>
                  </a:ln>
                  <a:solidFill>
                    <a:srgbClr val="4F83BD"/>
                  </a:solidFill>
                  <a:effectLst/>
                  <a:uLnTx/>
                  <a:uFillTx/>
                  <a:latin typeface="Arial" panose="020B0604020202020204" pitchFamily="34" charset="0"/>
                  <a:ea typeface="Times New Roman" panose="02020603050405020304" pitchFamily="18" charset="0"/>
                </a:rPr>
                <a:t> </a:t>
              </a: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in Bond</a:t>
              </a:r>
              <a:r>
                <a:rPr kumimoji="0" lang="en-US" sz="1100" b="0" i="0" u="none" strike="noStrike" kern="0" cap="none" spc="-145" normalizeH="0" baseline="0" noProof="0" dirty="0">
                  <a:ln>
                    <a:noFill/>
                  </a:ln>
                  <a:solidFill>
                    <a:srgbClr val="4F83BD"/>
                  </a:solidFill>
                  <a:effectLst/>
                  <a:uLnTx/>
                  <a:uFillTx/>
                  <a:latin typeface="Arial" panose="020B0604020202020204" pitchFamily="34" charset="0"/>
                  <a:ea typeface="Times New Roman" panose="02020603050405020304" pitchFamily="18" charset="0"/>
                </a:rPr>
                <a:t> </a:t>
              </a: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planning</a:t>
              </a: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endParaRPr>
            </a:p>
            <a:p>
              <a:pPr marL="0" marR="13335" lvl="0" indent="0" algn="ctr" defTabSz="914400" eaLnBrk="0" fontAlgn="auto" latinLnBrk="0" hangingPunct="0">
                <a:lnSpc>
                  <a:spcPct val="97000"/>
                </a:lnSpc>
                <a:spcBef>
                  <a:spcPts val="410"/>
                </a:spcBef>
                <a:spcAft>
                  <a:spcPts val="0"/>
                </a:spcAft>
                <a:buClrTx/>
                <a:buSzTx/>
                <a:buFontTx/>
                <a:buNone/>
                <a:tabLst/>
                <a:defRPr/>
              </a:pP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Preliminary delivery method identified</a:t>
              </a: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endParaRPr>
            </a:p>
          </p:txBody>
        </p:sp>
        <p:sp>
          <p:nvSpPr>
            <p:cNvPr id="21" name="Text Box 67"/>
            <p:cNvSpPr txBox="1">
              <a:spLocks noChangeArrowheads="1"/>
            </p:cNvSpPr>
            <p:nvPr/>
          </p:nvSpPr>
          <p:spPr bwMode="auto">
            <a:xfrm>
              <a:off x="5225" y="766"/>
              <a:ext cx="160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11430" lvl="0" indent="0" algn="ctr" defTabSz="91440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2E74B5"/>
                  </a:solidFill>
                  <a:effectLst/>
                  <a:uLnTx/>
                  <a:uFillTx/>
                  <a:latin typeface="Arial" panose="020B0604020202020204" pitchFamily="34" charset="0"/>
                  <a:ea typeface="Times New Roman" panose="02020603050405020304" pitchFamily="18" charset="0"/>
                </a:rPr>
                <a:t>Project</a:t>
              </a:r>
              <a:r>
                <a:rPr kumimoji="0" lang="en-US" sz="1100" b="0" i="0" u="none" strike="noStrike" kern="0" cap="none" spc="-200" normalizeH="0" baseline="0" noProof="0" dirty="0">
                  <a:ln>
                    <a:noFill/>
                  </a:ln>
                  <a:solidFill>
                    <a:srgbClr val="2E74B5"/>
                  </a:solidFill>
                  <a:effectLst/>
                  <a:uLnTx/>
                  <a:uFillTx/>
                  <a:latin typeface="Arial" panose="020B0604020202020204" pitchFamily="34" charset="0"/>
                  <a:ea typeface="Times New Roman" panose="02020603050405020304" pitchFamily="18" charset="0"/>
                </a:rPr>
                <a:t> </a:t>
              </a:r>
              <a:r>
                <a:rPr kumimoji="0" lang="en-US" sz="1100" b="0" i="0" u="none" strike="noStrike" kern="0" cap="none" spc="0" normalizeH="0" baseline="0" noProof="0" dirty="0">
                  <a:ln>
                    <a:noFill/>
                  </a:ln>
                  <a:solidFill>
                    <a:srgbClr val="2E74B5"/>
                  </a:solidFill>
                  <a:effectLst/>
                  <a:uLnTx/>
                  <a:uFillTx/>
                  <a:latin typeface="Arial" panose="020B0604020202020204" pitchFamily="34" charset="0"/>
                  <a:ea typeface="Times New Roman" panose="02020603050405020304" pitchFamily="18" charset="0"/>
                </a:rPr>
                <a:t>Manager </a:t>
              </a: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Prepares Delivery</a:t>
              </a:r>
              <a:r>
                <a:rPr kumimoji="0" lang="en-US" sz="1100" b="0" i="0" u="none" strike="noStrike" kern="0" cap="none" spc="-13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 </a:t>
              </a:r>
              <a:r>
                <a:rPr kumimoji="0" lang="en-US" sz="1100" b="0" i="0" u="none" strike="noStrike" kern="0" cap="none" spc="-15" normalizeH="0" baseline="0" noProof="0" dirty="0">
                  <a:ln>
                    <a:noFill/>
                  </a:ln>
                  <a:solidFill>
                    <a:srgbClr val="4F83BD"/>
                  </a:solidFill>
                  <a:effectLst/>
                  <a:uLnTx/>
                  <a:uFillTx/>
                  <a:latin typeface="Arial" panose="020B0604020202020204" pitchFamily="34" charset="0"/>
                  <a:ea typeface="Times New Roman" panose="02020603050405020304" pitchFamily="18" charset="0"/>
                </a:rPr>
                <a:t>Method</a:t>
              </a: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endParaRPr>
            </a:p>
          </p:txBody>
        </p:sp>
        <p:sp>
          <p:nvSpPr>
            <p:cNvPr id="22" name="Text Box 68"/>
            <p:cNvSpPr txBox="1">
              <a:spLocks noChangeArrowheads="1"/>
            </p:cNvSpPr>
            <p:nvPr/>
          </p:nvSpPr>
          <p:spPr bwMode="auto">
            <a:xfrm>
              <a:off x="8018" y="648"/>
              <a:ext cx="2221"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11430" lvl="0" indent="1905" algn="ctr" defTabSz="91440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2E74B5"/>
                  </a:solidFill>
                  <a:effectLst/>
                  <a:uLnTx/>
                  <a:uFillTx/>
                  <a:latin typeface="Arial" panose="020B0604020202020204" pitchFamily="34" charset="0"/>
                  <a:ea typeface="Times New Roman" panose="02020603050405020304" pitchFamily="18" charset="0"/>
                </a:rPr>
                <a:t>Purchasing Manager </a:t>
              </a:r>
              <a:r>
                <a:rPr kumimoji="0" lang="en-US" sz="1100" b="0" i="0" u="none" strike="noStrike" kern="0" cap="none" spc="-15" normalizeH="0" baseline="0" noProof="0" dirty="0">
                  <a:ln>
                    <a:noFill/>
                  </a:ln>
                  <a:solidFill>
                    <a:srgbClr val="4F83BD"/>
                  </a:solidFill>
                  <a:effectLst/>
                  <a:uLnTx/>
                  <a:uFillTx/>
                  <a:latin typeface="Arial" panose="020B0604020202020204" pitchFamily="34" charset="0"/>
                  <a:ea typeface="Times New Roman" panose="02020603050405020304" pitchFamily="18" charset="0"/>
                </a:rPr>
                <a:t>Reviews </a:t>
              </a: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and</a:t>
              </a:r>
              <a:r>
                <a:rPr kumimoji="0" lang="en-US" sz="1100" b="0" i="0" u="none" strike="noStrike" kern="0" cap="none" spc="-18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 </a:t>
              </a: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Approves Delivery </a:t>
              </a:r>
              <a:r>
                <a:rPr kumimoji="0" lang="en-US" sz="1100" b="0" i="0" u="none" strike="noStrike" kern="0" cap="none" spc="-15" normalizeH="0" baseline="0" noProof="0" dirty="0">
                  <a:ln>
                    <a:noFill/>
                  </a:ln>
                  <a:solidFill>
                    <a:srgbClr val="4F83BD"/>
                  </a:solidFill>
                  <a:effectLst/>
                  <a:uLnTx/>
                  <a:uFillTx/>
                  <a:latin typeface="Arial" panose="020B0604020202020204" pitchFamily="34" charset="0"/>
                  <a:ea typeface="Times New Roman" panose="02020603050405020304" pitchFamily="18" charset="0"/>
                </a:rPr>
                <a:t>Method </a:t>
              </a: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Recommendation</a:t>
              </a: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endParaRPr>
            </a:p>
          </p:txBody>
        </p:sp>
        <p:sp>
          <p:nvSpPr>
            <p:cNvPr id="23" name="Text Box 69"/>
            <p:cNvSpPr txBox="1">
              <a:spLocks noChangeArrowheads="1"/>
            </p:cNvSpPr>
            <p:nvPr/>
          </p:nvSpPr>
          <p:spPr bwMode="auto">
            <a:xfrm>
              <a:off x="1733" y="2408"/>
              <a:ext cx="2426"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12065" lvl="0" indent="0" algn="ctr" defTabSz="914400" eaLnBrk="0"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2E74B5"/>
                  </a:solidFill>
                  <a:effectLst/>
                  <a:uLnTx/>
                  <a:uFillTx/>
                  <a:latin typeface="Arial" panose="020B0604020202020204" pitchFamily="34" charset="0"/>
                  <a:ea typeface="Times New Roman" panose="02020603050405020304" pitchFamily="18" charset="0"/>
                </a:rPr>
                <a:t>Director</a:t>
              </a:r>
              <a:r>
                <a:rPr kumimoji="0" lang="en-US" sz="1000" b="0" i="0" u="none" strike="noStrike" kern="0" cap="none" spc="-75" normalizeH="0" baseline="0" noProof="0" dirty="0">
                  <a:ln>
                    <a:noFill/>
                  </a:ln>
                  <a:solidFill>
                    <a:srgbClr val="2E74B5"/>
                  </a:solidFill>
                  <a:effectLst/>
                  <a:uLnTx/>
                  <a:uFillTx/>
                  <a:latin typeface="Arial" panose="020B0604020202020204" pitchFamily="34" charset="0"/>
                  <a:ea typeface="Times New Roman" panose="02020603050405020304" pitchFamily="18" charset="0"/>
                </a:rPr>
                <a:t> </a:t>
              </a:r>
              <a:r>
                <a:rPr kumimoji="0" lang="en-US" sz="1000" b="0" i="0" u="none" strike="noStrike" kern="0" cap="none" spc="0" normalizeH="0" baseline="0" noProof="0" dirty="0">
                  <a:ln>
                    <a:noFill/>
                  </a:ln>
                  <a:solidFill>
                    <a:srgbClr val="2E74B5"/>
                  </a:solidFill>
                  <a:effectLst/>
                  <a:uLnTx/>
                  <a:uFillTx/>
                  <a:latin typeface="Arial" panose="020B0604020202020204" pitchFamily="34" charset="0"/>
                  <a:ea typeface="Times New Roman" panose="02020603050405020304" pitchFamily="18" charset="0"/>
                </a:rPr>
                <a:t>of</a:t>
              </a:r>
              <a:r>
                <a:rPr kumimoji="0" lang="en-US" sz="1000" b="0" i="0" u="none" strike="noStrike" kern="0" cap="none" spc="-75" normalizeH="0" baseline="0" noProof="0" dirty="0">
                  <a:ln>
                    <a:noFill/>
                  </a:ln>
                  <a:solidFill>
                    <a:srgbClr val="2E74B5"/>
                  </a:solidFill>
                  <a:effectLst/>
                  <a:uLnTx/>
                  <a:uFillTx/>
                  <a:latin typeface="Arial" panose="020B0604020202020204" pitchFamily="34" charset="0"/>
                  <a:ea typeface="Times New Roman" panose="02020603050405020304" pitchFamily="18" charset="0"/>
                </a:rPr>
                <a:t> </a:t>
              </a:r>
              <a:r>
                <a:rPr kumimoji="0" lang="en-US" sz="1000" b="0" i="0" u="none" strike="noStrike" kern="0" cap="none" spc="0" normalizeH="0" baseline="0" noProof="0" dirty="0">
                  <a:ln>
                    <a:noFill/>
                  </a:ln>
                  <a:solidFill>
                    <a:srgbClr val="2E74B5"/>
                  </a:solidFill>
                  <a:effectLst/>
                  <a:uLnTx/>
                  <a:uFillTx/>
                  <a:latin typeface="Arial" panose="020B0604020202020204" pitchFamily="34" charset="0"/>
                  <a:ea typeface="Times New Roman" panose="02020603050405020304" pitchFamily="18" charset="0"/>
                </a:rPr>
                <a:t>Capital</a:t>
              </a:r>
              <a:r>
                <a:rPr kumimoji="0" lang="en-US" sz="1000" b="0" i="0" u="none" strike="noStrike" kern="0" cap="none" spc="-75" normalizeH="0" baseline="0" noProof="0" dirty="0">
                  <a:ln>
                    <a:noFill/>
                  </a:ln>
                  <a:solidFill>
                    <a:srgbClr val="2E74B5"/>
                  </a:solidFill>
                  <a:effectLst/>
                  <a:uLnTx/>
                  <a:uFillTx/>
                  <a:latin typeface="Arial" panose="020B0604020202020204" pitchFamily="34" charset="0"/>
                  <a:ea typeface="Times New Roman" panose="02020603050405020304" pitchFamily="18" charset="0"/>
                </a:rPr>
                <a:t> </a:t>
              </a:r>
              <a:r>
                <a:rPr kumimoji="0" lang="en-US" sz="1000" b="0" i="0" u="none" strike="noStrike" kern="0" cap="none" spc="0" normalizeH="0" baseline="0" noProof="0" dirty="0">
                  <a:ln>
                    <a:noFill/>
                  </a:ln>
                  <a:solidFill>
                    <a:srgbClr val="2E74B5"/>
                  </a:solidFill>
                  <a:effectLst/>
                  <a:uLnTx/>
                  <a:uFillTx/>
                  <a:latin typeface="Arial" panose="020B0604020202020204" pitchFamily="34" charset="0"/>
                  <a:ea typeface="Times New Roman" panose="02020603050405020304" pitchFamily="18" charset="0"/>
                </a:rPr>
                <a:t>Projects</a:t>
              </a:r>
              <a:r>
                <a:rPr kumimoji="0" lang="en-US" sz="10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 </a:t>
              </a: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Proceeds with GC/CM procurement </a:t>
              </a:r>
              <a:r>
                <a:rPr kumimoji="0" lang="en-US" sz="1100" b="0" i="0" u="none" strike="noStrike" kern="0" cap="none" spc="-15" normalizeH="0" baseline="0" noProof="0" dirty="0">
                  <a:ln>
                    <a:noFill/>
                  </a:ln>
                  <a:solidFill>
                    <a:srgbClr val="4F83BD"/>
                  </a:solidFill>
                  <a:effectLst/>
                  <a:uLnTx/>
                  <a:uFillTx/>
                  <a:latin typeface="Arial" panose="020B0604020202020204" pitchFamily="34" charset="0"/>
                  <a:ea typeface="Times New Roman" panose="02020603050405020304" pitchFamily="18" charset="0"/>
                </a:rPr>
                <a:t>according </a:t>
              </a: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to </a:t>
              </a:r>
              <a:r>
                <a:rPr kumimoji="0" lang="en-US" sz="1100" b="0" i="0" u="none" strike="noStrike" kern="0" cap="none" spc="-3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CPSD</a:t>
              </a:r>
              <a:r>
                <a:rPr kumimoji="0" lang="en-US" sz="1100" b="0" i="0" u="none" strike="noStrike" kern="0" cap="none" spc="-25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 </a:t>
              </a: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standards</a:t>
              </a: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endParaRPr>
            </a:p>
          </p:txBody>
        </p:sp>
        <p:sp>
          <p:nvSpPr>
            <p:cNvPr id="24" name="Text Box 70"/>
            <p:cNvSpPr txBox="1">
              <a:spLocks noChangeArrowheads="1"/>
            </p:cNvSpPr>
            <p:nvPr/>
          </p:nvSpPr>
          <p:spPr bwMode="auto">
            <a:xfrm>
              <a:off x="4762" y="2395"/>
              <a:ext cx="2430" cy="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11430" lvl="0" indent="-1270" algn="ctr" defTabSz="914400" eaLnBrk="0" fontAlgn="auto" latinLnBrk="0" hangingPunct="0">
                <a:lnSpc>
                  <a:spcPct val="88000"/>
                </a:lnSpc>
                <a:spcBef>
                  <a:spcPts val="100"/>
                </a:spcBef>
                <a:spcAft>
                  <a:spcPts val="0"/>
                </a:spcAft>
                <a:buClrTx/>
                <a:buSzTx/>
                <a:buFontTx/>
                <a:buNone/>
                <a:tabLst/>
                <a:defRPr/>
              </a:pPr>
              <a:r>
                <a:rPr kumimoji="0" lang="en-US" sz="1100" b="0" i="0" u="none" strike="noStrike" kern="0" cap="none" spc="0" normalizeH="0" baseline="0" noProof="0" dirty="0">
                  <a:ln>
                    <a:noFill/>
                  </a:ln>
                  <a:solidFill>
                    <a:srgbClr val="2E74B5"/>
                  </a:solidFill>
                  <a:effectLst/>
                  <a:uLnTx/>
                  <a:uFillTx/>
                  <a:latin typeface="Arial" panose="020B0604020202020204" pitchFamily="34" charset="0"/>
                  <a:ea typeface="Times New Roman" panose="02020603050405020304" pitchFamily="18" charset="0"/>
                </a:rPr>
                <a:t>Director of Capital Projects confirms use of GC/CM with </a:t>
              </a:r>
              <a:r>
                <a:rPr kumimoji="0" lang="en-US" sz="1100" b="0" i="0" u="none" strike="noStrike" kern="0" cap="none" spc="-35" normalizeH="0" baseline="0" noProof="0" dirty="0">
                  <a:ln>
                    <a:noFill/>
                  </a:ln>
                  <a:solidFill>
                    <a:srgbClr val="2E74B5"/>
                  </a:solidFill>
                  <a:effectLst/>
                  <a:uLnTx/>
                  <a:uFillTx/>
                  <a:latin typeface="Arial" panose="020B0604020202020204" pitchFamily="34" charset="0"/>
                  <a:ea typeface="Times New Roman" panose="02020603050405020304" pitchFamily="18" charset="0"/>
                </a:rPr>
                <a:t>the </a:t>
              </a:r>
              <a:r>
                <a:rPr kumimoji="0" lang="en-US" sz="1100" b="0" i="0" u="none" strike="noStrike" kern="0" cap="none" spc="-40" normalizeH="0" baseline="0" noProof="0" dirty="0">
                  <a:ln>
                    <a:noFill/>
                  </a:ln>
                  <a:solidFill>
                    <a:srgbClr val="2E74B5"/>
                  </a:solidFill>
                  <a:effectLst/>
                  <a:uLnTx/>
                  <a:uFillTx/>
                  <a:latin typeface="Arial" panose="020B0604020202020204" pitchFamily="34" charset="0"/>
                  <a:ea typeface="Times New Roman" panose="02020603050405020304" pitchFamily="18" charset="0"/>
                </a:rPr>
                <a:t>Administrator </a:t>
              </a:r>
              <a:r>
                <a:rPr kumimoji="0" lang="en-US" sz="1100" b="0" i="0" u="none" strike="noStrike" kern="0" cap="none" spc="-45" normalizeH="0" baseline="0" noProof="0" dirty="0">
                  <a:ln>
                    <a:noFill/>
                  </a:ln>
                  <a:solidFill>
                    <a:srgbClr val="2E74B5"/>
                  </a:solidFill>
                  <a:effectLst/>
                  <a:uLnTx/>
                  <a:uFillTx/>
                  <a:latin typeface="Arial" panose="020B0604020202020204" pitchFamily="34" charset="0"/>
                  <a:ea typeface="Times New Roman" panose="02020603050405020304" pitchFamily="18" charset="0"/>
                </a:rPr>
                <a:t>of </a:t>
              </a:r>
              <a:r>
                <a:rPr kumimoji="0" lang="en-US" sz="1100" b="0" i="0" u="none" strike="noStrike" kern="0" cap="none" spc="-35" normalizeH="0" baseline="0" noProof="0" dirty="0">
                  <a:ln>
                    <a:noFill/>
                  </a:ln>
                  <a:solidFill>
                    <a:srgbClr val="2E74B5"/>
                  </a:solidFill>
                  <a:effectLst/>
                  <a:uLnTx/>
                  <a:uFillTx/>
                  <a:latin typeface="Arial" panose="020B0604020202020204" pitchFamily="34" charset="0"/>
                  <a:ea typeface="Times New Roman" panose="02020603050405020304" pitchFamily="18" charset="0"/>
                </a:rPr>
                <a:t>Business </a:t>
              </a:r>
              <a:r>
                <a:rPr kumimoji="0" lang="en-US" sz="1100" b="0" i="0" u="none" strike="noStrike" kern="0" cap="none" spc="-45" normalizeH="0" baseline="0" noProof="0" dirty="0">
                  <a:ln>
                    <a:noFill/>
                  </a:ln>
                  <a:solidFill>
                    <a:srgbClr val="2E74B5"/>
                  </a:solidFill>
                  <a:effectLst/>
                  <a:uLnTx/>
                  <a:uFillTx/>
                  <a:latin typeface="Arial" panose="020B0604020202020204" pitchFamily="34" charset="0"/>
                  <a:ea typeface="Times New Roman" panose="02020603050405020304" pitchFamily="18" charset="0"/>
                </a:rPr>
                <a:t>Services</a:t>
              </a: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endParaRPr>
            </a:p>
          </p:txBody>
        </p:sp>
        <p:sp>
          <p:nvSpPr>
            <p:cNvPr id="25" name="Text Box 71"/>
            <p:cNvSpPr txBox="1">
              <a:spLocks noChangeArrowheads="1"/>
            </p:cNvSpPr>
            <p:nvPr/>
          </p:nvSpPr>
          <p:spPr bwMode="auto">
            <a:xfrm>
              <a:off x="8160" y="2400"/>
              <a:ext cx="1939"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11430" lvl="0" indent="635" algn="ctr" defTabSz="914400" eaLnBrk="0" fontAlgn="auto" latinLnBrk="0" hangingPunct="0">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Board of Directors Approves GC/CM Contract</a:t>
              </a:r>
              <a:r>
                <a:rPr kumimoji="0" lang="en-US" sz="1100" b="0" i="0" u="none" strike="noStrike" kern="0" cap="none" spc="-9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 </a:t>
              </a: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and</a:t>
              </a:r>
              <a:r>
                <a:rPr kumimoji="0" lang="en-US" sz="1100" b="0" i="0" u="none" strike="noStrike" kern="0" cap="none" spc="-11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 </a:t>
              </a: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Future</a:t>
              </a:r>
              <a:r>
                <a:rPr kumimoji="0" lang="en-US" sz="1100" b="0" i="0" u="none" strike="noStrike" kern="0" cap="none" spc="-5" normalizeH="0" baseline="0" noProof="0" dirty="0">
                  <a:ln>
                    <a:noFill/>
                  </a:ln>
                  <a:solidFill>
                    <a:srgbClr val="4F83BD"/>
                  </a:solidFill>
                  <a:effectLst/>
                  <a:uLnTx/>
                  <a:uFillTx/>
                  <a:latin typeface="Arial" panose="020B0604020202020204" pitchFamily="34" charset="0"/>
                  <a:ea typeface="Times New Roman" panose="02020603050405020304" pitchFamily="18" charset="0"/>
                </a:rPr>
                <a:t> </a:t>
              </a:r>
              <a:r>
                <a:rPr kumimoji="0" lang="en-US" sz="1100" b="0" i="0" u="none" strike="noStrike" kern="0" cap="none" spc="0" normalizeH="0" baseline="0" noProof="0" dirty="0">
                  <a:ln>
                    <a:noFill/>
                  </a:ln>
                  <a:solidFill>
                    <a:srgbClr val="4F83BD"/>
                  </a:solidFill>
                  <a:effectLst/>
                  <a:uLnTx/>
                  <a:uFillTx/>
                  <a:latin typeface="Arial" panose="020B0604020202020204" pitchFamily="34" charset="0"/>
                  <a:ea typeface="Times New Roman" panose="02020603050405020304" pitchFamily="18" charset="0"/>
                </a:rPr>
                <a:t>Amendments</a:t>
              </a: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endParaRPr>
            </a:p>
          </p:txBody>
        </p:sp>
      </p:grpSp>
    </p:spTree>
    <p:extLst>
      <p:ext uri="{BB962C8B-B14F-4D97-AF65-F5344CB8AC3E}">
        <p14:creationId xmlns:p14="http://schemas.microsoft.com/office/powerpoint/2010/main" val="841634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8534400" cy="1143000"/>
          </a:xfrm>
        </p:spPr>
        <p:txBody>
          <a:bodyPr/>
          <a:lstStyle/>
          <a:p>
            <a:r>
              <a:rPr lang="en-US" sz="4400" dirty="0" smtClean="0"/>
              <a:t>Delivery Method Recommendation</a:t>
            </a:r>
            <a:endParaRPr lang="en-US" sz="4400" dirty="0"/>
          </a:p>
        </p:txBody>
      </p:sp>
      <p:pic>
        <p:nvPicPr>
          <p:cNvPr id="5" name="Picture 4"/>
          <p:cNvPicPr>
            <a:picLocks noChangeAspect="1"/>
          </p:cNvPicPr>
          <p:nvPr/>
        </p:nvPicPr>
        <p:blipFill>
          <a:blip r:embed="rId2"/>
          <a:stretch>
            <a:fillRect/>
          </a:stretch>
        </p:blipFill>
        <p:spPr>
          <a:xfrm>
            <a:off x="2344235" y="1447800"/>
            <a:ext cx="3845930" cy="5007490"/>
          </a:xfrm>
          <a:prstGeom prst="rect">
            <a:avLst/>
          </a:prstGeom>
        </p:spPr>
      </p:pic>
    </p:spTree>
    <p:extLst>
      <p:ext uri="{BB962C8B-B14F-4D97-AF65-F5344CB8AC3E}">
        <p14:creationId xmlns:p14="http://schemas.microsoft.com/office/powerpoint/2010/main" val="143408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Future GC/CM Candidate Projects</a:t>
            </a:r>
          </a:p>
        </p:txBody>
      </p:sp>
      <p:sp>
        <p:nvSpPr>
          <p:cNvPr id="3" name="Content Placeholder 2"/>
          <p:cNvSpPr>
            <a:spLocks noGrp="1"/>
          </p:cNvSpPr>
          <p:nvPr>
            <p:ph idx="1"/>
          </p:nvPr>
        </p:nvSpPr>
        <p:spPr>
          <a:xfrm>
            <a:off x="304800" y="1676400"/>
            <a:ext cx="7772400" cy="4800600"/>
          </a:xfrm>
        </p:spPr>
        <p:txBody>
          <a:bodyPr/>
          <a:lstStyle/>
          <a:p>
            <a:endParaRPr lang="en-US" dirty="0" smtClean="0"/>
          </a:p>
          <a:p>
            <a:r>
              <a:rPr lang="en-US" dirty="0"/>
              <a:t>Combine </a:t>
            </a:r>
            <a:r>
              <a:rPr lang="en-US" dirty="0" err="1"/>
              <a:t>Woodbrook</a:t>
            </a:r>
            <a:r>
              <a:rPr lang="en-US" dirty="0"/>
              <a:t> </a:t>
            </a:r>
            <a:r>
              <a:rPr lang="en-US" dirty="0" smtClean="0"/>
              <a:t>MS and </a:t>
            </a:r>
            <a:r>
              <a:rPr lang="en-US" dirty="0"/>
              <a:t>Mann </a:t>
            </a:r>
            <a:r>
              <a:rPr lang="en-US" dirty="0" smtClean="0"/>
              <a:t>MS</a:t>
            </a:r>
          </a:p>
          <a:p>
            <a:pPr marL="114300" indent="0">
              <a:buNone/>
            </a:pPr>
            <a:endParaRPr lang="en-US" dirty="0" smtClean="0"/>
          </a:p>
          <a:p>
            <a:r>
              <a:rPr lang="en-US" dirty="0" smtClean="0"/>
              <a:t>Combine Dower ES and Custer ES </a:t>
            </a:r>
          </a:p>
          <a:p>
            <a:pPr marL="114300" indent="0">
              <a:buNone/>
            </a:pPr>
            <a:endParaRPr lang="en-US" dirty="0" smtClean="0"/>
          </a:p>
          <a:p>
            <a:r>
              <a:rPr lang="en-US" dirty="0" smtClean="0"/>
              <a:t>Combine Lake Louise ES and </a:t>
            </a:r>
            <a:r>
              <a:rPr lang="en-US" dirty="0" err="1" smtClean="0"/>
              <a:t>Idlewild</a:t>
            </a:r>
            <a:r>
              <a:rPr lang="en-US" dirty="0" smtClean="0"/>
              <a:t> ES</a:t>
            </a:r>
          </a:p>
          <a:p>
            <a:pPr marL="114300" indent="0">
              <a:buNone/>
            </a:pPr>
            <a:endParaRPr lang="en-US" dirty="0" smtClean="0"/>
          </a:p>
          <a:p>
            <a:r>
              <a:rPr lang="en-US" dirty="0" err="1" smtClean="0"/>
              <a:t>Lochburn</a:t>
            </a:r>
            <a:r>
              <a:rPr lang="en-US" dirty="0" smtClean="0"/>
              <a:t> MS Renovation </a:t>
            </a:r>
          </a:p>
          <a:p>
            <a:pPr marL="114300" indent="0">
              <a:buNone/>
            </a:pPr>
            <a:endParaRPr lang="en-US" dirty="0" smtClean="0"/>
          </a:p>
          <a:p>
            <a:r>
              <a:rPr lang="en-US" dirty="0" err="1" smtClean="0"/>
              <a:t>Tyee</a:t>
            </a:r>
            <a:r>
              <a:rPr lang="en-US" dirty="0" smtClean="0"/>
              <a:t> Park ES Replacement </a:t>
            </a:r>
          </a:p>
          <a:p>
            <a:endParaRPr lang="en-US" dirty="0" smtClean="0"/>
          </a:p>
          <a:p>
            <a:endParaRPr lang="en-US" dirty="0" smtClean="0"/>
          </a:p>
        </p:txBody>
      </p:sp>
    </p:spTree>
    <p:extLst>
      <p:ext uri="{BB962C8B-B14F-4D97-AF65-F5344CB8AC3E}">
        <p14:creationId xmlns:p14="http://schemas.microsoft.com/office/powerpoint/2010/main" val="2455788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Presenting</a:t>
            </a:r>
            <a:r>
              <a:rPr lang="en-US" sz="4400" dirty="0"/>
              <a:t> </a:t>
            </a:r>
            <a:r>
              <a:rPr lang="en-US" sz="4400" dirty="0" smtClean="0"/>
              <a:t>Team</a:t>
            </a:r>
            <a:endParaRPr lang="en-US" sz="4400" dirty="0"/>
          </a:p>
        </p:txBody>
      </p:sp>
      <p:sp>
        <p:nvSpPr>
          <p:cNvPr id="3" name="Content Placeholder 2"/>
          <p:cNvSpPr>
            <a:spLocks noGrp="1"/>
          </p:cNvSpPr>
          <p:nvPr>
            <p:ph idx="1"/>
          </p:nvPr>
        </p:nvSpPr>
        <p:spPr>
          <a:xfrm>
            <a:off x="457200" y="1600200"/>
            <a:ext cx="7620000" cy="4572000"/>
          </a:xfrm>
        </p:spPr>
        <p:txBody>
          <a:bodyPr>
            <a:normAutofit/>
          </a:bodyPr>
          <a:lstStyle/>
          <a:p>
            <a:pPr marL="114300" indent="0">
              <a:buNone/>
            </a:pPr>
            <a:endParaRPr lang="en-US" dirty="0" smtClean="0"/>
          </a:p>
          <a:p>
            <a:r>
              <a:rPr lang="en-US" dirty="0" smtClean="0">
                <a:solidFill>
                  <a:schemeClr val="tx2"/>
                </a:solidFill>
              </a:rPr>
              <a:t>Rick Ring – Administrator Business Services &amp; Capital Projects</a:t>
            </a:r>
          </a:p>
          <a:p>
            <a:r>
              <a:rPr lang="en-US" dirty="0" smtClean="0">
                <a:solidFill>
                  <a:schemeClr val="tx2"/>
                </a:solidFill>
              </a:rPr>
              <a:t>Bill Coon – Director of Capital Projects</a:t>
            </a:r>
          </a:p>
          <a:p>
            <a:r>
              <a:rPr lang="en-US" dirty="0" smtClean="0">
                <a:solidFill>
                  <a:schemeClr val="tx2"/>
                </a:solidFill>
              </a:rPr>
              <a:t>Jim Dugan – Program Manager</a:t>
            </a:r>
          </a:p>
          <a:p>
            <a:r>
              <a:rPr lang="en-US" dirty="0">
                <a:solidFill>
                  <a:schemeClr val="tx2"/>
                </a:solidFill>
              </a:rPr>
              <a:t>Dan Cody – GC/CM Procurement &amp; PM/CM</a:t>
            </a:r>
          </a:p>
          <a:p>
            <a:r>
              <a:rPr lang="en-US" dirty="0" smtClean="0">
                <a:solidFill>
                  <a:schemeClr val="tx2"/>
                </a:solidFill>
              </a:rPr>
              <a:t>Michelle Langi- Project Controls Specialist </a:t>
            </a:r>
          </a:p>
        </p:txBody>
      </p:sp>
    </p:spTree>
    <p:extLst>
      <p:ext uri="{BB962C8B-B14F-4D97-AF65-F5344CB8AC3E}">
        <p14:creationId xmlns:p14="http://schemas.microsoft.com/office/powerpoint/2010/main" val="1596801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GC/CM Candidate Project Location</a:t>
            </a:r>
          </a:p>
        </p:txBody>
      </p:sp>
      <p:pic>
        <p:nvPicPr>
          <p:cNvPr id="14" name="Content Placeholder 1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245" t="10379" r="11582" b="23854"/>
          <a:stretch/>
        </p:blipFill>
        <p:spPr>
          <a:xfrm>
            <a:off x="533400" y="1295400"/>
            <a:ext cx="7040880" cy="5446687"/>
          </a:xfrm>
        </p:spPr>
      </p:pic>
    </p:spTree>
    <p:extLst>
      <p:ext uri="{BB962C8B-B14F-4D97-AF65-F5344CB8AC3E}">
        <p14:creationId xmlns:p14="http://schemas.microsoft.com/office/powerpoint/2010/main" val="2055039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Mann Middle </a:t>
            </a:r>
            <a:r>
              <a:rPr lang="en-US" sz="4000" dirty="0"/>
              <a:t>School</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455738"/>
            <a:ext cx="7298682" cy="4846320"/>
          </a:xfrm>
        </p:spPr>
      </p:pic>
    </p:spTree>
    <p:extLst>
      <p:ext uri="{BB962C8B-B14F-4D97-AF65-F5344CB8AC3E}">
        <p14:creationId xmlns:p14="http://schemas.microsoft.com/office/powerpoint/2010/main" val="3897016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Custer Elementary School </a:t>
            </a:r>
            <a:endParaRPr lang="en-US" sz="4000" dirty="0"/>
          </a:p>
        </p:txBody>
      </p:sp>
      <p:pic>
        <p:nvPicPr>
          <p:cNvPr id="4" name="Content Placeholder 3"/>
          <p:cNvPicPr>
            <a:picLocks noGrp="1" noChangeAspect="1"/>
          </p:cNvPicPr>
          <p:nvPr>
            <p:ph idx="1"/>
          </p:nvPr>
        </p:nvPicPr>
        <p:blipFill>
          <a:blip r:embed="rId2"/>
          <a:stretch>
            <a:fillRect/>
          </a:stretch>
        </p:blipFill>
        <p:spPr>
          <a:xfrm>
            <a:off x="457200" y="1417638"/>
            <a:ext cx="7566456" cy="5029200"/>
          </a:xfrm>
          <a:prstGeom prst="rect">
            <a:avLst/>
          </a:prstGeom>
        </p:spPr>
      </p:pic>
    </p:spTree>
    <p:extLst>
      <p:ext uri="{BB962C8B-B14F-4D97-AF65-F5344CB8AC3E}">
        <p14:creationId xmlns:p14="http://schemas.microsoft.com/office/powerpoint/2010/main" val="371786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Tyee</a:t>
            </a:r>
            <a:r>
              <a:rPr lang="en-US" dirty="0" smtClean="0"/>
              <a:t> Park Elementary School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752600"/>
            <a:ext cx="7298681" cy="4846320"/>
          </a:xfrm>
        </p:spPr>
      </p:pic>
    </p:spTree>
    <p:extLst>
      <p:ext uri="{BB962C8B-B14F-4D97-AF65-F5344CB8AC3E}">
        <p14:creationId xmlns:p14="http://schemas.microsoft.com/office/powerpoint/2010/main" val="2293367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620000" cy="1143000"/>
          </a:xfrm>
        </p:spPr>
        <p:txBody>
          <a:bodyPr/>
          <a:lstStyle/>
          <a:p>
            <a:r>
              <a:rPr lang="en-US" sz="4000" dirty="0"/>
              <a:t>Business Equity</a:t>
            </a:r>
          </a:p>
        </p:txBody>
      </p:sp>
      <p:sp>
        <p:nvSpPr>
          <p:cNvPr id="5" name="Content Placeholder 4"/>
          <p:cNvSpPr>
            <a:spLocks noGrp="1"/>
          </p:cNvSpPr>
          <p:nvPr>
            <p:ph idx="4294967295"/>
          </p:nvPr>
        </p:nvSpPr>
        <p:spPr>
          <a:xfrm>
            <a:off x="304800" y="1600200"/>
            <a:ext cx="7620000" cy="4800600"/>
          </a:xfrm>
        </p:spPr>
        <p:txBody>
          <a:bodyPr/>
          <a:lstStyle/>
          <a:p>
            <a:pPr marL="0" indent="0">
              <a:buNone/>
            </a:pPr>
            <a:r>
              <a:rPr lang="en-US" dirty="0" smtClean="0"/>
              <a:t>Clover Park School District </a:t>
            </a:r>
            <a:r>
              <a:rPr lang="en-US" dirty="0"/>
              <a:t>is committed to Community Inclusion, as partnerships are critical to student education and community health and sustainability.</a:t>
            </a:r>
          </a:p>
          <a:p>
            <a:pPr marL="0" indent="0">
              <a:buNone/>
            </a:pPr>
            <a:r>
              <a:rPr lang="en-US" dirty="0" smtClean="0"/>
              <a:t>Clover </a:t>
            </a:r>
            <a:r>
              <a:rPr lang="en-US" dirty="0" smtClean="0"/>
              <a:t>Park School District </a:t>
            </a:r>
            <a:r>
              <a:rPr lang="en-US" dirty="0" smtClean="0"/>
              <a:t>will endeavor to:</a:t>
            </a:r>
            <a:endParaRPr lang="en-US" dirty="0"/>
          </a:p>
          <a:p>
            <a:pPr lvl="1"/>
            <a:endParaRPr lang="en-US" dirty="0"/>
          </a:p>
          <a:p>
            <a:pPr lvl="1"/>
            <a:r>
              <a:rPr lang="en-US" dirty="0"/>
              <a:t>Maintain and increase contracts with local businesses by:</a:t>
            </a:r>
          </a:p>
          <a:p>
            <a:pPr lvl="2"/>
            <a:r>
              <a:rPr lang="en-US" dirty="0"/>
              <a:t>Increasing local share of total </a:t>
            </a:r>
            <a:r>
              <a:rPr lang="en-US" dirty="0" smtClean="0"/>
              <a:t>construction</a:t>
            </a:r>
          </a:p>
          <a:p>
            <a:pPr lvl="2"/>
            <a:r>
              <a:rPr lang="en-US" dirty="0" smtClean="0"/>
              <a:t>Adopt Governor’s diverse business goals, including:</a:t>
            </a:r>
          </a:p>
          <a:p>
            <a:pPr lvl="2"/>
            <a:r>
              <a:rPr lang="en-US" dirty="0" smtClean="0"/>
              <a:t>10</a:t>
            </a:r>
            <a:r>
              <a:rPr lang="en-US" dirty="0"/>
              <a:t>% Minority-Owned Business Enterprises,</a:t>
            </a:r>
          </a:p>
          <a:p>
            <a:pPr lvl="2"/>
            <a:r>
              <a:rPr lang="en-US" dirty="0"/>
              <a:t>6% Woman-Owner Business Enterprises, and</a:t>
            </a:r>
          </a:p>
          <a:p>
            <a:pPr lvl="2"/>
            <a:r>
              <a:rPr lang="en-US" dirty="0"/>
              <a:t>5% Small Business Enterprises (SBE)</a:t>
            </a:r>
          </a:p>
        </p:txBody>
      </p:sp>
    </p:spTree>
    <p:extLst>
      <p:ext uri="{BB962C8B-B14F-4D97-AF65-F5344CB8AC3E}">
        <p14:creationId xmlns:p14="http://schemas.microsoft.com/office/powerpoint/2010/main" val="2435238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2"/>
          <p:cNvSpPr>
            <a:spLocks noGrp="1"/>
          </p:cNvSpPr>
          <p:nvPr>
            <p:ph idx="4294967295"/>
          </p:nvPr>
        </p:nvSpPr>
        <p:spPr>
          <a:xfrm>
            <a:off x="304800" y="1828800"/>
            <a:ext cx="7620000" cy="3810000"/>
          </a:xfrm>
        </p:spPr>
        <p:txBody>
          <a:bodyPr>
            <a:normAutofit/>
          </a:bodyPr>
          <a:lstStyle/>
          <a:p>
            <a:pPr indent="-342900"/>
            <a:r>
              <a:rPr lang="en-US" b="1" dirty="0" smtClean="0">
                <a:solidFill>
                  <a:schemeClr val="tx2"/>
                </a:solidFill>
              </a:rPr>
              <a:t>History</a:t>
            </a:r>
          </a:p>
          <a:p>
            <a:pPr indent="-342900"/>
            <a:endParaRPr lang="en-US" b="1" dirty="0">
              <a:solidFill>
                <a:schemeClr val="tx2"/>
              </a:solidFill>
            </a:endParaRPr>
          </a:p>
          <a:p>
            <a:pPr indent="-342900"/>
            <a:r>
              <a:rPr lang="en-US" b="1" dirty="0" smtClean="0">
                <a:solidFill>
                  <a:schemeClr val="tx2"/>
                </a:solidFill>
              </a:rPr>
              <a:t>Competency</a:t>
            </a:r>
          </a:p>
          <a:p>
            <a:pPr indent="-342900"/>
            <a:endParaRPr lang="en-US" dirty="0" smtClean="0">
              <a:solidFill>
                <a:schemeClr val="tx2"/>
              </a:solidFill>
            </a:endParaRPr>
          </a:p>
          <a:p>
            <a:pPr indent="-342900"/>
            <a:r>
              <a:rPr lang="en-US" b="1" dirty="0" smtClean="0">
                <a:solidFill>
                  <a:schemeClr val="tx2"/>
                </a:solidFill>
              </a:rPr>
              <a:t>Experience</a:t>
            </a:r>
          </a:p>
          <a:p>
            <a:pPr indent="-342900"/>
            <a:endParaRPr lang="en-US" dirty="0" smtClean="0">
              <a:solidFill>
                <a:schemeClr val="tx2"/>
              </a:solidFill>
            </a:endParaRPr>
          </a:p>
          <a:p>
            <a:pPr indent="-342900"/>
            <a:r>
              <a:rPr lang="en-US" b="1" dirty="0" smtClean="0">
                <a:solidFill>
                  <a:schemeClr val="tx2"/>
                </a:solidFill>
              </a:rPr>
              <a:t>No Audit Findings On Projects</a:t>
            </a:r>
          </a:p>
          <a:p>
            <a:pPr marL="0" indent="0">
              <a:buNone/>
            </a:pPr>
            <a:endParaRPr lang="en-US" b="1" dirty="0" smtClean="0">
              <a:solidFill>
                <a:schemeClr val="tx2"/>
              </a:solidFill>
            </a:endParaRPr>
          </a:p>
          <a:p>
            <a:pPr indent="-342900"/>
            <a:r>
              <a:rPr lang="en-US" b="1" dirty="0" smtClean="0">
                <a:solidFill>
                  <a:schemeClr val="tx2"/>
                </a:solidFill>
              </a:rPr>
              <a:t>All Remaining CPSD Projects Will Be Occupied Sites</a:t>
            </a:r>
          </a:p>
        </p:txBody>
      </p:sp>
    </p:spTree>
    <p:extLst>
      <p:ext uri="{BB962C8B-B14F-4D97-AF65-F5344CB8AC3E}">
        <p14:creationId xmlns:p14="http://schemas.microsoft.com/office/powerpoint/2010/main" val="3332263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600200"/>
            <a:ext cx="7543800" cy="3733800"/>
          </a:xfrm>
        </p:spPr>
        <p:txBody>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Thank you</a:t>
            </a:r>
            <a:br>
              <a:rPr lang="en-US" dirty="0" smtClean="0"/>
            </a:br>
            <a:endParaRPr lang="en-US" dirty="0"/>
          </a:p>
        </p:txBody>
      </p:sp>
      <p:pic>
        <p:nvPicPr>
          <p:cNvPr id="6" name="Picture 5" descr="http://www.cloverpark.k12.wa.us/Images/HomeStoriesPhotos/HomePhoto_logo.jpg"/>
          <p:cNvPicPr/>
          <p:nvPr/>
        </p:nvPicPr>
        <p:blipFill>
          <a:blip r:embed="rId3">
            <a:extLst>
              <a:ext uri="{28A0092B-C50C-407E-A947-70E740481C1C}">
                <a14:useLocalDpi xmlns:a14="http://schemas.microsoft.com/office/drawing/2010/main" val="0"/>
              </a:ext>
            </a:extLst>
          </a:blip>
          <a:srcRect l="14017" t="5440" r="4800" b="12480"/>
          <a:stretch>
            <a:fillRect/>
          </a:stretch>
        </p:blipFill>
        <p:spPr bwMode="auto">
          <a:xfrm>
            <a:off x="2219642" y="9525"/>
            <a:ext cx="3866515" cy="2364105"/>
          </a:xfrm>
          <a:prstGeom prst="rect">
            <a:avLst/>
          </a:prstGeom>
          <a:noFill/>
          <a:ln>
            <a:noFill/>
          </a:ln>
        </p:spPr>
      </p:pic>
    </p:spTree>
    <p:extLst>
      <p:ext uri="{BB962C8B-B14F-4D97-AF65-F5344CB8AC3E}">
        <p14:creationId xmlns:p14="http://schemas.microsoft.com/office/powerpoint/2010/main" val="4046701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t>Other Team Members</a:t>
            </a:r>
            <a:endParaRPr lang="en-US" sz="4400" dirty="0"/>
          </a:p>
        </p:txBody>
      </p:sp>
      <p:sp>
        <p:nvSpPr>
          <p:cNvPr id="3" name="Content Placeholder 2"/>
          <p:cNvSpPr>
            <a:spLocks noGrp="1"/>
          </p:cNvSpPr>
          <p:nvPr>
            <p:ph idx="1"/>
          </p:nvPr>
        </p:nvSpPr>
        <p:spPr>
          <a:xfrm>
            <a:off x="457200" y="1600200"/>
            <a:ext cx="7620000" cy="4572000"/>
          </a:xfrm>
        </p:spPr>
        <p:txBody>
          <a:bodyPr>
            <a:normAutofit/>
          </a:bodyPr>
          <a:lstStyle/>
          <a:p>
            <a:pPr marL="114300" indent="0">
              <a:buNone/>
            </a:pPr>
            <a:endParaRPr lang="en-US" dirty="0" smtClean="0"/>
          </a:p>
          <a:p>
            <a:r>
              <a:rPr lang="en-US" dirty="0" smtClean="0">
                <a:solidFill>
                  <a:schemeClr val="tx2"/>
                </a:solidFill>
              </a:rPr>
              <a:t>Latanya Figueroa – Purchasing Manager</a:t>
            </a:r>
          </a:p>
          <a:p>
            <a:r>
              <a:rPr lang="en-US" dirty="0" smtClean="0">
                <a:solidFill>
                  <a:schemeClr val="tx2"/>
                </a:solidFill>
              </a:rPr>
              <a:t>Paul Popovich – Capital Project Supervisor</a:t>
            </a:r>
          </a:p>
          <a:p>
            <a:r>
              <a:rPr lang="en-US" dirty="0" smtClean="0">
                <a:solidFill>
                  <a:schemeClr val="tx2"/>
                </a:solidFill>
              </a:rPr>
              <a:t>Joe Missel – Project Manager</a:t>
            </a:r>
            <a:endParaRPr lang="en-US" dirty="0">
              <a:solidFill>
                <a:schemeClr val="tx2"/>
              </a:solidFill>
            </a:endParaRPr>
          </a:p>
          <a:p>
            <a:r>
              <a:rPr lang="en-US" dirty="0" smtClean="0">
                <a:solidFill>
                  <a:schemeClr val="tx2"/>
                </a:solidFill>
              </a:rPr>
              <a:t>Greg Stidham – Sr. Construction Manager</a:t>
            </a:r>
          </a:p>
          <a:p>
            <a:r>
              <a:rPr lang="en-US" dirty="0" smtClean="0">
                <a:solidFill>
                  <a:schemeClr val="tx2"/>
                </a:solidFill>
              </a:rPr>
              <a:t>Dale Stafford – Small Capital Project Manager</a:t>
            </a:r>
          </a:p>
          <a:p>
            <a:r>
              <a:rPr lang="en-US" dirty="0" err="1">
                <a:solidFill>
                  <a:schemeClr val="tx2"/>
                </a:solidFill>
              </a:rPr>
              <a:t>Graehm</a:t>
            </a:r>
            <a:r>
              <a:rPr lang="en-US" dirty="0">
                <a:solidFill>
                  <a:schemeClr val="tx2"/>
                </a:solidFill>
              </a:rPr>
              <a:t> Wallace – GC/CM Attorney</a:t>
            </a:r>
          </a:p>
        </p:txBody>
      </p:sp>
    </p:spTree>
    <p:extLst>
      <p:ext uri="{BB962C8B-B14F-4D97-AF65-F5344CB8AC3E}">
        <p14:creationId xmlns:p14="http://schemas.microsoft.com/office/powerpoint/2010/main" val="10027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Clover Park School District</a:t>
            </a:r>
            <a:endParaRPr lang="en-US" dirty="0"/>
          </a:p>
        </p:txBody>
      </p:sp>
      <p:sp>
        <p:nvSpPr>
          <p:cNvPr id="3" name="Content Placeholder 2"/>
          <p:cNvSpPr>
            <a:spLocks noGrp="1"/>
          </p:cNvSpPr>
          <p:nvPr>
            <p:ph idx="1"/>
          </p:nvPr>
        </p:nvSpPr>
        <p:spPr/>
        <p:txBody>
          <a:bodyPr>
            <a:normAutofit/>
          </a:bodyPr>
          <a:lstStyle/>
          <a:p>
            <a:r>
              <a:rPr lang="en-US" dirty="0" smtClean="0">
                <a:solidFill>
                  <a:schemeClr val="tx2"/>
                </a:solidFill>
              </a:rPr>
              <a:t>Founded in 1928</a:t>
            </a:r>
            <a:endParaRPr lang="en-US" dirty="0">
              <a:solidFill>
                <a:srgbClr val="FF0000"/>
              </a:solidFill>
            </a:endParaRPr>
          </a:p>
          <a:p>
            <a:r>
              <a:rPr lang="en-US" dirty="0" smtClean="0">
                <a:solidFill>
                  <a:schemeClr val="tx2"/>
                </a:solidFill>
              </a:rPr>
              <a:t>Comprised of 24 Schools:</a:t>
            </a:r>
          </a:p>
          <a:p>
            <a:pPr lvl="2">
              <a:buFont typeface="Wingdings" panose="05000000000000000000" pitchFamily="2" charset="2"/>
              <a:buChar char="q"/>
            </a:pPr>
            <a:r>
              <a:rPr lang="en-US" dirty="0" smtClean="0">
                <a:solidFill>
                  <a:schemeClr val="tx2"/>
                </a:solidFill>
              </a:rPr>
              <a:t>16 Elementary Schools</a:t>
            </a:r>
          </a:p>
          <a:p>
            <a:pPr lvl="2">
              <a:buFont typeface="Wingdings" panose="05000000000000000000" pitchFamily="2" charset="2"/>
              <a:buChar char="q"/>
            </a:pPr>
            <a:r>
              <a:rPr lang="en-US" dirty="0">
                <a:solidFill>
                  <a:schemeClr val="tx2"/>
                </a:solidFill>
              </a:rPr>
              <a:t>5</a:t>
            </a:r>
            <a:r>
              <a:rPr lang="en-US" dirty="0" smtClean="0">
                <a:solidFill>
                  <a:schemeClr val="tx2"/>
                </a:solidFill>
              </a:rPr>
              <a:t> Middle Schools</a:t>
            </a:r>
          </a:p>
          <a:p>
            <a:pPr lvl="2">
              <a:buFont typeface="Wingdings" panose="05000000000000000000" pitchFamily="2" charset="2"/>
              <a:buChar char="q"/>
            </a:pPr>
            <a:r>
              <a:rPr lang="en-US" dirty="0">
                <a:solidFill>
                  <a:schemeClr val="tx2"/>
                </a:solidFill>
              </a:rPr>
              <a:t>3</a:t>
            </a:r>
            <a:r>
              <a:rPr lang="en-US" dirty="0" smtClean="0">
                <a:solidFill>
                  <a:schemeClr val="tx2"/>
                </a:solidFill>
              </a:rPr>
              <a:t> High Schools</a:t>
            </a:r>
          </a:p>
          <a:p>
            <a:pPr lvl="2">
              <a:buFont typeface="Wingdings" panose="05000000000000000000" pitchFamily="2" charset="2"/>
              <a:buChar char="q"/>
            </a:pPr>
            <a:r>
              <a:rPr lang="en-US" dirty="0" smtClean="0">
                <a:solidFill>
                  <a:schemeClr val="tx2"/>
                </a:solidFill>
              </a:rPr>
              <a:t>Numerous Special Programs</a:t>
            </a:r>
          </a:p>
          <a:p>
            <a:r>
              <a:rPr lang="en-US" dirty="0" smtClean="0">
                <a:solidFill>
                  <a:schemeClr val="tx2"/>
                </a:solidFill>
              </a:rPr>
              <a:t>Approximately 12,685 students</a:t>
            </a:r>
          </a:p>
          <a:p>
            <a:r>
              <a:rPr lang="en-US" dirty="0" smtClean="0">
                <a:solidFill>
                  <a:schemeClr val="tx2"/>
                </a:solidFill>
              </a:rPr>
              <a:t>Over 1,500 employees</a:t>
            </a:r>
          </a:p>
          <a:p>
            <a:r>
              <a:rPr lang="en-US" dirty="0" smtClean="0">
                <a:solidFill>
                  <a:schemeClr val="tx2"/>
                </a:solidFill>
              </a:rPr>
              <a:t>Serving Pre-K thru 12</a:t>
            </a:r>
            <a:r>
              <a:rPr lang="en-US" baseline="30000" dirty="0" smtClean="0">
                <a:solidFill>
                  <a:schemeClr val="tx2"/>
                </a:solidFill>
              </a:rPr>
              <a:t>th</a:t>
            </a:r>
            <a:r>
              <a:rPr lang="en-US" dirty="0" smtClean="0">
                <a:solidFill>
                  <a:schemeClr val="tx2"/>
                </a:solidFill>
              </a:rPr>
              <a:t> grade</a:t>
            </a:r>
          </a:p>
          <a:p>
            <a:r>
              <a:rPr lang="en-US" dirty="0" smtClean="0">
                <a:solidFill>
                  <a:schemeClr val="tx2"/>
                </a:solidFill>
              </a:rPr>
              <a:t>One of the largest districts in Pierce County</a:t>
            </a:r>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807616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Clover Park School District</a:t>
            </a:r>
          </a:p>
        </p:txBody>
      </p:sp>
      <p:pic>
        <p:nvPicPr>
          <p:cNvPr id="4" name="Content Placeholder 4"/>
          <p:cNvPicPr>
            <a:picLocks noGrp="1" noChangeAspect="1"/>
          </p:cNvPicPr>
          <p:nvPr>
            <p:ph idx="1"/>
          </p:nvPr>
        </p:nvPicPr>
        <p:blipFill rotWithShape="1">
          <a:blip r:embed="rId3"/>
          <a:srcRect l="8000" t="1896" r="12000" b="5278"/>
          <a:stretch/>
        </p:blipFill>
        <p:spPr>
          <a:xfrm>
            <a:off x="437213" y="1524000"/>
            <a:ext cx="7620000" cy="4667222"/>
          </a:xfrm>
          <a:prstGeom prst="rect">
            <a:avLst/>
          </a:prstGeom>
        </p:spPr>
      </p:pic>
    </p:spTree>
    <p:extLst>
      <p:ext uri="{BB962C8B-B14F-4D97-AF65-F5344CB8AC3E}">
        <p14:creationId xmlns:p14="http://schemas.microsoft.com/office/powerpoint/2010/main" val="2459735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Agency Organization Chart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1" y="1524000"/>
            <a:ext cx="7789718" cy="5040406"/>
          </a:xfrm>
        </p:spPr>
      </p:pic>
    </p:spTree>
    <p:extLst>
      <p:ext uri="{BB962C8B-B14F-4D97-AF65-F5344CB8AC3E}">
        <p14:creationId xmlns:p14="http://schemas.microsoft.com/office/powerpoint/2010/main" val="3670692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Capital Planning &amp; Construction Organization Chart</a:t>
            </a:r>
            <a:endParaRPr lang="en-US" sz="3600" dirty="0"/>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91" t="3174" r="3391" b="19047"/>
          <a:stretch/>
        </p:blipFill>
        <p:spPr>
          <a:xfrm>
            <a:off x="367006" y="1676400"/>
            <a:ext cx="7800388" cy="5029200"/>
          </a:xfrm>
        </p:spPr>
      </p:pic>
    </p:spTree>
    <p:extLst>
      <p:ext uri="{BB962C8B-B14F-4D97-AF65-F5344CB8AC3E}">
        <p14:creationId xmlns:p14="http://schemas.microsoft.com/office/powerpoint/2010/main" val="2243254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2719387"/>
            <a:ext cx="7620000" cy="1143000"/>
          </a:xfrm>
        </p:spPr>
        <p:txBody>
          <a:bodyPr/>
          <a:lstStyle/>
          <a:p>
            <a:pPr algn="ctr"/>
            <a:r>
              <a:rPr lang="en-US" sz="4400" dirty="0" smtClean="0"/>
              <a:t>Capital Project History</a:t>
            </a:r>
            <a:endParaRPr lang="en-US" sz="4400" dirty="0"/>
          </a:p>
        </p:txBody>
      </p:sp>
      <p:pic>
        <p:nvPicPr>
          <p:cNvPr id="4" name="Picture 3" descr="http://www.cloverpark.k12.wa.us/Images/HomeStoriesPhotos/HomePhoto_logo.jpg"/>
          <p:cNvPicPr/>
          <p:nvPr/>
        </p:nvPicPr>
        <p:blipFill>
          <a:blip r:embed="rId3">
            <a:extLst>
              <a:ext uri="{28A0092B-C50C-407E-A947-70E740481C1C}">
                <a14:useLocalDpi xmlns:a14="http://schemas.microsoft.com/office/drawing/2010/main" val="0"/>
              </a:ext>
            </a:extLst>
          </a:blip>
          <a:srcRect l="14017" t="5440" r="4800" b="12480"/>
          <a:stretch>
            <a:fillRect/>
          </a:stretch>
        </p:blipFill>
        <p:spPr bwMode="auto">
          <a:xfrm>
            <a:off x="2295841" y="-5862"/>
            <a:ext cx="3866515" cy="2345055"/>
          </a:xfrm>
          <a:prstGeom prst="rect">
            <a:avLst/>
          </a:prstGeom>
          <a:noFill/>
          <a:ln>
            <a:noFill/>
          </a:ln>
        </p:spPr>
      </p:pic>
    </p:spTree>
    <p:extLst>
      <p:ext uri="{BB962C8B-B14F-4D97-AF65-F5344CB8AC3E}">
        <p14:creationId xmlns:p14="http://schemas.microsoft.com/office/powerpoint/2010/main" val="35384812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TPS PowerPoint</Template>
  <TotalTime>14634</TotalTime>
  <Words>1602</Words>
  <Application>Microsoft Office PowerPoint</Application>
  <PresentationFormat>On-screen Show (4:3)</PresentationFormat>
  <Paragraphs>322</Paragraphs>
  <Slides>36</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vt:lpstr>
      <vt:lpstr>Times New Roman</vt:lpstr>
      <vt:lpstr>Wingdings</vt:lpstr>
      <vt:lpstr>Adjacency</vt:lpstr>
      <vt:lpstr>Application for Certification of a Public Body</vt:lpstr>
      <vt:lpstr>Agenda</vt:lpstr>
      <vt:lpstr>Presenting Team</vt:lpstr>
      <vt:lpstr>Other Team Members</vt:lpstr>
      <vt:lpstr>Clover Park School District</vt:lpstr>
      <vt:lpstr>Clover Park School District</vt:lpstr>
      <vt:lpstr>Agency Organization Chart</vt:lpstr>
      <vt:lpstr>Capital Planning &amp; Construction Organization Chart</vt:lpstr>
      <vt:lpstr>Capital Project History</vt:lpstr>
      <vt:lpstr>Clover Park School District Planning</vt:lpstr>
      <vt:lpstr>Clover Park School District: 2006</vt:lpstr>
      <vt:lpstr>Clover Park School District: 2010</vt:lpstr>
      <vt:lpstr>CPSD Public Body Experience: 2001 - 2016</vt:lpstr>
      <vt:lpstr>CPSD Team Experience </vt:lpstr>
      <vt:lpstr>CPSD Project Delivery Experience &amp; Qualifications</vt:lpstr>
      <vt:lpstr>CPSD Project Delivery Experience &amp; Qualifications</vt:lpstr>
      <vt:lpstr>GC/CM Experience </vt:lpstr>
      <vt:lpstr>Carter Lake Elementary School Replacement</vt:lpstr>
      <vt:lpstr>Hillside Elementary School Replacement</vt:lpstr>
      <vt:lpstr>Rainier Elementary School Replacement</vt:lpstr>
      <vt:lpstr>Meriwether Elementary School Replacement </vt:lpstr>
      <vt:lpstr>Beachwood Elementary School Replacement </vt:lpstr>
      <vt:lpstr>Evergreen Elementary School Replacement </vt:lpstr>
      <vt:lpstr>GC/CM Lessons Learned</vt:lpstr>
      <vt:lpstr>GC/CM Project Organizational Chart</vt:lpstr>
      <vt:lpstr>GC/CM Roles and Responsibilities</vt:lpstr>
      <vt:lpstr>GC/CM Delivery Method Determination</vt:lpstr>
      <vt:lpstr>Delivery Method Recommendation</vt:lpstr>
      <vt:lpstr>Future GC/CM Candidate Projects</vt:lpstr>
      <vt:lpstr>GC/CM Candidate Project Location</vt:lpstr>
      <vt:lpstr>Mann Middle School</vt:lpstr>
      <vt:lpstr>Custer Elementary School </vt:lpstr>
      <vt:lpstr>Tyee Park Elementary School</vt:lpstr>
      <vt:lpstr>Business Equity</vt:lpstr>
      <vt:lpstr>Summary</vt:lpstr>
      <vt:lpstr>    Thank you </vt:lpstr>
    </vt:vector>
  </TitlesOfParts>
  <Company>Parametrix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Stewart Middle School and McCarver Elementary School Modernizations</dc:title>
  <dc:creator>Howard Hillinger</dc:creator>
  <cp:lastModifiedBy>Michelle Langi</cp:lastModifiedBy>
  <cp:revision>361</cp:revision>
  <cp:lastPrinted>2017-07-25T23:38:21Z</cp:lastPrinted>
  <dcterms:created xsi:type="dcterms:W3CDTF">2013-09-04T15:42:31Z</dcterms:created>
  <dcterms:modified xsi:type="dcterms:W3CDTF">2017-07-26T20:15:36Z</dcterms:modified>
</cp:coreProperties>
</file>