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8"/>
  </p:notesMasterIdLst>
  <p:handoutMasterIdLst>
    <p:handoutMasterId r:id="rId29"/>
  </p:handoutMasterIdLst>
  <p:sldIdLst>
    <p:sldId id="256" r:id="rId2"/>
    <p:sldId id="283" r:id="rId3"/>
    <p:sldId id="315" r:id="rId4"/>
    <p:sldId id="319" r:id="rId5"/>
    <p:sldId id="347" r:id="rId6"/>
    <p:sldId id="342" r:id="rId7"/>
    <p:sldId id="345" r:id="rId8"/>
    <p:sldId id="320" r:id="rId9"/>
    <p:sldId id="357" r:id="rId10"/>
    <p:sldId id="336" r:id="rId11"/>
    <p:sldId id="378" r:id="rId12"/>
    <p:sldId id="384" r:id="rId13"/>
    <p:sldId id="356" r:id="rId14"/>
    <p:sldId id="385" r:id="rId15"/>
    <p:sldId id="386" r:id="rId16"/>
    <p:sldId id="358" r:id="rId17"/>
    <p:sldId id="365" r:id="rId18"/>
    <p:sldId id="383" r:id="rId19"/>
    <p:sldId id="379" r:id="rId20"/>
    <p:sldId id="380" r:id="rId21"/>
    <p:sldId id="359" r:id="rId22"/>
    <p:sldId id="381" r:id="rId23"/>
    <p:sldId id="382" r:id="rId24"/>
    <p:sldId id="387" r:id="rId25"/>
    <p:sldId id="333" r:id="rId26"/>
    <p:sldId id="282"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5" clrIdx="0">
    <p:extLst>
      <p:ext uri="{19B8F6BF-5375-455C-9EA6-DF929625EA0E}">
        <p15:presenceInfo xmlns:p15="http://schemas.microsoft.com/office/powerpoint/2012/main" userId="S-1-5-21-1110004096-1093950551-5522801-51663" providerId="AD"/>
      </p:ext>
    </p:extLst>
  </p:cmAuthor>
  <p:cmAuthor id="2" name="Jesse Noga" initials="JN" lastIdx="1" clrIdx="1">
    <p:extLst>
      <p:ext uri="{19B8F6BF-5375-455C-9EA6-DF929625EA0E}">
        <p15:presenceInfo xmlns:p15="http://schemas.microsoft.com/office/powerpoint/2012/main" userId="S::JNoga@parametrix.com::492ce9f8-f0b5-4d2d-a3f8-423cc0b4f6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C43"/>
    <a:srgbClr val="90C226"/>
    <a:srgbClr val="DBE9CD"/>
    <a:srgbClr val="528F28"/>
    <a:srgbClr val="406E24"/>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p:cViewPr varScale="1">
        <p:scale>
          <a:sx n="114" d="100"/>
          <a:sy n="114" d="100"/>
        </p:scale>
        <p:origin x="1560" y="102"/>
      </p:cViewPr>
      <p:guideLst>
        <p:guide orient="horz" pos="2160"/>
        <p:guide pos="2880"/>
      </p:guideLst>
    </p:cSldViewPr>
  </p:slideViewPr>
  <p:outlineViewPr>
    <p:cViewPr>
      <p:scale>
        <a:sx n="33" d="100"/>
        <a:sy n="33" d="100"/>
      </p:scale>
      <p:origin x="0" y="-10002"/>
    </p:cViewPr>
  </p:outlineViewPr>
  <p:notesTextViewPr>
    <p:cViewPr>
      <p:scale>
        <a:sx n="66" d="100"/>
        <a:sy n="66" d="100"/>
      </p:scale>
      <p:origin x="0" y="0"/>
    </p:cViewPr>
  </p:notesTextViewPr>
  <p:sorterViewPr>
    <p:cViewPr>
      <p:scale>
        <a:sx n="100" d="100"/>
        <a:sy n="100" d="100"/>
      </p:scale>
      <p:origin x="0" y="0"/>
    </p:cViewPr>
  </p:sorterViewPr>
  <p:notesViewPr>
    <p:cSldViewPr>
      <p:cViewPr>
        <p:scale>
          <a:sx n="200" d="100"/>
          <a:sy n="200" d="100"/>
        </p:scale>
        <p:origin x="1392" y="-32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80339-EE25-4946-A284-2F70BAD931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F39E22-C88A-48AD-9FAF-BF63F1EB5CD2}">
      <dgm:prSet/>
      <dgm:spPr/>
      <dgm:t>
        <a:bodyPr/>
        <a:lstStyle/>
        <a:p>
          <a:pPr>
            <a:lnSpc>
              <a:spcPct val="100000"/>
            </a:lnSpc>
          </a:pPr>
          <a:r>
            <a:rPr lang="en-US" dirty="0"/>
            <a:t>Founded in 1928</a:t>
          </a:r>
        </a:p>
      </dgm:t>
    </dgm:pt>
    <dgm:pt modelId="{8E1752F1-E838-41B3-AF35-0EF466F259E0}" type="parTrans" cxnId="{98D50A42-184F-4EBF-92E0-CC4F834BCA3D}">
      <dgm:prSet/>
      <dgm:spPr/>
      <dgm:t>
        <a:bodyPr/>
        <a:lstStyle/>
        <a:p>
          <a:endParaRPr lang="en-US"/>
        </a:p>
      </dgm:t>
    </dgm:pt>
    <dgm:pt modelId="{477FC899-1F6F-4C4B-8B23-D6E778B4E685}" type="sibTrans" cxnId="{98D50A42-184F-4EBF-92E0-CC4F834BCA3D}">
      <dgm:prSet/>
      <dgm:spPr/>
      <dgm:t>
        <a:bodyPr/>
        <a:lstStyle/>
        <a:p>
          <a:endParaRPr lang="en-US"/>
        </a:p>
      </dgm:t>
    </dgm:pt>
    <dgm:pt modelId="{76BE13C5-6D58-462C-9A7E-A32304E9A18C}">
      <dgm:prSet/>
      <dgm:spPr/>
      <dgm:t>
        <a:bodyPr/>
        <a:lstStyle/>
        <a:p>
          <a:pPr>
            <a:lnSpc>
              <a:spcPct val="100000"/>
            </a:lnSpc>
          </a:pPr>
          <a:r>
            <a:rPr lang="en-US" dirty="0"/>
            <a:t>Comprised of 22 Schools:</a:t>
          </a:r>
        </a:p>
      </dgm:t>
    </dgm:pt>
    <dgm:pt modelId="{86BAD0A7-8373-4B00-9469-E72D97E72F49}" type="parTrans" cxnId="{4FA10410-2E28-473C-B945-CE6000F5B2D2}">
      <dgm:prSet/>
      <dgm:spPr/>
      <dgm:t>
        <a:bodyPr/>
        <a:lstStyle/>
        <a:p>
          <a:endParaRPr lang="en-US"/>
        </a:p>
      </dgm:t>
    </dgm:pt>
    <dgm:pt modelId="{094F2778-EB30-47BC-A15F-2C1AED1DCB12}" type="sibTrans" cxnId="{4FA10410-2E28-473C-B945-CE6000F5B2D2}">
      <dgm:prSet/>
      <dgm:spPr/>
      <dgm:t>
        <a:bodyPr/>
        <a:lstStyle/>
        <a:p>
          <a:endParaRPr lang="en-US"/>
        </a:p>
      </dgm:t>
    </dgm:pt>
    <dgm:pt modelId="{5B29A340-C020-4BBB-8128-827FE47FA629}">
      <dgm:prSet/>
      <dgm:spPr/>
      <dgm:t>
        <a:bodyPr/>
        <a:lstStyle/>
        <a:p>
          <a:pPr>
            <a:lnSpc>
              <a:spcPct val="100000"/>
            </a:lnSpc>
          </a:pPr>
          <a:r>
            <a:rPr lang="en-US" dirty="0"/>
            <a:t>16 Elementary Schools</a:t>
          </a:r>
        </a:p>
      </dgm:t>
    </dgm:pt>
    <dgm:pt modelId="{61A2AF0E-4FD0-493A-BA5C-9AF9D8C061A9}" type="parTrans" cxnId="{7FCAD42C-EDDD-4F33-ABDB-0241E7F14CD3}">
      <dgm:prSet/>
      <dgm:spPr/>
      <dgm:t>
        <a:bodyPr/>
        <a:lstStyle/>
        <a:p>
          <a:endParaRPr lang="en-US"/>
        </a:p>
      </dgm:t>
    </dgm:pt>
    <dgm:pt modelId="{C53419CB-BE8F-4A7B-A399-0A6A414E9507}" type="sibTrans" cxnId="{7FCAD42C-EDDD-4F33-ABDB-0241E7F14CD3}">
      <dgm:prSet/>
      <dgm:spPr/>
      <dgm:t>
        <a:bodyPr/>
        <a:lstStyle/>
        <a:p>
          <a:endParaRPr lang="en-US"/>
        </a:p>
      </dgm:t>
    </dgm:pt>
    <dgm:pt modelId="{F90943FD-505D-4864-8423-1B5FCBD7EA20}">
      <dgm:prSet/>
      <dgm:spPr/>
      <dgm:t>
        <a:bodyPr/>
        <a:lstStyle/>
        <a:p>
          <a:pPr>
            <a:lnSpc>
              <a:spcPct val="100000"/>
            </a:lnSpc>
          </a:pPr>
          <a:r>
            <a:rPr lang="en-US" dirty="0"/>
            <a:t>3 Middle Schools</a:t>
          </a:r>
        </a:p>
      </dgm:t>
    </dgm:pt>
    <dgm:pt modelId="{5355F16B-CA6A-4E3B-9641-AB8AA04D26F8}" type="parTrans" cxnId="{7031A1A5-5C89-4A36-A0FB-2C277C12E38D}">
      <dgm:prSet/>
      <dgm:spPr/>
      <dgm:t>
        <a:bodyPr/>
        <a:lstStyle/>
        <a:p>
          <a:endParaRPr lang="en-US"/>
        </a:p>
      </dgm:t>
    </dgm:pt>
    <dgm:pt modelId="{C70F131E-83C8-4A8C-9FB1-1017723B9EF9}" type="sibTrans" cxnId="{7031A1A5-5C89-4A36-A0FB-2C277C12E38D}">
      <dgm:prSet/>
      <dgm:spPr/>
      <dgm:t>
        <a:bodyPr/>
        <a:lstStyle/>
        <a:p>
          <a:endParaRPr lang="en-US"/>
        </a:p>
      </dgm:t>
    </dgm:pt>
    <dgm:pt modelId="{076E4B7A-EA5A-4E02-B371-8325D270586C}">
      <dgm:prSet/>
      <dgm:spPr/>
      <dgm:t>
        <a:bodyPr/>
        <a:lstStyle/>
        <a:p>
          <a:pPr>
            <a:lnSpc>
              <a:spcPct val="100000"/>
            </a:lnSpc>
          </a:pPr>
          <a:r>
            <a:rPr lang="en-US" dirty="0"/>
            <a:t>3 High Schools</a:t>
          </a:r>
        </a:p>
      </dgm:t>
    </dgm:pt>
    <dgm:pt modelId="{D82D7FCD-08C9-4EE8-A9D7-2A86E04A716B}" type="parTrans" cxnId="{C5793A97-2DB9-4356-A6A2-23E82321923B}">
      <dgm:prSet/>
      <dgm:spPr/>
      <dgm:t>
        <a:bodyPr/>
        <a:lstStyle/>
        <a:p>
          <a:endParaRPr lang="en-US"/>
        </a:p>
      </dgm:t>
    </dgm:pt>
    <dgm:pt modelId="{E6826E19-A7B0-46D5-B345-FCBBB53A854E}" type="sibTrans" cxnId="{C5793A97-2DB9-4356-A6A2-23E82321923B}">
      <dgm:prSet/>
      <dgm:spPr/>
      <dgm:t>
        <a:bodyPr/>
        <a:lstStyle/>
        <a:p>
          <a:endParaRPr lang="en-US"/>
        </a:p>
      </dgm:t>
    </dgm:pt>
    <dgm:pt modelId="{B0AB4DE6-EFD2-4A30-9639-4B688F03090F}">
      <dgm:prSet/>
      <dgm:spPr/>
      <dgm:t>
        <a:bodyPr/>
        <a:lstStyle/>
        <a:p>
          <a:pPr>
            <a:lnSpc>
              <a:spcPct val="100000"/>
            </a:lnSpc>
          </a:pPr>
          <a:r>
            <a:rPr lang="en-US" dirty="0"/>
            <a:t>Numerous Special Programs</a:t>
          </a:r>
        </a:p>
      </dgm:t>
    </dgm:pt>
    <dgm:pt modelId="{AEAC61E8-5375-4E05-B09F-BCCCE27A0530}" type="parTrans" cxnId="{B2AB0E01-1E3A-4C81-B34E-42A744230B18}">
      <dgm:prSet/>
      <dgm:spPr/>
      <dgm:t>
        <a:bodyPr/>
        <a:lstStyle/>
        <a:p>
          <a:endParaRPr lang="en-US"/>
        </a:p>
      </dgm:t>
    </dgm:pt>
    <dgm:pt modelId="{90304E7F-C07A-469D-92CD-D8E2D83E6BE6}" type="sibTrans" cxnId="{B2AB0E01-1E3A-4C81-B34E-42A744230B18}">
      <dgm:prSet/>
      <dgm:spPr/>
      <dgm:t>
        <a:bodyPr/>
        <a:lstStyle/>
        <a:p>
          <a:endParaRPr lang="en-US"/>
        </a:p>
      </dgm:t>
    </dgm:pt>
    <dgm:pt modelId="{8109D26B-9783-4270-A2E4-93B01718547B}">
      <dgm:prSet/>
      <dgm:spPr/>
      <dgm:t>
        <a:bodyPr/>
        <a:lstStyle/>
        <a:p>
          <a:pPr>
            <a:lnSpc>
              <a:spcPct val="100000"/>
            </a:lnSpc>
          </a:pPr>
          <a:r>
            <a:rPr lang="en-US" dirty="0"/>
            <a:t>Approximately 13,000 students</a:t>
          </a:r>
        </a:p>
      </dgm:t>
    </dgm:pt>
    <dgm:pt modelId="{E20381A7-BED6-4C1A-BA2E-9140ED8A16FC}" type="parTrans" cxnId="{E96F4BFE-9C8A-4DBB-B228-5D290BAE744B}">
      <dgm:prSet/>
      <dgm:spPr/>
      <dgm:t>
        <a:bodyPr/>
        <a:lstStyle/>
        <a:p>
          <a:endParaRPr lang="en-US"/>
        </a:p>
      </dgm:t>
    </dgm:pt>
    <dgm:pt modelId="{9E11B200-FBEA-4305-99BF-147D159E787A}" type="sibTrans" cxnId="{E96F4BFE-9C8A-4DBB-B228-5D290BAE744B}">
      <dgm:prSet/>
      <dgm:spPr/>
      <dgm:t>
        <a:bodyPr/>
        <a:lstStyle/>
        <a:p>
          <a:endParaRPr lang="en-US"/>
        </a:p>
      </dgm:t>
    </dgm:pt>
    <dgm:pt modelId="{224B68B9-1F89-4DF3-B2C9-A7636A7C4EA1}">
      <dgm:prSet/>
      <dgm:spPr/>
      <dgm:t>
        <a:bodyPr/>
        <a:lstStyle/>
        <a:p>
          <a:pPr>
            <a:lnSpc>
              <a:spcPct val="100000"/>
            </a:lnSpc>
          </a:pPr>
          <a:r>
            <a:rPr lang="en-US" dirty="0"/>
            <a:t>Over 1,500 employees</a:t>
          </a:r>
        </a:p>
      </dgm:t>
    </dgm:pt>
    <dgm:pt modelId="{03834C4C-0723-4E61-9AF5-45424C2D8EA7}" type="parTrans" cxnId="{61817A43-1F68-4E35-A807-ED6FE728AD49}">
      <dgm:prSet/>
      <dgm:spPr/>
      <dgm:t>
        <a:bodyPr/>
        <a:lstStyle/>
        <a:p>
          <a:endParaRPr lang="en-US"/>
        </a:p>
      </dgm:t>
    </dgm:pt>
    <dgm:pt modelId="{25B14BF5-CBFF-43F3-8C27-D7FAB413E135}" type="sibTrans" cxnId="{61817A43-1F68-4E35-A807-ED6FE728AD49}">
      <dgm:prSet/>
      <dgm:spPr/>
      <dgm:t>
        <a:bodyPr/>
        <a:lstStyle/>
        <a:p>
          <a:endParaRPr lang="en-US"/>
        </a:p>
      </dgm:t>
    </dgm:pt>
    <dgm:pt modelId="{0797EF0B-AB1D-4D65-BC2F-64A0412EE5C7}">
      <dgm:prSet/>
      <dgm:spPr/>
      <dgm:t>
        <a:bodyPr/>
        <a:lstStyle/>
        <a:p>
          <a:pPr>
            <a:lnSpc>
              <a:spcPct val="100000"/>
            </a:lnSpc>
          </a:pPr>
          <a:r>
            <a:rPr lang="en-US" dirty="0"/>
            <a:t>Serving Pre-K thru 12</a:t>
          </a:r>
          <a:r>
            <a:rPr lang="en-US" baseline="30000" dirty="0"/>
            <a:t>th</a:t>
          </a:r>
          <a:r>
            <a:rPr lang="en-US" dirty="0"/>
            <a:t> grade</a:t>
          </a:r>
        </a:p>
      </dgm:t>
    </dgm:pt>
    <dgm:pt modelId="{511121BE-9C50-410B-877F-F5EACDAC6366}" type="parTrans" cxnId="{BD09BCF0-9EAA-468D-88B8-126D02A4538B}">
      <dgm:prSet/>
      <dgm:spPr/>
      <dgm:t>
        <a:bodyPr/>
        <a:lstStyle/>
        <a:p>
          <a:endParaRPr lang="en-US"/>
        </a:p>
      </dgm:t>
    </dgm:pt>
    <dgm:pt modelId="{58A64F99-AEC1-4BCC-9FA7-FB9C6A6F2112}" type="sibTrans" cxnId="{BD09BCF0-9EAA-468D-88B8-126D02A4538B}">
      <dgm:prSet/>
      <dgm:spPr/>
      <dgm:t>
        <a:bodyPr/>
        <a:lstStyle/>
        <a:p>
          <a:endParaRPr lang="en-US"/>
        </a:p>
      </dgm:t>
    </dgm:pt>
    <dgm:pt modelId="{CB40CCD4-797D-4F72-A42F-4CA05FC4A71C}">
      <dgm:prSet/>
      <dgm:spPr/>
      <dgm:t>
        <a:bodyPr/>
        <a:lstStyle/>
        <a:p>
          <a:pPr>
            <a:lnSpc>
              <a:spcPct val="100000"/>
            </a:lnSpc>
          </a:pPr>
          <a:r>
            <a:rPr lang="en-US" dirty="0"/>
            <a:t>One of the largest districts in Pierce County</a:t>
          </a:r>
        </a:p>
      </dgm:t>
    </dgm:pt>
    <dgm:pt modelId="{64B394FE-7CEB-4EA6-801E-0704B34876E5}" type="parTrans" cxnId="{46B1E58C-8280-45AD-9BAC-A88F6F1BAC34}">
      <dgm:prSet/>
      <dgm:spPr/>
      <dgm:t>
        <a:bodyPr/>
        <a:lstStyle/>
        <a:p>
          <a:endParaRPr lang="en-US"/>
        </a:p>
      </dgm:t>
    </dgm:pt>
    <dgm:pt modelId="{B5C40E3F-340A-4333-B81A-82CC29425E5B}" type="sibTrans" cxnId="{46B1E58C-8280-45AD-9BAC-A88F6F1BAC34}">
      <dgm:prSet/>
      <dgm:spPr/>
      <dgm:t>
        <a:bodyPr/>
        <a:lstStyle/>
        <a:p>
          <a:endParaRPr lang="en-US"/>
        </a:p>
      </dgm:t>
    </dgm:pt>
    <dgm:pt modelId="{3D31886D-FF6E-41D8-9CD4-68AB38B1B9EE}" type="pres">
      <dgm:prSet presAssocID="{05280339-EE25-4946-A284-2F70BAD931FC}" presName="root" presStyleCnt="0">
        <dgm:presLayoutVars>
          <dgm:dir/>
          <dgm:resizeHandles val="exact"/>
        </dgm:presLayoutVars>
      </dgm:prSet>
      <dgm:spPr/>
    </dgm:pt>
    <dgm:pt modelId="{95C4D36D-2223-4BA8-B195-9E6777B3924E}" type="pres">
      <dgm:prSet presAssocID="{5FF39E22-C88A-48AD-9FAF-BF63F1EB5CD2}" presName="compNode" presStyleCnt="0"/>
      <dgm:spPr/>
    </dgm:pt>
    <dgm:pt modelId="{194199D5-F29F-4E7D-8136-B86B9DE5A920}" type="pres">
      <dgm:prSet presAssocID="{5FF39E22-C88A-48AD-9FAF-BF63F1EB5CD2}" presName="bgRect" presStyleLbl="bgShp" presStyleIdx="0" presStyleCnt="6"/>
      <dgm:spPr/>
    </dgm:pt>
    <dgm:pt modelId="{F0919618-A4C9-4F21-BC88-DED49E1D00ED}" type="pres">
      <dgm:prSet presAssocID="{5FF39E22-C88A-48AD-9FAF-BF63F1EB5CD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0BF2CCFF-921A-4779-BBF0-75653082E2A1}" type="pres">
      <dgm:prSet presAssocID="{5FF39E22-C88A-48AD-9FAF-BF63F1EB5CD2}" presName="spaceRect" presStyleCnt="0"/>
      <dgm:spPr/>
    </dgm:pt>
    <dgm:pt modelId="{01013C42-563A-418B-B04F-1E27B8637788}" type="pres">
      <dgm:prSet presAssocID="{5FF39E22-C88A-48AD-9FAF-BF63F1EB5CD2}" presName="parTx" presStyleLbl="revTx" presStyleIdx="0" presStyleCnt="7">
        <dgm:presLayoutVars>
          <dgm:chMax val="0"/>
          <dgm:chPref val="0"/>
        </dgm:presLayoutVars>
      </dgm:prSet>
      <dgm:spPr/>
    </dgm:pt>
    <dgm:pt modelId="{2072D40C-FD48-4A8C-9F4E-E1870F17C985}" type="pres">
      <dgm:prSet presAssocID="{477FC899-1F6F-4C4B-8B23-D6E778B4E685}" presName="sibTrans" presStyleCnt="0"/>
      <dgm:spPr/>
    </dgm:pt>
    <dgm:pt modelId="{4A9C0E44-39BB-4292-98F4-06B8EB3EB24D}" type="pres">
      <dgm:prSet presAssocID="{76BE13C5-6D58-462C-9A7E-A32304E9A18C}" presName="compNode" presStyleCnt="0"/>
      <dgm:spPr/>
    </dgm:pt>
    <dgm:pt modelId="{277C6DA3-0BA9-4A25-9803-8A4E6CBF73FA}" type="pres">
      <dgm:prSet presAssocID="{76BE13C5-6D58-462C-9A7E-A32304E9A18C}" presName="bgRect" presStyleLbl="bgShp" presStyleIdx="1" presStyleCnt="6" custScaleY="131929"/>
      <dgm:spPr/>
    </dgm:pt>
    <dgm:pt modelId="{752F607A-EF0A-4FB4-9D10-CD05DDFD01EE}" type="pres">
      <dgm:prSet presAssocID="{76BE13C5-6D58-462C-9A7E-A32304E9A1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917E157E-FDA6-4E83-A0F7-2B117EB81290}" type="pres">
      <dgm:prSet presAssocID="{76BE13C5-6D58-462C-9A7E-A32304E9A18C}" presName="spaceRect" presStyleCnt="0"/>
      <dgm:spPr/>
    </dgm:pt>
    <dgm:pt modelId="{631C0385-2807-4BA7-B5AB-F0087EBA81CF}" type="pres">
      <dgm:prSet presAssocID="{76BE13C5-6D58-462C-9A7E-A32304E9A18C}" presName="parTx" presStyleLbl="revTx" presStyleIdx="1" presStyleCnt="7">
        <dgm:presLayoutVars>
          <dgm:chMax val="0"/>
          <dgm:chPref val="0"/>
        </dgm:presLayoutVars>
      </dgm:prSet>
      <dgm:spPr/>
    </dgm:pt>
    <dgm:pt modelId="{9E003EFA-319F-47AF-82DD-23A307038834}" type="pres">
      <dgm:prSet presAssocID="{76BE13C5-6D58-462C-9A7E-A32304E9A18C}" presName="desTx" presStyleLbl="revTx" presStyleIdx="2" presStyleCnt="7" custScaleY="128514">
        <dgm:presLayoutVars/>
      </dgm:prSet>
      <dgm:spPr/>
    </dgm:pt>
    <dgm:pt modelId="{1CBB8129-AFD3-47C7-9E24-57D675DB5586}" type="pres">
      <dgm:prSet presAssocID="{094F2778-EB30-47BC-A15F-2C1AED1DCB12}" presName="sibTrans" presStyleCnt="0"/>
      <dgm:spPr/>
    </dgm:pt>
    <dgm:pt modelId="{389A0063-1E5E-4C32-AFBE-84FA7649B22E}" type="pres">
      <dgm:prSet presAssocID="{8109D26B-9783-4270-A2E4-93B01718547B}" presName="compNode" presStyleCnt="0"/>
      <dgm:spPr/>
    </dgm:pt>
    <dgm:pt modelId="{1AFFECDB-7FF3-4077-A46B-25A560077761}" type="pres">
      <dgm:prSet presAssocID="{8109D26B-9783-4270-A2E4-93B01718547B}" presName="bgRect" presStyleLbl="bgShp" presStyleIdx="2" presStyleCnt="6"/>
      <dgm:spPr/>
    </dgm:pt>
    <dgm:pt modelId="{1C5A20B9-BA83-487B-9848-EFD761D6B976}" type="pres">
      <dgm:prSet presAssocID="{8109D26B-9783-4270-A2E4-93B01718547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F63FCF5-8C82-4B83-BD86-0D6967DAEE7D}" type="pres">
      <dgm:prSet presAssocID="{8109D26B-9783-4270-A2E4-93B01718547B}" presName="spaceRect" presStyleCnt="0"/>
      <dgm:spPr/>
    </dgm:pt>
    <dgm:pt modelId="{F0B58643-729F-4DF3-8247-12529691E2D9}" type="pres">
      <dgm:prSet presAssocID="{8109D26B-9783-4270-A2E4-93B01718547B}" presName="parTx" presStyleLbl="revTx" presStyleIdx="3" presStyleCnt="7">
        <dgm:presLayoutVars>
          <dgm:chMax val="0"/>
          <dgm:chPref val="0"/>
        </dgm:presLayoutVars>
      </dgm:prSet>
      <dgm:spPr/>
    </dgm:pt>
    <dgm:pt modelId="{E45188EC-FF7A-4754-8EEE-76CFBBF14FC6}" type="pres">
      <dgm:prSet presAssocID="{9E11B200-FBEA-4305-99BF-147D159E787A}" presName="sibTrans" presStyleCnt="0"/>
      <dgm:spPr/>
    </dgm:pt>
    <dgm:pt modelId="{E6BE1DE3-B16B-4E27-BC20-DD47DFC5FD75}" type="pres">
      <dgm:prSet presAssocID="{224B68B9-1F89-4DF3-B2C9-A7636A7C4EA1}" presName="compNode" presStyleCnt="0"/>
      <dgm:spPr/>
    </dgm:pt>
    <dgm:pt modelId="{0597EB54-E62C-482D-AE59-2FCB8960582A}" type="pres">
      <dgm:prSet presAssocID="{224B68B9-1F89-4DF3-B2C9-A7636A7C4EA1}" presName="bgRect" presStyleLbl="bgShp" presStyleIdx="3" presStyleCnt="6"/>
      <dgm:spPr/>
    </dgm:pt>
    <dgm:pt modelId="{EF4B7E3A-34B6-426F-8C7F-D8374AFFA3AD}" type="pres">
      <dgm:prSet presAssocID="{224B68B9-1F89-4DF3-B2C9-A7636A7C4EA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843C88BE-BD4C-4776-A66E-CFCE84857DC5}" type="pres">
      <dgm:prSet presAssocID="{224B68B9-1F89-4DF3-B2C9-A7636A7C4EA1}" presName="spaceRect" presStyleCnt="0"/>
      <dgm:spPr/>
    </dgm:pt>
    <dgm:pt modelId="{227EAD2F-ECD0-4CC0-9CD6-DE782FA2706F}" type="pres">
      <dgm:prSet presAssocID="{224B68B9-1F89-4DF3-B2C9-A7636A7C4EA1}" presName="parTx" presStyleLbl="revTx" presStyleIdx="4" presStyleCnt="7">
        <dgm:presLayoutVars>
          <dgm:chMax val="0"/>
          <dgm:chPref val="0"/>
        </dgm:presLayoutVars>
      </dgm:prSet>
      <dgm:spPr/>
    </dgm:pt>
    <dgm:pt modelId="{21AF747E-D9CF-4CD4-B3A0-AD8320325E00}" type="pres">
      <dgm:prSet presAssocID="{25B14BF5-CBFF-43F3-8C27-D7FAB413E135}" presName="sibTrans" presStyleCnt="0"/>
      <dgm:spPr/>
    </dgm:pt>
    <dgm:pt modelId="{A4E24BF0-C23C-4859-8256-1C228EA7A2B3}" type="pres">
      <dgm:prSet presAssocID="{0797EF0B-AB1D-4D65-BC2F-64A0412EE5C7}" presName="compNode" presStyleCnt="0"/>
      <dgm:spPr/>
    </dgm:pt>
    <dgm:pt modelId="{AACF4453-F05D-42E1-9673-2E3F77AF094A}" type="pres">
      <dgm:prSet presAssocID="{0797EF0B-AB1D-4D65-BC2F-64A0412EE5C7}" presName="bgRect" presStyleLbl="bgShp" presStyleIdx="4" presStyleCnt="6"/>
      <dgm:spPr/>
    </dgm:pt>
    <dgm:pt modelId="{FB1512F4-F21E-47C1-A689-51BBEE917234}" type="pres">
      <dgm:prSet presAssocID="{0797EF0B-AB1D-4D65-BC2F-64A0412EE5C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sta"/>
        </a:ext>
      </dgm:extLst>
    </dgm:pt>
    <dgm:pt modelId="{8F6B0FA6-2A9A-4D95-BA85-0CC78C72CE32}" type="pres">
      <dgm:prSet presAssocID="{0797EF0B-AB1D-4D65-BC2F-64A0412EE5C7}" presName="spaceRect" presStyleCnt="0"/>
      <dgm:spPr/>
    </dgm:pt>
    <dgm:pt modelId="{492DAE12-509F-48AF-838B-BD79E40B10F5}" type="pres">
      <dgm:prSet presAssocID="{0797EF0B-AB1D-4D65-BC2F-64A0412EE5C7}" presName="parTx" presStyleLbl="revTx" presStyleIdx="5" presStyleCnt="7">
        <dgm:presLayoutVars>
          <dgm:chMax val="0"/>
          <dgm:chPref val="0"/>
        </dgm:presLayoutVars>
      </dgm:prSet>
      <dgm:spPr/>
    </dgm:pt>
    <dgm:pt modelId="{80F53EDC-915B-4BF9-802B-9D9A88258E7D}" type="pres">
      <dgm:prSet presAssocID="{58A64F99-AEC1-4BCC-9FA7-FB9C6A6F2112}" presName="sibTrans" presStyleCnt="0"/>
      <dgm:spPr/>
    </dgm:pt>
    <dgm:pt modelId="{C75132BC-9491-45C6-A5E6-8D666B839EA4}" type="pres">
      <dgm:prSet presAssocID="{CB40CCD4-797D-4F72-A42F-4CA05FC4A71C}" presName="compNode" presStyleCnt="0"/>
      <dgm:spPr/>
    </dgm:pt>
    <dgm:pt modelId="{7612BD87-A270-44BF-A294-B03F160FA5C5}" type="pres">
      <dgm:prSet presAssocID="{CB40CCD4-797D-4F72-A42F-4CA05FC4A71C}" presName="bgRect" presStyleLbl="bgShp" presStyleIdx="5" presStyleCnt="6"/>
      <dgm:spPr/>
    </dgm:pt>
    <dgm:pt modelId="{61205AD1-66EA-4D14-9455-BE25C393E82D}" type="pres">
      <dgm:prSet presAssocID="{CB40CCD4-797D-4F72-A42F-4CA05FC4A71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rker"/>
        </a:ext>
      </dgm:extLst>
    </dgm:pt>
    <dgm:pt modelId="{F72B2016-2AD0-4659-87CC-28C92D0B3030}" type="pres">
      <dgm:prSet presAssocID="{CB40CCD4-797D-4F72-A42F-4CA05FC4A71C}" presName="spaceRect" presStyleCnt="0"/>
      <dgm:spPr/>
    </dgm:pt>
    <dgm:pt modelId="{8CAFD6BF-52C8-49DA-90E1-193F2687E3F1}" type="pres">
      <dgm:prSet presAssocID="{CB40CCD4-797D-4F72-A42F-4CA05FC4A71C}" presName="parTx" presStyleLbl="revTx" presStyleIdx="6" presStyleCnt="7">
        <dgm:presLayoutVars>
          <dgm:chMax val="0"/>
          <dgm:chPref val="0"/>
        </dgm:presLayoutVars>
      </dgm:prSet>
      <dgm:spPr/>
    </dgm:pt>
  </dgm:ptLst>
  <dgm:cxnLst>
    <dgm:cxn modelId="{B2AB0E01-1E3A-4C81-B34E-42A744230B18}" srcId="{76BE13C5-6D58-462C-9A7E-A32304E9A18C}" destId="{B0AB4DE6-EFD2-4A30-9639-4B688F03090F}" srcOrd="3" destOrd="0" parTransId="{AEAC61E8-5375-4E05-B09F-BCCCE27A0530}" sibTransId="{90304E7F-C07A-469D-92CD-D8E2D83E6BE6}"/>
    <dgm:cxn modelId="{4FA10410-2E28-473C-B945-CE6000F5B2D2}" srcId="{05280339-EE25-4946-A284-2F70BAD931FC}" destId="{76BE13C5-6D58-462C-9A7E-A32304E9A18C}" srcOrd="1" destOrd="0" parTransId="{86BAD0A7-8373-4B00-9469-E72D97E72F49}" sibTransId="{094F2778-EB30-47BC-A15F-2C1AED1DCB12}"/>
    <dgm:cxn modelId="{7FCAD42C-EDDD-4F33-ABDB-0241E7F14CD3}" srcId="{76BE13C5-6D58-462C-9A7E-A32304E9A18C}" destId="{5B29A340-C020-4BBB-8128-827FE47FA629}" srcOrd="0" destOrd="0" parTransId="{61A2AF0E-4FD0-493A-BA5C-9AF9D8C061A9}" sibTransId="{C53419CB-BE8F-4A7B-A399-0A6A414E9507}"/>
    <dgm:cxn modelId="{C07CB62E-7E6E-456C-B213-8C7E48F0060E}" type="presOf" srcId="{05280339-EE25-4946-A284-2F70BAD931FC}" destId="{3D31886D-FF6E-41D8-9CD4-68AB38B1B9EE}" srcOrd="0" destOrd="0" presId="urn:microsoft.com/office/officeart/2018/2/layout/IconVerticalSolidList"/>
    <dgm:cxn modelId="{2343ED34-E931-4544-B4F6-57318FD0DF01}" type="presOf" srcId="{5FF39E22-C88A-48AD-9FAF-BF63F1EB5CD2}" destId="{01013C42-563A-418B-B04F-1E27B8637788}" srcOrd="0" destOrd="0" presId="urn:microsoft.com/office/officeart/2018/2/layout/IconVerticalSolidList"/>
    <dgm:cxn modelId="{E1AAA05C-1F17-47C5-B754-4EE65A56F8B7}" type="presOf" srcId="{B0AB4DE6-EFD2-4A30-9639-4B688F03090F}" destId="{9E003EFA-319F-47AF-82DD-23A307038834}" srcOrd="0" destOrd="3" presId="urn:microsoft.com/office/officeart/2018/2/layout/IconVerticalSolidList"/>
    <dgm:cxn modelId="{98D50A42-184F-4EBF-92E0-CC4F834BCA3D}" srcId="{05280339-EE25-4946-A284-2F70BAD931FC}" destId="{5FF39E22-C88A-48AD-9FAF-BF63F1EB5CD2}" srcOrd="0" destOrd="0" parTransId="{8E1752F1-E838-41B3-AF35-0EF466F259E0}" sibTransId="{477FC899-1F6F-4C4B-8B23-D6E778B4E685}"/>
    <dgm:cxn modelId="{61817A43-1F68-4E35-A807-ED6FE728AD49}" srcId="{05280339-EE25-4946-A284-2F70BAD931FC}" destId="{224B68B9-1F89-4DF3-B2C9-A7636A7C4EA1}" srcOrd="3" destOrd="0" parTransId="{03834C4C-0723-4E61-9AF5-45424C2D8EA7}" sibTransId="{25B14BF5-CBFF-43F3-8C27-D7FAB413E135}"/>
    <dgm:cxn modelId="{DBC96C65-2BFB-46F6-997B-521B2E46A827}" type="presOf" srcId="{5B29A340-C020-4BBB-8128-827FE47FA629}" destId="{9E003EFA-319F-47AF-82DD-23A307038834}" srcOrd="0" destOrd="0" presId="urn:microsoft.com/office/officeart/2018/2/layout/IconVerticalSolidList"/>
    <dgm:cxn modelId="{C98B0C81-5146-4A0B-9B6C-F21B9E2E6221}" type="presOf" srcId="{F90943FD-505D-4864-8423-1B5FCBD7EA20}" destId="{9E003EFA-319F-47AF-82DD-23A307038834}" srcOrd="0" destOrd="1" presId="urn:microsoft.com/office/officeart/2018/2/layout/IconVerticalSolidList"/>
    <dgm:cxn modelId="{46B1E58C-8280-45AD-9BAC-A88F6F1BAC34}" srcId="{05280339-EE25-4946-A284-2F70BAD931FC}" destId="{CB40CCD4-797D-4F72-A42F-4CA05FC4A71C}" srcOrd="5" destOrd="0" parTransId="{64B394FE-7CEB-4EA6-801E-0704B34876E5}" sibTransId="{B5C40E3F-340A-4333-B81A-82CC29425E5B}"/>
    <dgm:cxn modelId="{D52CDA96-6871-4B15-B352-C65FD9E37920}" type="presOf" srcId="{224B68B9-1F89-4DF3-B2C9-A7636A7C4EA1}" destId="{227EAD2F-ECD0-4CC0-9CD6-DE782FA2706F}" srcOrd="0" destOrd="0" presId="urn:microsoft.com/office/officeart/2018/2/layout/IconVerticalSolidList"/>
    <dgm:cxn modelId="{C5793A97-2DB9-4356-A6A2-23E82321923B}" srcId="{76BE13C5-6D58-462C-9A7E-A32304E9A18C}" destId="{076E4B7A-EA5A-4E02-B371-8325D270586C}" srcOrd="2" destOrd="0" parTransId="{D82D7FCD-08C9-4EE8-A9D7-2A86E04A716B}" sibTransId="{E6826E19-A7B0-46D5-B345-FCBBB53A854E}"/>
    <dgm:cxn modelId="{7031A1A5-5C89-4A36-A0FB-2C277C12E38D}" srcId="{76BE13C5-6D58-462C-9A7E-A32304E9A18C}" destId="{F90943FD-505D-4864-8423-1B5FCBD7EA20}" srcOrd="1" destOrd="0" parTransId="{5355F16B-CA6A-4E3B-9641-AB8AA04D26F8}" sibTransId="{C70F131E-83C8-4A8C-9FB1-1017723B9EF9}"/>
    <dgm:cxn modelId="{67509EAF-087F-40B8-873D-9F8172A4181C}" type="presOf" srcId="{CB40CCD4-797D-4F72-A42F-4CA05FC4A71C}" destId="{8CAFD6BF-52C8-49DA-90E1-193F2687E3F1}" srcOrd="0" destOrd="0" presId="urn:microsoft.com/office/officeart/2018/2/layout/IconVerticalSolidList"/>
    <dgm:cxn modelId="{6FBF97C2-8A7D-4A6D-95B7-63C95C4F6322}" type="presOf" srcId="{0797EF0B-AB1D-4D65-BC2F-64A0412EE5C7}" destId="{492DAE12-509F-48AF-838B-BD79E40B10F5}" srcOrd="0" destOrd="0" presId="urn:microsoft.com/office/officeart/2018/2/layout/IconVerticalSolidList"/>
    <dgm:cxn modelId="{9C0D48D4-DF0A-4353-BB2D-94EE585CD963}" type="presOf" srcId="{76BE13C5-6D58-462C-9A7E-A32304E9A18C}" destId="{631C0385-2807-4BA7-B5AB-F0087EBA81CF}" srcOrd="0" destOrd="0" presId="urn:microsoft.com/office/officeart/2018/2/layout/IconVerticalSolidList"/>
    <dgm:cxn modelId="{140524E1-0AFA-42D1-BEDF-8C4A4C360875}" type="presOf" srcId="{076E4B7A-EA5A-4E02-B371-8325D270586C}" destId="{9E003EFA-319F-47AF-82DD-23A307038834}" srcOrd="0" destOrd="2" presId="urn:microsoft.com/office/officeart/2018/2/layout/IconVerticalSolidList"/>
    <dgm:cxn modelId="{F223ECE3-FDC2-4AAF-B56A-3F0B7A623C48}" type="presOf" srcId="{8109D26B-9783-4270-A2E4-93B01718547B}" destId="{F0B58643-729F-4DF3-8247-12529691E2D9}" srcOrd="0" destOrd="0" presId="urn:microsoft.com/office/officeart/2018/2/layout/IconVerticalSolidList"/>
    <dgm:cxn modelId="{BD09BCF0-9EAA-468D-88B8-126D02A4538B}" srcId="{05280339-EE25-4946-A284-2F70BAD931FC}" destId="{0797EF0B-AB1D-4D65-BC2F-64A0412EE5C7}" srcOrd="4" destOrd="0" parTransId="{511121BE-9C50-410B-877F-F5EACDAC6366}" sibTransId="{58A64F99-AEC1-4BCC-9FA7-FB9C6A6F2112}"/>
    <dgm:cxn modelId="{E96F4BFE-9C8A-4DBB-B228-5D290BAE744B}" srcId="{05280339-EE25-4946-A284-2F70BAD931FC}" destId="{8109D26B-9783-4270-A2E4-93B01718547B}" srcOrd="2" destOrd="0" parTransId="{E20381A7-BED6-4C1A-BA2E-9140ED8A16FC}" sibTransId="{9E11B200-FBEA-4305-99BF-147D159E787A}"/>
    <dgm:cxn modelId="{16AEBDF1-55EF-41F7-87F0-F824B70BFE38}" type="presParOf" srcId="{3D31886D-FF6E-41D8-9CD4-68AB38B1B9EE}" destId="{95C4D36D-2223-4BA8-B195-9E6777B3924E}" srcOrd="0" destOrd="0" presId="urn:microsoft.com/office/officeart/2018/2/layout/IconVerticalSolidList"/>
    <dgm:cxn modelId="{DDCC9FD1-CE34-4B90-9484-78B9350A3E6D}" type="presParOf" srcId="{95C4D36D-2223-4BA8-B195-9E6777B3924E}" destId="{194199D5-F29F-4E7D-8136-B86B9DE5A920}" srcOrd="0" destOrd="0" presId="urn:microsoft.com/office/officeart/2018/2/layout/IconVerticalSolidList"/>
    <dgm:cxn modelId="{8368DEA2-49F4-4741-832A-3296695100BF}" type="presParOf" srcId="{95C4D36D-2223-4BA8-B195-9E6777B3924E}" destId="{F0919618-A4C9-4F21-BC88-DED49E1D00ED}" srcOrd="1" destOrd="0" presId="urn:microsoft.com/office/officeart/2018/2/layout/IconVerticalSolidList"/>
    <dgm:cxn modelId="{9E3A0910-B111-4FA0-9D58-3EB7B8641334}" type="presParOf" srcId="{95C4D36D-2223-4BA8-B195-9E6777B3924E}" destId="{0BF2CCFF-921A-4779-BBF0-75653082E2A1}" srcOrd="2" destOrd="0" presId="urn:microsoft.com/office/officeart/2018/2/layout/IconVerticalSolidList"/>
    <dgm:cxn modelId="{131E17D2-BF1F-4A3D-8C0E-05D1FFB2E020}" type="presParOf" srcId="{95C4D36D-2223-4BA8-B195-9E6777B3924E}" destId="{01013C42-563A-418B-B04F-1E27B8637788}" srcOrd="3" destOrd="0" presId="urn:microsoft.com/office/officeart/2018/2/layout/IconVerticalSolidList"/>
    <dgm:cxn modelId="{850991FE-3E83-4C6A-B049-38EBFE5D1EFE}" type="presParOf" srcId="{3D31886D-FF6E-41D8-9CD4-68AB38B1B9EE}" destId="{2072D40C-FD48-4A8C-9F4E-E1870F17C985}" srcOrd="1" destOrd="0" presId="urn:microsoft.com/office/officeart/2018/2/layout/IconVerticalSolidList"/>
    <dgm:cxn modelId="{2EDC6CF6-188A-4993-B611-7D24632AC056}" type="presParOf" srcId="{3D31886D-FF6E-41D8-9CD4-68AB38B1B9EE}" destId="{4A9C0E44-39BB-4292-98F4-06B8EB3EB24D}" srcOrd="2" destOrd="0" presId="urn:microsoft.com/office/officeart/2018/2/layout/IconVerticalSolidList"/>
    <dgm:cxn modelId="{07BB0780-42D4-4461-8CC3-F13A804A233F}" type="presParOf" srcId="{4A9C0E44-39BB-4292-98F4-06B8EB3EB24D}" destId="{277C6DA3-0BA9-4A25-9803-8A4E6CBF73FA}" srcOrd="0" destOrd="0" presId="urn:microsoft.com/office/officeart/2018/2/layout/IconVerticalSolidList"/>
    <dgm:cxn modelId="{DBB1D824-F312-4F17-B8E7-1522EE5191C4}" type="presParOf" srcId="{4A9C0E44-39BB-4292-98F4-06B8EB3EB24D}" destId="{752F607A-EF0A-4FB4-9D10-CD05DDFD01EE}" srcOrd="1" destOrd="0" presId="urn:microsoft.com/office/officeart/2018/2/layout/IconVerticalSolidList"/>
    <dgm:cxn modelId="{9556542F-69B8-45D2-946D-2408572D985A}" type="presParOf" srcId="{4A9C0E44-39BB-4292-98F4-06B8EB3EB24D}" destId="{917E157E-FDA6-4E83-A0F7-2B117EB81290}" srcOrd="2" destOrd="0" presId="urn:microsoft.com/office/officeart/2018/2/layout/IconVerticalSolidList"/>
    <dgm:cxn modelId="{8A10D790-50F8-4556-A7BA-B628F90835F7}" type="presParOf" srcId="{4A9C0E44-39BB-4292-98F4-06B8EB3EB24D}" destId="{631C0385-2807-4BA7-B5AB-F0087EBA81CF}" srcOrd="3" destOrd="0" presId="urn:microsoft.com/office/officeart/2018/2/layout/IconVerticalSolidList"/>
    <dgm:cxn modelId="{E686E52E-4134-4C46-A5E4-2CFB20323102}" type="presParOf" srcId="{4A9C0E44-39BB-4292-98F4-06B8EB3EB24D}" destId="{9E003EFA-319F-47AF-82DD-23A307038834}" srcOrd="4" destOrd="0" presId="urn:microsoft.com/office/officeart/2018/2/layout/IconVerticalSolidList"/>
    <dgm:cxn modelId="{215773B5-3925-40E7-9253-D645C99D67EF}" type="presParOf" srcId="{3D31886D-FF6E-41D8-9CD4-68AB38B1B9EE}" destId="{1CBB8129-AFD3-47C7-9E24-57D675DB5586}" srcOrd="3" destOrd="0" presId="urn:microsoft.com/office/officeart/2018/2/layout/IconVerticalSolidList"/>
    <dgm:cxn modelId="{7C53A350-543C-40B8-A1F6-15F0602F2415}" type="presParOf" srcId="{3D31886D-FF6E-41D8-9CD4-68AB38B1B9EE}" destId="{389A0063-1E5E-4C32-AFBE-84FA7649B22E}" srcOrd="4" destOrd="0" presId="urn:microsoft.com/office/officeart/2018/2/layout/IconVerticalSolidList"/>
    <dgm:cxn modelId="{1EC79AA4-E65C-492B-8901-93F787076EA3}" type="presParOf" srcId="{389A0063-1E5E-4C32-AFBE-84FA7649B22E}" destId="{1AFFECDB-7FF3-4077-A46B-25A560077761}" srcOrd="0" destOrd="0" presId="urn:microsoft.com/office/officeart/2018/2/layout/IconVerticalSolidList"/>
    <dgm:cxn modelId="{3F9B0EF5-9DD1-4D88-B925-5C44CE26AA50}" type="presParOf" srcId="{389A0063-1E5E-4C32-AFBE-84FA7649B22E}" destId="{1C5A20B9-BA83-487B-9848-EFD761D6B976}" srcOrd="1" destOrd="0" presId="urn:microsoft.com/office/officeart/2018/2/layout/IconVerticalSolidList"/>
    <dgm:cxn modelId="{63C79E5A-0983-4EA9-B005-8CCA885A0946}" type="presParOf" srcId="{389A0063-1E5E-4C32-AFBE-84FA7649B22E}" destId="{3F63FCF5-8C82-4B83-BD86-0D6967DAEE7D}" srcOrd="2" destOrd="0" presId="urn:microsoft.com/office/officeart/2018/2/layout/IconVerticalSolidList"/>
    <dgm:cxn modelId="{EEE331BB-9BC3-4656-9DEF-52633F1A7466}" type="presParOf" srcId="{389A0063-1E5E-4C32-AFBE-84FA7649B22E}" destId="{F0B58643-729F-4DF3-8247-12529691E2D9}" srcOrd="3" destOrd="0" presId="urn:microsoft.com/office/officeart/2018/2/layout/IconVerticalSolidList"/>
    <dgm:cxn modelId="{4B15415B-B5A9-47BD-AF38-1F87750F9062}" type="presParOf" srcId="{3D31886D-FF6E-41D8-9CD4-68AB38B1B9EE}" destId="{E45188EC-FF7A-4754-8EEE-76CFBBF14FC6}" srcOrd="5" destOrd="0" presId="urn:microsoft.com/office/officeart/2018/2/layout/IconVerticalSolidList"/>
    <dgm:cxn modelId="{7BE2E896-970E-46DA-93E9-C36B5E442309}" type="presParOf" srcId="{3D31886D-FF6E-41D8-9CD4-68AB38B1B9EE}" destId="{E6BE1DE3-B16B-4E27-BC20-DD47DFC5FD75}" srcOrd="6" destOrd="0" presId="urn:microsoft.com/office/officeart/2018/2/layout/IconVerticalSolidList"/>
    <dgm:cxn modelId="{DE83CC16-10FF-4253-A524-CFD25B285BA6}" type="presParOf" srcId="{E6BE1DE3-B16B-4E27-BC20-DD47DFC5FD75}" destId="{0597EB54-E62C-482D-AE59-2FCB8960582A}" srcOrd="0" destOrd="0" presId="urn:microsoft.com/office/officeart/2018/2/layout/IconVerticalSolidList"/>
    <dgm:cxn modelId="{C3064AD4-EC45-45FA-941C-0102B868CFA1}" type="presParOf" srcId="{E6BE1DE3-B16B-4E27-BC20-DD47DFC5FD75}" destId="{EF4B7E3A-34B6-426F-8C7F-D8374AFFA3AD}" srcOrd="1" destOrd="0" presId="urn:microsoft.com/office/officeart/2018/2/layout/IconVerticalSolidList"/>
    <dgm:cxn modelId="{3B22A8FE-6C07-4A0B-B5B1-19DF847954C3}" type="presParOf" srcId="{E6BE1DE3-B16B-4E27-BC20-DD47DFC5FD75}" destId="{843C88BE-BD4C-4776-A66E-CFCE84857DC5}" srcOrd="2" destOrd="0" presId="urn:microsoft.com/office/officeart/2018/2/layout/IconVerticalSolidList"/>
    <dgm:cxn modelId="{2BBC9EFC-FEC1-414F-9472-CE8E1FEEFB12}" type="presParOf" srcId="{E6BE1DE3-B16B-4E27-BC20-DD47DFC5FD75}" destId="{227EAD2F-ECD0-4CC0-9CD6-DE782FA2706F}" srcOrd="3" destOrd="0" presId="urn:microsoft.com/office/officeart/2018/2/layout/IconVerticalSolidList"/>
    <dgm:cxn modelId="{542E02A6-6E94-457A-83B0-EE3E5918741B}" type="presParOf" srcId="{3D31886D-FF6E-41D8-9CD4-68AB38B1B9EE}" destId="{21AF747E-D9CF-4CD4-B3A0-AD8320325E00}" srcOrd="7" destOrd="0" presId="urn:microsoft.com/office/officeart/2018/2/layout/IconVerticalSolidList"/>
    <dgm:cxn modelId="{DCF85369-A8EF-4E38-9A05-55C8050C3677}" type="presParOf" srcId="{3D31886D-FF6E-41D8-9CD4-68AB38B1B9EE}" destId="{A4E24BF0-C23C-4859-8256-1C228EA7A2B3}" srcOrd="8" destOrd="0" presId="urn:microsoft.com/office/officeart/2018/2/layout/IconVerticalSolidList"/>
    <dgm:cxn modelId="{899D3EC1-D623-4940-9803-DB6E64F5D08B}" type="presParOf" srcId="{A4E24BF0-C23C-4859-8256-1C228EA7A2B3}" destId="{AACF4453-F05D-42E1-9673-2E3F77AF094A}" srcOrd="0" destOrd="0" presId="urn:microsoft.com/office/officeart/2018/2/layout/IconVerticalSolidList"/>
    <dgm:cxn modelId="{ACE494CE-F764-4B35-8DA8-2259A0771C32}" type="presParOf" srcId="{A4E24BF0-C23C-4859-8256-1C228EA7A2B3}" destId="{FB1512F4-F21E-47C1-A689-51BBEE917234}" srcOrd="1" destOrd="0" presId="urn:microsoft.com/office/officeart/2018/2/layout/IconVerticalSolidList"/>
    <dgm:cxn modelId="{1400F051-90C0-46A3-B8BC-4C8E345E5D68}" type="presParOf" srcId="{A4E24BF0-C23C-4859-8256-1C228EA7A2B3}" destId="{8F6B0FA6-2A9A-4D95-BA85-0CC78C72CE32}" srcOrd="2" destOrd="0" presId="urn:microsoft.com/office/officeart/2018/2/layout/IconVerticalSolidList"/>
    <dgm:cxn modelId="{64CE4512-68B5-48F4-994C-9BE9C2635A99}" type="presParOf" srcId="{A4E24BF0-C23C-4859-8256-1C228EA7A2B3}" destId="{492DAE12-509F-48AF-838B-BD79E40B10F5}" srcOrd="3" destOrd="0" presId="urn:microsoft.com/office/officeart/2018/2/layout/IconVerticalSolidList"/>
    <dgm:cxn modelId="{4813EFC4-6F9C-40EC-8ADE-16B4D35022B6}" type="presParOf" srcId="{3D31886D-FF6E-41D8-9CD4-68AB38B1B9EE}" destId="{80F53EDC-915B-4BF9-802B-9D9A88258E7D}" srcOrd="9" destOrd="0" presId="urn:microsoft.com/office/officeart/2018/2/layout/IconVerticalSolidList"/>
    <dgm:cxn modelId="{15430A1C-0E50-4690-9D57-C75AF85998DD}" type="presParOf" srcId="{3D31886D-FF6E-41D8-9CD4-68AB38B1B9EE}" destId="{C75132BC-9491-45C6-A5E6-8D666B839EA4}" srcOrd="10" destOrd="0" presId="urn:microsoft.com/office/officeart/2018/2/layout/IconVerticalSolidList"/>
    <dgm:cxn modelId="{C4506B2B-F32D-405E-9F76-1D3F4CD4ECCB}" type="presParOf" srcId="{C75132BC-9491-45C6-A5E6-8D666B839EA4}" destId="{7612BD87-A270-44BF-A294-B03F160FA5C5}" srcOrd="0" destOrd="0" presId="urn:microsoft.com/office/officeart/2018/2/layout/IconVerticalSolidList"/>
    <dgm:cxn modelId="{DF62AA55-2D5F-47CE-90DA-5924B24E1C3A}" type="presParOf" srcId="{C75132BC-9491-45C6-A5E6-8D666B839EA4}" destId="{61205AD1-66EA-4D14-9455-BE25C393E82D}" srcOrd="1" destOrd="0" presId="urn:microsoft.com/office/officeart/2018/2/layout/IconVerticalSolidList"/>
    <dgm:cxn modelId="{212F46AE-141A-48EB-A3D9-3F75132388DC}" type="presParOf" srcId="{C75132BC-9491-45C6-A5E6-8D666B839EA4}" destId="{F72B2016-2AD0-4659-87CC-28C92D0B3030}" srcOrd="2" destOrd="0" presId="urn:microsoft.com/office/officeart/2018/2/layout/IconVerticalSolidList"/>
    <dgm:cxn modelId="{137EC4C5-68C6-47C8-8593-BA4F358F51FE}" type="presParOf" srcId="{C75132BC-9491-45C6-A5E6-8D666B839EA4}" destId="{8CAFD6BF-52C8-49DA-90E1-193F2687E3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F7C19-6D5A-4DED-B9A4-5260FC51FBAD}"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5DE24E38-11C9-4116-9FCE-A9D9CB1F4521}">
      <dgm:prSet custT="1"/>
      <dgm:spPr/>
      <dgm:t>
        <a:bodyPr/>
        <a:lstStyle/>
        <a:p>
          <a:pPr>
            <a:lnSpc>
              <a:spcPct val="100000"/>
            </a:lnSpc>
          </a:pPr>
          <a:r>
            <a:rPr lang="en-US" sz="1600" dirty="0"/>
            <a:t>Programmatic need is better solved by being able to develop multiple plans concurrently, and leveraging phased work using GC/CM method</a:t>
          </a:r>
        </a:p>
      </dgm:t>
    </dgm:pt>
    <dgm:pt modelId="{F1EE7270-2EFF-42D6-AF3B-9C6AA5ED1D52}" type="parTrans" cxnId="{FB199250-36E2-429F-9F3A-C55357CB4805}">
      <dgm:prSet/>
      <dgm:spPr/>
      <dgm:t>
        <a:bodyPr/>
        <a:lstStyle/>
        <a:p>
          <a:endParaRPr lang="en-US"/>
        </a:p>
      </dgm:t>
    </dgm:pt>
    <dgm:pt modelId="{F020D921-0E8C-4A83-9CAE-F32399A413D5}" type="sibTrans" cxnId="{FB199250-36E2-429F-9F3A-C55357CB4805}">
      <dgm:prSet/>
      <dgm:spPr/>
      <dgm:t>
        <a:bodyPr/>
        <a:lstStyle/>
        <a:p>
          <a:pPr>
            <a:lnSpc>
              <a:spcPct val="100000"/>
            </a:lnSpc>
          </a:pPr>
          <a:endParaRPr lang="en-US"/>
        </a:p>
      </dgm:t>
    </dgm:pt>
    <dgm:pt modelId="{B18F4A4F-36D6-4A00-ABE7-50FDBE40C0A2}">
      <dgm:prSet custT="1"/>
      <dgm:spPr/>
      <dgm:t>
        <a:bodyPr/>
        <a:lstStyle/>
        <a:p>
          <a:pPr>
            <a:lnSpc>
              <a:spcPct val="100000"/>
            </a:lnSpc>
          </a:pPr>
          <a:br>
            <a:rPr lang="en-US" sz="1100" dirty="0"/>
          </a:br>
          <a:r>
            <a:rPr lang="en-US" sz="1600" dirty="0"/>
            <a:t>Allows for more Integrated Project Delivery, </a:t>
          </a:r>
          <a:r>
            <a:rPr lang="en-US" sz="1600" b="0" i="0" dirty="0"/>
            <a:t>optimizing project results, and maximizing efficiency throughout all phases of design and construction.</a:t>
          </a:r>
        </a:p>
        <a:p>
          <a:endParaRPr lang="en-US" sz="1100" dirty="0"/>
        </a:p>
      </dgm:t>
    </dgm:pt>
    <dgm:pt modelId="{42E526ED-BF7C-4224-B517-1EA11924AD5F}" type="parTrans" cxnId="{13F866BC-6E36-4269-95FB-1845A212FC9C}">
      <dgm:prSet/>
      <dgm:spPr/>
      <dgm:t>
        <a:bodyPr/>
        <a:lstStyle/>
        <a:p>
          <a:endParaRPr lang="en-US"/>
        </a:p>
      </dgm:t>
    </dgm:pt>
    <dgm:pt modelId="{4C9D425C-AB8C-4413-9377-8876110DCDB3}" type="sibTrans" cxnId="{13F866BC-6E36-4269-95FB-1845A212FC9C}">
      <dgm:prSet/>
      <dgm:spPr/>
      <dgm:t>
        <a:bodyPr/>
        <a:lstStyle/>
        <a:p>
          <a:pPr>
            <a:lnSpc>
              <a:spcPct val="100000"/>
            </a:lnSpc>
          </a:pPr>
          <a:endParaRPr lang="en-US"/>
        </a:p>
      </dgm:t>
    </dgm:pt>
    <dgm:pt modelId="{8B9C1B32-94A0-45A0-9228-0010D3340236}">
      <dgm:prSet custT="1"/>
      <dgm:spPr/>
      <dgm:t>
        <a:bodyPr/>
        <a:lstStyle/>
        <a:p>
          <a:pPr>
            <a:lnSpc>
              <a:spcPct val="100000"/>
            </a:lnSpc>
          </a:pPr>
          <a:r>
            <a:rPr lang="en-US" sz="1600" dirty="0"/>
            <a:t>Provides greater flexibility with timing of projects</a:t>
          </a:r>
        </a:p>
      </dgm:t>
    </dgm:pt>
    <dgm:pt modelId="{3CF87B8A-769A-4790-BB0B-EDFF9ED172B7}" type="parTrans" cxnId="{A53B171F-54FB-41B7-8DD9-DE9AE459DB7D}">
      <dgm:prSet/>
      <dgm:spPr/>
      <dgm:t>
        <a:bodyPr/>
        <a:lstStyle/>
        <a:p>
          <a:endParaRPr lang="en-US"/>
        </a:p>
      </dgm:t>
    </dgm:pt>
    <dgm:pt modelId="{C6270311-AF4C-412F-A2DC-F29CFAC2D23B}" type="sibTrans" cxnId="{A53B171F-54FB-41B7-8DD9-DE9AE459DB7D}">
      <dgm:prSet/>
      <dgm:spPr/>
      <dgm:t>
        <a:bodyPr/>
        <a:lstStyle/>
        <a:p>
          <a:pPr>
            <a:lnSpc>
              <a:spcPct val="100000"/>
            </a:lnSpc>
          </a:pPr>
          <a:endParaRPr lang="en-US"/>
        </a:p>
      </dgm:t>
    </dgm:pt>
    <dgm:pt modelId="{CD27E670-BC6E-4B8F-A311-7AB57C473848}">
      <dgm:prSet custT="1"/>
      <dgm:spPr/>
      <dgm:t>
        <a:bodyPr/>
        <a:lstStyle/>
        <a:p>
          <a:pPr>
            <a:lnSpc>
              <a:spcPct val="100000"/>
            </a:lnSpc>
          </a:pPr>
          <a:r>
            <a:rPr lang="en-US" sz="1600" dirty="0"/>
            <a:t>Reduces overall cost to Agency for project development</a:t>
          </a:r>
        </a:p>
      </dgm:t>
    </dgm:pt>
    <dgm:pt modelId="{7C58766E-722F-49D3-A065-1404F458400B}" type="parTrans" cxnId="{3FB368FE-039E-491F-BA3B-A113108AF84D}">
      <dgm:prSet/>
      <dgm:spPr/>
      <dgm:t>
        <a:bodyPr/>
        <a:lstStyle/>
        <a:p>
          <a:endParaRPr lang="en-US"/>
        </a:p>
      </dgm:t>
    </dgm:pt>
    <dgm:pt modelId="{B0A07977-C416-4835-9BEE-95BE6F00384A}" type="sibTrans" cxnId="{3FB368FE-039E-491F-BA3B-A113108AF84D}">
      <dgm:prSet/>
      <dgm:spPr/>
      <dgm:t>
        <a:bodyPr/>
        <a:lstStyle/>
        <a:p>
          <a:pPr>
            <a:lnSpc>
              <a:spcPct val="100000"/>
            </a:lnSpc>
          </a:pPr>
          <a:endParaRPr lang="en-US"/>
        </a:p>
      </dgm:t>
    </dgm:pt>
    <dgm:pt modelId="{769C3941-18E2-44DB-BF67-DCC35259B933}">
      <dgm:prSet/>
      <dgm:spPr/>
      <dgm:t>
        <a:bodyPr/>
        <a:lstStyle/>
        <a:p>
          <a:pPr>
            <a:lnSpc>
              <a:spcPct val="100000"/>
            </a:lnSpc>
          </a:pPr>
          <a:endParaRPr lang="en-US"/>
        </a:p>
      </dgm:t>
    </dgm:pt>
    <dgm:pt modelId="{507ED2C5-1043-4DE5-BAFF-AA3518F31C99}" type="parTrans" cxnId="{111B5FB9-592A-475D-8D6E-1F969A1057CA}">
      <dgm:prSet/>
      <dgm:spPr/>
      <dgm:t>
        <a:bodyPr/>
        <a:lstStyle/>
        <a:p>
          <a:endParaRPr lang="en-US"/>
        </a:p>
      </dgm:t>
    </dgm:pt>
    <dgm:pt modelId="{370ACC3E-DFD1-4A37-BF32-AE89F8F4C4EC}" type="sibTrans" cxnId="{111B5FB9-592A-475D-8D6E-1F969A1057CA}">
      <dgm:prSet/>
      <dgm:spPr/>
      <dgm:t>
        <a:bodyPr/>
        <a:lstStyle/>
        <a:p>
          <a:pPr>
            <a:lnSpc>
              <a:spcPct val="100000"/>
            </a:lnSpc>
          </a:pPr>
          <a:endParaRPr lang="en-US"/>
        </a:p>
      </dgm:t>
    </dgm:pt>
    <dgm:pt modelId="{F2544082-3DB7-419E-A2FE-3B8DDA10ABB5}">
      <dgm:prSet/>
      <dgm:spPr/>
      <dgm:t>
        <a:bodyPr/>
        <a:lstStyle/>
        <a:p>
          <a:pPr>
            <a:lnSpc>
              <a:spcPct val="100000"/>
            </a:lnSpc>
          </a:pPr>
          <a:endParaRPr lang="en-US" dirty="0"/>
        </a:p>
      </dgm:t>
    </dgm:pt>
    <dgm:pt modelId="{09ADCFBD-8472-4AB0-80D1-63FA0C8D1983}" type="parTrans" cxnId="{BC175373-3713-4545-8E6D-2BCAF4F6AB8E}">
      <dgm:prSet/>
      <dgm:spPr/>
      <dgm:t>
        <a:bodyPr/>
        <a:lstStyle/>
        <a:p>
          <a:endParaRPr lang="en-US"/>
        </a:p>
      </dgm:t>
    </dgm:pt>
    <dgm:pt modelId="{9E6BB6C7-E022-405D-93C2-ABDB861690A9}" type="sibTrans" cxnId="{BC175373-3713-4545-8E6D-2BCAF4F6AB8E}">
      <dgm:prSet/>
      <dgm:spPr/>
      <dgm:t>
        <a:bodyPr/>
        <a:lstStyle/>
        <a:p>
          <a:endParaRPr lang="en-US"/>
        </a:p>
      </dgm:t>
    </dgm:pt>
    <dgm:pt modelId="{28510FFB-03E5-4578-AF09-3DB9EC1FEDDD}" type="pres">
      <dgm:prSet presAssocID="{202F7C19-6D5A-4DED-B9A4-5260FC51FBAD}" presName="root" presStyleCnt="0">
        <dgm:presLayoutVars>
          <dgm:dir/>
          <dgm:resizeHandles val="exact"/>
        </dgm:presLayoutVars>
      </dgm:prSet>
      <dgm:spPr/>
    </dgm:pt>
    <dgm:pt modelId="{DE7C8E21-C4ED-4FEA-982B-ACA0D698F69E}" type="pres">
      <dgm:prSet presAssocID="{202F7C19-6D5A-4DED-B9A4-5260FC51FBAD}" presName="container" presStyleCnt="0">
        <dgm:presLayoutVars>
          <dgm:dir/>
          <dgm:resizeHandles val="exact"/>
        </dgm:presLayoutVars>
      </dgm:prSet>
      <dgm:spPr/>
    </dgm:pt>
    <dgm:pt modelId="{7C804EE4-B776-4A38-B4D7-0B80E515A1F5}" type="pres">
      <dgm:prSet presAssocID="{5DE24E38-11C9-4116-9FCE-A9D9CB1F4521}" presName="compNode" presStyleCnt="0"/>
      <dgm:spPr/>
    </dgm:pt>
    <dgm:pt modelId="{A963A9F6-741F-4CE0-B30F-60666C12B4EC}" type="pres">
      <dgm:prSet presAssocID="{5DE24E38-11C9-4116-9FCE-A9D9CB1F4521}" presName="iconBgRect" presStyleLbl="bgShp" presStyleIdx="0" presStyleCnt="6"/>
      <dgm:spPr/>
    </dgm:pt>
    <dgm:pt modelId="{9DCC7CC5-8143-4A3D-8952-13527BC82476}" type="pres">
      <dgm:prSet presAssocID="{5DE24E38-11C9-4116-9FCE-A9D9CB1F452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959C47B5-9284-48D8-85C9-E7169BF55932}" type="pres">
      <dgm:prSet presAssocID="{5DE24E38-11C9-4116-9FCE-A9D9CB1F4521}" presName="spaceRect" presStyleCnt="0"/>
      <dgm:spPr/>
    </dgm:pt>
    <dgm:pt modelId="{5A375861-419D-429F-83A4-FB743C7C05B5}" type="pres">
      <dgm:prSet presAssocID="{5DE24E38-11C9-4116-9FCE-A9D9CB1F4521}" presName="textRect" presStyleLbl="revTx" presStyleIdx="0" presStyleCnt="6" custLinFactNeighborX="4770" custLinFactNeighborY="16360">
        <dgm:presLayoutVars>
          <dgm:chMax val="1"/>
          <dgm:chPref val="1"/>
        </dgm:presLayoutVars>
      </dgm:prSet>
      <dgm:spPr/>
    </dgm:pt>
    <dgm:pt modelId="{1E44734D-C019-437F-A90F-C99640B9710C}" type="pres">
      <dgm:prSet presAssocID="{F020D921-0E8C-4A83-9CAE-F32399A413D5}" presName="sibTrans" presStyleLbl="sibTrans2D1" presStyleIdx="0" presStyleCnt="0"/>
      <dgm:spPr/>
    </dgm:pt>
    <dgm:pt modelId="{5CC7E3C5-FA9F-4319-B915-FD86FA3323B0}" type="pres">
      <dgm:prSet presAssocID="{B18F4A4F-36D6-4A00-ABE7-50FDBE40C0A2}" presName="compNode" presStyleCnt="0"/>
      <dgm:spPr/>
    </dgm:pt>
    <dgm:pt modelId="{0D842068-AA4C-4CD3-A61F-B65E41E07936}" type="pres">
      <dgm:prSet presAssocID="{B18F4A4F-36D6-4A00-ABE7-50FDBE40C0A2}" presName="iconBgRect" presStyleLbl="bgShp" presStyleIdx="1" presStyleCnt="6"/>
      <dgm:spPr/>
    </dgm:pt>
    <dgm:pt modelId="{EDAF3029-4F12-4E7F-B59D-5D23D043799F}" type="pres">
      <dgm:prSet presAssocID="{B18F4A4F-36D6-4A00-ABE7-50FDBE40C0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tom"/>
        </a:ext>
      </dgm:extLst>
    </dgm:pt>
    <dgm:pt modelId="{A1DF9134-1B3F-45DD-88A6-E5014E3372B2}" type="pres">
      <dgm:prSet presAssocID="{B18F4A4F-36D6-4A00-ABE7-50FDBE40C0A2}" presName="spaceRect" presStyleCnt="0"/>
      <dgm:spPr/>
    </dgm:pt>
    <dgm:pt modelId="{A1EF3265-874D-4937-9446-DF3A78741693}" type="pres">
      <dgm:prSet presAssocID="{B18F4A4F-36D6-4A00-ABE7-50FDBE40C0A2}" presName="textRect" presStyleLbl="revTx" presStyleIdx="1" presStyleCnt="6" custLinFactNeighborX="2620" custLinFactNeighborY="16360">
        <dgm:presLayoutVars>
          <dgm:chMax val="1"/>
          <dgm:chPref val="1"/>
        </dgm:presLayoutVars>
      </dgm:prSet>
      <dgm:spPr/>
    </dgm:pt>
    <dgm:pt modelId="{D836FA87-C757-47AB-9706-AC18390D0634}" type="pres">
      <dgm:prSet presAssocID="{4C9D425C-AB8C-4413-9377-8876110DCDB3}" presName="sibTrans" presStyleLbl="sibTrans2D1" presStyleIdx="0" presStyleCnt="0"/>
      <dgm:spPr/>
    </dgm:pt>
    <dgm:pt modelId="{65BCB9DA-767E-47C5-B863-E4ED92DFC0DD}" type="pres">
      <dgm:prSet presAssocID="{8B9C1B32-94A0-45A0-9228-0010D3340236}" presName="compNode" presStyleCnt="0"/>
      <dgm:spPr/>
    </dgm:pt>
    <dgm:pt modelId="{AE24853D-7070-4996-A580-8E0DCCE6A7C7}" type="pres">
      <dgm:prSet presAssocID="{8B9C1B32-94A0-45A0-9228-0010D3340236}" presName="iconBgRect" presStyleLbl="bgShp" presStyleIdx="2" presStyleCnt="6"/>
      <dgm:spPr/>
    </dgm:pt>
    <dgm:pt modelId="{C88D5481-51DF-4250-A3C4-BD43F911A087}" type="pres">
      <dgm:prSet presAssocID="{8B9C1B32-94A0-45A0-9228-0010D33402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tronome"/>
        </a:ext>
      </dgm:extLst>
    </dgm:pt>
    <dgm:pt modelId="{1B77D5C8-1D7F-46B7-9FE5-CA55033680A8}" type="pres">
      <dgm:prSet presAssocID="{8B9C1B32-94A0-45A0-9228-0010D3340236}" presName="spaceRect" presStyleCnt="0"/>
      <dgm:spPr/>
    </dgm:pt>
    <dgm:pt modelId="{3117B30E-9E15-4DFA-8E6E-9E8A04AB4889}" type="pres">
      <dgm:prSet presAssocID="{8B9C1B32-94A0-45A0-9228-0010D3340236}" presName="textRect" presStyleLbl="revTx" presStyleIdx="2" presStyleCnt="6" custScaleY="60768">
        <dgm:presLayoutVars>
          <dgm:chMax val="1"/>
          <dgm:chPref val="1"/>
        </dgm:presLayoutVars>
      </dgm:prSet>
      <dgm:spPr/>
    </dgm:pt>
    <dgm:pt modelId="{CFE596E6-F692-4C5B-86DC-79E8553E2E4D}" type="pres">
      <dgm:prSet presAssocID="{C6270311-AF4C-412F-A2DC-F29CFAC2D23B}" presName="sibTrans" presStyleLbl="sibTrans2D1" presStyleIdx="0" presStyleCnt="0"/>
      <dgm:spPr/>
    </dgm:pt>
    <dgm:pt modelId="{8C10C826-F8C8-4DCC-9B9B-7E3D3E8037A1}" type="pres">
      <dgm:prSet presAssocID="{CD27E670-BC6E-4B8F-A311-7AB57C473848}" presName="compNode" presStyleCnt="0"/>
      <dgm:spPr/>
    </dgm:pt>
    <dgm:pt modelId="{D41D7D97-8B1E-46BC-99F4-10D52D2B55E7}" type="pres">
      <dgm:prSet presAssocID="{CD27E670-BC6E-4B8F-A311-7AB57C473848}" presName="iconBgRect" presStyleLbl="bgShp" presStyleIdx="3" presStyleCnt="6"/>
      <dgm:spPr/>
    </dgm:pt>
    <dgm:pt modelId="{EBC2740D-03D5-4B10-B150-38128C18BFC1}" type="pres">
      <dgm:prSet presAssocID="{CD27E670-BC6E-4B8F-A311-7AB57C47384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issors"/>
        </a:ext>
      </dgm:extLst>
    </dgm:pt>
    <dgm:pt modelId="{DE3D95CC-672F-4CA2-BC45-85EB6D4666CB}" type="pres">
      <dgm:prSet presAssocID="{CD27E670-BC6E-4B8F-A311-7AB57C473848}" presName="spaceRect" presStyleCnt="0"/>
      <dgm:spPr/>
    </dgm:pt>
    <dgm:pt modelId="{019F7D61-DE1B-4EB4-A181-7B6BB49902DD}" type="pres">
      <dgm:prSet presAssocID="{CD27E670-BC6E-4B8F-A311-7AB57C473848}" presName="textRect" presStyleLbl="revTx" presStyleIdx="3" presStyleCnt="6" custScaleY="60768">
        <dgm:presLayoutVars>
          <dgm:chMax val="1"/>
          <dgm:chPref val="1"/>
        </dgm:presLayoutVars>
      </dgm:prSet>
      <dgm:spPr/>
    </dgm:pt>
    <dgm:pt modelId="{85A03356-42FF-40D9-A772-17CB0173AC4F}" type="pres">
      <dgm:prSet presAssocID="{B0A07977-C416-4835-9BEE-95BE6F00384A}" presName="sibTrans" presStyleLbl="sibTrans2D1" presStyleIdx="0" presStyleCnt="0"/>
      <dgm:spPr/>
    </dgm:pt>
    <dgm:pt modelId="{88FE3130-4B3B-40F5-87F1-12BA8C734147}" type="pres">
      <dgm:prSet presAssocID="{769C3941-18E2-44DB-BF67-DCC35259B933}" presName="compNode" presStyleCnt="0"/>
      <dgm:spPr/>
    </dgm:pt>
    <dgm:pt modelId="{DACCB157-D0FF-4AC2-BCC5-E1D10804F8F4}" type="pres">
      <dgm:prSet presAssocID="{769C3941-18E2-44DB-BF67-DCC35259B933}" presName="iconBgRect" presStyleLbl="bgShp" presStyleIdx="4" presStyleCnt="6"/>
      <dgm:spPr/>
    </dgm:pt>
    <dgm:pt modelId="{88DCCAAB-D18D-4932-ABBE-0DA75E03683B}" type="pres">
      <dgm:prSet presAssocID="{769C3941-18E2-44DB-BF67-DCC35259B9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ers"/>
        </a:ext>
      </dgm:extLst>
    </dgm:pt>
    <dgm:pt modelId="{3127B900-16F8-4C03-BB62-3CD31AE0AAA8}" type="pres">
      <dgm:prSet presAssocID="{769C3941-18E2-44DB-BF67-DCC35259B933}" presName="spaceRect" presStyleCnt="0"/>
      <dgm:spPr/>
    </dgm:pt>
    <dgm:pt modelId="{38B197FC-8BBC-45F6-8B92-5D321D7B6EE4}" type="pres">
      <dgm:prSet presAssocID="{769C3941-18E2-44DB-BF67-DCC35259B933}" presName="textRect" presStyleLbl="revTx" presStyleIdx="4" presStyleCnt="6">
        <dgm:presLayoutVars>
          <dgm:chMax val="1"/>
          <dgm:chPref val="1"/>
        </dgm:presLayoutVars>
      </dgm:prSet>
      <dgm:spPr/>
    </dgm:pt>
    <dgm:pt modelId="{B01FFE24-51DD-485E-85B3-0424BFB851AA}" type="pres">
      <dgm:prSet presAssocID="{370ACC3E-DFD1-4A37-BF32-AE89F8F4C4EC}" presName="sibTrans" presStyleLbl="sibTrans2D1" presStyleIdx="0" presStyleCnt="0"/>
      <dgm:spPr/>
    </dgm:pt>
    <dgm:pt modelId="{05BF1DCF-AFE1-4319-A1DC-07267F6E7902}" type="pres">
      <dgm:prSet presAssocID="{F2544082-3DB7-419E-A2FE-3B8DDA10ABB5}" presName="compNode" presStyleCnt="0"/>
      <dgm:spPr/>
    </dgm:pt>
    <dgm:pt modelId="{BA148C38-8A71-4EE5-ACF3-AEE17EACB046}" type="pres">
      <dgm:prSet presAssocID="{F2544082-3DB7-419E-A2FE-3B8DDA10ABB5}" presName="iconBgRect" presStyleLbl="bgShp" presStyleIdx="5" presStyleCnt="6"/>
      <dgm:spPr/>
    </dgm:pt>
    <dgm:pt modelId="{56972ACC-EAA2-471B-AC69-F0AE04C264BC}" type="pres">
      <dgm:prSet presAssocID="{F2544082-3DB7-419E-A2FE-3B8DDA10ABB5}" presName="iconRect" presStyleLbl="node1" presStyleIdx="5" presStyleCnt="6" custLinFactNeighborX="-235" custLinFactNeighborY="496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est scene"/>
        </a:ext>
      </dgm:extLst>
    </dgm:pt>
    <dgm:pt modelId="{C0CD11C2-8C3C-45B7-B2E2-DD351AAC1F97}" type="pres">
      <dgm:prSet presAssocID="{F2544082-3DB7-419E-A2FE-3B8DDA10ABB5}" presName="spaceRect" presStyleCnt="0"/>
      <dgm:spPr/>
    </dgm:pt>
    <dgm:pt modelId="{023C1EF1-73AF-4FD2-862F-5A011D91124E}" type="pres">
      <dgm:prSet presAssocID="{F2544082-3DB7-419E-A2FE-3B8DDA10ABB5}" presName="textRect" presStyleLbl="revTx" presStyleIdx="5" presStyleCnt="6" custScaleX="85345" custScaleY="31735" custLinFactNeighborX="-3902" custLinFactNeighborY="-2176">
        <dgm:presLayoutVars>
          <dgm:chMax val="1"/>
          <dgm:chPref val="1"/>
        </dgm:presLayoutVars>
      </dgm:prSet>
      <dgm:spPr/>
    </dgm:pt>
  </dgm:ptLst>
  <dgm:cxnLst>
    <dgm:cxn modelId="{A53B171F-54FB-41B7-8DD9-DE9AE459DB7D}" srcId="{202F7C19-6D5A-4DED-B9A4-5260FC51FBAD}" destId="{8B9C1B32-94A0-45A0-9228-0010D3340236}" srcOrd="2" destOrd="0" parTransId="{3CF87B8A-769A-4790-BB0B-EDFF9ED172B7}" sibTransId="{C6270311-AF4C-412F-A2DC-F29CFAC2D23B}"/>
    <dgm:cxn modelId="{FC1D4339-F550-48E9-A287-CEA6E0C9A29A}" type="presOf" srcId="{5DE24E38-11C9-4116-9FCE-A9D9CB1F4521}" destId="{5A375861-419D-429F-83A4-FB743C7C05B5}" srcOrd="0" destOrd="0" presId="urn:microsoft.com/office/officeart/2018/2/layout/IconCircleList"/>
    <dgm:cxn modelId="{8F8E466A-FF71-40E8-B173-307DD3F02187}" type="presOf" srcId="{F020D921-0E8C-4A83-9CAE-F32399A413D5}" destId="{1E44734D-C019-437F-A90F-C99640B9710C}" srcOrd="0" destOrd="0" presId="urn:microsoft.com/office/officeart/2018/2/layout/IconCircleList"/>
    <dgm:cxn modelId="{C303FF4C-A332-450D-B648-6B81178C3B48}" type="presOf" srcId="{F2544082-3DB7-419E-A2FE-3B8DDA10ABB5}" destId="{023C1EF1-73AF-4FD2-862F-5A011D91124E}" srcOrd="0" destOrd="0" presId="urn:microsoft.com/office/officeart/2018/2/layout/IconCircleList"/>
    <dgm:cxn modelId="{FB199250-36E2-429F-9F3A-C55357CB4805}" srcId="{202F7C19-6D5A-4DED-B9A4-5260FC51FBAD}" destId="{5DE24E38-11C9-4116-9FCE-A9D9CB1F4521}" srcOrd="0" destOrd="0" parTransId="{F1EE7270-2EFF-42D6-AF3B-9C6AA5ED1D52}" sibTransId="{F020D921-0E8C-4A83-9CAE-F32399A413D5}"/>
    <dgm:cxn modelId="{BC175373-3713-4545-8E6D-2BCAF4F6AB8E}" srcId="{202F7C19-6D5A-4DED-B9A4-5260FC51FBAD}" destId="{F2544082-3DB7-419E-A2FE-3B8DDA10ABB5}" srcOrd="5" destOrd="0" parTransId="{09ADCFBD-8472-4AB0-80D1-63FA0C8D1983}" sibTransId="{9E6BB6C7-E022-405D-93C2-ABDB861690A9}"/>
    <dgm:cxn modelId="{17B39694-E38C-4AAB-B1CC-3C52C16CA04F}" type="presOf" srcId="{202F7C19-6D5A-4DED-B9A4-5260FC51FBAD}" destId="{28510FFB-03E5-4578-AF09-3DB9EC1FEDDD}" srcOrd="0" destOrd="0" presId="urn:microsoft.com/office/officeart/2018/2/layout/IconCircleList"/>
    <dgm:cxn modelId="{238B0299-3900-4696-9208-AADACFAD3F20}" type="presOf" srcId="{769C3941-18E2-44DB-BF67-DCC35259B933}" destId="{38B197FC-8BBC-45F6-8B92-5D321D7B6EE4}" srcOrd="0" destOrd="0" presId="urn:microsoft.com/office/officeart/2018/2/layout/IconCircleList"/>
    <dgm:cxn modelId="{AC7756A4-4F8C-4A02-824D-7D150FF37985}" type="presOf" srcId="{370ACC3E-DFD1-4A37-BF32-AE89F8F4C4EC}" destId="{B01FFE24-51DD-485E-85B3-0424BFB851AA}" srcOrd="0" destOrd="0" presId="urn:microsoft.com/office/officeart/2018/2/layout/IconCircleList"/>
    <dgm:cxn modelId="{843AFBA8-A7A9-48D8-8781-0A0C0DDCE963}" type="presOf" srcId="{B0A07977-C416-4835-9BEE-95BE6F00384A}" destId="{85A03356-42FF-40D9-A772-17CB0173AC4F}" srcOrd="0" destOrd="0" presId="urn:microsoft.com/office/officeart/2018/2/layout/IconCircleList"/>
    <dgm:cxn modelId="{3DD986A9-BA80-47AD-A032-C6504D657830}" type="presOf" srcId="{4C9D425C-AB8C-4413-9377-8876110DCDB3}" destId="{D836FA87-C757-47AB-9706-AC18390D0634}" srcOrd="0" destOrd="0" presId="urn:microsoft.com/office/officeart/2018/2/layout/IconCircleList"/>
    <dgm:cxn modelId="{EDBE5EAB-B6AF-45FB-B5EC-9A92F6A09633}" type="presOf" srcId="{B18F4A4F-36D6-4A00-ABE7-50FDBE40C0A2}" destId="{A1EF3265-874D-4937-9446-DF3A78741693}" srcOrd="0" destOrd="0" presId="urn:microsoft.com/office/officeart/2018/2/layout/IconCircleList"/>
    <dgm:cxn modelId="{111B5FB9-592A-475D-8D6E-1F969A1057CA}" srcId="{202F7C19-6D5A-4DED-B9A4-5260FC51FBAD}" destId="{769C3941-18E2-44DB-BF67-DCC35259B933}" srcOrd="4" destOrd="0" parTransId="{507ED2C5-1043-4DE5-BAFF-AA3518F31C99}" sibTransId="{370ACC3E-DFD1-4A37-BF32-AE89F8F4C4EC}"/>
    <dgm:cxn modelId="{13F866BC-6E36-4269-95FB-1845A212FC9C}" srcId="{202F7C19-6D5A-4DED-B9A4-5260FC51FBAD}" destId="{B18F4A4F-36D6-4A00-ABE7-50FDBE40C0A2}" srcOrd="1" destOrd="0" parTransId="{42E526ED-BF7C-4224-B517-1EA11924AD5F}" sibTransId="{4C9D425C-AB8C-4413-9377-8876110DCDB3}"/>
    <dgm:cxn modelId="{E87518D7-B0F9-4477-89E5-5808CA6DCFFE}" type="presOf" srcId="{CD27E670-BC6E-4B8F-A311-7AB57C473848}" destId="{019F7D61-DE1B-4EB4-A181-7B6BB49902DD}" srcOrd="0" destOrd="0" presId="urn:microsoft.com/office/officeart/2018/2/layout/IconCircleList"/>
    <dgm:cxn modelId="{8BC8E6D7-8FB5-4D19-ACC9-C2B094110E8C}" type="presOf" srcId="{8B9C1B32-94A0-45A0-9228-0010D3340236}" destId="{3117B30E-9E15-4DFA-8E6E-9E8A04AB4889}" srcOrd="0" destOrd="0" presId="urn:microsoft.com/office/officeart/2018/2/layout/IconCircleList"/>
    <dgm:cxn modelId="{02F872F6-F6F4-4048-A990-AA5A1CA9AD4C}" type="presOf" srcId="{C6270311-AF4C-412F-A2DC-F29CFAC2D23B}" destId="{CFE596E6-F692-4C5B-86DC-79E8553E2E4D}" srcOrd="0" destOrd="0" presId="urn:microsoft.com/office/officeart/2018/2/layout/IconCircleList"/>
    <dgm:cxn modelId="{3FB368FE-039E-491F-BA3B-A113108AF84D}" srcId="{202F7C19-6D5A-4DED-B9A4-5260FC51FBAD}" destId="{CD27E670-BC6E-4B8F-A311-7AB57C473848}" srcOrd="3" destOrd="0" parTransId="{7C58766E-722F-49D3-A065-1404F458400B}" sibTransId="{B0A07977-C416-4835-9BEE-95BE6F00384A}"/>
    <dgm:cxn modelId="{5A5AAC66-B772-4947-99A5-898491D9E330}" type="presParOf" srcId="{28510FFB-03E5-4578-AF09-3DB9EC1FEDDD}" destId="{DE7C8E21-C4ED-4FEA-982B-ACA0D698F69E}" srcOrd="0" destOrd="0" presId="urn:microsoft.com/office/officeart/2018/2/layout/IconCircleList"/>
    <dgm:cxn modelId="{194BE938-708A-4D92-88C9-6BC0855622A8}" type="presParOf" srcId="{DE7C8E21-C4ED-4FEA-982B-ACA0D698F69E}" destId="{7C804EE4-B776-4A38-B4D7-0B80E515A1F5}" srcOrd="0" destOrd="0" presId="urn:microsoft.com/office/officeart/2018/2/layout/IconCircleList"/>
    <dgm:cxn modelId="{2C88C49F-C03F-4881-9440-D31D7DFDA1A2}" type="presParOf" srcId="{7C804EE4-B776-4A38-B4D7-0B80E515A1F5}" destId="{A963A9F6-741F-4CE0-B30F-60666C12B4EC}" srcOrd="0" destOrd="0" presId="urn:microsoft.com/office/officeart/2018/2/layout/IconCircleList"/>
    <dgm:cxn modelId="{8281258B-215C-4860-B52B-FBE8DB998294}" type="presParOf" srcId="{7C804EE4-B776-4A38-B4D7-0B80E515A1F5}" destId="{9DCC7CC5-8143-4A3D-8952-13527BC82476}" srcOrd="1" destOrd="0" presId="urn:microsoft.com/office/officeart/2018/2/layout/IconCircleList"/>
    <dgm:cxn modelId="{AF36522E-76CA-418D-AE02-B0FA7C5A8054}" type="presParOf" srcId="{7C804EE4-B776-4A38-B4D7-0B80E515A1F5}" destId="{959C47B5-9284-48D8-85C9-E7169BF55932}" srcOrd="2" destOrd="0" presId="urn:microsoft.com/office/officeart/2018/2/layout/IconCircleList"/>
    <dgm:cxn modelId="{579F1CB7-A8DA-4D4D-AE04-9529F55E8C59}" type="presParOf" srcId="{7C804EE4-B776-4A38-B4D7-0B80E515A1F5}" destId="{5A375861-419D-429F-83A4-FB743C7C05B5}" srcOrd="3" destOrd="0" presId="urn:microsoft.com/office/officeart/2018/2/layout/IconCircleList"/>
    <dgm:cxn modelId="{3CFD5630-D869-435A-BB30-5BACE2503332}" type="presParOf" srcId="{DE7C8E21-C4ED-4FEA-982B-ACA0D698F69E}" destId="{1E44734D-C019-437F-A90F-C99640B9710C}" srcOrd="1" destOrd="0" presId="urn:microsoft.com/office/officeart/2018/2/layout/IconCircleList"/>
    <dgm:cxn modelId="{D4718D1B-9D1E-44FD-8635-027B44CC1118}" type="presParOf" srcId="{DE7C8E21-C4ED-4FEA-982B-ACA0D698F69E}" destId="{5CC7E3C5-FA9F-4319-B915-FD86FA3323B0}" srcOrd="2" destOrd="0" presId="urn:microsoft.com/office/officeart/2018/2/layout/IconCircleList"/>
    <dgm:cxn modelId="{4D829829-1A98-497D-9A5B-2982E4AA65DD}" type="presParOf" srcId="{5CC7E3C5-FA9F-4319-B915-FD86FA3323B0}" destId="{0D842068-AA4C-4CD3-A61F-B65E41E07936}" srcOrd="0" destOrd="0" presId="urn:microsoft.com/office/officeart/2018/2/layout/IconCircleList"/>
    <dgm:cxn modelId="{5DAE742E-7B81-41E2-9798-4A190FC5247B}" type="presParOf" srcId="{5CC7E3C5-FA9F-4319-B915-FD86FA3323B0}" destId="{EDAF3029-4F12-4E7F-B59D-5D23D043799F}" srcOrd="1" destOrd="0" presId="urn:microsoft.com/office/officeart/2018/2/layout/IconCircleList"/>
    <dgm:cxn modelId="{4F0205A1-7A57-4182-B7FE-6D5C33493D7C}" type="presParOf" srcId="{5CC7E3C5-FA9F-4319-B915-FD86FA3323B0}" destId="{A1DF9134-1B3F-45DD-88A6-E5014E3372B2}" srcOrd="2" destOrd="0" presId="urn:microsoft.com/office/officeart/2018/2/layout/IconCircleList"/>
    <dgm:cxn modelId="{9C710062-5220-48ED-AAB6-5C20F1F7DA86}" type="presParOf" srcId="{5CC7E3C5-FA9F-4319-B915-FD86FA3323B0}" destId="{A1EF3265-874D-4937-9446-DF3A78741693}" srcOrd="3" destOrd="0" presId="urn:microsoft.com/office/officeart/2018/2/layout/IconCircleList"/>
    <dgm:cxn modelId="{73776066-F83B-459C-A48E-751A83C5F247}" type="presParOf" srcId="{DE7C8E21-C4ED-4FEA-982B-ACA0D698F69E}" destId="{D836FA87-C757-47AB-9706-AC18390D0634}" srcOrd="3" destOrd="0" presId="urn:microsoft.com/office/officeart/2018/2/layout/IconCircleList"/>
    <dgm:cxn modelId="{D8F41F2E-C2A3-485A-80F5-8EB63C483467}" type="presParOf" srcId="{DE7C8E21-C4ED-4FEA-982B-ACA0D698F69E}" destId="{65BCB9DA-767E-47C5-B863-E4ED92DFC0DD}" srcOrd="4" destOrd="0" presId="urn:microsoft.com/office/officeart/2018/2/layout/IconCircleList"/>
    <dgm:cxn modelId="{B3B24039-1A4F-4E84-9DAF-F61331AED3EB}" type="presParOf" srcId="{65BCB9DA-767E-47C5-B863-E4ED92DFC0DD}" destId="{AE24853D-7070-4996-A580-8E0DCCE6A7C7}" srcOrd="0" destOrd="0" presId="urn:microsoft.com/office/officeart/2018/2/layout/IconCircleList"/>
    <dgm:cxn modelId="{712353F6-BDF0-4A70-9A08-D0707167EE92}" type="presParOf" srcId="{65BCB9DA-767E-47C5-B863-E4ED92DFC0DD}" destId="{C88D5481-51DF-4250-A3C4-BD43F911A087}" srcOrd="1" destOrd="0" presId="urn:microsoft.com/office/officeart/2018/2/layout/IconCircleList"/>
    <dgm:cxn modelId="{7F658024-DEBF-4FB5-87FA-734DF7FC92CC}" type="presParOf" srcId="{65BCB9DA-767E-47C5-B863-E4ED92DFC0DD}" destId="{1B77D5C8-1D7F-46B7-9FE5-CA55033680A8}" srcOrd="2" destOrd="0" presId="urn:microsoft.com/office/officeart/2018/2/layout/IconCircleList"/>
    <dgm:cxn modelId="{63D2FA05-A61C-408C-8258-EF49CE4D9C77}" type="presParOf" srcId="{65BCB9DA-767E-47C5-B863-E4ED92DFC0DD}" destId="{3117B30E-9E15-4DFA-8E6E-9E8A04AB4889}" srcOrd="3" destOrd="0" presId="urn:microsoft.com/office/officeart/2018/2/layout/IconCircleList"/>
    <dgm:cxn modelId="{0BE21971-8184-4924-A29B-B92245120775}" type="presParOf" srcId="{DE7C8E21-C4ED-4FEA-982B-ACA0D698F69E}" destId="{CFE596E6-F692-4C5B-86DC-79E8553E2E4D}" srcOrd="5" destOrd="0" presId="urn:microsoft.com/office/officeart/2018/2/layout/IconCircleList"/>
    <dgm:cxn modelId="{35385C29-1252-425C-9E2A-7DCE97EBD6BD}" type="presParOf" srcId="{DE7C8E21-C4ED-4FEA-982B-ACA0D698F69E}" destId="{8C10C826-F8C8-4DCC-9B9B-7E3D3E8037A1}" srcOrd="6" destOrd="0" presId="urn:microsoft.com/office/officeart/2018/2/layout/IconCircleList"/>
    <dgm:cxn modelId="{57416159-CE48-4C6C-AFF8-AEA1332355F4}" type="presParOf" srcId="{8C10C826-F8C8-4DCC-9B9B-7E3D3E8037A1}" destId="{D41D7D97-8B1E-46BC-99F4-10D52D2B55E7}" srcOrd="0" destOrd="0" presId="urn:microsoft.com/office/officeart/2018/2/layout/IconCircleList"/>
    <dgm:cxn modelId="{43047838-6543-418A-BE21-AA62B7556CCF}" type="presParOf" srcId="{8C10C826-F8C8-4DCC-9B9B-7E3D3E8037A1}" destId="{EBC2740D-03D5-4B10-B150-38128C18BFC1}" srcOrd="1" destOrd="0" presId="urn:microsoft.com/office/officeart/2018/2/layout/IconCircleList"/>
    <dgm:cxn modelId="{0EA8D447-02B7-4B62-9B5B-FA2869EE3A2B}" type="presParOf" srcId="{8C10C826-F8C8-4DCC-9B9B-7E3D3E8037A1}" destId="{DE3D95CC-672F-4CA2-BC45-85EB6D4666CB}" srcOrd="2" destOrd="0" presId="urn:microsoft.com/office/officeart/2018/2/layout/IconCircleList"/>
    <dgm:cxn modelId="{8D5EC160-A3BF-4CC4-8516-4D176F5219FC}" type="presParOf" srcId="{8C10C826-F8C8-4DCC-9B9B-7E3D3E8037A1}" destId="{019F7D61-DE1B-4EB4-A181-7B6BB49902DD}" srcOrd="3" destOrd="0" presId="urn:microsoft.com/office/officeart/2018/2/layout/IconCircleList"/>
    <dgm:cxn modelId="{7692B87F-8E2D-4ADB-AD09-FCC295C45913}" type="presParOf" srcId="{DE7C8E21-C4ED-4FEA-982B-ACA0D698F69E}" destId="{85A03356-42FF-40D9-A772-17CB0173AC4F}" srcOrd="7" destOrd="0" presId="urn:microsoft.com/office/officeart/2018/2/layout/IconCircleList"/>
    <dgm:cxn modelId="{C38E783C-0D95-44B2-ACD7-456CBC4D7E68}" type="presParOf" srcId="{DE7C8E21-C4ED-4FEA-982B-ACA0D698F69E}" destId="{88FE3130-4B3B-40F5-87F1-12BA8C734147}" srcOrd="8" destOrd="0" presId="urn:microsoft.com/office/officeart/2018/2/layout/IconCircleList"/>
    <dgm:cxn modelId="{14E64A2D-0AF8-4EF5-97EB-02376932A7F7}" type="presParOf" srcId="{88FE3130-4B3B-40F5-87F1-12BA8C734147}" destId="{DACCB157-D0FF-4AC2-BCC5-E1D10804F8F4}" srcOrd="0" destOrd="0" presId="urn:microsoft.com/office/officeart/2018/2/layout/IconCircleList"/>
    <dgm:cxn modelId="{1D7D1A2F-5269-4E42-902D-9778CDE54E3D}" type="presParOf" srcId="{88FE3130-4B3B-40F5-87F1-12BA8C734147}" destId="{88DCCAAB-D18D-4932-ABBE-0DA75E03683B}" srcOrd="1" destOrd="0" presId="urn:microsoft.com/office/officeart/2018/2/layout/IconCircleList"/>
    <dgm:cxn modelId="{09EDCEAF-A5F9-4368-B8E0-AC72A332CB64}" type="presParOf" srcId="{88FE3130-4B3B-40F5-87F1-12BA8C734147}" destId="{3127B900-16F8-4C03-BB62-3CD31AE0AAA8}" srcOrd="2" destOrd="0" presId="urn:microsoft.com/office/officeart/2018/2/layout/IconCircleList"/>
    <dgm:cxn modelId="{95082AD7-D2EA-43CB-A895-F138C54F5AA5}" type="presParOf" srcId="{88FE3130-4B3B-40F5-87F1-12BA8C734147}" destId="{38B197FC-8BBC-45F6-8B92-5D321D7B6EE4}" srcOrd="3" destOrd="0" presId="urn:microsoft.com/office/officeart/2018/2/layout/IconCircleList"/>
    <dgm:cxn modelId="{2C524E1E-24F1-4961-BCDF-2DA5AB71E632}" type="presParOf" srcId="{DE7C8E21-C4ED-4FEA-982B-ACA0D698F69E}" destId="{B01FFE24-51DD-485E-85B3-0424BFB851AA}" srcOrd="9" destOrd="0" presId="urn:microsoft.com/office/officeart/2018/2/layout/IconCircleList"/>
    <dgm:cxn modelId="{3A6143E9-4E16-408D-A94C-F78EDE922F24}" type="presParOf" srcId="{DE7C8E21-C4ED-4FEA-982B-ACA0D698F69E}" destId="{05BF1DCF-AFE1-4319-A1DC-07267F6E7902}" srcOrd="10" destOrd="0" presId="urn:microsoft.com/office/officeart/2018/2/layout/IconCircleList"/>
    <dgm:cxn modelId="{4BEEFA88-AAEE-4814-A26D-28B4F8306A3C}" type="presParOf" srcId="{05BF1DCF-AFE1-4319-A1DC-07267F6E7902}" destId="{BA148C38-8A71-4EE5-ACF3-AEE17EACB046}" srcOrd="0" destOrd="0" presId="urn:microsoft.com/office/officeart/2018/2/layout/IconCircleList"/>
    <dgm:cxn modelId="{145AE884-7836-4DDB-AC91-B151AAED518A}" type="presParOf" srcId="{05BF1DCF-AFE1-4319-A1DC-07267F6E7902}" destId="{56972ACC-EAA2-471B-AC69-F0AE04C264BC}" srcOrd="1" destOrd="0" presId="urn:microsoft.com/office/officeart/2018/2/layout/IconCircleList"/>
    <dgm:cxn modelId="{78A3C0C9-D9DB-4221-A337-FFCEE40A7141}" type="presParOf" srcId="{05BF1DCF-AFE1-4319-A1DC-07267F6E7902}" destId="{C0CD11C2-8C3C-45B7-B2E2-DD351AAC1F97}" srcOrd="2" destOrd="0" presId="urn:microsoft.com/office/officeart/2018/2/layout/IconCircleList"/>
    <dgm:cxn modelId="{604CAD1F-02B3-4A77-8CCC-FC9076231268}" type="presParOf" srcId="{05BF1DCF-AFE1-4319-A1DC-07267F6E7902}" destId="{023C1EF1-73AF-4FD2-862F-5A011D9112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C0518-E422-4913-B084-F69C18EF53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6E831B-5468-41DD-9206-06422F3AFE75}">
      <dgm:prSet/>
      <dgm:spPr/>
      <dgm:t>
        <a:bodyPr/>
        <a:lstStyle/>
        <a:p>
          <a:pPr>
            <a:lnSpc>
              <a:spcPct val="100000"/>
            </a:lnSpc>
          </a:pPr>
          <a:r>
            <a:rPr lang="en-US" b="1" dirty="0"/>
            <a:t>History</a:t>
          </a:r>
          <a:endParaRPr lang="en-US" dirty="0"/>
        </a:p>
      </dgm:t>
    </dgm:pt>
    <dgm:pt modelId="{DFDA22A2-86A1-483A-925C-970DD9633430}" type="parTrans" cxnId="{F2718311-5681-42EF-973A-AD2F2B253819}">
      <dgm:prSet/>
      <dgm:spPr/>
      <dgm:t>
        <a:bodyPr/>
        <a:lstStyle/>
        <a:p>
          <a:endParaRPr lang="en-US"/>
        </a:p>
      </dgm:t>
    </dgm:pt>
    <dgm:pt modelId="{D68DF8E6-A3F7-4553-A1B8-A62921D01AFC}" type="sibTrans" cxnId="{F2718311-5681-42EF-973A-AD2F2B253819}">
      <dgm:prSet/>
      <dgm:spPr/>
      <dgm:t>
        <a:bodyPr/>
        <a:lstStyle/>
        <a:p>
          <a:endParaRPr lang="en-US"/>
        </a:p>
      </dgm:t>
    </dgm:pt>
    <dgm:pt modelId="{D723B462-A877-41F3-8D31-C2CCE8F33C4B}">
      <dgm:prSet/>
      <dgm:spPr/>
      <dgm:t>
        <a:bodyPr/>
        <a:lstStyle/>
        <a:p>
          <a:pPr>
            <a:lnSpc>
              <a:spcPct val="100000"/>
            </a:lnSpc>
          </a:pPr>
          <a:r>
            <a:rPr lang="en-US" b="1" dirty="0"/>
            <a:t>Competency</a:t>
          </a:r>
          <a:endParaRPr lang="en-US" dirty="0"/>
        </a:p>
      </dgm:t>
    </dgm:pt>
    <dgm:pt modelId="{D15AF9C9-BFBD-4BBB-A7E3-5CF288DA2473}" type="parTrans" cxnId="{9CDE1183-3579-46AF-AEC0-49E035893BB9}">
      <dgm:prSet/>
      <dgm:spPr/>
      <dgm:t>
        <a:bodyPr/>
        <a:lstStyle/>
        <a:p>
          <a:endParaRPr lang="en-US"/>
        </a:p>
      </dgm:t>
    </dgm:pt>
    <dgm:pt modelId="{FF1A37A1-CBF1-4BF5-969D-E20520ACEE87}" type="sibTrans" cxnId="{9CDE1183-3579-46AF-AEC0-49E035893BB9}">
      <dgm:prSet/>
      <dgm:spPr/>
      <dgm:t>
        <a:bodyPr/>
        <a:lstStyle/>
        <a:p>
          <a:endParaRPr lang="en-US"/>
        </a:p>
      </dgm:t>
    </dgm:pt>
    <dgm:pt modelId="{342D632B-038A-4715-B4C7-F636BF0A38F5}">
      <dgm:prSet/>
      <dgm:spPr/>
      <dgm:t>
        <a:bodyPr/>
        <a:lstStyle/>
        <a:p>
          <a:pPr>
            <a:lnSpc>
              <a:spcPct val="100000"/>
            </a:lnSpc>
          </a:pPr>
          <a:r>
            <a:rPr lang="en-US" b="1" dirty="0"/>
            <a:t>Experience</a:t>
          </a:r>
          <a:endParaRPr lang="en-US" dirty="0"/>
        </a:p>
      </dgm:t>
    </dgm:pt>
    <dgm:pt modelId="{8832779A-524F-4A5C-9305-B8A127D81B1A}" type="parTrans" cxnId="{2C83E81C-DDEB-44E5-AB2A-25635FC7E22C}">
      <dgm:prSet/>
      <dgm:spPr/>
      <dgm:t>
        <a:bodyPr/>
        <a:lstStyle/>
        <a:p>
          <a:endParaRPr lang="en-US"/>
        </a:p>
      </dgm:t>
    </dgm:pt>
    <dgm:pt modelId="{DAD22A1C-ACBC-41EB-BFB4-923D6BD2AE8F}" type="sibTrans" cxnId="{2C83E81C-DDEB-44E5-AB2A-25635FC7E22C}">
      <dgm:prSet/>
      <dgm:spPr/>
      <dgm:t>
        <a:bodyPr/>
        <a:lstStyle/>
        <a:p>
          <a:endParaRPr lang="en-US"/>
        </a:p>
      </dgm:t>
    </dgm:pt>
    <dgm:pt modelId="{0BB822A7-1235-4876-BAC2-F2A5E2A12380}">
      <dgm:prSet/>
      <dgm:spPr/>
      <dgm:t>
        <a:bodyPr/>
        <a:lstStyle/>
        <a:p>
          <a:pPr>
            <a:lnSpc>
              <a:spcPct val="100000"/>
            </a:lnSpc>
          </a:pPr>
          <a:r>
            <a:rPr lang="en-US" b="1" dirty="0"/>
            <a:t>No Audit Findings On Projects</a:t>
          </a:r>
          <a:endParaRPr lang="en-US" dirty="0"/>
        </a:p>
      </dgm:t>
    </dgm:pt>
    <dgm:pt modelId="{02F75D35-9155-45F1-BA14-1B6F76F6FE41}" type="parTrans" cxnId="{5E67C2F9-A05C-4FAF-A9BF-CFD63772614E}">
      <dgm:prSet/>
      <dgm:spPr/>
      <dgm:t>
        <a:bodyPr/>
        <a:lstStyle/>
        <a:p>
          <a:endParaRPr lang="en-US"/>
        </a:p>
      </dgm:t>
    </dgm:pt>
    <dgm:pt modelId="{10D52FE4-0099-428C-A9AC-882BAAE88B90}" type="sibTrans" cxnId="{5E67C2F9-A05C-4FAF-A9BF-CFD63772614E}">
      <dgm:prSet/>
      <dgm:spPr/>
      <dgm:t>
        <a:bodyPr/>
        <a:lstStyle/>
        <a:p>
          <a:endParaRPr lang="en-US"/>
        </a:p>
      </dgm:t>
    </dgm:pt>
    <dgm:pt modelId="{BE95D75E-2DCB-4270-B0FA-E834A0440F16}" type="pres">
      <dgm:prSet presAssocID="{DEAC0518-E422-4913-B084-F69C18EF5351}" presName="root" presStyleCnt="0">
        <dgm:presLayoutVars>
          <dgm:dir/>
          <dgm:resizeHandles val="exact"/>
        </dgm:presLayoutVars>
      </dgm:prSet>
      <dgm:spPr/>
    </dgm:pt>
    <dgm:pt modelId="{430B34EF-345F-4C54-8872-213B21C1CD52}" type="pres">
      <dgm:prSet presAssocID="{FB6E831B-5468-41DD-9206-06422F3AFE75}" presName="compNode" presStyleCnt="0"/>
      <dgm:spPr/>
    </dgm:pt>
    <dgm:pt modelId="{04F3ECEB-13FF-4F59-921D-52C323D67981}" type="pres">
      <dgm:prSet presAssocID="{FB6E831B-5468-41DD-9206-06422F3AFE75}" presName="bgRect" presStyleLbl="bgShp" presStyleIdx="0" presStyleCnt="4"/>
      <dgm:spPr/>
    </dgm:pt>
    <dgm:pt modelId="{D0955AC9-532F-4AA1-8D4F-CDA83D6E4C5A}" type="pres">
      <dgm:prSet presAssocID="{FB6E831B-5468-41DD-9206-06422F3AFE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42836F44-2481-4EF7-9636-A9430EB32F3F}" type="pres">
      <dgm:prSet presAssocID="{FB6E831B-5468-41DD-9206-06422F3AFE75}" presName="spaceRect" presStyleCnt="0"/>
      <dgm:spPr/>
    </dgm:pt>
    <dgm:pt modelId="{FC27034E-7547-477E-BACF-A967C8A366A6}" type="pres">
      <dgm:prSet presAssocID="{FB6E831B-5468-41DD-9206-06422F3AFE75}" presName="parTx" presStyleLbl="revTx" presStyleIdx="0" presStyleCnt="4">
        <dgm:presLayoutVars>
          <dgm:chMax val="0"/>
          <dgm:chPref val="0"/>
        </dgm:presLayoutVars>
      </dgm:prSet>
      <dgm:spPr/>
    </dgm:pt>
    <dgm:pt modelId="{C3AEBBCF-3146-450D-9256-402AD7615A2F}" type="pres">
      <dgm:prSet presAssocID="{D68DF8E6-A3F7-4553-A1B8-A62921D01AFC}" presName="sibTrans" presStyleCnt="0"/>
      <dgm:spPr/>
    </dgm:pt>
    <dgm:pt modelId="{F1BF1641-4991-45F9-8E77-AA44E309CAF5}" type="pres">
      <dgm:prSet presAssocID="{D723B462-A877-41F3-8D31-C2CCE8F33C4B}" presName="compNode" presStyleCnt="0"/>
      <dgm:spPr/>
    </dgm:pt>
    <dgm:pt modelId="{36B400FB-7EE8-4F8A-93FE-4F57C1E7A6DE}" type="pres">
      <dgm:prSet presAssocID="{D723B462-A877-41F3-8D31-C2CCE8F33C4B}" presName="bgRect" presStyleLbl="bgShp" presStyleIdx="1" presStyleCnt="4"/>
      <dgm:spPr/>
    </dgm:pt>
    <dgm:pt modelId="{8AE306F5-A4B6-40B5-9835-9DBB2102ACA1}" type="pres">
      <dgm:prSet presAssocID="{D723B462-A877-41F3-8D31-C2CCE8F33C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7325B47-8ABC-449C-BFD9-7FAEF3292430}" type="pres">
      <dgm:prSet presAssocID="{D723B462-A877-41F3-8D31-C2CCE8F33C4B}" presName="spaceRect" presStyleCnt="0"/>
      <dgm:spPr/>
    </dgm:pt>
    <dgm:pt modelId="{E35E81B4-181A-4BCA-B501-C45EAB77DCB6}" type="pres">
      <dgm:prSet presAssocID="{D723B462-A877-41F3-8D31-C2CCE8F33C4B}" presName="parTx" presStyleLbl="revTx" presStyleIdx="1" presStyleCnt="4">
        <dgm:presLayoutVars>
          <dgm:chMax val="0"/>
          <dgm:chPref val="0"/>
        </dgm:presLayoutVars>
      </dgm:prSet>
      <dgm:spPr/>
    </dgm:pt>
    <dgm:pt modelId="{4E5024C6-EFC3-49BE-819C-5C23E0BC812D}" type="pres">
      <dgm:prSet presAssocID="{FF1A37A1-CBF1-4BF5-969D-E20520ACEE87}" presName="sibTrans" presStyleCnt="0"/>
      <dgm:spPr/>
    </dgm:pt>
    <dgm:pt modelId="{349E58CF-B4D9-4541-BCCB-7664B642398A}" type="pres">
      <dgm:prSet presAssocID="{342D632B-038A-4715-B4C7-F636BF0A38F5}" presName="compNode" presStyleCnt="0"/>
      <dgm:spPr/>
    </dgm:pt>
    <dgm:pt modelId="{FC7D2243-F48D-4C34-A7F4-BB1E164A4EBE}" type="pres">
      <dgm:prSet presAssocID="{342D632B-038A-4715-B4C7-F636BF0A38F5}" presName="bgRect" presStyleLbl="bgShp" presStyleIdx="2" presStyleCnt="4"/>
      <dgm:spPr/>
    </dgm:pt>
    <dgm:pt modelId="{A747D388-57B1-48F7-8919-30DFD80EF8E2}" type="pres">
      <dgm:prSet presAssocID="{342D632B-038A-4715-B4C7-F636BF0A38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279D3840-7F3E-4882-825F-B0B2CCB6CB8D}" type="pres">
      <dgm:prSet presAssocID="{342D632B-038A-4715-B4C7-F636BF0A38F5}" presName="spaceRect" presStyleCnt="0"/>
      <dgm:spPr/>
    </dgm:pt>
    <dgm:pt modelId="{381F9761-6679-4C5B-AB15-1C88384B3B0D}" type="pres">
      <dgm:prSet presAssocID="{342D632B-038A-4715-B4C7-F636BF0A38F5}" presName="parTx" presStyleLbl="revTx" presStyleIdx="2" presStyleCnt="4">
        <dgm:presLayoutVars>
          <dgm:chMax val="0"/>
          <dgm:chPref val="0"/>
        </dgm:presLayoutVars>
      </dgm:prSet>
      <dgm:spPr/>
    </dgm:pt>
    <dgm:pt modelId="{673D2DE4-F6C1-4209-9A97-5642713756BE}" type="pres">
      <dgm:prSet presAssocID="{DAD22A1C-ACBC-41EB-BFB4-923D6BD2AE8F}" presName="sibTrans" presStyleCnt="0"/>
      <dgm:spPr/>
    </dgm:pt>
    <dgm:pt modelId="{93F1724A-E32F-491E-851E-BAA858FDC6BF}" type="pres">
      <dgm:prSet presAssocID="{0BB822A7-1235-4876-BAC2-F2A5E2A12380}" presName="compNode" presStyleCnt="0"/>
      <dgm:spPr/>
    </dgm:pt>
    <dgm:pt modelId="{2777B3DC-E883-4633-A60A-0C04885655BE}" type="pres">
      <dgm:prSet presAssocID="{0BB822A7-1235-4876-BAC2-F2A5E2A12380}" presName="bgRect" presStyleLbl="bgShp" presStyleIdx="3" presStyleCnt="4"/>
      <dgm:spPr/>
    </dgm:pt>
    <dgm:pt modelId="{051C8533-AF74-4A3A-8F69-21DFBF700AEE}" type="pres">
      <dgm:prSet presAssocID="{0BB822A7-1235-4876-BAC2-F2A5E2A123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D29383F-0666-4864-B680-90FD2EC54626}" type="pres">
      <dgm:prSet presAssocID="{0BB822A7-1235-4876-BAC2-F2A5E2A12380}" presName="spaceRect" presStyleCnt="0"/>
      <dgm:spPr/>
    </dgm:pt>
    <dgm:pt modelId="{40B072EA-FF20-49DD-A3DB-D31F00533A94}" type="pres">
      <dgm:prSet presAssocID="{0BB822A7-1235-4876-BAC2-F2A5E2A12380}" presName="parTx" presStyleLbl="revTx" presStyleIdx="3" presStyleCnt="4">
        <dgm:presLayoutVars>
          <dgm:chMax val="0"/>
          <dgm:chPref val="0"/>
        </dgm:presLayoutVars>
      </dgm:prSet>
      <dgm:spPr/>
    </dgm:pt>
  </dgm:ptLst>
  <dgm:cxnLst>
    <dgm:cxn modelId="{D7A38000-CC96-425D-91CB-06E09CC6125E}" type="presOf" srcId="{342D632B-038A-4715-B4C7-F636BF0A38F5}" destId="{381F9761-6679-4C5B-AB15-1C88384B3B0D}" srcOrd="0" destOrd="0" presId="urn:microsoft.com/office/officeart/2018/2/layout/IconVerticalSolidList"/>
    <dgm:cxn modelId="{F2718311-5681-42EF-973A-AD2F2B253819}" srcId="{DEAC0518-E422-4913-B084-F69C18EF5351}" destId="{FB6E831B-5468-41DD-9206-06422F3AFE75}" srcOrd="0" destOrd="0" parTransId="{DFDA22A2-86A1-483A-925C-970DD9633430}" sibTransId="{D68DF8E6-A3F7-4553-A1B8-A62921D01AFC}"/>
    <dgm:cxn modelId="{DB6DA419-9782-4601-8101-CCA52D49C413}" type="presOf" srcId="{DEAC0518-E422-4913-B084-F69C18EF5351}" destId="{BE95D75E-2DCB-4270-B0FA-E834A0440F16}" srcOrd="0" destOrd="0" presId="urn:microsoft.com/office/officeart/2018/2/layout/IconVerticalSolidList"/>
    <dgm:cxn modelId="{2C83E81C-DDEB-44E5-AB2A-25635FC7E22C}" srcId="{DEAC0518-E422-4913-B084-F69C18EF5351}" destId="{342D632B-038A-4715-B4C7-F636BF0A38F5}" srcOrd="2" destOrd="0" parTransId="{8832779A-524F-4A5C-9305-B8A127D81B1A}" sibTransId="{DAD22A1C-ACBC-41EB-BFB4-923D6BD2AE8F}"/>
    <dgm:cxn modelId="{3F45EE6B-B930-414F-BC50-AA31BA4FA0B5}" type="presOf" srcId="{FB6E831B-5468-41DD-9206-06422F3AFE75}" destId="{FC27034E-7547-477E-BACF-A967C8A366A6}" srcOrd="0" destOrd="0" presId="urn:microsoft.com/office/officeart/2018/2/layout/IconVerticalSolidList"/>
    <dgm:cxn modelId="{AB0D444D-1981-44F1-A97D-B9A91287CE8E}" type="presOf" srcId="{0BB822A7-1235-4876-BAC2-F2A5E2A12380}" destId="{40B072EA-FF20-49DD-A3DB-D31F00533A94}" srcOrd="0" destOrd="0" presId="urn:microsoft.com/office/officeart/2018/2/layout/IconVerticalSolidList"/>
    <dgm:cxn modelId="{9CDE1183-3579-46AF-AEC0-49E035893BB9}" srcId="{DEAC0518-E422-4913-B084-F69C18EF5351}" destId="{D723B462-A877-41F3-8D31-C2CCE8F33C4B}" srcOrd="1" destOrd="0" parTransId="{D15AF9C9-BFBD-4BBB-A7E3-5CF288DA2473}" sibTransId="{FF1A37A1-CBF1-4BF5-969D-E20520ACEE87}"/>
    <dgm:cxn modelId="{ED2168EB-6CDA-4011-BEE1-8E479888A0DF}" type="presOf" srcId="{D723B462-A877-41F3-8D31-C2CCE8F33C4B}" destId="{E35E81B4-181A-4BCA-B501-C45EAB77DCB6}" srcOrd="0" destOrd="0" presId="urn:microsoft.com/office/officeart/2018/2/layout/IconVerticalSolidList"/>
    <dgm:cxn modelId="{5E67C2F9-A05C-4FAF-A9BF-CFD63772614E}" srcId="{DEAC0518-E422-4913-B084-F69C18EF5351}" destId="{0BB822A7-1235-4876-BAC2-F2A5E2A12380}" srcOrd="3" destOrd="0" parTransId="{02F75D35-9155-45F1-BA14-1B6F76F6FE41}" sibTransId="{10D52FE4-0099-428C-A9AC-882BAAE88B90}"/>
    <dgm:cxn modelId="{F5FD7AFC-B6CA-404F-8BBF-5F634976F747}" type="presParOf" srcId="{BE95D75E-2DCB-4270-B0FA-E834A0440F16}" destId="{430B34EF-345F-4C54-8872-213B21C1CD52}" srcOrd="0" destOrd="0" presId="urn:microsoft.com/office/officeart/2018/2/layout/IconVerticalSolidList"/>
    <dgm:cxn modelId="{42A6A106-52CC-4979-AE28-63A59C949555}" type="presParOf" srcId="{430B34EF-345F-4C54-8872-213B21C1CD52}" destId="{04F3ECEB-13FF-4F59-921D-52C323D67981}" srcOrd="0" destOrd="0" presId="urn:microsoft.com/office/officeart/2018/2/layout/IconVerticalSolidList"/>
    <dgm:cxn modelId="{5958AFA1-5C3E-4312-B8A4-28D559273548}" type="presParOf" srcId="{430B34EF-345F-4C54-8872-213B21C1CD52}" destId="{D0955AC9-532F-4AA1-8D4F-CDA83D6E4C5A}" srcOrd="1" destOrd="0" presId="urn:microsoft.com/office/officeart/2018/2/layout/IconVerticalSolidList"/>
    <dgm:cxn modelId="{297C0058-EF4C-433B-8E49-E5C4F9DAC035}" type="presParOf" srcId="{430B34EF-345F-4C54-8872-213B21C1CD52}" destId="{42836F44-2481-4EF7-9636-A9430EB32F3F}" srcOrd="2" destOrd="0" presId="urn:microsoft.com/office/officeart/2018/2/layout/IconVerticalSolidList"/>
    <dgm:cxn modelId="{34FD6500-473F-4A2B-8EC0-87B71C9AA5A2}" type="presParOf" srcId="{430B34EF-345F-4C54-8872-213B21C1CD52}" destId="{FC27034E-7547-477E-BACF-A967C8A366A6}" srcOrd="3" destOrd="0" presId="urn:microsoft.com/office/officeart/2018/2/layout/IconVerticalSolidList"/>
    <dgm:cxn modelId="{AC00BC52-0BE5-4499-AAB2-5531B3E8AC8B}" type="presParOf" srcId="{BE95D75E-2DCB-4270-B0FA-E834A0440F16}" destId="{C3AEBBCF-3146-450D-9256-402AD7615A2F}" srcOrd="1" destOrd="0" presId="urn:microsoft.com/office/officeart/2018/2/layout/IconVerticalSolidList"/>
    <dgm:cxn modelId="{E11F7BAA-0C19-4DA9-9259-386E9B94790D}" type="presParOf" srcId="{BE95D75E-2DCB-4270-B0FA-E834A0440F16}" destId="{F1BF1641-4991-45F9-8E77-AA44E309CAF5}" srcOrd="2" destOrd="0" presId="urn:microsoft.com/office/officeart/2018/2/layout/IconVerticalSolidList"/>
    <dgm:cxn modelId="{163E47CA-744A-4E9C-B8B5-6A5989178B66}" type="presParOf" srcId="{F1BF1641-4991-45F9-8E77-AA44E309CAF5}" destId="{36B400FB-7EE8-4F8A-93FE-4F57C1E7A6DE}" srcOrd="0" destOrd="0" presId="urn:microsoft.com/office/officeart/2018/2/layout/IconVerticalSolidList"/>
    <dgm:cxn modelId="{31D3ADD0-CA5B-4573-8B02-DFD97CAA5094}" type="presParOf" srcId="{F1BF1641-4991-45F9-8E77-AA44E309CAF5}" destId="{8AE306F5-A4B6-40B5-9835-9DBB2102ACA1}" srcOrd="1" destOrd="0" presId="urn:microsoft.com/office/officeart/2018/2/layout/IconVerticalSolidList"/>
    <dgm:cxn modelId="{8408B177-9E1D-481D-A1D5-FDC1BE4F3AE8}" type="presParOf" srcId="{F1BF1641-4991-45F9-8E77-AA44E309CAF5}" destId="{07325B47-8ABC-449C-BFD9-7FAEF3292430}" srcOrd="2" destOrd="0" presId="urn:microsoft.com/office/officeart/2018/2/layout/IconVerticalSolidList"/>
    <dgm:cxn modelId="{DC1FDC93-E357-4360-AC87-03D935D3749E}" type="presParOf" srcId="{F1BF1641-4991-45F9-8E77-AA44E309CAF5}" destId="{E35E81B4-181A-4BCA-B501-C45EAB77DCB6}" srcOrd="3" destOrd="0" presId="urn:microsoft.com/office/officeart/2018/2/layout/IconVerticalSolidList"/>
    <dgm:cxn modelId="{69EB8206-19A4-4B0C-BEA4-E56EE997BF4A}" type="presParOf" srcId="{BE95D75E-2DCB-4270-B0FA-E834A0440F16}" destId="{4E5024C6-EFC3-49BE-819C-5C23E0BC812D}" srcOrd="3" destOrd="0" presId="urn:microsoft.com/office/officeart/2018/2/layout/IconVerticalSolidList"/>
    <dgm:cxn modelId="{F811E63C-5B9E-48EA-A957-58E7B33525BE}" type="presParOf" srcId="{BE95D75E-2DCB-4270-B0FA-E834A0440F16}" destId="{349E58CF-B4D9-4541-BCCB-7664B642398A}" srcOrd="4" destOrd="0" presId="urn:microsoft.com/office/officeart/2018/2/layout/IconVerticalSolidList"/>
    <dgm:cxn modelId="{D2951C22-B86F-4790-B081-2636904906E7}" type="presParOf" srcId="{349E58CF-B4D9-4541-BCCB-7664B642398A}" destId="{FC7D2243-F48D-4C34-A7F4-BB1E164A4EBE}" srcOrd="0" destOrd="0" presId="urn:microsoft.com/office/officeart/2018/2/layout/IconVerticalSolidList"/>
    <dgm:cxn modelId="{2937E41D-3676-4C91-AC3C-E972252F15A1}" type="presParOf" srcId="{349E58CF-B4D9-4541-BCCB-7664B642398A}" destId="{A747D388-57B1-48F7-8919-30DFD80EF8E2}" srcOrd="1" destOrd="0" presId="urn:microsoft.com/office/officeart/2018/2/layout/IconVerticalSolidList"/>
    <dgm:cxn modelId="{556EFF78-0292-4FCF-AFBA-09BEF6944207}" type="presParOf" srcId="{349E58CF-B4D9-4541-BCCB-7664B642398A}" destId="{279D3840-7F3E-4882-825F-B0B2CCB6CB8D}" srcOrd="2" destOrd="0" presId="urn:microsoft.com/office/officeart/2018/2/layout/IconVerticalSolidList"/>
    <dgm:cxn modelId="{1253C5BB-153D-4061-BE26-A948B5AA894F}" type="presParOf" srcId="{349E58CF-B4D9-4541-BCCB-7664B642398A}" destId="{381F9761-6679-4C5B-AB15-1C88384B3B0D}" srcOrd="3" destOrd="0" presId="urn:microsoft.com/office/officeart/2018/2/layout/IconVerticalSolidList"/>
    <dgm:cxn modelId="{0F1888C3-6018-4903-81B6-E9EC4E19A729}" type="presParOf" srcId="{BE95D75E-2DCB-4270-B0FA-E834A0440F16}" destId="{673D2DE4-F6C1-4209-9A97-5642713756BE}" srcOrd="5" destOrd="0" presId="urn:microsoft.com/office/officeart/2018/2/layout/IconVerticalSolidList"/>
    <dgm:cxn modelId="{14D35D7F-958C-403D-91C1-BF43EDBEB598}" type="presParOf" srcId="{BE95D75E-2DCB-4270-B0FA-E834A0440F16}" destId="{93F1724A-E32F-491E-851E-BAA858FDC6BF}" srcOrd="6" destOrd="0" presId="urn:microsoft.com/office/officeart/2018/2/layout/IconVerticalSolidList"/>
    <dgm:cxn modelId="{1681E6A7-ACFA-4DC6-9856-9B40EE51F318}" type="presParOf" srcId="{93F1724A-E32F-491E-851E-BAA858FDC6BF}" destId="{2777B3DC-E883-4633-A60A-0C04885655BE}" srcOrd="0" destOrd="0" presId="urn:microsoft.com/office/officeart/2018/2/layout/IconVerticalSolidList"/>
    <dgm:cxn modelId="{72526F72-9A17-49A0-AA71-A9F32B55D66E}" type="presParOf" srcId="{93F1724A-E32F-491E-851E-BAA858FDC6BF}" destId="{051C8533-AF74-4A3A-8F69-21DFBF700AEE}" srcOrd="1" destOrd="0" presId="urn:microsoft.com/office/officeart/2018/2/layout/IconVerticalSolidList"/>
    <dgm:cxn modelId="{A996A37A-7389-4210-815B-7F657DB7ED93}" type="presParOf" srcId="{93F1724A-E32F-491E-851E-BAA858FDC6BF}" destId="{2D29383F-0666-4864-B680-90FD2EC54626}" srcOrd="2" destOrd="0" presId="urn:microsoft.com/office/officeart/2018/2/layout/IconVerticalSolidList"/>
    <dgm:cxn modelId="{7F263041-5D77-49C2-8F6F-492BAE5FC047}" type="presParOf" srcId="{93F1724A-E32F-491E-851E-BAA858FDC6BF}" destId="{40B072EA-FF20-49DD-A3DB-D31F00533A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99D5-F29F-4E7D-8136-B86B9DE5A920}">
      <dsp:nvSpPr>
        <dsp:cNvPr id="0" name=""/>
        <dsp:cNvSpPr/>
      </dsp:nvSpPr>
      <dsp:spPr>
        <a:xfrm>
          <a:off x="0" y="5981"/>
          <a:ext cx="4992577" cy="8037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19618-A4C9-4F21-BC88-DED49E1D00ED}">
      <dsp:nvSpPr>
        <dsp:cNvPr id="0" name=""/>
        <dsp:cNvSpPr/>
      </dsp:nvSpPr>
      <dsp:spPr>
        <a:xfrm>
          <a:off x="243143" y="186831"/>
          <a:ext cx="442078" cy="442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013C42-563A-418B-B04F-1E27B8637788}">
      <dsp:nvSpPr>
        <dsp:cNvPr id="0" name=""/>
        <dsp:cNvSpPr/>
      </dsp:nvSpPr>
      <dsp:spPr>
        <a:xfrm>
          <a:off x="928364" y="5981"/>
          <a:ext cx="4063304"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Founded in 1928</a:t>
          </a:r>
        </a:p>
      </dsp:txBody>
      <dsp:txXfrm>
        <a:off x="928364" y="5981"/>
        <a:ext cx="4063304" cy="803779"/>
      </dsp:txXfrm>
    </dsp:sp>
    <dsp:sp modelId="{277C6DA3-0BA9-4A25-9803-8A4E6CBF73FA}">
      <dsp:nvSpPr>
        <dsp:cNvPr id="0" name=""/>
        <dsp:cNvSpPr/>
      </dsp:nvSpPr>
      <dsp:spPr>
        <a:xfrm>
          <a:off x="0" y="1010705"/>
          <a:ext cx="4992577" cy="1060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F607A-EF0A-4FB4-9D10-CD05DDFD01EE}">
      <dsp:nvSpPr>
        <dsp:cNvPr id="0" name=""/>
        <dsp:cNvSpPr/>
      </dsp:nvSpPr>
      <dsp:spPr>
        <a:xfrm>
          <a:off x="243143" y="1319874"/>
          <a:ext cx="442078" cy="442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1C0385-2807-4BA7-B5AB-F0087EBA81CF}">
      <dsp:nvSpPr>
        <dsp:cNvPr id="0" name=""/>
        <dsp:cNvSpPr/>
      </dsp:nvSpPr>
      <dsp:spPr>
        <a:xfrm>
          <a:off x="928364" y="1139024"/>
          <a:ext cx="2246659"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Comprised of 22 Schools:</a:t>
          </a:r>
        </a:p>
      </dsp:txBody>
      <dsp:txXfrm>
        <a:off x="928364" y="1139024"/>
        <a:ext cx="2246659" cy="803779"/>
      </dsp:txXfrm>
    </dsp:sp>
    <dsp:sp modelId="{9E003EFA-319F-47AF-82DD-23A307038834}">
      <dsp:nvSpPr>
        <dsp:cNvPr id="0" name=""/>
        <dsp:cNvSpPr/>
      </dsp:nvSpPr>
      <dsp:spPr>
        <a:xfrm>
          <a:off x="3175024" y="1024429"/>
          <a:ext cx="1816644" cy="103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488950">
            <a:lnSpc>
              <a:spcPct val="100000"/>
            </a:lnSpc>
            <a:spcBef>
              <a:spcPct val="0"/>
            </a:spcBef>
            <a:spcAft>
              <a:spcPct val="35000"/>
            </a:spcAft>
            <a:buNone/>
          </a:pPr>
          <a:r>
            <a:rPr lang="en-US" sz="1100" kern="1200" dirty="0"/>
            <a:t>16 Elementary Schools</a:t>
          </a:r>
        </a:p>
        <a:p>
          <a:pPr marL="0" lvl="0" indent="0" algn="l" defTabSz="488950">
            <a:lnSpc>
              <a:spcPct val="100000"/>
            </a:lnSpc>
            <a:spcBef>
              <a:spcPct val="0"/>
            </a:spcBef>
            <a:spcAft>
              <a:spcPct val="35000"/>
            </a:spcAft>
            <a:buNone/>
          </a:pPr>
          <a:r>
            <a:rPr lang="en-US" sz="1100" kern="1200" dirty="0"/>
            <a:t>3 Middle Schools</a:t>
          </a:r>
        </a:p>
        <a:p>
          <a:pPr marL="0" lvl="0" indent="0" algn="l" defTabSz="488950">
            <a:lnSpc>
              <a:spcPct val="100000"/>
            </a:lnSpc>
            <a:spcBef>
              <a:spcPct val="0"/>
            </a:spcBef>
            <a:spcAft>
              <a:spcPct val="35000"/>
            </a:spcAft>
            <a:buNone/>
          </a:pPr>
          <a:r>
            <a:rPr lang="en-US" sz="1100" kern="1200" dirty="0"/>
            <a:t>3 High Schools</a:t>
          </a:r>
        </a:p>
        <a:p>
          <a:pPr marL="0" lvl="0" indent="0" algn="l" defTabSz="488950">
            <a:lnSpc>
              <a:spcPct val="100000"/>
            </a:lnSpc>
            <a:spcBef>
              <a:spcPct val="0"/>
            </a:spcBef>
            <a:spcAft>
              <a:spcPct val="35000"/>
            </a:spcAft>
            <a:buNone/>
          </a:pPr>
          <a:r>
            <a:rPr lang="en-US" sz="1100" kern="1200" dirty="0"/>
            <a:t>Numerous Special Programs</a:t>
          </a:r>
        </a:p>
      </dsp:txBody>
      <dsp:txXfrm>
        <a:off x="3175024" y="1024429"/>
        <a:ext cx="1816644" cy="1032968"/>
      </dsp:txXfrm>
    </dsp:sp>
    <dsp:sp modelId="{1AFFECDB-7FF3-4077-A46B-25A560077761}">
      <dsp:nvSpPr>
        <dsp:cNvPr id="0" name=""/>
        <dsp:cNvSpPr/>
      </dsp:nvSpPr>
      <dsp:spPr>
        <a:xfrm>
          <a:off x="0" y="2272067"/>
          <a:ext cx="4992577" cy="8037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A20B9-BA83-487B-9848-EFD761D6B976}">
      <dsp:nvSpPr>
        <dsp:cNvPr id="0" name=""/>
        <dsp:cNvSpPr/>
      </dsp:nvSpPr>
      <dsp:spPr>
        <a:xfrm>
          <a:off x="243143" y="2452918"/>
          <a:ext cx="442078" cy="442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B58643-729F-4DF3-8247-12529691E2D9}">
      <dsp:nvSpPr>
        <dsp:cNvPr id="0" name=""/>
        <dsp:cNvSpPr/>
      </dsp:nvSpPr>
      <dsp:spPr>
        <a:xfrm>
          <a:off x="928364" y="2272067"/>
          <a:ext cx="4063304"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Approximately 13,000 students</a:t>
          </a:r>
        </a:p>
      </dsp:txBody>
      <dsp:txXfrm>
        <a:off x="928364" y="2272067"/>
        <a:ext cx="4063304" cy="803779"/>
      </dsp:txXfrm>
    </dsp:sp>
    <dsp:sp modelId="{0597EB54-E62C-482D-AE59-2FCB8960582A}">
      <dsp:nvSpPr>
        <dsp:cNvPr id="0" name=""/>
        <dsp:cNvSpPr/>
      </dsp:nvSpPr>
      <dsp:spPr>
        <a:xfrm>
          <a:off x="0" y="3276791"/>
          <a:ext cx="4992577" cy="80377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B7E3A-34B6-426F-8C7F-D8374AFFA3AD}">
      <dsp:nvSpPr>
        <dsp:cNvPr id="0" name=""/>
        <dsp:cNvSpPr/>
      </dsp:nvSpPr>
      <dsp:spPr>
        <a:xfrm>
          <a:off x="243143" y="3457642"/>
          <a:ext cx="442078" cy="442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7EAD2F-ECD0-4CC0-9CD6-DE782FA2706F}">
      <dsp:nvSpPr>
        <dsp:cNvPr id="0" name=""/>
        <dsp:cNvSpPr/>
      </dsp:nvSpPr>
      <dsp:spPr>
        <a:xfrm>
          <a:off x="928364" y="3276791"/>
          <a:ext cx="4063304"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Over 1,500 employees</a:t>
          </a:r>
        </a:p>
      </dsp:txBody>
      <dsp:txXfrm>
        <a:off x="928364" y="3276791"/>
        <a:ext cx="4063304" cy="803779"/>
      </dsp:txXfrm>
    </dsp:sp>
    <dsp:sp modelId="{AACF4453-F05D-42E1-9673-2E3F77AF094A}">
      <dsp:nvSpPr>
        <dsp:cNvPr id="0" name=""/>
        <dsp:cNvSpPr/>
      </dsp:nvSpPr>
      <dsp:spPr>
        <a:xfrm>
          <a:off x="0" y="4281515"/>
          <a:ext cx="4992577" cy="80377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512F4-F21E-47C1-A689-51BBEE917234}">
      <dsp:nvSpPr>
        <dsp:cNvPr id="0" name=""/>
        <dsp:cNvSpPr/>
      </dsp:nvSpPr>
      <dsp:spPr>
        <a:xfrm>
          <a:off x="243143" y="4462365"/>
          <a:ext cx="442078" cy="442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2DAE12-509F-48AF-838B-BD79E40B10F5}">
      <dsp:nvSpPr>
        <dsp:cNvPr id="0" name=""/>
        <dsp:cNvSpPr/>
      </dsp:nvSpPr>
      <dsp:spPr>
        <a:xfrm>
          <a:off x="928364" y="4281515"/>
          <a:ext cx="4063304"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Serving Pre-K thru 12</a:t>
          </a:r>
          <a:r>
            <a:rPr lang="en-US" sz="1900" kern="1200" baseline="30000" dirty="0"/>
            <a:t>th</a:t>
          </a:r>
          <a:r>
            <a:rPr lang="en-US" sz="1900" kern="1200" dirty="0"/>
            <a:t> grade</a:t>
          </a:r>
        </a:p>
      </dsp:txBody>
      <dsp:txXfrm>
        <a:off x="928364" y="4281515"/>
        <a:ext cx="4063304" cy="803779"/>
      </dsp:txXfrm>
    </dsp:sp>
    <dsp:sp modelId="{7612BD87-A270-44BF-A294-B03F160FA5C5}">
      <dsp:nvSpPr>
        <dsp:cNvPr id="0" name=""/>
        <dsp:cNvSpPr/>
      </dsp:nvSpPr>
      <dsp:spPr>
        <a:xfrm>
          <a:off x="0" y="5286239"/>
          <a:ext cx="4992577" cy="8037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05AD1-66EA-4D14-9455-BE25C393E82D}">
      <dsp:nvSpPr>
        <dsp:cNvPr id="0" name=""/>
        <dsp:cNvSpPr/>
      </dsp:nvSpPr>
      <dsp:spPr>
        <a:xfrm>
          <a:off x="243143" y="5467089"/>
          <a:ext cx="442078" cy="442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FD6BF-52C8-49DA-90E1-193F2687E3F1}">
      <dsp:nvSpPr>
        <dsp:cNvPr id="0" name=""/>
        <dsp:cNvSpPr/>
      </dsp:nvSpPr>
      <dsp:spPr>
        <a:xfrm>
          <a:off x="928364" y="5286239"/>
          <a:ext cx="4063304" cy="80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7" tIns="85067" rIns="85067" bIns="85067" numCol="1" spcCol="1270" anchor="ctr" anchorCtr="0">
          <a:noAutofit/>
        </a:bodyPr>
        <a:lstStyle/>
        <a:p>
          <a:pPr marL="0" lvl="0" indent="0" algn="l" defTabSz="844550">
            <a:lnSpc>
              <a:spcPct val="100000"/>
            </a:lnSpc>
            <a:spcBef>
              <a:spcPct val="0"/>
            </a:spcBef>
            <a:spcAft>
              <a:spcPct val="35000"/>
            </a:spcAft>
            <a:buNone/>
          </a:pPr>
          <a:r>
            <a:rPr lang="en-US" sz="1900" kern="1200" dirty="0"/>
            <a:t>One of the largest districts in Pierce County</a:t>
          </a:r>
        </a:p>
      </dsp:txBody>
      <dsp:txXfrm>
        <a:off x="928364" y="5286239"/>
        <a:ext cx="4063304" cy="80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A9F6-741F-4CE0-B30F-60666C12B4EC}">
      <dsp:nvSpPr>
        <dsp:cNvPr id="0" name=""/>
        <dsp:cNvSpPr/>
      </dsp:nvSpPr>
      <dsp:spPr>
        <a:xfrm>
          <a:off x="427262" y="68811"/>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C7CC5-8143-4A3D-8952-13527BC82476}">
      <dsp:nvSpPr>
        <dsp:cNvPr id="0" name=""/>
        <dsp:cNvSpPr/>
      </dsp:nvSpPr>
      <dsp:spPr>
        <a:xfrm>
          <a:off x="632375" y="273924"/>
          <a:ext cx="566503" cy="566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375861-419D-429F-83A4-FB743C7C05B5}">
      <dsp:nvSpPr>
        <dsp:cNvPr id="0" name=""/>
        <dsp:cNvSpPr/>
      </dsp:nvSpPr>
      <dsp:spPr>
        <a:xfrm>
          <a:off x="1723110" y="228604"/>
          <a:ext cx="2302291" cy="97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Programmatic need is better solved by being able to develop multiple plans concurrently, and leveraging phased work using GC/CM method</a:t>
          </a:r>
        </a:p>
      </dsp:txBody>
      <dsp:txXfrm>
        <a:off x="1723110" y="228604"/>
        <a:ext cx="2302291" cy="976729"/>
      </dsp:txXfrm>
    </dsp:sp>
    <dsp:sp modelId="{0D842068-AA4C-4CD3-A61F-B65E41E07936}">
      <dsp:nvSpPr>
        <dsp:cNvPr id="0" name=""/>
        <dsp:cNvSpPr/>
      </dsp:nvSpPr>
      <dsp:spPr>
        <a:xfrm>
          <a:off x="4316739" y="68811"/>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AF3029-4F12-4E7F-B59D-5D23D043799F}">
      <dsp:nvSpPr>
        <dsp:cNvPr id="0" name=""/>
        <dsp:cNvSpPr/>
      </dsp:nvSpPr>
      <dsp:spPr>
        <a:xfrm>
          <a:off x="4521852" y="273924"/>
          <a:ext cx="566503" cy="566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EF3265-874D-4937-9446-DF3A78741693}">
      <dsp:nvSpPr>
        <dsp:cNvPr id="0" name=""/>
        <dsp:cNvSpPr/>
      </dsp:nvSpPr>
      <dsp:spPr>
        <a:xfrm>
          <a:off x="5563088" y="228604"/>
          <a:ext cx="2302291" cy="97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br>
            <a:rPr lang="en-US" sz="1100" kern="1200" dirty="0"/>
          </a:br>
          <a:r>
            <a:rPr lang="en-US" sz="1600" kern="1200" dirty="0"/>
            <a:t>Allows for more Integrated Project Delivery, </a:t>
          </a:r>
          <a:r>
            <a:rPr lang="en-US" sz="1600" b="0" i="0" kern="1200" dirty="0"/>
            <a:t>optimizing project results, and maximizing efficiency throughout all phases of design and construction.</a:t>
          </a:r>
        </a:p>
        <a:p>
          <a:pPr marL="0" lvl="0" indent="0" algn="l" defTabSz="488950">
            <a:spcBef>
              <a:spcPct val="0"/>
            </a:spcBef>
            <a:spcAft>
              <a:spcPct val="35000"/>
            </a:spcAft>
            <a:buNone/>
          </a:pPr>
          <a:endParaRPr lang="en-US" sz="1100" kern="1200" dirty="0"/>
        </a:p>
      </dsp:txBody>
      <dsp:txXfrm>
        <a:off x="5563088" y="228604"/>
        <a:ext cx="2302291" cy="976729"/>
      </dsp:txXfrm>
    </dsp:sp>
    <dsp:sp modelId="{AE24853D-7070-4996-A580-8E0DCCE6A7C7}">
      <dsp:nvSpPr>
        <dsp:cNvPr id="0" name=""/>
        <dsp:cNvSpPr/>
      </dsp:nvSpPr>
      <dsp:spPr>
        <a:xfrm>
          <a:off x="427262" y="1835735"/>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D5481-51DF-4250-A3C4-BD43F911A087}">
      <dsp:nvSpPr>
        <dsp:cNvPr id="0" name=""/>
        <dsp:cNvSpPr/>
      </dsp:nvSpPr>
      <dsp:spPr>
        <a:xfrm>
          <a:off x="632375" y="2040848"/>
          <a:ext cx="566503" cy="566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17B30E-9E15-4DFA-8E6E-9E8A04AB4889}">
      <dsp:nvSpPr>
        <dsp:cNvPr id="0" name=""/>
        <dsp:cNvSpPr/>
      </dsp:nvSpPr>
      <dsp:spPr>
        <a:xfrm>
          <a:off x="1613291" y="2027330"/>
          <a:ext cx="2302291" cy="593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Provides greater flexibility with timing of projects</a:t>
          </a:r>
        </a:p>
      </dsp:txBody>
      <dsp:txXfrm>
        <a:off x="1613291" y="2027330"/>
        <a:ext cx="2302291" cy="593539"/>
      </dsp:txXfrm>
    </dsp:sp>
    <dsp:sp modelId="{D41D7D97-8B1E-46BC-99F4-10D52D2B55E7}">
      <dsp:nvSpPr>
        <dsp:cNvPr id="0" name=""/>
        <dsp:cNvSpPr/>
      </dsp:nvSpPr>
      <dsp:spPr>
        <a:xfrm>
          <a:off x="4316739" y="1835735"/>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2740D-03D5-4B10-B150-38128C18BFC1}">
      <dsp:nvSpPr>
        <dsp:cNvPr id="0" name=""/>
        <dsp:cNvSpPr/>
      </dsp:nvSpPr>
      <dsp:spPr>
        <a:xfrm>
          <a:off x="4521852" y="2040848"/>
          <a:ext cx="566503" cy="566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9F7D61-DE1B-4EB4-A181-7B6BB49902DD}">
      <dsp:nvSpPr>
        <dsp:cNvPr id="0" name=""/>
        <dsp:cNvSpPr/>
      </dsp:nvSpPr>
      <dsp:spPr>
        <a:xfrm>
          <a:off x="5502768" y="2027330"/>
          <a:ext cx="2302291" cy="593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Reduces overall cost to Agency for project development</a:t>
          </a:r>
        </a:p>
      </dsp:txBody>
      <dsp:txXfrm>
        <a:off x="5502768" y="2027330"/>
        <a:ext cx="2302291" cy="593539"/>
      </dsp:txXfrm>
    </dsp:sp>
    <dsp:sp modelId="{DACCB157-D0FF-4AC2-BCC5-E1D10804F8F4}">
      <dsp:nvSpPr>
        <dsp:cNvPr id="0" name=""/>
        <dsp:cNvSpPr/>
      </dsp:nvSpPr>
      <dsp:spPr>
        <a:xfrm>
          <a:off x="427262" y="3602658"/>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CCAAB-D18D-4932-ABBE-0DA75E03683B}">
      <dsp:nvSpPr>
        <dsp:cNvPr id="0" name=""/>
        <dsp:cNvSpPr/>
      </dsp:nvSpPr>
      <dsp:spPr>
        <a:xfrm>
          <a:off x="632375" y="3807772"/>
          <a:ext cx="566503" cy="566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197FC-8BBC-45F6-8B92-5D321D7B6EE4}">
      <dsp:nvSpPr>
        <dsp:cNvPr id="0" name=""/>
        <dsp:cNvSpPr/>
      </dsp:nvSpPr>
      <dsp:spPr>
        <a:xfrm>
          <a:off x="1613291" y="3602658"/>
          <a:ext cx="2302291" cy="97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a:p>
      </dsp:txBody>
      <dsp:txXfrm>
        <a:off x="1613291" y="3602658"/>
        <a:ext cx="2302291" cy="976729"/>
      </dsp:txXfrm>
    </dsp:sp>
    <dsp:sp modelId="{BA148C38-8A71-4EE5-ACF3-AEE17EACB046}">
      <dsp:nvSpPr>
        <dsp:cNvPr id="0" name=""/>
        <dsp:cNvSpPr/>
      </dsp:nvSpPr>
      <dsp:spPr>
        <a:xfrm>
          <a:off x="4316739" y="3602658"/>
          <a:ext cx="976729" cy="976729"/>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72ACC-EAA2-471B-AC69-F0AE04C264BC}">
      <dsp:nvSpPr>
        <dsp:cNvPr id="0" name=""/>
        <dsp:cNvSpPr/>
      </dsp:nvSpPr>
      <dsp:spPr>
        <a:xfrm>
          <a:off x="4520521" y="3835887"/>
          <a:ext cx="566503" cy="5665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3C1EF1-73AF-4FD2-862F-5A011D91124E}">
      <dsp:nvSpPr>
        <dsp:cNvPr id="0" name=""/>
        <dsp:cNvSpPr/>
      </dsp:nvSpPr>
      <dsp:spPr>
        <a:xfrm>
          <a:off x="5581633" y="3914787"/>
          <a:ext cx="1964890" cy="30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endParaRPr lang="en-US" sz="2100" kern="1200" dirty="0"/>
        </a:p>
      </dsp:txBody>
      <dsp:txXfrm>
        <a:off x="5581633" y="3914787"/>
        <a:ext cx="1964890" cy="309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ECEB-13FF-4F59-921D-52C323D67981}">
      <dsp:nvSpPr>
        <dsp:cNvPr id="0" name=""/>
        <dsp:cNvSpPr/>
      </dsp:nvSpPr>
      <dsp:spPr>
        <a:xfrm>
          <a:off x="0" y="2042"/>
          <a:ext cx="4992687"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55AC9-532F-4AA1-8D4F-CDA83D6E4C5A}">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27034E-7547-477E-BACF-A967C8A366A6}">
      <dsp:nvSpPr>
        <dsp:cNvPr id="0" name=""/>
        <dsp:cNvSpPr/>
      </dsp:nvSpPr>
      <dsp:spPr>
        <a:xfrm>
          <a:off x="1195647" y="2042"/>
          <a:ext cx="3797039"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b="1" kern="1200" dirty="0"/>
            <a:t>History</a:t>
          </a:r>
          <a:endParaRPr lang="en-US" sz="2200" kern="1200" dirty="0"/>
        </a:p>
      </dsp:txBody>
      <dsp:txXfrm>
        <a:off x="1195647" y="2042"/>
        <a:ext cx="3797039" cy="1035192"/>
      </dsp:txXfrm>
    </dsp:sp>
    <dsp:sp modelId="{36B400FB-7EE8-4F8A-93FE-4F57C1E7A6DE}">
      <dsp:nvSpPr>
        <dsp:cNvPr id="0" name=""/>
        <dsp:cNvSpPr/>
      </dsp:nvSpPr>
      <dsp:spPr>
        <a:xfrm>
          <a:off x="0" y="1296033"/>
          <a:ext cx="4992687"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306F5-A4B6-40B5-9835-9DBB2102ACA1}">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5E81B4-181A-4BCA-B501-C45EAB77DCB6}">
      <dsp:nvSpPr>
        <dsp:cNvPr id="0" name=""/>
        <dsp:cNvSpPr/>
      </dsp:nvSpPr>
      <dsp:spPr>
        <a:xfrm>
          <a:off x="1195647" y="1296033"/>
          <a:ext cx="3797039"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b="1" kern="1200" dirty="0"/>
            <a:t>Competency</a:t>
          </a:r>
          <a:endParaRPr lang="en-US" sz="2200" kern="1200" dirty="0"/>
        </a:p>
      </dsp:txBody>
      <dsp:txXfrm>
        <a:off x="1195647" y="1296033"/>
        <a:ext cx="3797039" cy="1035192"/>
      </dsp:txXfrm>
    </dsp:sp>
    <dsp:sp modelId="{FC7D2243-F48D-4C34-A7F4-BB1E164A4EBE}">
      <dsp:nvSpPr>
        <dsp:cNvPr id="0" name=""/>
        <dsp:cNvSpPr/>
      </dsp:nvSpPr>
      <dsp:spPr>
        <a:xfrm>
          <a:off x="0" y="2590024"/>
          <a:ext cx="4992687"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7D388-57B1-48F7-8919-30DFD80EF8E2}">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1F9761-6679-4C5B-AB15-1C88384B3B0D}">
      <dsp:nvSpPr>
        <dsp:cNvPr id="0" name=""/>
        <dsp:cNvSpPr/>
      </dsp:nvSpPr>
      <dsp:spPr>
        <a:xfrm>
          <a:off x="1195647" y="2590024"/>
          <a:ext cx="3797039"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b="1" kern="1200" dirty="0"/>
            <a:t>Experience</a:t>
          </a:r>
          <a:endParaRPr lang="en-US" sz="2200" kern="1200" dirty="0"/>
        </a:p>
      </dsp:txBody>
      <dsp:txXfrm>
        <a:off x="1195647" y="2590024"/>
        <a:ext cx="3797039" cy="1035192"/>
      </dsp:txXfrm>
    </dsp:sp>
    <dsp:sp modelId="{2777B3DC-E883-4633-A60A-0C04885655BE}">
      <dsp:nvSpPr>
        <dsp:cNvPr id="0" name=""/>
        <dsp:cNvSpPr/>
      </dsp:nvSpPr>
      <dsp:spPr>
        <a:xfrm>
          <a:off x="0" y="3884014"/>
          <a:ext cx="4992687"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C8533-AF74-4A3A-8F69-21DFBF700AEE}">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B072EA-FF20-49DD-A3DB-D31F00533A94}">
      <dsp:nvSpPr>
        <dsp:cNvPr id="0" name=""/>
        <dsp:cNvSpPr/>
      </dsp:nvSpPr>
      <dsp:spPr>
        <a:xfrm>
          <a:off x="1195647" y="3884014"/>
          <a:ext cx="3797039"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b="1" kern="1200" dirty="0"/>
            <a:t>No Audit Findings On Projects</a:t>
          </a:r>
          <a:endParaRPr lang="en-US" sz="2200" kern="1200" dirty="0"/>
        </a:p>
      </dsp:txBody>
      <dsp:txXfrm>
        <a:off x="1195647" y="3884014"/>
        <a:ext cx="3797039" cy="10351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2647" tIns="46324" rIns="92647" bIns="46324"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47" tIns="46324" rIns="92647" bIns="46324" rtlCol="0"/>
          <a:lstStyle>
            <a:lvl1pPr algn="r">
              <a:defRPr sz="1200"/>
            </a:lvl1pPr>
          </a:lstStyle>
          <a:p>
            <a:fld id="{0435EB79-4CD3-4F09-B6F4-D176C4F93551}" type="datetimeFigureOut">
              <a:rPr lang="en-US" smtClean="0"/>
              <a:t>5/27/2020</a:t>
            </a:fld>
            <a:endParaRPr lang="en-US" dirty="0"/>
          </a:p>
        </p:txBody>
      </p:sp>
      <p:sp>
        <p:nvSpPr>
          <p:cNvPr id="4" name="Footer Placeholder 3"/>
          <p:cNvSpPr>
            <a:spLocks noGrp="1"/>
          </p:cNvSpPr>
          <p:nvPr>
            <p:ph type="ftr" sz="quarter" idx="2"/>
          </p:nvPr>
        </p:nvSpPr>
        <p:spPr>
          <a:xfrm>
            <a:off x="6" y="8829675"/>
            <a:ext cx="3038475" cy="465138"/>
          </a:xfrm>
          <a:prstGeom prst="rect">
            <a:avLst/>
          </a:prstGeom>
        </p:spPr>
        <p:txBody>
          <a:bodyPr vert="horz" lIns="92647" tIns="46324" rIns="92647" bIns="46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47" tIns="46324" rIns="92647" bIns="46324"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2647" tIns="46324" rIns="92647" bIns="46324"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47" tIns="46324" rIns="92647" bIns="46324" rtlCol="0"/>
          <a:lstStyle>
            <a:lvl1pPr algn="r">
              <a:defRPr sz="1200"/>
            </a:lvl1pPr>
          </a:lstStyle>
          <a:p>
            <a:fld id="{851C3A19-11CC-4902-8D56-8C84E2F1DD11}" type="datetimeFigureOut">
              <a:rPr lang="en-US" smtClean="0"/>
              <a:t>5/27/2020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dirty="0"/>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2647" tIns="46324" rIns="92647" bIns="46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2647" tIns="46324" rIns="92647" bIns="46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47" tIns="46324" rIns="92647" bIns="46324"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62053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Lakeview Elementary ($15.6 million), Lakeview Elementary addition ($ 6.7 million), Hudtloff Middle School ($47.4 million) and Harrison Prep/Four Heroes Elementary ($75 million) were completed using the DBB delivery method. Lakes High School ($80.4 million), Hillside Elementary ($32.9 million), Carter Lake ($31.1 million), Meriwether Elementary (35.7 million), Rainier Elementary ($38.5 million), Beachwood Elementary ($39.5 million) and Evergreen Elementary ($50.3 million) were successfully completed on time and under budget using the GC/CM delivery method.</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101126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our GC/CM management has included assuring self performed work is maintained under the statutory maximum of 30% </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375692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team we put together has a long-standing history of successfully completing GC/CM projects, and the current CPSD staff have extensive experience delivering GC/CM projects. </a:t>
            </a:r>
            <a:br>
              <a:rPr lang="en-US" dirty="0"/>
            </a:br>
            <a:r>
              <a:rPr lang="en-US" dirty="0"/>
              <a:t>Addltlonally,CPSD has retained Perkins Coie for legal support and GC/CM Contracts/Advisory services, and Parametrix for Capital Program support, Bond planning, Advisory Committee assistance, GC/CM procurement, and PM/CM and advisory services and as needed for assurance that the best value for public dollars can be delivered.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E56F321-8004-430C-A3D5-D881F1EA66E9}" type="slidenum">
              <a:rPr lang="en-US" smtClean="0"/>
              <a:t>12</a:t>
            </a:fld>
            <a:endParaRPr lang="en-US"/>
          </a:p>
        </p:txBody>
      </p:sp>
    </p:spTree>
    <p:extLst>
      <p:ext uri="{BB962C8B-B14F-4D97-AF65-F5344CB8AC3E}">
        <p14:creationId xmlns:p14="http://schemas.microsoft.com/office/powerpoint/2010/main" val="415020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defined roles and responsibilities</a:t>
            </a:r>
          </a:p>
        </p:txBody>
      </p:sp>
      <p:sp>
        <p:nvSpPr>
          <p:cNvPr id="4" name="Slide Number Placeholder 3"/>
          <p:cNvSpPr>
            <a:spLocks noGrp="1"/>
          </p:cNvSpPr>
          <p:nvPr>
            <p:ph type="sldNum" sz="quarter" idx="10"/>
          </p:nvPr>
        </p:nvSpPr>
        <p:spPr/>
        <p:txBody>
          <a:bodyPr/>
          <a:lstStyle/>
          <a:p>
            <a:fld id="{1E56F321-8004-430C-A3D5-D881F1EA66E9}" type="slidenum">
              <a:rPr lang="en-US" smtClean="0"/>
              <a:t>13</a:t>
            </a:fld>
            <a:endParaRPr lang="en-US" dirty="0"/>
          </a:p>
        </p:txBody>
      </p:sp>
    </p:spTree>
    <p:extLst>
      <p:ext uri="{BB962C8B-B14F-4D97-AF65-F5344CB8AC3E}">
        <p14:creationId xmlns:p14="http://schemas.microsoft.com/office/powerpoint/2010/main" val="3584520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14</a:t>
            </a:fld>
            <a:endParaRPr lang="en-US"/>
          </a:p>
        </p:txBody>
      </p:sp>
    </p:spTree>
    <p:extLst>
      <p:ext uri="{BB962C8B-B14F-4D97-AF65-F5344CB8AC3E}">
        <p14:creationId xmlns:p14="http://schemas.microsoft.com/office/powerpoint/2010/main" val="3116575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 2016, a Facility Advisory Committee was convened again and one of the recommendations of the committee was to close Woodbrook Middle School and construct a new middle school to be combined with Mann Middle School on the Mann site. </a:t>
            </a:r>
            <a:br>
              <a:rPr lang="en-US" sz="1400" dirty="0"/>
            </a:br>
            <a:br>
              <a:rPr lang="en-US" sz="1400" dirty="0"/>
            </a:br>
            <a:r>
              <a:rPr lang="en-US" sz="1400" dirty="0"/>
              <a:t>In December 2016, the CPSD Board of Directors authorized the selection of an architectural firm to design a new middle school in the anticipated closure of Woodbrook Middle School between June and December 2019 when the new school is scheduled to be complete.</a:t>
            </a:r>
            <a:br>
              <a:rPr lang="en-US" sz="1400" dirty="0"/>
            </a:br>
            <a:br>
              <a:rPr lang="en-US" sz="1400" dirty="0"/>
            </a:br>
            <a:r>
              <a:rPr lang="en-US" sz="1400" dirty="0"/>
              <a:t>Construction is nearly complete for this new middle school, with substantial completion on horizon. Final completion has been delayed due to the Coronavirus Pandemic. This project was and remains an excellent candidate for GC/CM delivery.</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15</a:t>
            </a:fld>
            <a:endParaRPr lang="en-US"/>
          </a:p>
        </p:txBody>
      </p:sp>
    </p:spTree>
    <p:extLst>
      <p:ext uri="{BB962C8B-B14F-4D97-AF65-F5344CB8AC3E}">
        <p14:creationId xmlns:p14="http://schemas.microsoft.com/office/powerpoint/2010/main" val="201573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TPS Process of Determination about whether a project is suitable for GCCM or not</a:t>
            </a:r>
          </a:p>
        </p:txBody>
      </p:sp>
      <p:sp>
        <p:nvSpPr>
          <p:cNvPr id="4" name="Slide Number Placeholder 3"/>
          <p:cNvSpPr>
            <a:spLocks noGrp="1"/>
          </p:cNvSpPr>
          <p:nvPr>
            <p:ph type="sldNum" sz="quarter" idx="10"/>
          </p:nvPr>
        </p:nvSpPr>
        <p:spPr/>
        <p:txBody>
          <a:bodyPr/>
          <a:lstStyle/>
          <a:p>
            <a:fld id="{1E56F321-8004-430C-A3D5-D881F1EA66E9}" type="slidenum">
              <a:rPr lang="en-US" smtClean="0"/>
              <a:t>16</a:t>
            </a:fld>
            <a:endParaRPr lang="en-US" dirty="0"/>
          </a:p>
        </p:txBody>
      </p:sp>
    </p:spTree>
    <p:extLst>
      <p:ext uri="{BB962C8B-B14F-4D97-AF65-F5344CB8AC3E}">
        <p14:creationId xmlns:p14="http://schemas.microsoft.com/office/powerpoint/2010/main" val="199378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internal process analyzes project criteria directly from the statutory criteria in 39.10.340</a:t>
            </a:r>
          </a:p>
        </p:txBody>
      </p:sp>
      <p:sp>
        <p:nvSpPr>
          <p:cNvPr id="4" name="Slide Number Placeholder 3"/>
          <p:cNvSpPr>
            <a:spLocks noGrp="1"/>
          </p:cNvSpPr>
          <p:nvPr>
            <p:ph type="sldNum" sz="quarter" idx="5"/>
          </p:nvPr>
        </p:nvSpPr>
        <p:spPr/>
        <p:txBody>
          <a:bodyPr/>
          <a:lstStyle/>
          <a:p>
            <a:fld id="{1E56F321-8004-430C-A3D5-D881F1EA66E9}" type="slidenum">
              <a:rPr lang="en-US" smtClean="0"/>
              <a:t>17</a:t>
            </a:fld>
            <a:endParaRPr lang="en-US" dirty="0"/>
          </a:p>
        </p:txBody>
      </p:sp>
    </p:spTree>
    <p:extLst>
      <p:ext uri="{BB962C8B-B14F-4D97-AF65-F5344CB8AC3E}">
        <p14:creationId xmlns:p14="http://schemas.microsoft.com/office/powerpoint/2010/main" val="4036693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Acceptable Inclusion Plans are those that state an attainable inclusion goal, list out specific scopes of work that are available on a project, discuss those opportunities that match available MWBE enterprises, discuss a bidding and packaging strategy that reflects availability, and demonstrates the use of helpful business strategies that welcome and support diverse subcontractors. </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18</a:t>
            </a:fld>
            <a:endParaRPr lang="en-US"/>
          </a:p>
        </p:txBody>
      </p:sp>
    </p:spTree>
    <p:extLst>
      <p:ext uri="{BB962C8B-B14F-4D97-AF65-F5344CB8AC3E}">
        <p14:creationId xmlns:p14="http://schemas.microsoft.com/office/powerpoint/2010/main" val="25960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accomplish over the next  1-3 years will be limited to available funding.  With the pass of a successful bond we hope to start renovation at CPHS and begin the replacement process of at least 2 elementary schools</a:t>
            </a:r>
          </a:p>
        </p:txBody>
      </p:sp>
      <p:sp>
        <p:nvSpPr>
          <p:cNvPr id="4" name="Slide Number Placeholder 3"/>
          <p:cNvSpPr>
            <a:spLocks noGrp="1"/>
          </p:cNvSpPr>
          <p:nvPr>
            <p:ph type="sldNum" sz="quarter" idx="10"/>
          </p:nvPr>
        </p:nvSpPr>
        <p:spPr/>
        <p:txBody>
          <a:bodyPr/>
          <a:lstStyle/>
          <a:p>
            <a:fld id="{1E56F321-8004-430C-A3D5-D881F1EA66E9}" type="slidenum">
              <a:rPr lang="en-US" smtClean="0"/>
              <a:t>19</a:t>
            </a:fld>
            <a:endParaRPr lang="en-US" dirty="0"/>
          </a:p>
        </p:txBody>
      </p:sp>
    </p:spTree>
    <p:extLst>
      <p:ext uri="{BB962C8B-B14F-4D97-AF65-F5344CB8AC3E}">
        <p14:creationId xmlns:p14="http://schemas.microsoft.com/office/powerpoint/2010/main" val="343181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72452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Next Few slides to demonstrate:</a:t>
            </a:r>
          </a:p>
          <a:p>
            <a:r>
              <a:rPr lang="en-US" dirty="0"/>
              <a:t>-Funded projects in Queue</a:t>
            </a:r>
          </a:p>
          <a:p>
            <a:r>
              <a:rPr lang="en-US" dirty="0"/>
              <a:t>-Potential Occupied sites</a:t>
            </a:r>
          </a:p>
          <a:p>
            <a:r>
              <a:rPr lang="en-US" dirty="0"/>
              <a:t>-Potential Complex Phasing</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21</a:t>
            </a:fld>
            <a:endParaRPr lang="en-US" dirty="0"/>
          </a:p>
        </p:txBody>
      </p:sp>
    </p:spTree>
    <p:extLst>
      <p:ext uri="{BB962C8B-B14F-4D97-AF65-F5344CB8AC3E}">
        <p14:creationId xmlns:p14="http://schemas.microsoft.com/office/powerpoint/2010/main" val="69937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24</a:t>
            </a:fld>
            <a:endParaRPr lang="en-US"/>
          </a:p>
        </p:txBody>
      </p:sp>
    </p:spTree>
    <p:extLst>
      <p:ext uri="{BB962C8B-B14F-4D97-AF65-F5344CB8AC3E}">
        <p14:creationId xmlns:p14="http://schemas.microsoft.com/office/powerpoint/2010/main" val="20102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Competency</a:t>
            </a:r>
          </a:p>
          <a:p>
            <a:r>
              <a:rPr lang="en-US" dirty="0"/>
              <a:t>As one of the largest and fastest growing school districts in Washington, Clover Park School District has proven itself to be a competent, successful public builder well prepared to use GC/CM delivery in accordance with all applicable statutes.</a:t>
            </a:r>
          </a:p>
          <a:p>
            <a:endParaRPr lang="en-US" dirty="0"/>
          </a:p>
          <a:p>
            <a:r>
              <a:rPr lang="en-US" b="1" u="sng" dirty="0"/>
              <a:t>History</a:t>
            </a:r>
          </a:p>
          <a:p>
            <a:r>
              <a:rPr lang="en-US" dirty="0"/>
              <a:t>With our robust GC/CM project history, including one in construction and others in design, Clover Park has no apprehension to utilize the GC/CM delivery method when applicable. All were completed on time and on or under budget.</a:t>
            </a:r>
          </a:p>
          <a:p>
            <a:endParaRPr lang="en-US" dirty="0"/>
          </a:p>
          <a:p>
            <a:r>
              <a:rPr lang="en-US" b="1" u="sng" dirty="0"/>
              <a:t>Experience</a:t>
            </a:r>
          </a:p>
          <a:p>
            <a:r>
              <a:rPr lang="en-US" dirty="0"/>
              <a:t>Currently contracted with Parametrix, one of Washington’s experienced GC/CM project leadership teams, alongside similarly credible legal team at Perkins Coie, the District is ideally positioned to select GC/CM delivery when appropriate and execute future GC/CM projects successfully on time, on budget, and compliant with the requirements of RCW 39.10. </a:t>
            </a:r>
            <a:br>
              <a:rPr lang="en-US" dirty="0"/>
            </a:br>
            <a:r>
              <a:rPr lang="en-US" dirty="0"/>
              <a:t>Our project staff is comprised of primarily internal employees and augmented with consultant staff members as needed.</a:t>
            </a:r>
          </a:p>
          <a:p>
            <a:endParaRPr lang="en-US" dirty="0"/>
          </a:p>
          <a:p>
            <a:r>
              <a:rPr lang="en-US" b="1" u="sng" dirty="0"/>
              <a:t>Audit</a:t>
            </a:r>
          </a:p>
          <a:p>
            <a:r>
              <a:rPr lang="en-US" dirty="0"/>
              <a:t>The District has received no audit findings on any projects previously identified.</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25</a:t>
            </a:fld>
            <a:endParaRPr lang="en-US" dirty="0"/>
          </a:p>
        </p:txBody>
      </p:sp>
    </p:spTree>
    <p:extLst>
      <p:ext uri="{BB962C8B-B14F-4D97-AF65-F5344CB8AC3E}">
        <p14:creationId xmlns:p14="http://schemas.microsoft.com/office/powerpoint/2010/main" val="358121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26</a:t>
            </a:fld>
            <a:endParaRPr lang="en-US" dirty="0"/>
          </a:p>
        </p:txBody>
      </p:sp>
    </p:spTree>
    <p:extLst>
      <p:ext uri="{BB962C8B-B14F-4D97-AF65-F5344CB8AC3E}">
        <p14:creationId xmlns:p14="http://schemas.microsoft.com/office/powerpoint/2010/main" val="41048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35595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262629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5</a:t>
            </a:fld>
            <a:endParaRPr lang="en-US" dirty="0"/>
          </a:p>
        </p:txBody>
      </p:sp>
    </p:spTree>
    <p:extLst>
      <p:ext uri="{BB962C8B-B14F-4D97-AF65-F5344CB8AC3E}">
        <p14:creationId xmlns:p14="http://schemas.microsoft.com/office/powerpoint/2010/main" val="32752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126392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7</a:t>
            </a:fld>
            <a:endParaRPr lang="en-US" dirty="0"/>
          </a:p>
        </p:txBody>
      </p:sp>
    </p:spTree>
    <p:extLst>
      <p:ext uri="{BB962C8B-B14F-4D97-AF65-F5344CB8AC3E}">
        <p14:creationId xmlns:p14="http://schemas.microsoft.com/office/powerpoint/2010/main" val="30116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work on the next 30 year Master Plan</a:t>
            </a:r>
          </a:p>
        </p:txBody>
      </p:sp>
      <p:sp>
        <p:nvSpPr>
          <p:cNvPr id="4" name="Slide Number Placeholder 3"/>
          <p:cNvSpPr>
            <a:spLocks noGrp="1"/>
          </p:cNvSpPr>
          <p:nvPr>
            <p:ph type="sldNum" sz="quarter" idx="10"/>
          </p:nvPr>
        </p:nvSpPr>
        <p:spPr/>
        <p:txBody>
          <a:bodyPr/>
          <a:lstStyle/>
          <a:p>
            <a:fld id="{1E56F321-8004-430C-A3D5-D881F1EA66E9}" type="slidenum">
              <a:rPr lang="en-US" smtClean="0"/>
              <a:t>8</a:t>
            </a:fld>
            <a:endParaRPr lang="en-US" dirty="0"/>
          </a:p>
        </p:txBody>
      </p:sp>
    </p:spTree>
    <p:extLst>
      <p:ext uri="{BB962C8B-B14F-4D97-AF65-F5344CB8AC3E}">
        <p14:creationId xmlns:p14="http://schemas.microsoft.com/office/powerpoint/2010/main" val="229458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CPSD capital improvements program included 1 modernization and replacement, 8 replacements on occupied/new sites, 1 new combined (6-12) Prep School and (K-5) Elementary school and 1 addition using the DBB and GC/CM delivery method.</a:t>
            </a:r>
            <a:br>
              <a:rPr lang="en-US" dirty="0"/>
            </a:br>
            <a:br>
              <a:rPr lang="en-US" dirty="0"/>
            </a:br>
            <a:r>
              <a:rPr lang="en-US" dirty="0"/>
              <a:t>We are the fourth largest school district in Pierce County and the 28th largest (public) school district in the state of Washington.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successfully passed over $450 million in capital improvement funding since 2006 to modernize, replace and/or build additions to 11 public schools. </a:t>
            </a:r>
            <a:br>
              <a:rPr lang="en-US" dirty="0"/>
            </a:br>
            <a:br>
              <a:rPr lang="en-US" dirty="0"/>
            </a:br>
            <a:r>
              <a:rPr lang="en-US" dirty="0"/>
              <a:t>All projects were successfully completed on time and under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48786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45396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7196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69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6102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723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16740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84701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10480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1916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08949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15793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47601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54610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68115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3907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49805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66C0D8-AE11-4882-8726-CB4184BAFA49}" type="datetimeFigureOut">
              <a:rPr lang="en-US" smtClean="0"/>
              <a:t>5/27/2020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D8B61A2-6DF4-46F6-B57D-F774B42E49EA}" type="slidenum">
              <a:rPr lang="en-US" smtClean="0"/>
              <a:t>‹#›</a:t>
            </a:fld>
            <a:endParaRPr lang="en-US" dirty="0"/>
          </a:p>
        </p:txBody>
      </p:sp>
    </p:spTree>
    <p:extLst>
      <p:ext uri="{BB962C8B-B14F-4D97-AF65-F5344CB8AC3E}">
        <p14:creationId xmlns:p14="http://schemas.microsoft.com/office/powerpoint/2010/main" val="400827715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14600"/>
            <a:ext cx="7924800" cy="1199410"/>
          </a:xfrm>
        </p:spPr>
        <p:txBody>
          <a:bodyPr>
            <a:noAutofit/>
          </a:bodyPr>
          <a:lstStyle/>
          <a:p>
            <a:pPr algn="ctr"/>
            <a:r>
              <a:rPr lang="en-US" sz="4400" dirty="0">
                <a:latin typeface="+mn-lt"/>
              </a:rPr>
              <a:t>Application for Recertification of a Public Body</a:t>
            </a:r>
          </a:p>
        </p:txBody>
      </p:sp>
      <p:sp>
        <p:nvSpPr>
          <p:cNvPr id="3" name="Subtitle 2"/>
          <p:cNvSpPr>
            <a:spLocks noGrp="1"/>
          </p:cNvSpPr>
          <p:nvPr>
            <p:ph type="subTitle" idx="1"/>
          </p:nvPr>
        </p:nvSpPr>
        <p:spPr>
          <a:xfrm>
            <a:off x="2057400" y="3998837"/>
            <a:ext cx="4762500" cy="1524000"/>
          </a:xfrm>
        </p:spPr>
        <p:txBody>
          <a:bodyPr>
            <a:normAutofit/>
          </a:bodyPr>
          <a:lstStyle/>
          <a:p>
            <a:pPr algn="ctr"/>
            <a:r>
              <a:rPr lang="en-US" sz="2000" dirty="0"/>
              <a:t>RCW 39.10 Alternative Public Works Contracting – GC/CM</a:t>
            </a:r>
          </a:p>
          <a:p>
            <a:pPr algn="ctr"/>
            <a:endParaRPr lang="en-US" sz="800" dirty="0"/>
          </a:p>
          <a:p>
            <a:pPr algn="ctr"/>
            <a:r>
              <a:rPr lang="en-US" b="1" dirty="0"/>
              <a:t>May 28,2020</a:t>
            </a:r>
          </a:p>
          <a:p>
            <a:pPr algn="ctr"/>
            <a:endParaRPr lang="en-US" sz="2000" dirty="0"/>
          </a:p>
          <a:p>
            <a:pPr algn="ctr"/>
            <a:endParaRPr lang="en-US" dirty="0"/>
          </a:p>
        </p:txBody>
      </p:sp>
      <p:pic>
        <p:nvPicPr>
          <p:cNvPr id="7" name="Picture 6"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2969498" y="405168"/>
            <a:ext cx="3205004" cy="1859990"/>
          </a:xfrm>
          <a:prstGeom prst="rect">
            <a:avLst/>
          </a:prstGeom>
          <a:noFill/>
          <a:ln>
            <a:noFill/>
          </a:ln>
        </p:spPr>
      </p:pic>
      <p:sp>
        <p:nvSpPr>
          <p:cNvPr id="5" name="TextBox 4"/>
          <p:cNvSpPr txBox="1"/>
          <p:nvPr/>
        </p:nvSpPr>
        <p:spPr>
          <a:xfrm>
            <a:off x="1692245" y="5943600"/>
            <a:ext cx="5226111" cy="707886"/>
          </a:xfrm>
          <a:prstGeom prst="rect">
            <a:avLst/>
          </a:prstGeom>
          <a:noFill/>
        </p:spPr>
        <p:txBody>
          <a:bodyPr wrap="none" rtlCol="0">
            <a:spAutoFit/>
          </a:bodyPr>
          <a:lstStyle/>
          <a:p>
            <a:pPr algn="ctr"/>
            <a:r>
              <a:rPr lang="en-US" sz="1100" b="1" dirty="0">
                <a:solidFill>
                  <a:schemeClr val="tx1">
                    <a:lumMod val="90000"/>
                    <a:lumOff val="10000"/>
                  </a:schemeClr>
                </a:solidFill>
              </a:rPr>
              <a:t>The mission of Clover Park School District is to ensure each child learns what he or she</a:t>
            </a:r>
          </a:p>
          <a:p>
            <a:pPr algn="ctr"/>
            <a:r>
              <a:rPr lang="en-US" sz="1100" b="1" dirty="0">
                <a:solidFill>
                  <a:schemeClr val="tx1">
                    <a:lumMod val="90000"/>
                    <a:lumOff val="10000"/>
                  </a:schemeClr>
                </a:solidFill>
              </a:rPr>
              <a:t> needs to know to succeed and contribute to the community.</a:t>
            </a:r>
          </a:p>
          <a:p>
            <a:endParaRPr lang="en-US" dirty="0"/>
          </a:p>
        </p:txBody>
      </p:sp>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47713" cy="609600"/>
          </a:xfrm>
        </p:spPr>
        <p:txBody>
          <a:bodyPr>
            <a:normAutofit fontScale="90000"/>
          </a:bodyPr>
          <a:lstStyle/>
          <a:p>
            <a:r>
              <a:rPr lang="en-US" dirty="0"/>
              <a:t>CPSD Team Experience </a:t>
            </a:r>
          </a:p>
        </p:txBody>
      </p:sp>
      <p:graphicFrame>
        <p:nvGraphicFramePr>
          <p:cNvPr id="7" name="Content Placeholder 6">
            <a:extLst>
              <a:ext uri="{FF2B5EF4-FFF2-40B4-BE49-F238E27FC236}">
                <a16:creationId xmlns:a16="http://schemas.microsoft.com/office/drawing/2014/main" id="{9732BC9F-DFFF-472F-8ACC-FBB1583B1F58}"/>
              </a:ext>
            </a:extLst>
          </p:cNvPr>
          <p:cNvGraphicFramePr>
            <a:graphicFrameLocks noGrp="1"/>
          </p:cNvGraphicFramePr>
          <p:nvPr>
            <p:ph idx="1"/>
            <p:extLst>
              <p:ext uri="{D42A27DB-BD31-4B8C-83A1-F6EECF244321}">
                <p14:modId xmlns:p14="http://schemas.microsoft.com/office/powerpoint/2010/main" val="375258916"/>
              </p:ext>
            </p:extLst>
          </p:nvPr>
        </p:nvGraphicFramePr>
        <p:xfrm>
          <a:off x="152400" y="1143002"/>
          <a:ext cx="8839199" cy="5296390"/>
        </p:xfrm>
        <a:graphic>
          <a:graphicData uri="http://schemas.openxmlformats.org/drawingml/2006/table">
            <a:tbl>
              <a:tblPr firstRow="1" firstCol="1" bandRow="1">
                <a:tableStyleId>{5C22544A-7EE6-4342-B048-85BDC9FD1C3A}</a:tableStyleId>
              </a:tblPr>
              <a:tblGrid>
                <a:gridCol w="2367643">
                  <a:extLst>
                    <a:ext uri="{9D8B030D-6E8A-4147-A177-3AD203B41FA5}">
                      <a16:colId xmlns:a16="http://schemas.microsoft.com/office/drawing/2014/main" val="2252547237"/>
                    </a:ext>
                  </a:extLst>
                </a:gridCol>
                <a:gridCol w="631371">
                  <a:extLst>
                    <a:ext uri="{9D8B030D-6E8A-4147-A177-3AD203B41FA5}">
                      <a16:colId xmlns:a16="http://schemas.microsoft.com/office/drawing/2014/main" val="3300556544"/>
                    </a:ext>
                  </a:extLst>
                </a:gridCol>
                <a:gridCol w="1183821">
                  <a:extLst>
                    <a:ext uri="{9D8B030D-6E8A-4147-A177-3AD203B41FA5}">
                      <a16:colId xmlns:a16="http://schemas.microsoft.com/office/drawing/2014/main" val="74029384"/>
                    </a:ext>
                  </a:extLst>
                </a:gridCol>
                <a:gridCol w="1420586">
                  <a:extLst>
                    <a:ext uri="{9D8B030D-6E8A-4147-A177-3AD203B41FA5}">
                      <a16:colId xmlns:a16="http://schemas.microsoft.com/office/drawing/2014/main" val="3228694813"/>
                    </a:ext>
                  </a:extLst>
                </a:gridCol>
                <a:gridCol w="1104900">
                  <a:extLst>
                    <a:ext uri="{9D8B030D-6E8A-4147-A177-3AD203B41FA5}">
                      <a16:colId xmlns:a16="http://schemas.microsoft.com/office/drawing/2014/main" val="2694550796"/>
                    </a:ext>
                  </a:extLst>
                </a:gridCol>
                <a:gridCol w="947057">
                  <a:extLst>
                    <a:ext uri="{9D8B030D-6E8A-4147-A177-3AD203B41FA5}">
                      <a16:colId xmlns:a16="http://schemas.microsoft.com/office/drawing/2014/main" val="1339824504"/>
                    </a:ext>
                  </a:extLst>
                </a:gridCol>
                <a:gridCol w="1183821">
                  <a:extLst>
                    <a:ext uri="{9D8B030D-6E8A-4147-A177-3AD203B41FA5}">
                      <a16:colId xmlns:a16="http://schemas.microsoft.com/office/drawing/2014/main" val="2223647390"/>
                    </a:ext>
                  </a:extLst>
                </a:gridCol>
              </a:tblGrid>
              <a:tr h="1066798">
                <a:tc>
                  <a:txBody>
                    <a:bodyPr/>
                    <a:lstStyle/>
                    <a:p>
                      <a:pPr marL="0" marR="0" algn="ctr">
                        <a:spcBef>
                          <a:spcPts val="0"/>
                        </a:spcBef>
                        <a:spcAft>
                          <a:spcPts val="0"/>
                        </a:spcAft>
                      </a:pPr>
                      <a:r>
                        <a:rPr lang="en-US" sz="1600" dirty="0">
                          <a:solidFill>
                            <a:schemeClr val="tx1"/>
                          </a:solidFill>
                          <a:effectLst/>
                        </a:rPr>
                        <a:t>Project</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Year</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GMP Orig. Contract Amount</a:t>
                      </a: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Construction Actual</a:t>
                      </a: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Cost Diff.</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Budget % Savings</a:t>
                      </a: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rPr>
                        <a:t>Delivery Method</a:t>
                      </a:r>
                    </a:p>
                    <a:p>
                      <a:pPr marL="0" marR="0" algn="ctr">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extLst>
                  <a:ext uri="{0D108BD9-81ED-4DB2-BD59-A6C34878D82A}">
                    <a16:rowId xmlns:a16="http://schemas.microsoft.com/office/drawing/2014/main" val="242254513"/>
                  </a:ext>
                </a:extLst>
              </a:tr>
              <a:tr h="352466">
                <a:tc>
                  <a:txBody>
                    <a:bodyPr/>
                    <a:lstStyle/>
                    <a:p>
                      <a:pPr marL="0" marR="0">
                        <a:spcBef>
                          <a:spcPts val="0"/>
                        </a:spcBef>
                        <a:spcAft>
                          <a:spcPts val="0"/>
                        </a:spcAft>
                      </a:pPr>
                      <a:r>
                        <a:rPr lang="en-US" sz="1200" dirty="0">
                          <a:solidFill>
                            <a:schemeClr val="bg1"/>
                          </a:solidFill>
                          <a:effectLst/>
                        </a:rPr>
                        <a:t>Lakeview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2006</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$15,648,948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$14,939,616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$709,332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4.53%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D/B/B</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0999983"/>
                  </a:ext>
                </a:extLst>
              </a:tr>
              <a:tr h="352466">
                <a:tc>
                  <a:txBody>
                    <a:bodyPr/>
                    <a:lstStyle/>
                    <a:p>
                      <a:pPr marL="0" marR="0">
                        <a:spcBef>
                          <a:spcPts val="0"/>
                        </a:spcBef>
                        <a:spcAft>
                          <a:spcPts val="0"/>
                        </a:spcAft>
                      </a:pPr>
                      <a:r>
                        <a:rPr lang="en-US" sz="1200" dirty="0">
                          <a:solidFill>
                            <a:schemeClr val="bg1"/>
                          </a:solidFill>
                          <a:effectLst/>
                        </a:rPr>
                        <a:t>Lakeview ES Addition</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2016</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$6,740,163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$6,416,176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$323,987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4.81%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D/B/B</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7631570"/>
                  </a:ext>
                </a:extLst>
              </a:tr>
              <a:tr h="352466">
                <a:tc>
                  <a:txBody>
                    <a:bodyPr/>
                    <a:lstStyle/>
                    <a:p>
                      <a:pPr marL="0" marR="0">
                        <a:spcBef>
                          <a:spcPts val="0"/>
                        </a:spcBef>
                        <a:spcAft>
                          <a:spcPts val="0"/>
                        </a:spcAft>
                      </a:pPr>
                      <a:r>
                        <a:rPr lang="en-US" sz="1200" dirty="0">
                          <a:solidFill>
                            <a:schemeClr val="bg1"/>
                          </a:solidFill>
                          <a:effectLst/>
                        </a:rPr>
                        <a:t>Lakes HS Renovation</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2006</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$80,436,074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$80,407,497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$28,577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0.03%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43383360"/>
                  </a:ext>
                </a:extLst>
              </a:tr>
              <a:tr h="352466">
                <a:tc>
                  <a:txBody>
                    <a:bodyPr/>
                    <a:lstStyle/>
                    <a:p>
                      <a:pPr marL="0" marR="0">
                        <a:spcBef>
                          <a:spcPts val="0"/>
                        </a:spcBef>
                        <a:spcAft>
                          <a:spcPts val="0"/>
                        </a:spcAft>
                      </a:pPr>
                      <a:r>
                        <a:rPr lang="en-US" sz="1200" dirty="0">
                          <a:solidFill>
                            <a:schemeClr val="bg1"/>
                          </a:solidFill>
                          <a:effectLst/>
                        </a:rPr>
                        <a:t>Hudtloff MS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$47,478,648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$43,808,874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$3,669,774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7.73%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D/B/B</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2027017"/>
                  </a:ext>
                </a:extLst>
              </a:tr>
              <a:tr h="352466">
                <a:tc>
                  <a:txBody>
                    <a:bodyPr/>
                    <a:lstStyle/>
                    <a:p>
                      <a:pPr marL="0" marR="0">
                        <a:spcBef>
                          <a:spcPts val="0"/>
                        </a:spcBef>
                        <a:spcAft>
                          <a:spcPts val="0"/>
                        </a:spcAft>
                      </a:pPr>
                      <a:r>
                        <a:rPr lang="en-US" sz="1200" dirty="0">
                          <a:solidFill>
                            <a:schemeClr val="bg1"/>
                          </a:solidFill>
                          <a:effectLst/>
                        </a:rPr>
                        <a:t>Harrison Prep/Four Heroes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$75,000,000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$68,702,038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$6,297,962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8.40%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D/B/B</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6149799"/>
                  </a:ext>
                </a:extLst>
              </a:tr>
              <a:tr h="352466">
                <a:tc>
                  <a:txBody>
                    <a:bodyPr/>
                    <a:lstStyle/>
                    <a:p>
                      <a:pPr marL="0" marR="0">
                        <a:spcBef>
                          <a:spcPts val="0"/>
                        </a:spcBef>
                        <a:spcAft>
                          <a:spcPts val="0"/>
                        </a:spcAft>
                      </a:pPr>
                      <a:r>
                        <a:rPr lang="en-US" sz="1200" dirty="0">
                          <a:solidFill>
                            <a:schemeClr val="bg1"/>
                          </a:solidFill>
                          <a:effectLst/>
                        </a:rPr>
                        <a:t>Hillside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$32,947,967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$30,365,905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$2,582,062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7.84%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8799642"/>
                  </a:ext>
                </a:extLst>
              </a:tr>
              <a:tr h="352466">
                <a:tc>
                  <a:txBody>
                    <a:bodyPr/>
                    <a:lstStyle/>
                    <a:p>
                      <a:pPr marL="0" marR="0">
                        <a:spcBef>
                          <a:spcPts val="0"/>
                        </a:spcBef>
                        <a:spcAft>
                          <a:spcPts val="0"/>
                        </a:spcAft>
                      </a:pPr>
                      <a:r>
                        <a:rPr lang="en-US" sz="1200" dirty="0">
                          <a:solidFill>
                            <a:schemeClr val="bg1"/>
                          </a:solidFill>
                          <a:effectLst/>
                        </a:rPr>
                        <a:t>Carter Lake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$31,146,555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$28,726,335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$2,420,220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7.77%</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9407961"/>
                  </a:ext>
                </a:extLst>
              </a:tr>
              <a:tr h="352466">
                <a:tc>
                  <a:txBody>
                    <a:bodyPr/>
                    <a:lstStyle/>
                    <a:p>
                      <a:pPr marL="0" marR="0">
                        <a:spcBef>
                          <a:spcPts val="0"/>
                        </a:spcBef>
                        <a:spcAft>
                          <a:spcPts val="0"/>
                        </a:spcAft>
                      </a:pPr>
                      <a:r>
                        <a:rPr lang="en-US" sz="1200" dirty="0">
                          <a:solidFill>
                            <a:schemeClr val="bg1"/>
                          </a:solidFill>
                          <a:effectLst/>
                        </a:rPr>
                        <a:t>Meriwether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$35,707,527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$30,271,636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$5,435,891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15.22%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3549982"/>
                  </a:ext>
                </a:extLst>
              </a:tr>
              <a:tr h="352466">
                <a:tc>
                  <a:txBody>
                    <a:bodyPr/>
                    <a:lstStyle/>
                    <a:p>
                      <a:pPr marL="0" marR="0">
                        <a:spcBef>
                          <a:spcPts val="0"/>
                        </a:spcBef>
                        <a:spcAft>
                          <a:spcPts val="0"/>
                        </a:spcAft>
                      </a:pPr>
                      <a:r>
                        <a:rPr lang="en-US" sz="1200" dirty="0">
                          <a:solidFill>
                            <a:schemeClr val="bg1"/>
                          </a:solidFill>
                          <a:effectLst/>
                        </a:rPr>
                        <a:t>Rainier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$38,588,472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$33,323,220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$5,265,252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13.64%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1765698"/>
                  </a:ext>
                </a:extLst>
              </a:tr>
              <a:tr h="352466">
                <a:tc>
                  <a:txBody>
                    <a:bodyPr/>
                    <a:lstStyle/>
                    <a:p>
                      <a:pPr marL="0" marR="0">
                        <a:spcBef>
                          <a:spcPts val="0"/>
                        </a:spcBef>
                        <a:spcAft>
                          <a:spcPts val="0"/>
                        </a:spcAft>
                      </a:pPr>
                      <a:r>
                        <a:rPr lang="en-US" sz="1200" dirty="0">
                          <a:solidFill>
                            <a:schemeClr val="bg1"/>
                          </a:solidFill>
                          <a:effectLst/>
                        </a:rPr>
                        <a:t>Beachwood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$39,547,554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$33,490,215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$6,057,339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15.32%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8716488"/>
                  </a:ext>
                </a:extLst>
              </a:tr>
              <a:tr h="352466">
                <a:tc>
                  <a:txBody>
                    <a:bodyPr/>
                    <a:lstStyle/>
                    <a:p>
                      <a:pPr marL="0" marR="0">
                        <a:spcBef>
                          <a:spcPts val="0"/>
                        </a:spcBef>
                        <a:spcAft>
                          <a:spcPts val="0"/>
                        </a:spcAft>
                      </a:pPr>
                      <a:r>
                        <a:rPr lang="en-US" sz="1200" dirty="0">
                          <a:solidFill>
                            <a:schemeClr val="bg1"/>
                          </a:solidFill>
                          <a:effectLst/>
                        </a:rPr>
                        <a:t>Evergreen ES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2016</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$50,377,281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$47,965,528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$2,411,753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4.79%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2504265"/>
                  </a:ext>
                </a:extLst>
              </a:tr>
              <a:tr h="352466">
                <a:tc>
                  <a:txBody>
                    <a:bodyPr/>
                    <a:lstStyle/>
                    <a:p>
                      <a:pPr marL="0" marR="0">
                        <a:spcBef>
                          <a:spcPts val="0"/>
                        </a:spcBef>
                        <a:spcAft>
                          <a:spcPts val="0"/>
                        </a:spcAft>
                      </a:pPr>
                      <a:r>
                        <a:rPr lang="en-US" sz="1200" dirty="0">
                          <a:solidFill>
                            <a:schemeClr val="bg1"/>
                          </a:solidFill>
                          <a:effectLst/>
                        </a:rPr>
                        <a:t>Thomas MS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rPr>
                        <a:t>2018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$72,000,000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Underway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TBD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TBD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GC/CM</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6994121"/>
                  </a:ext>
                </a:extLst>
              </a:tr>
            </a:tbl>
          </a:graphicData>
        </a:graphic>
      </p:graphicFrame>
    </p:spTree>
    <p:extLst>
      <p:ext uri="{BB962C8B-B14F-4D97-AF65-F5344CB8AC3E}">
        <p14:creationId xmlns:p14="http://schemas.microsoft.com/office/powerpoint/2010/main" val="14288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183057"/>
            <a:ext cx="8534400" cy="609600"/>
          </a:xfrm>
        </p:spPr>
        <p:txBody>
          <a:bodyPr>
            <a:normAutofit fontScale="90000"/>
          </a:bodyPr>
          <a:lstStyle/>
          <a:p>
            <a:r>
              <a:rPr lang="en-US" dirty="0"/>
              <a:t>GC/CM Delivery</a:t>
            </a:r>
            <a:br>
              <a:rPr lang="en-US" dirty="0"/>
            </a:br>
            <a:r>
              <a:rPr lang="en-US" dirty="0"/>
              <a:t>Self-Performance Subcontracting Results </a:t>
            </a:r>
          </a:p>
        </p:txBody>
      </p:sp>
      <p:graphicFrame>
        <p:nvGraphicFramePr>
          <p:cNvPr id="7" name="Content Placeholder 6">
            <a:extLst>
              <a:ext uri="{FF2B5EF4-FFF2-40B4-BE49-F238E27FC236}">
                <a16:creationId xmlns:a16="http://schemas.microsoft.com/office/drawing/2014/main" id="{9732BC9F-DFFF-472F-8ACC-FBB1583B1F58}"/>
              </a:ext>
            </a:extLst>
          </p:cNvPr>
          <p:cNvGraphicFramePr>
            <a:graphicFrameLocks noGrp="1"/>
          </p:cNvGraphicFramePr>
          <p:nvPr>
            <p:ph idx="1"/>
            <p:extLst>
              <p:ext uri="{D42A27DB-BD31-4B8C-83A1-F6EECF244321}">
                <p14:modId xmlns:p14="http://schemas.microsoft.com/office/powerpoint/2010/main" val="1363450789"/>
              </p:ext>
            </p:extLst>
          </p:nvPr>
        </p:nvGraphicFramePr>
        <p:xfrm>
          <a:off x="360066" y="1427519"/>
          <a:ext cx="8555333" cy="1925281"/>
        </p:xfrm>
        <a:graphic>
          <a:graphicData uri="http://schemas.openxmlformats.org/drawingml/2006/table">
            <a:tbl>
              <a:tblPr firstRow="1" firstCol="1" bandRow="1">
                <a:tableStyleId>{5C22544A-7EE6-4342-B048-85BDC9FD1C3A}</a:tableStyleId>
              </a:tblPr>
              <a:tblGrid>
                <a:gridCol w="2261443">
                  <a:extLst>
                    <a:ext uri="{9D8B030D-6E8A-4147-A177-3AD203B41FA5}">
                      <a16:colId xmlns:a16="http://schemas.microsoft.com/office/drawing/2014/main" val="2252547237"/>
                    </a:ext>
                  </a:extLst>
                </a:gridCol>
                <a:gridCol w="899127">
                  <a:extLst>
                    <a:ext uri="{9D8B030D-6E8A-4147-A177-3AD203B41FA5}">
                      <a16:colId xmlns:a16="http://schemas.microsoft.com/office/drawing/2014/main" val="3300556544"/>
                    </a:ext>
                  </a:extLst>
                </a:gridCol>
                <a:gridCol w="1048982">
                  <a:extLst>
                    <a:ext uri="{9D8B030D-6E8A-4147-A177-3AD203B41FA5}">
                      <a16:colId xmlns:a16="http://schemas.microsoft.com/office/drawing/2014/main" val="74029384"/>
                    </a:ext>
                  </a:extLst>
                </a:gridCol>
                <a:gridCol w="1641588">
                  <a:extLst>
                    <a:ext uri="{9D8B030D-6E8A-4147-A177-3AD203B41FA5}">
                      <a16:colId xmlns:a16="http://schemas.microsoft.com/office/drawing/2014/main" val="3228694813"/>
                    </a:ext>
                  </a:extLst>
                </a:gridCol>
                <a:gridCol w="974054">
                  <a:extLst>
                    <a:ext uri="{9D8B030D-6E8A-4147-A177-3AD203B41FA5}">
                      <a16:colId xmlns:a16="http://schemas.microsoft.com/office/drawing/2014/main" val="2694550796"/>
                    </a:ext>
                  </a:extLst>
                </a:gridCol>
                <a:gridCol w="1730139">
                  <a:extLst>
                    <a:ext uri="{9D8B030D-6E8A-4147-A177-3AD203B41FA5}">
                      <a16:colId xmlns:a16="http://schemas.microsoft.com/office/drawing/2014/main" val="1339824504"/>
                    </a:ext>
                  </a:extLst>
                </a:gridCol>
              </a:tblGrid>
              <a:tr h="874132">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Project</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GC/CM</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MACC / GMP</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Self-Performed Work Type</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Cost Total</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Self-Performed % to GMP @ Closeout</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extLst>
                  <a:ext uri="{0D108BD9-81ED-4DB2-BD59-A6C34878D82A}">
                    <a16:rowId xmlns:a16="http://schemas.microsoft.com/office/drawing/2014/main" val="242254513"/>
                  </a:ext>
                </a:extLst>
              </a:tr>
              <a:tr h="378237">
                <a:tc>
                  <a:txBody>
                    <a:bodyPr/>
                    <a:lstStyle/>
                    <a:p>
                      <a:pPr marL="0" marR="0" algn="ctr">
                        <a:spcBef>
                          <a:spcPts val="0"/>
                        </a:spcBef>
                        <a:spcAft>
                          <a:spcPts val="0"/>
                        </a:spcAft>
                      </a:pPr>
                      <a: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Evergreen </a:t>
                      </a:r>
                      <a:b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Elementary School</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Skanska</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$36,428,491</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Concrete &amp; Flatwork</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$2,135,044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5.86%</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0999983"/>
                  </a:ext>
                </a:extLst>
              </a:tr>
              <a:tr h="350383">
                <a:tc>
                  <a:txBody>
                    <a:bodyPr/>
                    <a:lstStyle/>
                    <a:p>
                      <a:pPr marL="0" marR="0">
                        <a:spcBef>
                          <a:spcPts val="0"/>
                        </a:spcBef>
                        <a:spcAft>
                          <a:spcPts val="0"/>
                        </a:spcAft>
                      </a:pP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Structural Package</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$5,902,920</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16.20%</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7631570"/>
                  </a:ext>
                </a:extLst>
              </a:tr>
              <a:tr h="322529">
                <a:tc>
                  <a:txBody>
                    <a:bodyPr/>
                    <a:lstStyle/>
                    <a:p>
                      <a:pPr marL="0" marR="0">
                        <a:spcBef>
                          <a:spcPts val="0"/>
                        </a:spcBef>
                        <a:spcAft>
                          <a:spcPts val="0"/>
                        </a:spcAft>
                      </a:pP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TOTALS:</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$8,037,964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22.07%</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43383360"/>
                  </a:ext>
                </a:extLst>
              </a:tr>
            </a:tbl>
          </a:graphicData>
        </a:graphic>
      </p:graphicFrame>
      <p:graphicFrame>
        <p:nvGraphicFramePr>
          <p:cNvPr id="3" name="Table 2">
            <a:extLst>
              <a:ext uri="{FF2B5EF4-FFF2-40B4-BE49-F238E27FC236}">
                <a16:creationId xmlns:a16="http://schemas.microsoft.com/office/drawing/2014/main" id="{6EE54349-BC7D-4E6B-9B22-A39972228806}"/>
              </a:ext>
            </a:extLst>
          </p:cNvPr>
          <p:cNvGraphicFramePr>
            <a:graphicFrameLocks noGrp="1"/>
          </p:cNvGraphicFramePr>
          <p:nvPr>
            <p:extLst>
              <p:ext uri="{D42A27DB-BD31-4B8C-83A1-F6EECF244321}">
                <p14:modId xmlns:p14="http://schemas.microsoft.com/office/powerpoint/2010/main" val="2517495082"/>
              </p:ext>
            </p:extLst>
          </p:nvPr>
        </p:nvGraphicFramePr>
        <p:xfrm>
          <a:off x="381000" y="3886201"/>
          <a:ext cx="8534398" cy="2209800"/>
        </p:xfrm>
        <a:graphic>
          <a:graphicData uri="http://schemas.openxmlformats.org/drawingml/2006/table">
            <a:tbl>
              <a:tblPr firstRow="1" firstCol="1" bandRow="1">
                <a:tableStyleId>{5C22544A-7EE6-4342-B048-85BDC9FD1C3A}</a:tableStyleId>
              </a:tblPr>
              <a:tblGrid>
                <a:gridCol w="2297226">
                  <a:extLst>
                    <a:ext uri="{9D8B030D-6E8A-4147-A177-3AD203B41FA5}">
                      <a16:colId xmlns:a16="http://schemas.microsoft.com/office/drawing/2014/main" val="3958794837"/>
                    </a:ext>
                  </a:extLst>
                </a:gridCol>
                <a:gridCol w="880018">
                  <a:extLst>
                    <a:ext uri="{9D8B030D-6E8A-4147-A177-3AD203B41FA5}">
                      <a16:colId xmlns:a16="http://schemas.microsoft.com/office/drawing/2014/main" val="781719629"/>
                    </a:ext>
                  </a:extLst>
                </a:gridCol>
                <a:gridCol w="1026688">
                  <a:extLst>
                    <a:ext uri="{9D8B030D-6E8A-4147-A177-3AD203B41FA5}">
                      <a16:colId xmlns:a16="http://schemas.microsoft.com/office/drawing/2014/main" val="2093669029"/>
                    </a:ext>
                  </a:extLst>
                </a:gridCol>
                <a:gridCol w="1637541">
                  <a:extLst>
                    <a:ext uri="{9D8B030D-6E8A-4147-A177-3AD203B41FA5}">
                      <a16:colId xmlns:a16="http://schemas.microsoft.com/office/drawing/2014/main" val="1162251761"/>
                    </a:ext>
                  </a:extLst>
                </a:gridCol>
                <a:gridCol w="1016527">
                  <a:extLst>
                    <a:ext uri="{9D8B030D-6E8A-4147-A177-3AD203B41FA5}">
                      <a16:colId xmlns:a16="http://schemas.microsoft.com/office/drawing/2014/main" val="1047228552"/>
                    </a:ext>
                  </a:extLst>
                </a:gridCol>
                <a:gridCol w="1676398">
                  <a:extLst>
                    <a:ext uri="{9D8B030D-6E8A-4147-A177-3AD203B41FA5}">
                      <a16:colId xmlns:a16="http://schemas.microsoft.com/office/drawing/2014/main" val="194793227"/>
                    </a:ext>
                  </a:extLst>
                </a:gridCol>
              </a:tblGrid>
              <a:tr h="733791">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Project</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GC/CM</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MACC / GMP</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Self-Performed Work Type</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Cost Total</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Self-Performed % to GMP @ Closeout</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extLst>
                  <a:ext uri="{0D108BD9-81ED-4DB2-BD59-A6C34878D82A}">
                    <a16:rowId xmlns:a16="http://schemas.microsoft.com/office/drawing/2014/main" val="532075067"/>
                  </a:ext>
                </a:extLst>
              </a:tr>
              <a:tr h="404352">
                <a:tc>
                  <a:txBody>
                    <a:bodyPr/>
                    <a:lstStyle/>
                    <a:p>
                      <a:pPr marL="0" marR="0" algn="ctr">
                        <a:spcBef>
                          <a:spcPts val="0"/>
                        </a:spcBef>
                        <a:spcAft>
                          <a:spcPts val="0"/>
                        </a:spcAft>
                      </a:pPr>
                      <a: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Dr. Claudia Thomas</a:t>
                      </a:r>
                      <a:b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Middle School</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0C226"/>
                    </a:solidFill>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Korsmo</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$54,311,772</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Architectural Misc.</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$2,736,964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5.04%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2149426"/>
                  </a:ext>
                </a:extLst>
              </a:tr>
              <a:tr h="476198">
                <a:tc>
                  <a:txBody>
                    <a:bodyPr/>
                    <a:lstStyle/>
                    <a:p>
                      <a:pPr marL="0" marR="0">
                        <a:spcBef>
                          <a:spcPts val="0"/>
                        </a:spcBef>
                        <a:spcAft>
                          <a:spcPts val="0"/>
                        </a:spcAft>
                      </a:pP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Concrete &amp; Structural Steel</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$9,898,054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18.22%</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7360360"/>
                  </a:ext>
                </a:extLst>
              </a:tr>
              <a:tr h="293517">
                <a:tc>
                  <a:txBody>
                    <a:bodyPr/>
                    <a:lstStyle/>
                    <a:p>
                      <a:pPr marL="0" marR="0">
                        <a:spcBef>
                          <a:spcPts val="0"/>
                        </a:spcBef>
                        <a:spcAft>
                          <a:spcPts val="0"/>
                        </a:spcAft>
                      </a:pP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Waterline</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$671,546</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1.24%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6469694"/>
                  </a:ext>
                </a:extLst>
              </a:tr>
              <a:tr h="301942">
                <a:tc>
                  <a:txBody>
                    <a:bodyPr/>
                    <a:lstStyle/>
                    <a:p>
                      <a:pPr marL="0" marR="0">
                        <a:spcBef>
                          <a:spcPts val="0"/>
                        </a:spcBef>
                        <a:spcAft>
                          <a:spcPts val="0"/>
                        </a:spcAft>
                      </a:pP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12" marR="57812" marT="0" marB="0"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3C43"/>
                    </a:solidFill>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TOTALS:</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$13,306,564</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24.50%</a:t>
                      </a:r>
                    </a:p>
                  </a:txBody>
                  <a:tcPr marL="57812" marR="5781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7229562"/>
                  </a:ext>
                </a:extLst>
              </a:tr>
            </a:tbl>
          </a:graphicData>
        </a:graphic>
      </p:graphicFrame>
    </p:spTree>
    <p:extLst>
      <p:ext uri="{BB962C8B-B14F-4D97-AF65-F5344CB8AC3E}">
        <p14:creationId xmlns:p14="http://schemas.microsoft.com/office/powerpoint/2010/main" val="370387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115669"/>
            <a:ext cx="6781800" cy="533400"/>
          </a:xfrm>
        </p:spPr>
        <p:txBody>
          <a:bodyPr vert="horz" lIns="91440" tIns="45720" rIns="91440" bIns="45720" rtlCol="0" anchor="b">
            <a:noAutofit/>
          </a:bodyPr>
          <a:lstStyle/>
          <a:p>
            <a:pPr algn="r">
              <a:lnSpc>
                <a:spcPct val="90000"/>
              </a:lnSpc>
            </a:pPr>
            <a:r>
              <a:rPr lang="en-US" dirty="0">
                <a:solidFill>
                  <a:srgbClr val="92D050"/>
                </a:solidFill>
              </a:rPr>
              <a:t>Capital Planning &amp; Construction</a:t>
            </a:r>
          </a:p>
        </p:txBody>
      </p:sp>
      <p:sp>
        <p:nvSpPr>
          <p:cNvPr id="4" name="TextBox 3">
            <a:extLst>
              <a:ext uri="{FF2B5EF4-FFF2-40B4-BE49-F238E27FC236}">
                <a16:creationId xmlns:a16="http://schemas.microsoft.com/office/drawing/2014/main" id="{A8E04D7C-D78F-4332-A9A0-24F477B87778}"/>
              </a:ext>
            </a:extLst>
          </p:cNvPr>
          <p:cNvSpPr txBox="1"/>
          <p:nvPr/>
        </p:nvSpPr>
        <p:spPr>
          <a:xfrm>
            <a:off x="2401935" y="498780"/>
            <a:ext cx="5181600" cy="646331"/>
          </a:xfrm>
          <a:prstGeom prst="rect">
            <a:avLst/>
          </a:prstGeom>
          <a:noFill/>
        </p:spPr>
        <p:txBody>
          <a:bodyPr wrap="square" rtlCol="0">
            <a:spAutoFit/>
          </a:bodyPr>
          <a:lstStyle/>
          <a:p>
            <a:r>
              <a:rPr lang="en-US" sz="3600" dirty="0">
                <a:solidFill>
                  <a:srgbClr val="92D050"/>
                </a:solidFill>
              </a:rPr>
              <a:t>Organizational Chart</a:t>
            </a:r>
          </a:p>
        </p:txBody>
      </p:sp>
      <p:pic>
        <p:nvPicPr>
          <p:cNvPr id="6" name="Picture 5" descr="A screenshot of a social media post&#10;&#10;Description automatically generated">
            <a:extLst>
              <a:ext uri="{FF2B5EF4-FFF2-40B4-BE49-F238E27FC236}">
                <a16:creationId xmlns:a16="http://schemas.microsoft.com/office/drawing/2014/main" id="{83DE3989-1AA5-444D-9C6B-08FE3C1CAA7F}"/>
              </a:ext>
            </a:extLst>
          </p:cNvPr>
          <p:cNvPicPr>
            <a:picLocks noChangeAspect="1"/>
          </p:cNvPicPr>
          <p:nvPr/>
        </p:nvPicPr>
        <p:blipFill rotWithShape="1">
          <a:blip r:embed="rId3">
            <a:extLst>
              <a:ext uri="{28A0092B-C50C-407E-A947-70E740481C1C}">
                <a14:useLocalDpi xmlns:a14="http://schemas.microsoft.com/office/drawing/2010/main" val="0"/>
              </a:ext>
            </a:extLst>
          </a:blip>
          <a:srcRect t="9756"/>
          <a:stretch/>
        </p:blipFill>
        <p:spPr>
          <a:xfrm>
            <a:off x="1881554" y="914400"/>
            <a:ext cx="5374465" cy="6057439"/>
          </a:xfrm>
          <a:prstGeom prst="rect">
            <a:avLst/>
          </a:prstGeom>
        </p:spPr>
      </p:pic>
    </p:spTree>
    <p:extLst>
      <p:ext uri="{BB962C8B-B14F-4D97-AF65-F5344CB8AC3E}">
        <p14:creationId xmlns:p14="http://schemas.microsoft.com/office/powerpoint/2010/main" val="323670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228600"/>
            <a:ext cx="6347714" cy="1320800"/>
          </a:xfrm>
        </p:spPr>
        <p:txBody>
          <a:bodyPr>
            <a:normAutofit/>
          </a:bodyPr>
          <a:lstStyle/>
          <a:p>
            <a:pPr algn="ctr"/>
            <a:r>
              <a:rPr lang="en-US" dirty="0"/>
              <a:t>GC/CM Project Team</a:t>
            </a:r>
            <a:br>
              <a:rPr lang="en-US" dirty="0"/>
            </a:br>
            <a:r>
              <a:rPr lang="en-US" dirty="0"/>
              <a:t>Roles and Responsibilities</a:t>
            </a:r>
          </a:p>
        </p:txBody>
      </p:sp>
      <p:graphicFrame>
        <p:nvGraphicFramePr>
          <p:cNvPr id="11" name="Table 11">
            <a:extLst>
              <a:ext uri="{FF2B5EF4-FFF2-40B4-BE49-F238E27FC236}">
                <a16:creationId xmlns:a16="http://schemas.microsoft.com/office/drawing/2014/main" id="{E1BDDE32-51D0-4194-9B1E-52460E58B56D}"/>
              </a:ext>
            </a:extLst>
          </p:cNvPr>
          <p:cNvGraphicFramePr>
            <a:graphicFrameLocks noGrp="1"/>
          </p:cNvGraphicFramePr>
          <p:nvPr>
            <p:ph sz="half" idx="1"/>
            <p:extLst>
              <p:ext uri="{D42A27DB-BD31-4B8C-83A1-F6EECF244321}">
                <p14:modId xmlns:p14="http://schemas.microsoft.com/office/powerpoint/2010/main" val="1075134078"/>
              </p:ext>
            </p:extLst>
          </p:nvPr>
        </p:nvGraphicFramePr>
        <p:xfrm>
          <a:off x="266699" y="1481637"/>
          <a:ext cx="8610601" cy="5182399"/>
        </p:xfrm>
        <a:graphic>
          <a:graphicData uri="http://schemas.openxmlformats.org/drawingml/2006/table">
            <a:tbl>
              <a:tblPr firstRow="1" bandRow="1">
                <a:tableStyleId>{5C22544A-7EE6-4342-B048-85BDC9FD1C3A}</a:tableStyleId>
              </a:tblPr>
              <a:tblGrid>
                <a:gridCol w="1256732">
                  <a:extLst>
                    <a:ext uri="{9D8B030D-6E8A-4147-A177-3AD203B41FA5}">
                      <a16:colId xmlns:a16="http://schemas.microsoft.com/office/drawing/2014/main" val="3844015286"/>
                    </a:ext>
                  </a:extLst>
                </a:gridCol>
                <a:gridCol w="1198099">
                  <a:extLst>
                    <a:ext uri="{9D8B030D-6E8A-4147-A177-3AD203B41FA5}">
                      <a16:colId xmlns:a16="http://schemas.microsoft.com/office/drawing/2014/main" val="3395261601"/>
                    </a:ext>
                  </a:extLst>
                </a:gridCol>
                <a:gridCol w="6155770">
                  <a:extLst>
                    <a:ext uri="{9D8B030D-6E8A-4147-A177-3AD203B41FA5}">
                      <a16:colId xmlns:a16="http://schemas.microsoft.com/office/drawing/2014/main" val="2778789358"/>
                    </a:ext>
                  </a:extLst>
                </a:gridCol>
              </a:tblGrid>
              <a:tr h="364961">
                <a:tc>
                  <a:txBody>
                    <a:bodyPr/>
                    <a:lstStyle/>
                    <a:p>
                      <a:pPr algn="ctr"/>
                      <a:r>
                        <a:rPr lang="en-US" dirty="0"/>
                        <a:t>Name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Role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Responsibilities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740448"/>
                  </a:ext>
                </a:extLst>
              </a:tr>
              <a:tr h="314184">
                <a:tc>
                  <a:txBody>
                    <a:bodyPr/>
                    <a:lstStyle/>
                    <a:p>
                      <a:pPr algn="ctr" fontAlgn="ctr"/>
                      <a:r>
                        <a:rPr lang="en-US" sz="1100" b="1" i="0" u="none" strike="noStrike" dirty="0">
                          <a:solidFill>
                            <a:srgbClr val="000000"/>
                          </a:solidFill>
                          <a:effectLst/>
                          <a:latin typeface="Calibri" panose="020F0502020204030204" pitchFamily="34" charset="0"/>
                        </a:rPr>
                        <a:t>Ron Banner</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Superintendent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Approves  proposed projects for development, secure funding, report to the public, voters, and taxpayers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8406037"/>
                  </a:ext>
                </a:extLst>
              </a:tr>
              <a:tr h="1045876">
                <a:tc>
                  <a:txBody>
                    <a:bodyPr/>
                    <a:lstStyle/>
                    <a:p>
                      <a:pPr algn="ctr" fontAlgn="ctr"/>
                      <a:r>
                        <a:rPr lang="en-US" sz="1100" b="1" i="0" u="none" strike="noStrike" dirty="0">
                          <a:solidFill>
                            <a:srgbClr val="000000"/>
                          </a:solidFill>
                          <a:effectLst/>
                          <a:latin typeface="Calibri" panose="020F0502020204030204" pitchFamily="34" charset="0"/>
                        </a:rPr>
                        <a:t>Rick Ring</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Assistant Superintendent of Business Services &amp; Capital Projects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Supervises all support services and oversees execution of projects. Approves Capital Projects budgets, Change Orders, and Contract Awards, Modifications, and Acceptances for Board approvals.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Approves Project Delivery method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127298"/>
                  </a:ext>
                </a:extLst>
              </a:tr>
              <a:tr h="836369">
                <a:tc>
                  <a:txBody>
                    <a:bodyPr/>
                    <a:lstStyle/>
                    <a:p>
                      <a:pPr algn="ctr" fontAlgn="ctr"/>
                      <a:r>
                        <a:rPr lang="en-US" sz="1100" b="1" i="0" u="none" strike="noStrike" dirty="0">
                          <a:solidFill>
                            <a:srgbClr val="000000"/>
                          </a:solidFill>
                          <a:effectLst/>
                          <a:latin typeface="Calibri" panose="020F0502020204030204" pitchFamily="34" charset="0"/>
                        </a:rPr>
                        <a:t>William Coon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Director of Capital Projects / Senior Project Manager</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Approves design direction and submittals, manages project budgets, change orders and prepares contract awards, modifications and acceptances for review and approval by the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Asst. Superintendent of Business Services &amp; Capital Projects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500215"/>
                  </a:ext>
                </a:extLst>
              </a:tr>
              <a:tr h="382424">
                <a:tc>
                  <a:txBody>
                    <a:bodyPr/>
                    <a:lstStyle/>
                    <a:p>
                      <a:pPr algn="ctr" fontAlgn="ctr"/>
                      <a:r>
                        <a:rPr lang="en-US" sz="1100" b="1" i="0" u="none" strike="noStrike" dirty="0">
                          <a:solidFill>
                            <a:srgbClr val="000000"/>
                          </a:solidFill>
                          <a:effectLst/>
                          <a:latin typeface="Calibri" panose="020F0502020204030204" pitchFamily="34" charset="0"/>
                        </a:rPr>
                        <a:t>Graehm Wallace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Legal Counsel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GC/CM Contract Preparation, legal advice, and dispute resolution. Contracted to CPSD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8034639"/>
                  </a:ext>
                </a:extLst>
              </a:tr>
              <a:tr h="637376">
                <a:tc>
                  <a:txBody>
                    <a:bodyPr/>
                    <a:lstStyle/>
                    <a:p>
                      <a:pPr algn="ctr" fontAlgn="ctr"/>
                      <a:r>
                        <a:rPr lang="en-US" sz="1100" b="1" i="0" u="none" strike="noStrike" dirty="0">
                          <a:solidFill>
                            <a:srgbClr val="000000"/>
                          </a:solidFill>
                          <a:effectLst/>
                          <a:latin typeface="Calibri" panose="020F0502020204030204" pitchFamily="34" charset="0"/>
                        </a:rPr>
                        <a:t>Jim Dugan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Program Manager</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Serves as a technical consultant/advisor to the Assistant Superintendent of Business Services &amp; Capital Projects related to capital facilities planning and recommendations to the Director and Project Managers on a as needed basis.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1921203"/>
                  </a:ext>
                </a:extLst>
              </a:tr>
              <a:tr h="786872">
                <a:tc>
                  <a:txBody>
                    <a:bodyPr/>
                    <a:lstStyle/>
                    <a:p>
                      <a:pPr algn="ctr" fontAlgn="ctr"/>
                      <a:r>
                        <a:rPr lang="en-US" sz="1100" b="1" i="0" u="none" strike="noStrike" dirty="0">
                          <a:solidFill>
                            <a:srgbClr val="000000"/>
                          </a:solidFill>
                          <a:effectLst/>
                          <a:latin typeface="Calibri" panose="020F0502020204030204" pitchFamily="34" charset="0"/>
                        </a:rPr>
                        <a:t>William Coon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Project Manager / Construction Manager</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Drives the day to day success of each project. Serves as primary Point of Contact with Architect and GC/CM</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293475"/>
                  </a:ext>
                </a:extLst>
              </a:tr>
              <a:tr h="303637">
                <a:tc>
                  <a:txBody>
                    <a:bodyPr/>
                    <a:lstStyle/>
                    <a:p>
                      <a:pPr algn="ctr" fontAlgn="ctr"/>
                      <a:r>
                        <a:rPr lang="en-US" sz="1100" b="1" i="0" u="none" strike="noStrike" dirty="0">
                          <a:solidFill>
                            <a:srgbClr val="000000"/>
                          </a:solidFill>
                          <a:effectLst/>
                          <a:latin typeface="Calibri" panose="020F0502020204030204" pitchFamily="34" charset="0"/>
                        </a:rPr>
                        <a:t>TBD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Architect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Lead designer and prime consultant for the design of projects. Contracted to CPSD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663085"/>
                  </a:ext>
                </a:extLst>
              </a:tr>
              <a:tr h="509901">
                <a:tc>
                  <a:txBody>
                    <a:bodyPr/>
                    <a:lstStyle/>
                    <a:p>
                      <a:pPr algn="ctr" fontAlgn="ctr"/>
                      <a:r>
                        <a:rPr lang="en-US" sz="1100" b="1" i="0" u="none" strike="noStrike" dirty="0">
                          <a:solidFill>
                            <a:srgbClr val="000000"/>
                          </a:solidFill>
                          <a:effectLst/>
                          <a:latin typeface="Calibri" panose="020F0502020204030204" pitchFamily="34" charset="0"/>
                        </a:rPr>
                        <a:t>TBD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p>
                      <a:pPr algn="ctr" fontAlgn="ctr"/>
                      <a:r>
                        <a:rPr lang="en-US" sz="1100" b="1" i="0" u="none" strike="noStrike" dirty="0">
                          <a:solidFill>
                            <a:srgbClr val="000000"/>
                          </a:solidFill>
                          <a:effectLst/>
                          <a:latin typeface="Calibri" panose="020F0502020204030204" pitchFamily="34" charset="0"/>
                        </a:rPr>
                        <a:t>GC/CM</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Calibri" panose="020F0502020204030204" pitchFamily="34" charset="0"/>
                        </a:rPr>
                        <a:t>General Contractor / Construction Manager selected via public qualifications and fee selection process. Contracted to CPSD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81816"/>
                  </a:ext>
                </a:extLst>
              </a:tr>
            </a:tbl>
          </a:graphicData>
        </a:graphic>
      </p:graphicFrame>
    </p:spTree>
    <p:extLst>
      <p:ext uri="{BB962C8B-B14F-4D97-AF65-F5344CB8AC3E}">
        <p14:creationId xmlns:p14="http://schemas.microsoft.com/office/powerpoint/2010/main" val="5819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52" y="377302"/>
            <a:ext cx="6347714" cy="1320800"/>
          </a:xfrm>
        </p:spPr>
        <p:txBody>
          <a:bodyPr>
            <a:normAutofit fontScale="90000"/>
          </a:bodyPr>
          <a:lstStyle/>
          <a:p>
            <a:r>
              <a:rPr lang="en-US" sz="4000"/>
              <a:t>Evergreen Elementary School</a:t>
            </a:r>
            <a:br>
              <a:rPr lang="en-US" sz="4000"/>
            </a:br>
            <a:r>
              <a:rPr lang="en-US" sz="2100">
                <a:solidFill>
                  <a:schemeClr val="tx1"/>
                </a:solidFill>
              </a:rPr>
              <a:t>Replacement</a:t>
            </a:r>
            <a:r>
              <a:rPr lang="en-US" sz="2100">
                <a:solidFill>
                  <a:prstClr val="black"/>
                </a:solidFill>
              </a:rPr>
              <a:t> </a:t>
            </a:r>
            <a:endParaRPr lang="en-US" dirty="0"/>
          </a:p>
        </p:txBody>
      </p:sp>
      <p:sp>
        <p:nvSpPr>
          <p:cNvPr id="3" name="Content Placeholder 2"/>
          <p:cNvSpPr>
            <a:spLocks noGrp="1"/>
          </p:cNvSpPr>
          <p:nvPr>
            <p:ph sz="half" idx="1"/>
          </p:nvPr>
        </p:nvSpPr>
        <p:spPr>
          <a:xfrm>
            <a:off x="509385" y="1524000"/>
            <a:ext cx="3088109" cy="3880772"/>
          </a:xfrm>
        </p:spPr>
        <p:txBody>
          <a:bodyPr>
            <a:normAutofit fontScale="85000" lnSpcReduction="10000"/>
          </a:bodyPr>
          <a:lstStyle/>
          <a:p>
            <a:pPr lvl="0"/>
            <a:endParaRPr lang="en-US" sz="1800" dirty="0">
              <a:solidFill>
                <a:prstClr val="black"/>
              </a:solidFill>
            </a:endParaRPr>
          </a:p>
          <a:p>
            <a:pPr marL="114300" lvl="0" indent="0">
              <a:buNone/>
            </a:pPr>
            <a:endParaRPr lang="en-US" sz="1800" dirty="0">
              <a:solidFill>
                <a:prstClr val="black"/>
              </a:solidFill>
            </a:endParaRPr>
          </a:p>
          <a:p>
            <a:pPr lvl="0"/>
            <a:r>
              <a:rPr lang="en-US" sz="1800" dirty="0">
                <a:solidFill>
                  <a:schemeClr val="tx1"/>
                </a:solidFill>
              </a:rPr>
              <a:t>Planned Start: 2014</a:t>
            </a:r>
            <a:endParaRPr lang="en-US" sz="1800" dirty="0">
              <a:solidFill>
                <a:schemeClr val="tx1"/>
              </a:solidFill>
              <a:highlight>
                <a:srgbClr val="FFFF00"/>
              </a:highlight>
            </a:endParaRPr>
          </a:p>
          <a:p>
            <a:pPr lvl="0"/>
            <a:r>
              <a:rPr lang="en-US" sz="1800" dirty="0">
                <a:solidFill>
                  <a:schemeClr val="tx1"/>
                </a:solidFill>
              </a:rPr>
              <a:t>Actual Start: 2015</a:t>
            </a:r>
            <a:endParaRPr lang="en-US" sz="1800" dirty="0">
              <a:solidFill>
                <a:schemeClr val="tx1"/>
              </a:solidFill>
              <a:highlight>
                <a:srgbClr val="FFFF00"/>
              </a:highlight>
            </a:endParaRPr>
          </a:p>
          <a:p>
            <a:pPr lvl="0">
              <a:buClr>
                <a:schemeClr val="tx1"/>
              </a:buClr>
            </a:pPr>
            <a:endParaRPr lang="en-US" sz="1800" dirty="0">
              <a:solidFill>
                <a:schemeClr val="tx1"/>
              </a:solidFill>
            </a:endParaRPr>
          </a:p>
          <a:p>
            <a:pPr lvl="0"/>
            <a:r>
              <a:rPr lang="en-US" sz="1800" dirty="0">
                <a:solidFill>
                  <a:schemeClr val="tx1"/>
                </a:solidFill>
              </a:rPr>
              <a:t>Planned Finish: 2015</a:t>
            </a:r>
            <a:endParaRPr lang="en-US" sz="1800" dirty="0">
              <a:solidFill>
                <a:schemeClr val="tx1"/>
              </a:solidFill>
              <a:highlight>
                <a:srgbClr val="FFFF00"/>
              </a:highlight>
            </a:endParaRPr>
          </a:p>
          <a:p>
            <a:pPr lvl="0"/>
            <a:r>
              <a:rPr lang="en-US" sz="1800" dirty="0">
                <a:solidFill>
                  <a:schemeClr val="tx1"/>
                </a:solidFill>
              </a:rPr>
              <a:t>Actual Finish: 2016</a:t>
            </a:r>
            <a:endParaRPr lang="en-US" sz="1800" dirty="0">
              <a:solidFill>
                <a:schemeClr val="tx1"/>
              </a:solidFill>
              <a:highlight>
                <a:srgbClr val="FFFF00"/>
              </a:highlight>
            </a:endParaRPr>
          </a:p>
          <a:p>
            <a:pPr lvl="0"/>
            <a:endParaRPr lang="en-US" sz="1800" dirty="0">
              <a:solidFill>
                <a:schemeClr val="tx1"/>
              </a:solidFill>
            </a:endParaRPr>
          </a:p>
          <a:p>
            <a:pPr lvl="0"/>
            <a:r>
              <a:rPr lang="en-US" sz="1800" dirty="0">
                <a:solidFill>
                  <a:schemeClr val="tx1"/>
                </a:solidFill>
              </a:rPr>
              <a:t>Planned Budget: $50,377,281</a:t>
            </a:r>
            <a:endParaRPr lang="en-US" sz="1800" dirty="0">
              <a:solidFill>
                <a:schemeClr val="tx1"/>
              </a:solidFill>
              <a:highlight>
                <a:srgbClr val="FFFF00"/>
              </a:highlight>
            </a:endParaRPr>
          </a:p>
          <a:p>
            <a:pPr lvl="0"/>
            <a:r>
              <a:rPr lang="en-US" sz="1800" dirty="0">
                <a:solidFill>
                  <a:schemeClr val="tx1"/>
                </a:solidFill>
              </a:rPr>
              <a:t>Actual Budget: $47,965,528</a:t>
            </a:r>
            <a:endParaRPr lang="en-US" sz="1800" dirty="0">
              <a:solidFill>
                <a:schemeClr val="tx1"/>
              </a:solidFill>
              <a:highlight>
                <a:srgbClr val="FFFF00"/>
              </a:highlight>
            </a:endParaRPr>
          </a:p>
          <a:p>
            <a:pPr lvl="0"/>
            <a:r>
              <a:rPr lang="en-US" sz="1800" dirty="0">
                <a:solidFill>
                  <a:schemeClr val="tx1"/>
                </a:solidFill>
              </a:rPr>
              <a:t>Budget Variance: </a:t>
            </a:r>
            <a:r>
              <a:rPr lang="en-US" dirty="0">
                <a:solidFill>
                  <a:schemeClr val="tx1"/>
                </a:solidFill>
              </a:rPr>
              <a:t>-4.79 %</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687747" y="1524000"/>
            <a:ext cx="3224244" cy="2423252"/>
          </a:xfrm>
        </p:spPr>
      </p:pic>
      <p:pic>
        <p:nvPicPr>
          <p:cNvPr id="7" name="Picture 6"/>
          <p:cNvPicPr/>
          <p:nvPr/>
        </p:nvPicPr>
        <p:blipFill>
          <a:blip r:embed="rId4" cstate="print">
            <a:extLst>
              <a:ext uri="{28A0092B-C50C-407E-A947-70E740481C1C}">
                <a14:useLocalDpi xmlns:a14="http://schemas.microsoft.com/office/drawing/2010/main" val="0"/>
              </a:ext>
            </a:extLst>
          </a:blip>
          <a:srcRect/>
          <a:stretch/>
        </p:blipFill>
        <p:spPr bwMode="auto">
          <a:xfrm>
            <a:off x="4572000" y="3429000"/>
            <a:ext cx="3733800" cy="2768917"/>
          </a:xfrm>
          <a:prstGeom prst="rect">
            <a:avLst/>
          </a:prstGeom>
          <a:noFill/>
          <a:ln>
            <a:noFill/>
          </a:ln>
        </p:spPr>
      </p:pic>
    </p:spTree>
    <p:extLst>
      <p:ext uri="{BB962C8B-B14F-4D97-AF65-F5344CB8AC3E}">
        <p14:creationId xmlns:p14="http://schemas.microsoft.com/office/powerpoint/2010/main" val="40237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67400" cy="1295400"/>
          </a:xfrm>
        </p:spPr>
        <p:txBody>
          <a:bodyPr>
            <a:normAutofit fontScale="90000"/>
          </a:bodyPr>
          <a:lstStyle/>
          <a:p>
            <a:r>
              <a:rPr lang="en-US" sz="4000" dirty="0"/>
              <a:t>Dr. Claudia Thomas Middle School</a:t>
            </a:r>
            <a:br>
              <a:rPr lang="en-US" sz="4000" dirty="0"/>
            </a:br>
            <a:br>
              <a:rPr lang="en-US" sz="4000" dirty="0"/>
            </a:br>
            <a:r>
              <a:rPr lang="en-US" sz="2000" dirty="0">
                <a:solidFill>
                  <a:schemeClr val="tx1"/>
                </a:solidFill>
              </a:rPr>
              <a:t>Replacement school combining </a:t>
            </a:r>
            <a:br>
              <a:rPr lang="en-US" sz="2000" dirty="0">
                <a:solidFill>
                  <a:schemeClr val="tx1"/>
                </a:solidFill>
              </a:rPr>
            </a:br>
            <a:r>
              <a:rPr lang="en-US" sz="2000" dirty="0">
                <a:solidFill>
                  <a:schemeClr val="tx1"/>
                </a:solidFill>
              </a:rPr>
              <a:t>Alice Mann &amp; Woodbrook MS</a:t>
            </a:r>
          </a:p>
        </p:txBody>
      </p:sp>
      <p:sp>
        <p:nvSpPr>
          <p:cNvPr id="3" name="Content Placeholder 2"/>
          <p:cNvSpPr>
            <a:spLocks noGrp="1"/>
          </p:cNvSpPr>
          <p:nvPr>
            <p:ph sz="half" idx="1"/>
          </p:nvPr>
        </p:nvSpPr>
        <p:spPr/>
        <p:txBody>
          <a:bodyPr>
            <a:normAutofit fontScale="85000" lnSpcReduction="10000"/>
          </a:bodyPr>
          <a:lstStyle/>
          <a:p>
            <a:pPr lvl="0"/>
            <a:endParaRPr lang="en-US" sz="1800" dirty="0">
              <a:solidFill>
                <a:prstClr val="black"/>
              </a:solidFill>
            </a:endParaRPr>
          </a:p>
          <a:p>
            <a:pPr marL="114300" lvl="0" indent="0">
              <a:buNone/>
            </a:pPr>
            <a:endParaRPr lang="en-US" sz="1800" dirty="0">
              <a:solidFill>
                <a:prstClr val="black"/>
              </a:solidFill>
            </a:endParaRPr>
          </a:p>
          <a:p>
            <a:pPr lvl="0"/>
            <a:r>
              <a:rPr lang="en-US" sz="1800" dirty="0">
                <a:solidFill>
                  <a:schemeClr val="tx1"/>
                </a:solidFill>
              </a:rPr>
              <a:t>Planned Start: July 2018</a:t>
            </a:r>
            <a:endParaRPr lang="en-US" sz="1800" dirty="0">
              <a:solidFill>
                <a:schemeClr val="tx1"/>
              </a:solidFill>
              <a:highlight>
                <a:srgbClr val="FFFF00"/>
              </a:highlight>
            </a:endParaRPr>
          </a:p>
          <a:p>
            <a:pPr lvl="0"/>
            <a:r>
              <a:rPr lang="en-US" sz="1800" dirty="0">
                <a:solidFill>
                  <a:schemeClr val="tx1"/>
                </a:solidFill>
              </a:rPr>
              <a:t>Actual Start: July 2018</a:t>
            </a:r>
            <a:endParaRPr lang="en-US" sz="1800" dirty="0">
              <a:solidFill>
                <a:schemeClr val="tx1"/>
              </a:solidFill>
              <a:highlight>
                <a:srgbClr val="FFFF00"/>
              </a:highlight>
            </a:endParaRPr>
          </a:p>
          <a:p>
            <a:pPr lvl="0"/>
            <a:endParaRPr lang="en-US" sz="1800" dirty="0">
              <a:solidFill>
                <a:schemeClr val="tx1"/>
              </a:solidFill>
            </a:endParaRPr>
          </a:p>
          <a:p>
            <a:pPr lvl="0"/>
            <a:r>
              <a:rPr lang="en-US" sz="1800" dirty="0">
                <a:solidFill>
                  <a:schemeClr val="tx1"/>
                </a:solidFill>
              </a:rPr>
              <a:t>Planned Finish: June 2020</a:t>
            </a:r>
            <a:endParaRPr lang="en-US" sz="1800" dirty="0">
              <a:solidFill>
                <a:schemeClr val="tx1"/>
              </a:solidFill>
              <a:highlight>
                <a:srgbClr val="FFFF00"/>
              </a:highlight>
            </a:endParaRPr>
          </a:p>
          <a:p>
            <a:pPr lvl="0"/>
            <a:r>
              <a:rPr lang="en-US" sz="1800" dirty="0">
                <a:solidFill>
                  <a:schemeClr val="tx1"/>
                </a:solidFill>
              </a:rPr>
              <a:t>Actual Finish: TBD (Covid</a:t>
            </a:r>
            <a:r>
              <a:rPr lang="en-US" dirty="0">
                <a:solidFill>
                  <a:schemeClr val="tx1"/>
                </a:solidFill>
              </a:rPr>
              <a:t>-19)</a:t>
            </a:r>
            <a:endParaRPr lang="en-US" sz="1800" dirty="0">
              <a:solidFill>
                <a:schemeClr val="tx1"/>
              </a:solidFill>
              <a:highlight>
                <a:srgbClr val="FFFF00"/>
              </a:highlight>
            </a:endParaRPr>
          </a:p>
          <a:p>
            <a:pPr lvl="0"/>
            <a:endParaRPr lang="en-US" sz="1800" dirty="0">
              <a:solidFill>
                <a:schemeClr val="tx1"/>
              </a:solidFill>
            </a:endParaRPr>
          </a:p>
          <a:p>
            <a:pPr lvl="0"/>
            <a:r>
              <a:rPr lang="en-US" sz="1800" dirty="0">
                <a:solidFill>
                  <a:schemeClr val="tx1"/>
                </a:solidFill>
              </a:rPr>
              <a:t>Planned Budget: $72,000,000</a:t>
            </a:r>
            <a:endParaRPr lang="en-US" sz="1800" dirty="0">
              <a:solidFill>
                <a:schemeClr val="tx1"/>
              </a:solidFill>
              <a:highlight>
                <a:srgbClr val="FFFF00"/>
              </a:highlight>
            </a:endParaRPr>
          </a:p>
          <a:p>
            <a:pPr lvl="0"/>
            <a:r>
              <a:rPr lang="en-US" sz="1800" dirty="0">
                <a:solidFill>
                  <a:schemeClr val="tx1"/>
                </a:solidFill>
              </a:rPr>
              <a:t>Actual Budget: TBD</a:t>
            </a:r>
            <a:endParaRPr lang="en-US" sz="1800" dirty="0">
              <a:solidFill>
                <a:schemeClr val="tx1"/>
              </a:solidFill>
              <a:highlight>
                <a:srgbClr val="FFFF00"/>
              </a:highlight>
            </a:endParaRPr>
          </a:p>
          <a:p>
            <a:pPr lvl="0"/>
            <a:r>
              <a:rPr lang="en-US" sz="1800" dirty="0">
                <a:solidFill>
                  <a:schemeClr val="tx1"/>
                </a:solidFill>
              </a:rPr>
              <a:t>Budget Variance: TBD</a:t>
            </a:r>
            <a:endParaRPr lang="en-US" sz="1800" dirty="0">
              <a:solidFill>
                <a:schemeClr val="tx1"/>
              </a:solidFill>
              <a:highlight>
                <a:srgbClr val="FFFF00"/>
              </a:highlight>
            </a:endParaRP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118515" y="1393266"/>
            <a:ext cx="3308976" cy="248173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8200" y="3352800"/>
            <a:ext cx="4146776" cy="2764761"/>
          </a:xfrm>
          <a:prstGeom prst="rect">
            <a:avLst/>
          </a:prstGeom>
        </p:spPr>
      </p:pic>
    </p:spTree>
    <p:extLst>
      <p:ext uri="{BB962C8B-B14F-4D97-AF65-F5344CB8AC3E}">
        <p14:creationId xmlns:p14="http://schemas.microsoft.com/office/powerpoint/2010/main" val="208631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794" y="280994"/>
            <a:ext cx="6216024" cy="1096648"/>
          </a:xfrm>
        </p:spPr>
        <p:txBody>
          <a:bodyPr vert="horz" lIns="91440" tIns="45720" rIns="91440" bIns="45720" rtlCol="0" anchor="b">
            <a:normAutofit/>
          </a:bodyPr>
          <a:lstStyle/>
          <a:p>
            <a:pPr>
              <a:lnSpc>
                <a:spcPct val="90000"/>
              </a:lnSpc>
            </a:pPr>
            <a:r>
              <a:rPr lang="en-US" dirty="0"/>
              <a:t>Internal GC/CM Delivery Method Determination</a:t>
            </a:r>
          </a:p>
        </p:txBody>
      </p:sp>
      <p:pic>
        <p:nvPicPr>
          <p:cNvPr id="4" name="Picture 3" descr="A screenshot of a cell phone&#10;&#10;Description automatically generated">
            <a:extLst>
              <a:ext uri="{FF2B5EF4-FFF2-40B4-BE49-F238E27FC236}">
                <a16:creationId xmlns:a16="http://schemas.microsoft.com/office/drawing/2014/main" id="{D62300FC-8C21-4C28-AE3D-9E7ADCCFE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81200"/>
            <a:ext cx="8686800" cy="3913645"/>
          </a:xfrm>
          <a:prstGeom prst="rect">
            <a:avLst/>
          </a:prstGeom>
        </p:spPr>
      </p:pic>
    </p:spTree>
    <p:extLst>
      <p:ext uri="{BB962C8B-B14F-4D97-AF65-F5344CB8AC3E}">
        <p14:creationId xmlns:p14="http://schemas.microsoft.com/office/powerpoint/2010/main" val="84163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2255" y="1066800"/>
            <a:ext cx="7833012" cy="609600"/>
          </a:xfrm>
        </p:spPr>
        <p:txBody>
          <a:bodyPr vert="horz" lIns="91440" tIns="45720" rIns="91440" bIns="45720" rtlCol="0" anchor="b">
            <a:noAutofit/>
          </a:bodyPr>
          <a:lstStyle/>
          <a:p>
            <a:r>
              <a:rPr lang="en-US" dirty="0"/>
              <a:t>Delivery Method</a:t>
            </a:r>
            <a:br>
              <a:rPr lang="en-US" dirty="0"/>
            </a:br>
            <a:r>
              <a:rPr lang="en-US" dirty="0"/>
              <a:t>Recommendation</a:t>
            </a:r>
            <a:br>
              <a:rPr lang="en-US" dirty="0"/>
            </a:br>
            <a:r>
              <a:rPr lang="en-US" dirty="0"/>
              <a:t>Process</a:t>
            </a:r>
          </a:p>
        </p:txBody>
      </p:sp>
      <p:pic>
        <p:nvPicPr>
          <p:cNvPr id="5" name="Picture 4"/>
          <p:cNvPicPr>
            <a:picLocks noChangeAspect="1"/>
          </p:cNvPicPr>
          <p:nvPr/>
        </p:nvPicPr>
        <p:blipFill>
          <a:blip r:embed="rId3"/>
          <a:stretch>
            <a:fillRect/>
          </a:stretch>
        </p:blipFill>
        <p:spPr>
          <a:xfrm>
            <a:off x="3962400" y="126495"/>
            <a:ext cx="5069345" cy="6605010"/>
          </a:xfrm>
          <a:prstGeom prst="rect">
            <a:avLst/>
          </a:prstGeom>
        </p:spPr>
      </p:pic>
      <p:sp>
        <p:nvSpPr>
          <p:cNvPr id="21" name="Title 3">
            <a:extLst>
              <a:ext uri="{FF2B5EF4-FFF2-40B4-BE49-F238E27FC236}">
                <a16:creationId xmlns:a16="http://schemas.microsoft.com/office/drawing/2014/main" id="{FAAAF1A3-8D42-4DA6-A2F9-3E2C99249EF9}"/>
              </a:ext>
            </a:extLst>
          </p:cNvPr>
          <p:cNvSpPr txBox="1">
            <a:spLocks/>
          </p:cNvSpPr>
          <p:nvPr/>
        </p:nvSpPr>
        <p:spPr>
          <a:xfrm>
            <a:off x="13398" y="1600201"/>
            <a:ext cx="3949002" cy="4801280"/>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p>
          <a:p>
            <a:endParaRPr lang="en-US" sz="2400" dirty="0"/>
          </a:p>
          <a:p>
            <a:endParaRPr lang="en-US" sz="2400" dirty="0"/>
          </a:p>
          <a:p>
            <a:endParaRPr lang="en-US" sz="2400" dirty="0"/>
          </a:p>
          <a:p>
            <a:endParaRPr lang="en-US" sz="2400" dirty="0"/>
          </a:p>
          <a:p>
            <a:pPr marL="342900" indent="-342900">
              <a:buFont typeface="Wingdings" panose="05000000000000000000" pitchFamily="2" charset="2"/>
              <a:buChar char="Ø"/>
            </a:pPr>
            <a:r>
              <a:rPr lang="en-US" sz="2400" dirty="0"/>
              <a:t> Internal Process; </a:t>
            </a:r>
          </a:p>
          <a:p>
            <a:r>
              <a:rPr lang="en-US" sz="2400" dirty="0"/>
              <a:t>      Clover Park District Staff       	analyzes/scrutinizes project 	criteria similarly to the PRC.</a:t>
            </a:r>
          </a:p>
          <a:p>
            <a:endParaRPr lang="en-US" sz="2400" dirty="0"/>
          </a:p>
          <a:p>
            <a:pPr marL="342900" indent="-342900">
              <a:buFont typeface="Wingdings" panose="05000000000000000000" pitchFamily="2" charset="2"/>
              <a:buChar char="Ø"/>
            </a:pPr>
            <a:r>
              <a:rPr lang="en-US" sz="2400" dirty="0"/>
              <a:t>If a project is qualified, the team makes recommendations for  GC/CM delivery method based on criteria provided in RCW 39.10.340</a:t>
            </a:r>
            <a:br>
              <a:rPr lang="en-US" sz="2400" dirty="0"/>
            </a:br>
            <a:endParaRPr lang="en-US" sz="2400" dirty="0"/>
          </a:p>
          <a:p>
            <a:pPr marL="342900" indent="-342900">
              <a:buFont typeface="Wingdings" panose="05000000000000000000" pitchFamily="2" charset="2"/>
              <a:buChar char="Ø"/>
            </a:pPr>
            <a:r>
              <a:rPr lang="en-US" sz="2400" dirty="0"/>
              <a:t>If approved, the Assistant Superintendent routes to Board of Directors for final and financial approvals.</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4340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763" y="304800"/>
            <a:ext cx="3800474" cy="685801"/>
          </a:xfrm>
        </p:spPr>
        <p:txBody>
          <a:bodyPr vert="horz" lIns="91440" tIns="45720" rIns="91440" bIns="45720" rtlCol="0" anchor="t">
            <a:normAutofit/>
          </a:bodyPr>
          <a:lstStyle/>
          <a:p>
            <a:r>
              <a:rPr lang="en-US" dirty="0"/>
              <a:t>Business Equity</a:t>
            </a:r>
          </a:p>
        </p:txBody>
      </p:sp>
      <p:sp>
        <p:nvSpPr>
          <p:cNvPr id="5" name="Content Placeholder 4"/>
          <p:cNvSpPr>
            <a:spLocks noGrp="1"/>
          </p:cNvSpPr>
          <p:nvPr>
            <p:ph idx="4294967295"/>
          </p:nvPr>
        </p:nvSpPr>
        <p:spPr>
          <a:xfrm>
            <a:off x="451084" y="1295400"/>
            <a:ext cx="8464550" cy="5181600"/>
          </a:xfrm>
        </p:spPr>
        <p:txBody>
          <a:bodyPr vert="horz" lIns="91440" tIns="45720" rIns="91440" bIns="45720" rtlCol="0">
            <a:normAutofit/>
          </a:bodyPr>
          <a:lstStyle/>
          <a:p>
            <a:pPr marL="0" indent="0">
              <a:lnSpc>
                <a:spcPct val="90000"/>
              </a:lnSpc>
              <a:buNone/>
            </a:pPr>
            <a:r>
              <a:rPr lang="en-US" sz="1600" dirty="0"/>
              <a:t>Clover Park School District is on an Equity Journey. </a:t>
            </a:r>
          </a:p>
          <a:p>
            <a:pPr marL="0" indent="0">
              <a:lnSpc>
                <a:spcPct val="90000"/>
              </a:lnSpc>
              <a:buNone/>
            </a:pPr>
            <a:r>
              <a:rPr lang="en-US" sz="1600" dirty="0"/>
              <a:t>Our aim is to move the district forward in becoming more equitable and inclusive for staff, students, families, and community members. We have launched several initiatives to cultivate conversations around equity and inclusion at the district level; amongst school staff, student groups, and families throughout our community. Equity is the core of everything we do in Clover Park School District. </a:t>
            </a:r>
          </a:p>
          <a:p>
            <a:pPr marL="0" indent="0">
              <a:lnSpc>
                <a:spcPct val="90000"/>
              </a:lnSpc>
              <a:buNone/>
            </a:pPr>
            <a:r>
              <a:rPr lang="en-US" sz="1600" dirty="0"/>
              <a:t>We are carefully and thoughtfully shifting in our mindsets, practices, and polices to ensure each student learns what he or she needs to succeed and contribute to the community. The District also employs an Equity, Diversity, and Inclusion Specialist to assist in realizing these goals.</a:t>
            </a:r>
          </a:p>
          <a:p>
            <a:pPr marL="0" indent="0">
              <a:lnSpc>
                <a:spcPct val="90000"/>
              </a:lnSpc>
              <a:buNone/>
            </a:pPr>
            <a:r>
              <a:rPr lang="en-US" sz="1600" dirty="0"/>
              <a:t>Regarding procurement efforts on Projects, the District will endeavor to maintain or increase the number of contracts with local businesses by increasing the local share of total construction to these firms, leveraging the Governor’s diverse business goals, including:</a:t>
            </a:r>
            <a:br>
              <a:rPr lang="en-US" sz="1600" dirty="0"/>
            </a:br>
            <a:endParaRPr lang="en-US" sz="1600" dirty="0"/>
          </a:p>
          <a:p>
            <a:pPr marL="0" lvl="2">
              <a:lnSpc>
                <a:spcPct val="90000"/>
              </a:lnSpc>
            </a:pPr>
            <a:r>
              <a:rPr lang="en-US" sz="1600" dirty="0"/>
              <a:t>10% Minority-Owned Business Enterprises</a:t>
            </a:r>
          </a:p>
          <a:p>
            <a:pPr marL="0" lvl="2">
              <a:lnSpc>
                <a:spcPct val="90000"/>
              </a:lnSpc>
            </a:pPr>
            <a:r>
              <a:rPr lang="en-US" sz="1600" dirty="0"/>
              <a:t>6% Woman-Owner Business Enterprises</a:t>
            </a:r>
          </a:p>
          <a:p>
            <a:pPr marL="0" lvl="2">
              <a:lnSpc>
                <a:spcPct val="90000"/>
              </a:lnSpc>
            </a:pPr>
            <a:r>
              <a:rPr lang="en-US" sz="1600" dirty="0"/>
              <a:t>5% Small/Mini/Micro Business Enterprises (</a:t>
            </a:r>
            <a:r>
              <a:rPr lang="en-US" sz="1600" dirty="0" err="1"/>
              <a:t>SBE</a:t>
            </a:r>
            <a:r>
              <a:rPr lang="en-US" sz="1600" dirty="0"/>
              <a:t>)</a:t>
            </a:r>
          </a:p>
          <a:p>
            <a:pPr marL="0" lvl="2">
              <a:lnSpc>
                <a:spcPct val="90000"/>
              </a:lnSpc>
            </a:pPr>
            <a:r>
              <a:rPr lang="en-US" sz="1600" dirty="0"/>
              <a:t>5% Veteran Owned Businesses</a:t>
            </a:r>
          </a:p>
        </p:txBody>
      </p:sp>
    </p:spTree>
    <p:extLst>
      <p:ext uri="{BB962C8B-B14F-4D97-AF65-F5344CB8AC3E}">
        <p14:creationId xmlns:p14="http://schemas.microsoft.com/office/powerpoint/2010/main" val="428583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9">
            <a:extLst>
              <a:ext uri="{FF2B5EF4-FFF2-40B4-BE49-F238E27FC236}">
                <a16:creationId xmlns:a16="http://schemas.microsoft.com/office/drawing/2014/main" id="{FFA844EB-B4EF-4B2F-95CF-9E5C16B5B4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D31205C9-9B34-4789-AA9B-D7B86D3A10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C1E24DB-0094-4D06-8F57-85C95C8743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DE703DF5-9BDF-42DB-9820-EDEAC68B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45EAFA8-4C32-4942-9360-AB2082086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CAD2203-A7B2-45D8-9240-A3542F0FD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DC5EF1D-D76F-48F5-ACAF-7F209B646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C021030B-EC50-4CBB-847B-BF6FA8978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E8ACDF8F-1AEB-4514-AC25-BDD3A547F9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D6FF1EB-A33A-4569-B7E2-09FD56D169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844DC64-9C05-463C-B2AB-40225DA81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2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8274" y="1179150"/>
            <a:ext cx="2475485" cy="4463889"/>
          </a:xfrm>
        </p:spPr>
        <p:txBody>
          <a:bodyPr vert="horz" lIns="91440" tIns="45720" rIns="91440" bIns="45720" rtlCol="0" anchor="ctr">
            <a:normAutofit/>
          </a:bodyPr>
          <a:lstStyle/>
          <a:p>
            <a:pPr algn="ctr"/>
            <a:r>
              <a:rPr lang="en-US" dirty="0"/>
              <a:t>Facilities Advisory Committee   &amp; </a:t>
            </a:r>
            <a:br>
              <a:rPr lang="en-US" dirty="0"/>
            </a:br>
            <a:r>
              <a:rPr lang="en-US" dirty="0"/>
              <a:t>Capital Bond</a:t>
            </a:r>
            <a:br>
              <a:rPr lang="en-US" dirty="0"/>
            </a:br>
            <a:r>
              <a:rPr lang="en-US" dirty="0"/>
              <a:t>Planning</a:t>
            </a:r>
          </a:p>
        </p:txBody>
      </p:sp>
      <p:sp>
        <p:nvSpPr>
          <p:cNvPr id="44" name="Isosceles Triangle 2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5" name="Straight Connector 2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4294967295"/>
          </p:nvPr>
        </p:nvSpPr>
        <p:spPr>
          <a:xfrm>
            <a:off x="3562248" y="304800"/>
            <a:ext cx="5295879" cy="6477000"/>
          </a:xfrm>
        </p:spPr>
        <p:txBody>
          <a:bodyPr vert="horz" lIns="91440" tIns="45720" rIns="91440" bIns="45720" rtlCol="0" anchor="ctr">
            <a:normAutofit/>
          </a:bodyPr>
          <a:lstStyle/>
          <a:p>
            <a:r>
              <a:rPr lang="en-US" dirty="0"/>
              <a:t>FAC – will reconvene in June and will be making recommendations related to a </a:t>
            </a:r>
            <a:br>
              <a:rPr lang="en-US" dirty="0"/>
            </a:br>
            <a:r>
              <a:rPr lang="en-US" dirty="0"/>
              <a:t>Capital Projects Bond in late Fall 2020</a:t>
            </a:r>
          </a:p>
          <a:p>
            <a:r>
              <a:rPr lang="en-US" dirty="0"/>
              <a:t>The facility advisory committee recommendations will include project priorities related to replacement; modernization and possible  consolidation scenarios for the following facilities:</a:t>
            </a:r>
          </a:p>
          <a:p>
            <a:r>
              <a:rPr lang="en-US" dirty="0"/>
              <a:t>(7) Elementary Schools: Custer, Dower, Lake Louise, Idlewild, Tyee Park, and one new Elementary School</a:t>
            </a:r>
          </a:p>
          <a:p>
            <a:r>
              <a:rPr lang="en-US" dirty="0"/>
              <a:t>Modernization and addition to Clover Park High School</a:t>
            </a:r>
          </a:p>
          <a:p>
            <a:r>
              <a:rPr lang="en-US" dirty="0"/>
              <a:t>Phased in replacement or modernizations of Lochburn Middle School</a:t>
            </a:r>
          </a:p>
          <a:p>
            <a:r>
              <a:rPr lang="en-US" dirty="0"/>
              <a:t>Funding</a:t>
            </a:r>
            <a:endParaRPr lang="en-US" dirty="0">
              <a:highlight>
                <a:srgbClr val="FFFF00"/>
              </a:highlight>
            </a:endParaRPr>
          </a:p>
        </p:txBody>
      </p:sp>
      <p:sp>
        <p:nvSpPr>
          <p:cNvPr id="46" name="Isosceles Triangle 2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121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600" y="816638"/>
            <a:ext cx="2525519" cy="5224724"/>
          </a:xfrm>
        </p:spPr>
        <p:txBody>
          <a:bodyPr anchor="ctr">
            <a:normAutofit/>
          </a:bodyPr>
          <a:lstStyle/>
          <a:p>
            <a:r>
              <a:rPr lang="en-US" dirty="0"/>
              <a:t>Agenda</a:t>
            </a:r>
          </a:p>
        </p:txBody>
      </p:sp>
      <p:sp>
        <p:nvSpPr>
          <p:cNvPr id="35" name="Content Placeholder 2"/>
          <p:cNvSpPr>
            <a:spLocks noGrp="1"/>
          </p:cNvSpPr>
          <p:nvPr>
            <p:ph idx="1"/>
          </p:nvPr>
        </p:nvSpPr>
        <p:spPr>
          <a:xfrm>
            <a:off x="3008119" y="304800"/>
            <a:ext cx="5221481" cy="6172200"/>
          </a:xfrm>
        </p:spPr>
        <p:txBody>
          <a:bodyPr anchor="ctr">
            <a:normAutofit/>
          </a:bodyPr>
          <a:lstStyle/>
          <a:p>
            <a:r>
              <a:rPr lang="en-US" dirty="0"/>
              <a:t>Presenting Team</a:t>
            </a:r>
          </a:p>
          <a:p>
            <a:r>
              <a:rPr lang="en-US" dirty="0"/>
              <a:t>Clover Park School District</a:t>
            </a:r>
          </a:p>
          <a:p>
            <a:r>
              <a:rPr lang="en-US" dirty="0"/>
              <a:t>Capital Project Experience</a:t>
            </a:r>
          </a:p>
          <a:p>
            <a:r>
              <a:rPr lang="en-US" dirty="0"/>
              <a:t>Team Roles &amp; Responsibilities</a:t>
            </a:r>
          </a:p>
          <a:p>
            <a:r>
              <a:rPr lang="en-US" dirty="0"/>
              <a:t>Self-Certification Project Data</a:t>
            </a:r>
          </a:p>
          <a:p>
            <a:r>
              <a:rPr lang="en-US" dirty="0"/>
              <a:t>Delivery Method Determination</a:t>
            </a:r>
          </a:p>
          <a:p>
            <a:r>
              <a:rPr lang="en-US" dirty="0"/>
              <a:t>Business Equity </a:t>
            </a:r>
          </a:p>
          <a:p>
            <a:r>
              <a:rPr lang="en-US" dirty="0"/>
              <a:t>Facilities Advisory Committee and</a:t>
            </a:r>
            <a:br>
              <a:rPr lang="en-US" dirty="0"/>
            </a:br>
            <a:r>
              <a:rPr lang="en-US" dirty="0"/>
              <a:t>Capital Bond Planning</a:t>
            </a:r>
          </a:p>
          <a:p>
            <a:r>
              <a:rPr lang="en-US" dirty="0"/>
              <a:t>Capital Projects in Progress</a:t>
            </a:r>
          </a:p>
          <a:p>
            <a:r>
              <a:rPr lang="en-US" dirty="0"/>
              <a:t>Future GC/CM Candidate Projects</a:t>
            </a:r>
          </a:p>
          <a:p>
            <a:r>
              <a:rPr lang="en-US" dirty="0"/>
              <a:t>Lessons Learned / Best Practices</a:t>
            </a:r>
          </a:p>
          <a:p>
            <a:r>
              <a:rPr lang="en-US" dirty="0"/>
              <a:t>Why Agency Certification?</a:t>
            </a:r>
          </a:p>
          <a:p>
            <a:r>
              <a:rPr lang="en-US" dirty="0"/>
              <a:t>Summary</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E96C-F683-4452-8584-447D5DB1C202}"/>
              </a:ext>
            </a:extLst>
          </p:cNvPr>
          <p:cNvSpPr>
            <a:spLocks noGrp="1"/>
          </p:cNvSpPr>
          <p:nvPr>
            <p:ph type="title"/>
          </p:nvPr>
        </p:nvSpPr>
        <p:spPr/>
        <p:txBody>
          <a:bodyPr/>
          <a:lstStyle/>
          <a:p>
            <a:r>
              <a:rPr lang="en-US" dirty="0"/>
              <a:t>Capital Projects in Progress</a:t>
            </a:r>
          </a:p>
        </p:txBody>
      </p:sp>
      <p:sp>
        <p:nvSpPr>
          <p:cNvPr id="3" name="Rectangle 2">
            <a:extLst>
              <a:ext uri="{FF2B5EF4-FFF2-40B4-BE49-F238E27FC236}">
                <a16:creationId xmlns:a16="http://schemas.microsoft.com/office/drawing/2014/main" id="{ED579904-7605-4A64-A5E7-3486ADCEDA06}"/>
              </a:ext>
            </a:extLst>
          </p:cNvPr>
          <p:cNvSpPr/>
          <p:nvPr/>
        </p:nvSpPr>
        <p:spPr>
          <a:xfrm>
            <a:off x="609598" y="2057400"/>
            <a:ext cx="7315202" cy="2862322"/>
          </a:xfrm>
          <a:prstGeom prst="rect">
            <a:avLst/>
          </a:prstGeom>
        </p:spPr>
        <p:txBody>
          <a:bodyPr wrap="square">
            <a:spAutoFit/>
          </a:bodyPr>
          <a:lstStyle/>
          <a:p>
            <a:pPr marL="285750" indent="-285750">
              <a:buFont typeface="Arial" panose="020B0604020202020204" pitchFamily="34" charset="0"/>
              <a:buChar char="•"/>
            </a:pPr>
            <a:r>
              <a:rPr lang="en-US" sz="2000" dirty="0"/>
              <a:t>Thomas Middle School – Scheduled to open in September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Tillicum Elementary – Electrical/Mechanical Replacement – 2 yr phased project – final phase scheduled to be complete August 2020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Clover Park High School – Major Renovation Occupied – Design work approved – construction dependent on passing bond </a:t>
            </a:r>
          </a:p>
        </p:txBody>
      </p:sp>
    </p:spTree>
    <p:extLst>
      <p:ext uri="{BB962C8B-B14F-4D97-AF65-F5344CB8AC3E}">
        <p14:creationId xmlns:p14="http://schemas.microsoft.com/office/powerpoint/2010/main" val="359611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52400"/>
            <a:ext cx="6347713" cy="1320800"/>
          </a:xfrm>
        </p:spPr>
        <p:txBody>
          <a:bodyPr/>
          <a:lstStyle/>
          <a:p>
            <a:r>
              <a:rPr lang="en-US" sz="4000" dirty="0"/>
              <a:t>Future GC/CM Candidate Projects</a:t>
            </a:r>
          </a:p>
        </p:txBody>
      </p:sp>
      <p:sp>
        <p:nvSpPr>
          <p:cNvPr id="3" name="Content Placeholder 2"/>
          <p:cNvSpPr>
            <a:spLocks noGrp="1"/>
          </p:cNvSpPr>
          <p:nvPr>
            <p:ph idx="1"/>
          </p:nvPr>
        </p:nvSpPr>
        <p:spPr>
          <a:xfrm>
            <a:off x="380999" y="1752600"/>
            <a:ext cx="6576312" cy="4495800"/>
          </a:xfrm>
        </p:spPr>
        <p:txBody>
          <a:bodyPr/>
          <a:lstStyle/>
          <a:p>
            <a:r>
              <a:rPr lang="en-US" sz="2000" dirty="0"/>
              <a:t>Clover Park High School Modernization and Addition</a:t>
            </a:r>
          </a:p>
          <a:p>
            <a:pPr lvl="1"/>
            <a:r>
              <a:rPr lang="en-US" sz="1800" dirty="0"/>
              <a:t>Schedule</a:t>
            </a:r>
          </a:p>
          <a:p>
            <a:pPr lvl="1"/>
            <a:r>
              <a:rPr lang="en-US" sz="1800" dirty="0"/>
              <a:t>Occupied Site</a:t>
            </a:r>
          </a:p>
          <a:p>
            <a:pPr lvl="1"/>
            <a:r>
              <a:rPr lang="en-US" sz="1800" dirty="0"/>
              <a:t>Project Complexity</a:t>
            </a:r>
            <a:br>
              <a:rPr lang="en-US" sz="1800" dirty="0"/>
            </a:br>
            <a:endParaRPr lang="en-US" sz="1800" dirty="0"/>
          </a:p>
          <a:p>
            <a:r>
              <a:rPr lang="en-US" sz="2000" dirty="0"/>
              <a:t>Lochburn Middle School Modernization/Replacement</a:t>
            </a:r>
          </a:p>
          <a:p>
            <a:pPr lvl="1"/>
            <a:r>
              <a:rPr lang="en-US" sz="1800" dirty="0"/>
              <a:t>Schedule</a:t>
            </a:r>
          </a:p>
          <a:p>
            <a:pPr lvl="1"/>
            <a:r>
              <a:rPr lang="en-US" sz="1800" dirty="0"/>
              <a:t>Occupied Site</a:t>
            </a:r>
          </a:p>
          <a:p>
            <a:pPr lvl="1"/>
            <a:r>
              <a:rPr lang="en-US" sz="1800" dirty="0"/>
              <a:t>Project Complexity</a:t>
            </a:r>
            <a:br>
              <a:rPr lang="en-US" sz="1800" dirty="0"/>
            </a:br>
            <a:endParaRPr lang="en-US" sz="1800" dirty="0"/>
          </a:p>
          <a:p>
            <a:r>
              <a:rPr lang="en-US" sz="2000" dirty="0"/>
              <a:t>Elementary Schools - TBD</a:t>
            </a:r>
          </a:p>
          <a:p>
            <a:pPr marL="114300" indent="0">
              <a:buNone/>
            </a:pPr>
            <a:endParaRPr lang="en-US" dirty="0"/>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245578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87E4-70CC-46AF-92AF-D62212C2F084}"/>
              </a:ext>
            </a:extLst>
          </p:cNvPr>
          <p:cNvSpPr>
            <a:spLocks noGrp="1"/>
          </p:cNvSpPr>
          <p:nvPr>
            <p:ph type="title"/>
          </p:nvPr>
        </p:nvSpPr>
        <p:spPr/>
        <p:txBody>
          <a:bodyPr/>
          <a:lstStyle/>
          <a:p>
            <a:pPr algn="ctr"/>
            <a:r>
              <a:rPr lang="en-US" dirty="0"/>
              <a:t>GC/CM Lessons Learned</a:t>
            </a:r>
          </a:p>
        </p:txBody>
      </p:sp>
      <p:sp>
        <p:nvSpPr>
          <p:cNvPr id="3" name="Content Placeholder 2">
            <a:extLst>
              <a:ext uri="{FF2B5EF4-FFF2-40B4-BE49-F238E27FC236}">
                <a16:creationId xmlns:a16="http://schemas.microsoft.com/office/drawing/2014/main" id="{BC2AF346-7572-4402-ACD3-210BA7063550}"/>
              </a:ext>
            </a:extLst>
          </p:cNvPr>
          <p:cNvSpPr>
            <a:spLocks noGrp="1"/>
          </p:cNvSpPr>
          <p:nvPr>
            <p:ph idx="1"/>
          </p:nvPr>
        </p:nvSpPr>
        <p:spPr>
          <a:xfrm>
            <a:off x="609598" y="1371600"/>
            <a:ext cx="6858002" cy="5334000"/>
          </a:xfrm>
        </p:spPr>
        <p:txBody>
          <a:bodyPr>
            <a:normAutofit/>
          </a:bodyPr>
          <a:lstStyle/>
          <a:p>
            <a:r>
              <a:rPr lang="en-US" dirty="0"/>
              <a:t>Agency Certification enhances project planning and expedites the process.  </a:t>
            </a:r>
          </a:p>
          <a:p>
            <a:r>
              <a:rPr lang="en-US" dirty="0"/>
              <a:t>Early collaboration with the GC/CM maximizes savings</a:t>
            </a:r>
          </a:p>
          <a:p>
            <a:r>
              <a:rPr lang="en-US" dirty="0"/>
              <a:t>GC/CM process enhances the accuracy and ability to coordinate schedules.</a:t>
            </a:r>
          </a:p>
          <a:p>
            <a:r>
              <a:rPr lang="en-US" dirty="0"/>
              <a:t>Availability of sub contractor has been enhanced</a:t>
            </a:r>
          </a:p>
          <a:p>
            <a:r>
              <a:rPr lang="en-US" dirty="0"/>
              <a:t>Transitions in the GC/CM pre-design/estimating team members and construction team requires significant coordination with the Architect/Engineer and Owner.</a:t>
            </a:r>
          </a:p>
          <a:p>
            <a:r>
              <a:rPr lang="en-US" dirty="0"/>
              <a:t>Owners need to commit the time to be actively involved in the process, meetings and site visits.</a:t>
            </a:r>
          </a:p>
          <a:p>
            <a:r>
              <a:rPr lang="en-US" dirty="0"/>
              <a:t>The team needs to develop norms and processes early on </a:t>
            </a:r>
            <a:br>
              <a:rPr lang="en-US" dirty="0"/>
            </a:br>
            <a:r>
              <a:rPr lang="en-US" dirty="0"/>
              <a:t>and reaffirm them often with the team.</a:t>
            </a:r>
          </a:p>
          <a:p>
            <a:r>
              <a:rPr lang="en-US" dirty="0"/>
              <a:t>Designs change and stakeholders not on the team need </a:t>
            </a:r>
            <a:br>
              <a:rPr lang="en-US" dirty="0"/>
            </a:br>
            <a:r>
              <a:rPr lang="en-US" dirty="0"/>
              <a:t>to be kept informed.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711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87E4-70CC-46AF-92AF-D62212C2F084}"/>
              </a:ext>
            </a:extLst>
          </p:cNvPr>
          <p:cNvSpPr>
            <a:spLocks noGrp="1"/>
          </p:cNvSpPr>
          <p:nvPr>
            <p:ph type="title"/>
          </p:nvPr>
        </p:nvSpPr>
        <p:spPr>
          <a:xfrm>
            <a:off x="609599" y="609600"/>
            <a:ext cx="6347713" cy="914400"/>
          </a:xfrm>
        </p:spPr>
        <p:txBody>
          <a:bodyPr/>
          <a:lstStyle/>
          <a:p>
            <a:pPr algn="ctr"/>
            <a:r>
              <a:rPr lang="en-US" dirty="0"/>
              <a:t>GC/CM Best Practices</a:t>
            </a:r>
          </a:p>
        </p:txBody>
      </p:sp>
      <p:sp>
        <p:nvSpPr>
          <p:cNvPr id="3" name="Content Placeholder 2">
            <a:extLst>
              <a:ext uri="{FF2B5EF4-FFF2-40B4-BE49-F238E27FC236}">
                <a16:creationId xmlns:a16="http://schemas.microsoft.com/office/drawing/2014/main" id="{BC2AF346-7572-4402-ACD3-210BA7063550}"/>
              </a:ext>
            </a:extLst>
          </p:cNvPr>
          <p:cNvSpPr>
            <a:spLocks noGrp="1"/>
          </p:cNvSpPr>
          <p:nvPr>
            <p:ph idx="1"/>
          </p:nvPr>
        </p:nvSpPr>
        <p:spPr>
          <a:xfrm>
            <a:off x="609598" y="1752601"/>
            <a:ext cx="6347713" cy="3886200"/>
          </a:xfrm>
        </p:spPr>
        <p:txBody>
          <a:bodyPr>
            <a:normAutofit/>
          </a:bodyPr>
          <a:lstStyle/>
          <a:p>
            <a:r>
              <a:rPr lang="en-US" sz="2000" dirty="0"/>
              <a:t>Monthly Executive Leadership Meetings for the purpose of discussing and proactively solving issues, interests, and conflicts. </a:t>
            </a:r>
          </a:p>
          <a:p>
            <a:r>
              <a:rPr lang="en-US" sz="2000" dirty="0"/>
              <a:t>Stakeholder involvement throughout the process.</a:t>
            </a:r>
          </a:p>
          <a:p>
            <a:r>
              <a:rPr lang="en-US" sz="2000" dirty="0"/>
              <a:t>Early Involvement of the GC/CM in the process.</a:t>
            </a:r>
          </a:p>
          <a:p>
            <a:r>
              <a:rPr lang="en-US" sz="2000" dirty="0"/>
              <a:t>Involvement of local permitting Jurisdictions' into the process early.</a:t>
            </a:r>
          </a:p>
          <a:p>
            <a:r>
              <a:rPr lang="en-US" sz="2000" dirty="0"/>
              <a:t>Enhanced collaboration opportunities.</a:t>
            </a:r>
          </a:p>
          <a:p>
            <a:r>
              <a:rPr lang="en-US" sz="2000" dirty="0"/>
              <a:t>Team Building Opportunities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0727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39" y="360066"/>
            <a:ext cx="7648121" cy="1099457"/>
          </a:xfrm>
        </p:spPr>
        <p:txBody>
          <a:bodyPr>
            <a:normAutofit/>
          </a:bodyPr>
          <a:lstStyle/>
          <a:p>
            <a:pPr>
              <a:lnSpc>
                <a:spcPct val="90000"/>
              </a:lnSpc>
            </a:pPr>
            <a:r>
              <a:rPr lang="en-US" dirty="0"/>
              <a:t>Why </a:t>
            </a:r>
            <a:br>
              <a:rPr lang="en-US" dirty="0"/>
            </a:br>
            <a:r>
              <a:rPr lang="en-US" dirty="0"/>
              <a:t>Agency Re-Certification?</a:t>
            </a:r>
          </a:p>
        </p:txBody>
      </p:sp>
      <p:graphicFrame>
        <p:nvGraphicFramePr>
          <p:cNvPr id="54" name="Content Placeholder 2" descr="Allows for greater federal partn">
            <a:extLst>
              <a:ext uri="{FF2B5EF4-FFF2-40B4-BE49-F238E27FC236}">
                <a16:creationId xmlns:a16="http://schemas.microsoft.com/office/drawing/2014/main" id="{CEEF0505-6B4F-49DD-B684-9C1C73E60DC0}"/>
              </a:ext>
            </a:extLst>
          </p:cNvPr>
          <p:cNvGraphicFramePr>
            <a:graphicFrameLocks noGrp="1"/>
          </p:cNvGraphicFramePr>
          <p:nvPr>
            <p:ph idx="1"/>
            <p:extLst>
              <p:ext uri="{D42A27DB-BD31-4B8C-83A1-F6EECF244321}">
                <p14:modId xmlns:p14="http://schemas.microsoft.com/office/powerpoint/2010/main" val="1138195260"/>
              </p:ext>
            </p:extLst>
          </p:nvPr>
        </p:nvGraphicFramePr>
        <p:xfrm>
          <a:off x="530678" y="1828800"/>
          <a:ext cx="823232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98E288E-7832-4F71-AC3F-CAB9F18FF9F6}"/>
              </a:ext>
            </a:extLst>
          </p:cNvPr>
          <p:cNvSpPr txBox="1"/>
          <p:nvPr/>
        </p:nvSpPr>
        <p:spPr>
          <a:xfrm>
            <a:off x="2056039" y="5791200"/>
            <a:ext cx="2286000" cy="338554"/>
          </a:xfrm>
          <a:prstGeom prst="rect">
            <a:avLst/>
          </a:prstGeom>
          <a:noFill/>
        </p:spPr>
        <p:txBody>
          <a:bodyPr wrap="square" rtlCol="0">
            <a:spAutoFit/>
          </a:bodyPr>
          <a:lstStyle/>
          <a:p>
            <a:r>
              <a:rPr lang="en-US" sz="1600" dirty="0"/>
              <a:t>Collaboration</a:t>
            </a:r>
          </a:p>
        </p:txBody>
      </p:sp>
      <p:sp>
        <p:nvSpPr>
          <p:cNvPr id="5" name="TextBox 4">
            <a:extLst>
              <a:ext uri="{FF2B5EF4-FFF2-40B4-BE49-F238E27FC236}">
                <a16:creationId xmlns:a16="http://schemas.microsoft.com/office/drawing/2014/main" id="{B17091A4-7CB2-4A49-ACA2-CE48F24AC6F9}"/>
              </a:ext>
            </a:extLst>
          </p:cNvPr>
          <p:cNvSpPr txBox="1"/>
          <p:nvPr/>
        </p:nvSpPr>
        <p:spPr>
          <a:xfrm>
            <a:off x="5867400" y="5791200"/>
            <a:ext cx="2441120" cy="338554"/>
          </a:xfrm>
          <a:prstGeom prst="rect">
            <a:avLst/>
          </a:prstGeom>
          <a:noFill/>
        </p:spPr>
        <p:txBody>
          <a:bodyPr wrap="square" rtlCol="0">
            <a:spAutoFit/>
          </a:bodyPr>
          <a:lstStyle/>
          <a:p>
            <a:r>
              <a:rPr lang="en-US" sz="1600" dirty="0"/>
              <a:t>Sustainability</a:t>
            </a:r>
          </a:p>
        </p:txBody>
      </p:sp>
    </p:spTree>
    <p:extLst>
      <p:ext uri="{BB962C8B-B14F-4D97-AF65-F5344CB8AC3E}">
        <p14:creationId xmlns:p14="http://schemas.microsoft.com/office/powerpoint/2010/main" val="392770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360" y="1382486"/>
            <a:ext cx="2660686" cy="4093028"/>
          </a:xfrm>
        </p:spPr>
        <p:txBody>
          <a:bodyPr vert="horz" lIns="91440" tIns="45720" rIns="91440" bIns="45720" rtlCol="0" anchor="ctr">
            <a:normAutofit/>
          </a:bodyPr>
          <a:lstStyle/>
          <a:p>
            <a:r>
              <a:rPr lang="en-US" sz="3800" dirty="0"/>
              <a:t>Summary</a:t>
            </a:r>
          </a:p>
        </p:txBody>
      </p:sp>
      <p:graphicFrame>
        <p:nvGraphicFramePr>
          <p:cNvPr id="6" name="Content Placeholder 2">
            <a:extLst>
              <a:ext uri="{FF2B5EF4-FFF2-40B4-BE49-F238E27FC236}">
                <a16:creationId xmlns:a16="http://schemas.microsoft.com/office/drawing/2014/main" id="{AD77C52E-D0DB-4496-BDA2-E8E1E229B97C}"/>
              </a:ext>
            </a:extLst>
          </p:cNvPr>
          <p:cNvGraphicFramePr>
            <a:graphicFrameLocks noGrp="1"/>
          </p:cNvGraphicFramePr>
          <p:nvPr>
            <p:ph idx="4294967295"/>
            <p:extLst>
              <p:ext uri="{D42A27DB-BD31-4B8C-83A1-F6EECF244321}">
                <p14:modId xmlns:p14="http://schemas.microsoft.com/office/powerpoint/2010/main" val="3835347650"/>
              </p:ext>
            </p:extLst>
          </p:nvPr>
        </p:nvGraphicFramePr>
        <p:xfrm>
          <a:off x="4151313" y="944563"/>
          <a:ext cx="4992687"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26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600200"/>
            <a:ext cx="8382000" cy="3733800"/>
          </a:xfrm>
        </p:spPr>
        <p:txBody>
          <a:bodyPr/>
          <a:lstStyle/>
          <a:p>
            <a:pPr algn="ctr"/>
            <a:br>
              <a:rPr lang="en-US" dirty="0"/>
            </a:br>
            <a:br>
              <a:rPr lang="en-US" dirty="0"/>
            </a:br>
            <a:br>
              <a:rPr lang="en-US" dirty="0"/>
            </a:br>
            <a:r>
              <a:rPr lang="en-US" dirty="0"/>
              <a:t>Thank You</a:t>
            </a:r>
            <a:br>
              <a:rPr lang="en-US" dirty="0"/>
            </a:br>
            <a:endParaRPr lang="en-US" dirty="0"/>
          </a:p>
        </p:txBody>
      </p:sp>
      <p:pic>
        <p:nvPicPr>
          <p:cNvPr id="6" name="Picture 5"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3052921" y="1600200"/>
            <a:ext cx="3038158" cy="1754505"/>
          </a:xfrm>
          <a:prstGeom prst="rect">
            <a:avLst/>
          </a:prstGeom>
          <a:noFill/>
          <a:ln>
            <a:noFill/>
          </a:ln>
        </p:spPr>
      </p:pic>
    </p:spTree>
    <p:extLst>
      <p:ext uri="{BB962C8B-B14F-4D97-AF65-F5344CB8AC3E}">
        <p14:creationId xmlns:p14="http://schemas.microsoft.com/office/powerpoint/2010/main" val="404670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4064000" cy="685800"/>
          </a:xfrm>
        </p:spPr>
        <p:txBody>
          <a:bodyPr>
            <a:normAutofit/>
          </a:bodyPr>
          <a:lstStyle/>
          <a:p>
            <a:r>
              <a:rPr lang="en-US" dirty="0"/>
              <a:t>Presenting Team</a:t>
            </a:r>
          </a:p>
        </p:txBody>
      </p:sp>
      <p:sp>
        <p:nvSpPr>
          <p:cNvPr id="3" name="Content Placeholder 2"/>
          <p:cNvSpPr>
            <a:spLocks noGrp="1"/>
          </p:cNvSpPr>
          <p:nvPr>
            <p:ph idx="1"/>
          </p:nvPr>
        </p:nvSpPr>
        <p:spPr>
          <a:xfrm>
            <a:off x="508000" y="2160589"/>
            <a:ext cx="8102600" cy="3880773"/>
          </a:xfrm>
        </p:spPr>
        <p:txBody>
          <a:bodyPr>
            <a:normAutofit/>
          </a:bodyPr>
          <a:lstStyle/>
          <a:p>
            <a:pPr marL="114300" indent="0">
              <a:buNone/>
            </a:pPr>
            <a:endParaRPr lang="en-US" dirty="0"/>
          </a:p>
          <a:p>
            <a:r>
              <a:rPr lang="en-US" dirty="0"/>
              <a:t>Rick Ring – Asst. Superintendent of Business Services/Capital Projects</a:t>
            </a:r>
          </a:p>
          <a:p>
            <a:r>
              <a:rPr lang="en-US" dirty="0"/>
              <a:t>Bill Coon – Sr. Project Manager </a:t>
            </a:r>
          </a:p>
          <a:p>
            <a:r>
              <a:rPr lang="en-US" dirty="0"/>
              <a:t>Jim Dugan – Program Manager</a:t>
            </a:r>
          </a:p>
          <a:p>
            <a:r>
              <a:rPr lang="en-US" dirty="0"/>
              <a:t>Jesse Noga – GC/CM Procurement &amp; PM/CM Support</a:t>
            </a:r>
          </a:p>
          <a:p>
            <a:r>
              <a:rPr lang="en-US" dirty="0"/>
              <a:t>Latanya Figueroa – Purchasing Manager</a:t>
            </a:r>
          </a:p>
          <a:p>
            <a:r>
              <a:rPr lang="en-US" dirty="0"/>
              <a:t>John Boatman – Maintenance &amp; Operations Director</a:t>
            </a:r>
          </a:p>
          <a:p>
            <a:pPr marL="0" indent="0">
              <a:buNone/>
            </a:pPr>
            <a:endParaRPr lang="en-US" dirty="0"/>
          </a:p>
        </p:txBody>
      </p:sp>
    </p:spTree>
    <p:extLst>
      <p:ext uri="{BB962C8B-B14F-4D97-AF65-F5344CB8AC3E}">
        <p14:creationId xmlns:p14="http://schemas.microsoft.com/office/powerpoint/2010/main" val="159680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796143"/>
            <a:ext cx="2406240" cy="3265714"/>
          </a:xfrm>
        </p:spPr>
        <p:txBody>
          <a:bodyPr anchor="ctr">
            <a:normAutofit/>
          </a:bodyPr>
          <a:lstStyle/>
          <a:p>
            <a:r>
              <a:rPr lang="en-US" dirty="0"/>
              <a:t>Clover Park School District</a:t>
            </a:r>
          </a:p>
        </p:txBody>
      </p:sp>
      <p:graphicFrame>
        <p:nvGraphicFramePr>
          <p:cNvPr id="5" name="Content Placeholder 2">
            <a:extLst>
              <a:ext uri="{FF2B5EF4-FFF2-40B4-BE49-F238E27FC236}">
                <a16:creationId xmlns:a16="http://schemas.microsoft.com/office/drawing/2014/main" id="{E55F03C5-925B-4AFF-93F5-500EC47AD769}"/>
              </a:ext>
            </a:extLst>
          </p:cNvPr>
          <p:cNvGraphicFramePr>
            <a:graphicFrameLocks noGrp="1"/>
          </p:cNvGraphicFramePr>
          <p:nvPr>
            <p:ph idx="1"/>
            <p:extLst>
              <p:ext uri="{D42A27DB-BD31-4B8C-83A1-F6EECF244321}">
                <p14:modId xmlns:p14="http://schemas.microsoft.com/office/powerpoint/2010/main" val="828154251"/>
              </p:ext>
            </p:extLst>
          </p:nvPr>
        </p:nvGraphicFramePr>
        <p:xfrm>
          <a:off x="3657635" y="381001"/>
          <a:ext cx="4992577"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61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9345"/>
            <a:ext cx="6347713" cy="685800"/>
          </a:xfrm>
        </p:spPr>
        <p:txBody>
          <a:bodyPr/>
          <a:lstStyle/>
          <a:p>
            <a:r>
              <a:rPr lang="en-US" dirty="0"/>
              <a:t>Clover Park School District</a:t>
            </a:r>
          </a:p>
        </p:txBody>
      </p:sp>
      <p:pic>
        <p:nvPicPr>
          <p:cNvPr id="4" name="Content Placeholder 4"/>
          <p:cNvPicPr>
            <a:picLocks noGrp="1" noChangeAspect="1"/>
          </p:cNvPicPr>
          <p:nvPr>
            <p:ph idx="1"/>
          </p:nvPr>
        </p:nvPicPr>
        <p:blipFill rotWithShape="1">
          <a:blip r:embed="rId3"/>
          <a:srcRect l="8000" t="1896" r="12000" b="5278"/>
          <a:stretch/>
        </p:blipFill>
        <p:spPr>
          <a:xfrm>
            <a:off x="304800" y="1157082"/>
            <a:ext cx="8534400" cy="5472318"/>
          </a:xfrm>
          <a:prstGeom prst="rect">
            <a:avLst/>
          </a:prstGeom>
        </p:spPr>
      </p:pic>
    </p:spTree>
    <p:extLst>
      <p:ext uri="{BB962C8B-B14F-4D97-AF65-F5344CB8AC3E}">
        <p14:creationId xmlns:p14="http://schemas.microsoft.com/office/powerpoint/2010/main" val="245973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35" y="215472"/>
            <a:ext cx="6347713" cy="672672"/>
          </a:xfrm>
        </p:spPr>
        <p:txBody>
          <a:bodyPr/>
          <a:lstStyle/>
          <a:p>
            <a:r>
              <a:rPr lang="en-US" dirty="0"/>
              <a:t>Agency Organizational Chart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31235" y="1371600"/>
            <a:ext cx="8681530" cy="5270928"/>
          </a:xfrm>
        </p:spPr>
      </p:pic>
    </p:spTree>
    <p:extLst>
      <p:ext uri="{BB962C8B-B14F-4D97-AF65-F5344CB8AC3E}">
        <p14:creationId xmlns:p14="http://schemas.microsoft.com/office/powerpoint/2010/main" val="367069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857500"/>
            <a:ext cx="7620000" cy="1143000"/>
          </a:xfrm>
        </p:spPr>
        <p:txBody>
          <a:bodyPr>
            <a:noAutofit/>
          </a:bodyPr>
          <a:lstStyle/>
          <a:p>
            <a:pPr algn="ctr"/>
            <a:r>
              <a:rPr lang="en-US" dirty="0"/>
              <a:t>Capital Projects</a:t>
            </a:r>
            <a:br>
              <a:rPr lang="en-US" dirty="0"/>
            </a:br>
            <a:r>
              <a:rPr lang="en-US" dirty="0"/>
              <a:t>Agency Self-Certification History</a:t>
            </a:r>
          </a:p>
        </p:txBody>
      </p:sp>
      <p:pic>
        <p:nvPicPr>
          <p:cNvPr id="4" name="Picture 3"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2971800" y="914400"/>
            <a:ext cx="2514600" cy="1577193"/>
          </a:xfrm>
          <a:prstGeom prst="rect">
            <a:avLst/>
          </a:prstGeom>
          <a:noFill/>
          <a:ln>
            <a:noFill/>
          </a:ln>
        </p:spPr>
      </p:pic>
    </p:spTree>
    <p:extLst>
      <p:ext uri="{BB962C8B-B14F-4D97-AF65-F5344CB8AC3E}">
        <p14:creationId xmlns:p14="http://schemas.microsoft.com/office/powerpoint/2010/main" val="353848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5867400" cy="990600"/>
          </a:xfrm>
        </p:spPr>
        <p:txBody>
          <a:bodyPr>
            <a:normAutofit fontScale="90000"/>
          </a:bodyPr>
          <a:lstStyle/>
          <a:p>
            <a:r>
              <a:rPr lang="en-US" sz="4030" dirty="0"/>
              <a:t>Clover Park School District </a:t>
            </a:r>
            <a:r>
              <a:rPr lang="en-US" sz="2400" dirty="0"/>
              <a:t>Planning &amp; Construction</a:t>
            </a:r>
          </a:p>
        </p:txBody>
      </p:sp>
      <p:sp>
        <p:nvSpPr>
          <p:cNvPr id="3" name="Content Placeholder 2"/>
          <p:cNvSpPr>
            <a:spLocks noGrp="1"/>
          </p:cNvSpPr>
          <p:nvPr>
            <p:ph idx="1"/>
          </p:nvPr>
        </p:nvSpPr>
        <p:spPr>
          <a:xfrm>
            <a:off x="228601" y="1664855"/>
            <a:ext cx="7824215" cy="5181600"/>
          </a:xfrm>
        </p:spPr>
        <p:txBody>
          <a:bodyPr>
            <a:normAutofit/>
          </a:bodyPr>
          <a:lstStyle/>
          <a:p>
            <a:r>
              <a:rPr lang="en-US" dirty="0">
                <a:solidFill>
                  <a:schemeClr val="tx2"/>
                </a:solidFill>
              </a:rPr>
              <a:t>Potential Projects are identified by our Facility Advisory Committee; created in 2001; comprised of 20 various types of community members including local citizens, school representatives, and military &amp; industry experts to include architects &amp; engineers</a:t>
            </a:r>
            <a:br>
              <a:rPr lang="en-US" dirty="0">
                <a:solidFill>
                  <a:schemeClr val="tx2"/>
                </a:solidFill>
              </a:rPr>
            </a:br>
            <a:endParaRPr lang="en-US" dirty="0">
              <a:solidFill>
                <a:schemeClr val="tx2"/>
              </a:solidFill>
            </a:endParaRPr>
          </a:p>
          <a:p>
            <a:pPr marL="342900" lvl="1">
              <a:buClr>
                <a:schemeClr val="accent1"/>
              </a:buClr>
            </a:pPr>
            <a:r>
              <a:rPr lang="en-US" sz="1800" dirty="0">
                <a:solidFill>
                  <a:schemeClr val="tx2"/>
                </a:solidFill>
              </a:rPr>
              <a:t>Our FAC augments and enhances the District’s internal team for project selection; and since 2006, we have also augmented our District staff with external consulting teams</a:t>
            </a:r>
            <a:br>
              <a:rPr lang="en-US" sz="1800" dirty="0">
                <a:solidFill>
                  <a:schemeClr val="tx2"/>
                </a:solidFill>
              </a:rPr>
            </a:br>
            <a:endParaRPr lang="en-US" sz="1800" dirty="0">
              <a:solidFill>
                <a:schemeClr val="tx2"/>
              </a:solidFill>
            </a:endParaRPr>
          </a:p>
          <a:p>
            <a:r>
              <a:rPr lang="en-US" dirty="0">
                <a:solidFill>
                  <a:schemeClr val="tx2"/>
                </a:solidFill>
              </a:rPr>
              <a:t>In partnership with JBLM, the Public School on Military Installations Program (PSMI) was implemented to raise awareness of failing school infrastructures on military bases across the U.S.; resulting in creation of a national program to fix educational facilities on military installations</a:t>
            </a:r>
          </a:p>
          <a:p>
            <a:pPr marL="342900" lvl="1">
              <a:buClr>
                <a:schemeClr val="accent1"/>
              </a:buClr>
            </a:pPr>
            <a:endParaRPr lang="en-US" sz="2200" dirty="0">
              <a:solidFill>
                <a:schemeClr val="tx2"/>
              </a:solidFill>
            </a:endParaRPr>
          </a:p>
          <a:p>
            <a:pPr marL="411480" lvl="1"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302924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42" y="76200"/>
            <a:ext cx="6347713" cy="1219200"/>
          </a:xfrm>
        </p:spPr>
        <p:txBody>
          <a:bodyPr>
            <a:normAutofit/>
          </a:bodyPr>
          <a:lstStyle/>
          <a:p>
            <a:pPr algn="ctr"/>
            <a:r>
              <a:rPr lang="en-US" dirty="0"/>
              <a:t>CPSD Project Delivery Experience &amp; Qualifications</a:t>
            </a:r>
          </a:p>
        </p:txBody>
      </p:sp>
      <p:sp>
        <p:nvSpPr>
          <p:cNvPr id="3" name="Content Placeholder 2"/>
          <p:cNvSpPr>
            <a:spLocks noGrp="1"/>
          </p:cNvSpPr>
          <p:nvPr>
            <p:ph idx="1"/>
          </p:nvPr>
        </p:nvSpPr>
        <p:spPr>
          <a:xfrm>
            <a:off x="609597" y="1447800"/>
            <a:ext cx="7467602" cy="4953000"/>
          </a:xfrm>
        </p:spPr>
        <p:txBody>
          <a:bodyPr>
            <a:normAutofit/>
          </a:bodyPr>
          <a:lstStyle/>
          <a:p>
            <a:r>
              <a:rPr lang="en-US" sz="2000" dirty="0">
                <a:solidFill>
                  <a:schemeClr val="tx2"/>
                </a:solidFill>
              </a:rPr>
              <a:t>Successfully funded approximately </a:t>
            </a:r>
            <a:r>
              <a:rPr lang="en-US" sz="2000" b="1" dirty="0">
                <a:solidFill>
                  <a:schemeClr val="tx1"/>
                </a:solidFill>
              </a:rPr>
              <a:t>$460 M </a:t>
            </a:r>
            <a:r>
              <a:rPr lang="en-US" sz="2000" dirty="0">
                <a:solidFill>
                  <a:schemeClr val="tx2"/>
                </a:solidFill>
              </a:rPr>
              <a:t>in Capital Improvement projects since 2006</a:t>
            </a:r>
            <a:br>
              <a:rPr lang="en-US" sz="2000" dirty="0">
                <a:solidFill>
                  <a:schemeClr val="tx2"/>
                </a:solidFill>
              </a:rPr>
            </a:br>
            <a:endParaRPr lang="en-US" sz="2000" dirty="0">
              <a:solidFill>
                <a:schemeClr val="tx2"/>
              </a:solidFill>
            </a:endParaRPr>
          </a:p>
          <a:p>
            <a:r>
              <a:rPr lang="en-US" sz="2000" dirty="0">
                <a:solidFill>
                  <a:schemeClr val="tx2"/>
                </a:solidFill>
              </a:rPr>
              <a:t>These funds were used for modernization, replacement, </a:t>
            </a:r>
            <a:br>
              <a:rPr lang="en-US" sz="2000" dirty="0">
                <a:solidFill>
                  <a:schemeClr val="tx2"/>
                </a:solidFill>
              </a:rPr>
            </a:br>
            <a:r>
              <a:rPr lang="en-US" sz="2000" dirty="0">
                <a:solidFill>
                  <a:schemeClr val="tx2"/>
                </a:solidFill>
              </a:rPr>
              <a:t>and additions to 11 public schools including 7 successful GC/CM projects including 6 in the last 5 years </a:t>
            </a:r>
            <a:br>
              <a:rPr lang="en-US" sz="2000" dirty="0">
                <a:solidFill>
                  <a:schemeClr val="tx2"/>
                </a:solidFill>
              </a:rPr>
            </a:br>
            <a:endParaRPr lang="en-US" sz="2000" dirty="0">
              <a:solidFill>
                <a:schemeClr val="tx2"/>
              </a:solidFill>
            </a:endParaRPr>
          </a:p>
          <a:p>
            <a:r>
              <a:rPr lang="en-US" sz="2000" dirty="0">
                <a:solidFill>
                  <a:schemeClr val="tx2"/>
                </a:solidFill>
              </a:rPr>
              <a:t>All projects were completed on time or ahead of schedule</a:t>
            </a:r>
            <a:br>
              <a:rPr lang="en-US" sz="2000" dirty="0">
                <a:solidFill>
                  <a:schemeClr val="tx2"/>
                </a:solidFill>
              </a:rPr>
            </a:br>
            <a:endParaRPr lang="en-US" sz="2000" dirty="0">
              <a:solidFill>
                <a:schemeClr val="tx2"/>
              </a:solidFill>
            </a:endParaRPr>
          </a:p>
          <a:p>
            <a:r>
              <a:rPr lang="en-US" sz="2000" dirty="0">
                <a:solidFill>
                  <a:schemeClr val="tx2"/>
                </a:solidFill>
              </a:rPr>
              <a:t>All projects have been completed under budget</a:t>
            </a:r>
            <a:br>
              <a:rPr lang="en-US" sz="2000" dirty="0">
                <a:solidFill>
                  <a:schemeClr val="tx2"/>
                </a:solidFill>
              </a:rPr>
            </a:br>
            <a:endParaRPr lang="en-US" sz="2000" dirty="0">
              <a:solidFill>
                <a:schemeClr val="tx2"/>
              </a:solidFill>
            </a:endParaRPr>
          </a:p>
          <a:p>
            <a:r>
              <a:rPr lang="en-US" sz="2000" dirty="0"/>
              <a:t>Self- Certification Period GC/CM Project History:</a:t>
            </a:r>
            <a:br>
              <a:rPr lang="en-US" sz="2000" dirty="0"/>
            </a:br>
            <a:r>
              <a:rPr lang="en-US" sz="2000" dirty="0"/>
              <a:t>2017-2020: Two projects: Evergreen Elementary &amp; </a:t>
            </a:r>
            <a:br>
              <a:rPr lang="en-US" sz="2000" dirty="0"/>
            </a:br>
            <a:r>
              <a:rPr lang="en-US" sz="2000" dirty="0"/>
              <a:t>Thomas Middle School</a:t>
            </a:r>
          </a:p>
          <a:p>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37428196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5094</TotalTime>
  <Words>2624</Words>
  <Application>Microsoft Office PowerPoint</Application>
  <PresentationFormat>On-screen Show (4:3)</PresentationFormat>
  <Paragraphs>385</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Trebuchet MS</vt:lpstr>
      <vt:lpstr>Wingdings</vt:lpstr>
      <vt:lpstr>Wingdings 3</vt:lpstr>
      <vt:lpstr>Facet</vt:lpstr>
      <vt:lpstr>Application for Recertification of a Public Body</vt:lpstr>
      <vt:lpstr>Agenda</vt:lpstr>
      <vt:lpstr>Presenting Team</vt:lpstr>
      <vt:lpstr>Clover Park School District</vt:lpstr>
      <vt:lpstr>Clover Park School District</vt:lpstr>
      <vt:lpstr>Agency Organizational Chart</vt:lpstr>
      <vt:lpstr>Capital Projects Agency Self-Certification History</vt:lpstr>
      <vt:lpstr>Clover Park School District Planning &amp; Construction</vt:lpstr>
      <vt:lpstr>CPSD Project Delivery Experience &amp; Qualifications</vt:lpstr>
      <vt:lpstr>CPSD Team Experience </vt:lpstr>
      <vt:lpstr>GC/CM Delivery Self-Performance Subcontracting Results </vt:lpstr>
      <vt:lpstr>Capital Planning &amp; Construction</vt:lpstr>
      <vt:lpstr>GC/CM Project Team Roles and Responsibilities</vt:lpstr>
      <vt:lpstr>Evergreen Elementary School Replacement </vt:lpstr>
      <vt:lpstr>Dr. Claudia Thomas Middle School  Replacement school combining  Alice Mann &amp; Woodbrook MS</vt:lpstr>
      <vt:lpstr>Internal GC/CM Delivery Method Determination</vt:lpstr>
      <vt:lpstr>Delivery Method Recommendation Process</vt:lpstr>
      <vt:lpstr>Business Equity</vt:lpstr>
      <vt:lpstr>Facilities Advisory Committee   &amp;  Capital Bond Planning</vt:lpstr>
      <vt:lpstr>Capital Projects in Progress</vt:lpstr>
      <vt:lpstr>Future GC/CM Candidate Projects</vt:lpstr>
      <vt:lpstr>GC/CM Lessons Learned</vt:lpstr>
      <vt:lpstr>GC/CM Best Practices</vt:lpstr>
      <vt:lpstr>Why  Agency Re-Certification?</vt:lpstr>
      <vt:lpstr>Summary</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Recertification of a Public Body</dc:title>
  <dc:creator>Jesse Noga</dc:creator>
  <cp:lastModifiedBy>Jesse Noga</cp:lastModifiedBy>
  <cp:revision>77</cp:revision>
  <dcterms:created xsi:type="dcterms:W3CDTF">2020-05-07T21:36:42Z</dcterms:created>
  <dcterms:modified xsi:type="dcterms:W3CDTF">2020-05-27T18:26:49Z</dcterms:modified>
</cp:coreProperties>
</file>