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2" r:id="rId6"/>
    <p:sldId id="293" r:id="rId7"/>
    <p:sldId id="263" r:id="rId8"/>
    <p:sldId id="265" r:id="rId9"/>
    <p:sldId id="264" r:id="rId10"/>
    <p:sldId id="277" r:id="rId11"/>
    <p:sldId id="278" r:id="rId12"/>
    <p:sldId id="287" r:id="rId13"/>
    <p:sldId id="296" r:id="rId14"/>
    <p:sldId id="288" r:id="rId15"/>
    <p:sldId id="292" r:id="rId16"/>
    <p:sldId id="289" r:id="rId17"/>
    <p:sldId id="297" r:id="rId18"/>
    <p:sldId id="275" r:id="rId19"/>
    <p:sldId id="276" r:id="rId20"/>
    <p:sldId id="290" r:id="rId21"/>
    <p:sldId id="291" r:id="rId22"/>
    <p:sldId id="279" r:id="rId23"/>
    <p:sldId id="280" r:id="rId24"/>
    <p:sldId id="295" r:id="rId25"/>
    <p:sldId id="267" r:id="rId26"/>
    <p:sldId id="294" r:id="rId27"/>
    <p:sldId id="270" r:id="rId28"/>
    <p:sldId id="271" r:id="rId29"/>
    <p:sldId id="281" r:id="rId30"/>
    <p:sldId id="283" r:id="rId31"/>
    <p:sldId id="285" r:id="rId32"/>
    <p:sldId id="26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Talia (DES)" initials="BT("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0529" autoAdjust="0"/>
  </p:normalViewPr>
  <p:slideViewPr>
    <p:cSldViewPr>
      <p:cViewPr varScale="1">
        <p:scale>
          <a:sx n="105" d="100"/>
          <a:sy n="105" d="100"/>
        </p:scale>
        <p:origin x="178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94D073-375B-4414-951B-1CB3216E2BB8}" type="datetimeFigureOut">
              <a:rPr lang="en-US" smtClean="0"/>
              <a:pPr/>
              <a:t>9/21/2016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18289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logo for the main page of your presentation.  Delet</a:t>
            </a:r>
            <a:r>
              <a:rPr lang="en-US" baseline="0" dirty="0" smtClean="0"/>
              <a:t>e the other logo.</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a:t>
            </a:fld>
            <a:endParaRPr lang="en-US" dirty="0"/>
          </a:p>
        </p:txBody>
      </p:sp>
    </p:spTree>
    <p:extLst>
      <p:ext uri="{BB962C8B-B14F-4D97-AF65-F5344CB8AC3E}">
        <p14:creationId xmlns:p14="http://schemas.microsoft.com/office/powerpoint/2010/main" val="80275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a:p>
        </p:txBody>
      </p:sp>
    </p:spTree>
    <p:extLst>
      <p:ext uri="{BB962C8B-B14F-4D97-AF65-F5344CB8AC3E}">
        <p14:creationId xmlns:p14="http://schemas.microsoft.com/office/powerpoint/2010/main" val="261784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9/21/2016</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9/21/2016</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9/21/2016</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pPr/>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Visio_Drawing1.vsdx"/><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Capital Projects Advisory Review Board</a:t>
            </a:r>
            <a:endParaRPr lang="en-US" dirty="0"/>
          </a:p>
        </p:txBody>
      </p:sp>
      <p:sp>
        <p:nvSpPr>
          <p:cNvPr id="3" name="Subtitle 2"/>
          <p:cNvSpPr>
            <a:spLocks noGrp="1"/>
          </p:cNvSpPr>
          <p:nvPr>
            <p:ph type="subTitle" idx="1"/>
          </p:nvPr>
        </p:nvSpPr>
        <p:spPr>
          <a:xfrm>
            <a:off x="1371600" y="3886200"/>
            <a:ext cx="6400800" cy="1905000"/>
          </a:xfrm>
        </p:spPr>
        <p:txBody>
          <a:bodyPr>
            <a:normAutofit/>
          </a:bodyPr>
          <a:lstStyle/>
          <a:p>
            <a:r>
              <a:rPr lang="en-US" dirty="0"/>
              <a:t>Project Review </a:t>
            </a:r>
            <a:r>
              <a:rPr lang="en-US" dirty="0" smtClean="0"/>
              <a:t>Committee</a:t>
            </a:r>
            <a:endParaRPr lang="en-US" dirty="0"/>
          </a:p>
          <a:p>
            <a:r>
              <a:rPr lang="en-US" dirty="0" smtClean="0"/>
              <a:t>Recertification Presentation</a:t>
            </a:r>
          </a:p>
          <a:p>
            <a:r>
              <a:rPr lang="en-US" sz="2800" dirty="0" smtClean="0"/>
              <a:t>September 22, 2016</a:t>
            </a:r>
          </a:p>
        </p:txBody>
      </p:sp>
      <p:pic>
        <p:nvPicPr>
          <p:cNvPr id="5" name="Picture 4" descr="Logo Green.png"/>
          <p:cNvPicPr>
            <a:picLocks noChangeAspect="1"/>
          </p:cNvPicPr>
          <p:nvPr/>
        </p:nvPicPr>
        <p:blipFill>
          <a:blip r:embed="rId3" cstate="print"/>
          <a:stretch>
            <a:fillRect/>
          </a:stretch>
        </p:blipFill>
        <p:spPr>
          <a:xfrm>
            <a:off x="1351788" y="533400"/>
            <a:ext cx="5415252"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6962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a:spLocks noGrp="1"/>
          </p:cNvSpPr>
          <p:nvPr>
            <p:ph type="title"/>
          </p:nvPr>
        </p:nvSpPr>
        <p:spPr>
          <a:xfrm>
            <a:off x="457200" y="51658"/>
            <a:ext cx="8229600" cy="914400"/>
          </a:xfrm>
        </p:spPr>
        <p:txBody>
          <a:bodyPr>
            <a:noAutofit/>
          </a:bodyPr>
          <a:lstStyle/>
          <a:p>
            <a:pPr algn="l"/>
            <a:r>
              <a:rPr lang="en-US" sz="3200" dirty="0" smtClean="0"/>
              <a:t>Student House, </a:t>
            </a:r>
            <a:br>
              <a:rPr lang="en-US" sz="3200" dirty="0" smtClean="0"/>
            </a:br>
            <a:r>
              <a:rPr lang="en-US" sz="3200" dirty="0" smtClean="0"/>
              <a:t>Bellevue College </a:t>
            </a:r>
            <a:r>
              <a:rPr lang="en-US" sz="3200" b="0" dirty="0" smtClean="0"/>
              <a:t>2015-185</a:t>
            </a:r>
            <a:r>
              <a:rPr lang="en-US" sz="1800" b="0" dirty="0"/>
              <a:t>		   (Continued)</a:t>
            </a:r>
          </a:p>
        </p:txBody>
      </p:sp>
      <p:pic>
        <p:nvPicPr>
          <p:cNvPr id="5" name="Picture 14" descr="http://www.nacarchitecture.com/images/projects/BCResidenceHa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7772400" cy="3433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425714"/>
            <a:ext cx="7772400"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Early Site Package Underway, Packages Bid Jan 2017</a:t>
            </a:r>
          </a:p>
          <a:p>
            <a:r>
              <a:rPr lang="en-US" sz="2000" b="1" i="1" dirty="0" smtClean="0">
                <a:solidFill>
                  <a:srgbClr val="055BE7"/>
                </a:solidFill>
                <a:latin typeface="Arial" panose="020B0604020202020204" pitchFamily="34" charset="0"/>
                <a:cs typeface="Arial" panose="020B0604020202020204" pitchFamily="34" charset="0"/>
              </a:rPr>
              <a:t>NAC &amp; Walsh Construction	</a:t>
            </a:r>
            <a:r>
              <a:rPr lang="en-US" sz="2000" b="1" dirty="0" smtClean="0">
                <a:solidFill>
                  <a:prstClr val="black"/>
                </a:solidFill>
                <a:latin typeface="Arial" panose="020B0604020202020204" pitchFamily="34" charset="0"/>
                <a:cs typeface="Arial" panose="020B0604020202020204" pitchFamily="34" charset="0"/>
              </a:rPr>
              <a:t>Complete September 2018</a:t>
            </a:r>
            <a:endParaRPr lang="en-US"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92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00644"/>
            <a:ext cx="8229600" cy="914400"/>
          </a:xfrm>
        </p:spPr>
        <p:txBody>
          <a:bodyPr>
            <a:noAutofit/>
          </a:bodyPr>
          <a:lstStyle/>
          <a:p>
            <a:pPr algn="l"/>
            <a:r>
              <a:rPr lang="en-US" sz="3200" dirty="0" smtClean="0"/>
              <a:t>Pacific Tower Improvements, </a:t>
            </a:r>
            <a:br>
              <a:rPr lang="en-US" sz="3200" dirty="0" smtClean="0"/>
            </a:br>
            <a:r>
              <a:rPr lang="en-US" sz="3200" dirty="0" smtClean="0"/>
              <a:t>Department of Commerce </a:t>
            </a:r>
            <a:r>
              <a:rPr lang="en-US" sz="3200" b="0" dirty="0" smtClean="0"/>
              <a:t>2014-195</a:t>
            </a:r>
            <a:endParaRPr lang="en-US" sz="3200" b="0" dirty="0"/>
          </a:p>
        </p:txBody>
      </p:sp>
      <p:sp>
        <p:nvSpPr>
          <p:cNvPr id="5" name="TextBox 4"/>
          <p:cNvSpPr txBox="1"/>
          <p:nvPr/>
        </p:nvSpPr>
        <p:spPr>
          <a:xfrm>
            <a:off x="381000" y="1219200"/>
            <a:ext cx="5410200" cy="1754326"/>
          </a:xfrm>
          <a:prstGeom prst="rect">
            <a:avLst/>
          </a:prstGeom>
          <a:noFill/>
        </p:spPr>
        <p:txBody>
          <a:bodyPr wrap="square" rtlCol="0">
            <a:spAutoFit/>
          </a:bodyPr>
          <a:lstStyle/>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Contractor:</a:t>
            </a:r>
            <a:r>
              <a:rPr lang="en-US" dirty="0">
                <a:latin typeface="Arial" panose="020B0604020202020204" pitchFamily="34" charset="0"/>
                <a:cs typeface="Arial" panose="020B0604020202020204" pitchFamily="34" charset="0"/>
              </a:rPr>
              <a:t>  M. A. Mortenson Co.</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Architect:</a:t>
            </a:r>
            <a:r>
              <a:rPr lang="en-US"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Schreiber </a:t>
            </a:r>
            <a:r>
              <a:rPr lang="en-US" sz="1700" dirty="0">
                <a:latin typeface="Arial" panose="020B0604020202020204" pitchFamily="34" charset="0"/>
                <a:cs typeface="Arial" panose="020B0604020202020204" pitchFamily="34" charset="0"/>
              </a:rPr>
              <a:t>Starling &amp; Lane Architects</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GCCM</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Construction Cost:</a:t>
            </a:r>
            <a:r>
              <a:rPr lang="en-US" dirty="0">
                <a:latin typeface="Arial" panose="020B0604020202020204" pitchFamily="34" charset="0"/>
                <a:cs typeface="Arial" panose="020B0604020202020204" pitchFamily="34" charset="0"/>
              </a:rPr>
              <a:t>  $10,377,263.73</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dirty="0">
                <a:latin typeface="Arial" panose="020B0604020202020204" pitchFamily="34" charset="0"/>
                <a:cs typeface="Arial" panose="020B0604020202020204" pitchFamily="34" charset="0"/>
              </a:rPr>
              <a:t>  June 23, 2014</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a:t>
            </a:r>
            <a:r>
              <a:rPr lang="en-US" dirty="0">
                <a:latin typeface="Arial" panose="020B0604020202020204" pitchFamily="34" charset="0"/>
                <a:cs typeface="Arial" panose="020B0604020202020204" pitchFamily="34" charset="0"/>
              </a:rPr>
              <a:t>  June, </a:t>
            </a:r>
            <a:r>
              <a:rPr lang="en-US" dirty="0" smtClean="0">
                <a:latin typeface="Arial" panose="020B0604020202020204" pitchFamily="34" charset="0"/>
                <a:cs typeface="Arial" panose="020B0604020202020204" pitchFamily="34" charset="0"/>
              </a:rPr>
              <a:t>2016</a:t>
            </a:r>
            <a:endParaRPr lang="en-US" dirty="0"/>
          </a:p>
        </p:txBody>
      </p:sp>
      <p:sp>
        <p:nvSpPr>
          <p:cNvPr id="6" name="TextBox 5"/>
          <p:cNvSpPr txBox="1"/>
          <p:nvPr/>
        </p:nvSpPr>
        <p:spPr>
          <a:xfrm>
            <a:off x="457200" y="3081278"/>
            <a:ext cx="4953000"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Pacific Tower Improvements project utilized the GCCM alternative contracting procedure. This historic building is approximately 258,000 square feet. The Department of Commerce has a lease agreement for approximately 205,000 square feet, including the main tower. Construction consisted of seismic upgrades to the structure, demolition of previous tenant improvements and constitution of new tenant spaces throughout the building. </a:t>
            </a:r>
            <a:endParaRPr lang="en-US" dirty="0"/>
          </a:p>
        </p:txBody>
      </p:sp>
      <p:pic>
        <p:nvPicPr>
          <p:cNvPr id="7" name="Picture 6" descr="Button_Green.png"/>
          <p:cNvPicPr>
            <a:picLocks noChangeAspect="1"/>
          </p:cNvPicPr>
          <p:nvPr/>
        </p:nvPicPr>
        <p:blipFill>
          <a:blip r:embed="rId2" cstate="print"/>
          <a:stretch>
            <a:fillRect/>
          </a:stretch>
        </p:blipFill>
        <p:spPr>
          <a:xfrm>
            <a:off x="181811" y="6172200"/>
            <a:ext cx="580189" cy="531710"/>
          </a:xfrm>
          <a:prstGeom prst="rect">
            <a:avLst/>
          </a:prstGeom>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577840" y="1397000"/>
            <a:ext cx="3124200" cy="416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27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6962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a:spLocks noGrp="1"/>
          </p:cNvSpPr>
          <p:nvPr>
            <p:ph type="title"/>
          </p:nvPr>
        </p:nvSpPr>
        <p:spPr>
          <a:xfrm>
            <a:off x="455279" y="65579"/>
            <a:ext cx="8229600" cy="914400"/>
          </a:xfrm>
        </p:spPr>
        <p:txBody>
          <a:bodyPr>
            <a:noAutofit/>
          </a:bodyPr>
          <a:lstStyle/>
          <a:p>
            <a:pPr algn="l"/>
            <a:r>
              <a:rPr lang="en-US" sz="3200" dirty="0"/>
              <a:t>Pacific Tower Improvements, </a:t>
            </a:r>
            <a:br>
              <a:rPr lang="en-US" sz="3200" dirty="0"/>
            </a:br>
            <a:r>
              <a:rPr lang="en-US" sz="3200" dirty="0"/>
              <a:t>Department of Commerce </a:t>
            </a:r>
            <a:r>
              <a:rPr lang="en-US" sz="3200" b="0" dirty="0" smtClean="0"/>
              <a:t>2014-195    </a:t>
            </a:r>
            <a:r>
              <a:rPr lang="en-US" sz="1800" b="0" dirty="0" smtClean="0"/>
              <a:t>(Cont.)</a:t>
            </a:r>
            <a:endParaRPr lang="en-US" sz="1800" dirty="0"/>
          </a:p>
        </p:txBody>
      </p:sp>
      <p:pic>
        <p:nvPicPr>
          <p:cNvPr id="8" name="Picture 7" descr="Button_Green.png"/>
          <p:cNvPicPr>
            <a:picLocks noChangeAspect="1"/>
          </p:cNvPicPr>
          <p:nvPr/>
        </p:nvPicPr>
        <p:blipFill>
          <a:blip r:embed="rId2" cstate="print"/>
          <a:stretch>
            <a:fillRect/>
          </a:stretch>
        </p:blipFill>
        <p:spPr>
          <a:xfrm>
            <a:off x="181811" y="6140364"/>
            <a:ext cx="580189" cy="531710"/>
          </a:xfrm>
          <a:prstGeom prst="rect">
            <a:avLst/>
          </a:prstGeom>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05" y="1320339"/>
            <a:ext cx="3871495" cy="2883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2184" y="11473815"/>
            <a:ext cx="6138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6800" y="1321722"/>
            <a:ext cx="3824705" cy="313932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most substantial tenant </a:t>
            </a:r>
            <a:r>
              <a:rPr lang="en-US" dirty="0" smtClean="0">
                <a:latin typeface="Arial" panose="020B0604020202020204" pitchFamily="34" charset="0"/>
                <a:cs typeface="Arial" panose="020B0604020202020204" pitchFamily="34" charset="0"/>
              </a:rPr>
              <a:t>space </a:t>
            </a:r>
            <a:r>
              <a:rPr lang="en-US" dirty="0">
                <a:latin typeface="Arial" panose="020B0604020202020204" pitchFamily="34" charset="0"/>
                <a:cs typeface="Arial" panose="020B0604020202020204" pitchFamily="34" charset="0"/>
              </a:rPr>
              <a:t>was developed as a medical training facility for the Seattle Central College. The project schedule involved building out tenant suites on various schedules as driven by lease agreements.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GCCM contracting method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was </a:t>
            </a:r>
            <a:r>
              <a:rPr lang="en-US" dirty="0">
                <a:latin typeface="Arial" panose="020B0604020202020204" pitchFamily="34" charset="0"/>
                <a:cs typeface="Arial" panose="020B0604020202020204" pitchFamily="34" charset="0"/>
              </a:rPr>
              <a:t>utilized to accommodate multiple construction phases in a highly compressed schedule</a:t>
            </a:r>
            <a:r>
              <a:rPr lang="en-US" dirty="0" smtClean="0">
                <a:latin typeface="Arial" panose="020B0604020202020204" pitchFamily="34" charset="0"/>
                <a:cs typeface="Arial" panose="020B0604020202020204" pitchFamily="34" charset="0"/>
              </a:rPr>
              <a:t>.</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4611279"/>
            <a:ext cx="6858000" cy="2060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508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pPr algn="l"/>
            <a:r>
              <a:rPr lang="en-US" sz="3200" dirty="0" smtClean="0"/>
              <a:t>Main Building South Wing Renovation, </a:t>
            </a:r>
            <a:br>
              <a:rPr lang="en-US" sz="3200" dirty="0" smtClean="0"/>
            </a:br>
            <a:r>
              <a:rPr lang="en-US" sz="3200" dirty="0" smtClean="0"/>
              <a:t>Community Colleges of Spokane</a:t>
            </a:r>
            <a:endParaRPr lang="en-US" sz="3200" b="0" dirty="0"/>
          </a:p>
        </p:txBody>
      </p:sp>
      <p:sp>
        <p:nvSpPr>
          <p:cNvPr id="5" name="TextBox 4"/>
          <p:cNvSpPr txBox="1"/>
          <p:nvPr/>
        </p:nvSpPr>
        <p:spPr>
          <a:xfrm>
            <a:off x="381000" y="1295400"/>
            <a:ext cx="4191000" cy="1754326"/>
          </a:xfrm>
          <a:prstGeom prst="rect">
            <a:avLst/>
          </a:prstGeom>
          <a:noFill/>
        </p:spPr>
        <p:txBody>
          <a:bodyPr wrap="square" rtlCol="0">
            <a:spAutoFit/>
          </a:bodyPr>
          <a:lstStyle/>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Contractor:</a:t>
            </a:r>
            <a:r>
              <a:rPr lang="en-US" dirty="0">
                <a:latin typeface="Arial" panose="020B0604020202020204" pitchFamily="34" charset="0"/>
                <a:cs typeface="Arial" panose="020B0604020202020204" pitchFamily="34" charset="0"/>
              </a:rPr>
              <a:t>  Not Selected</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Architect:</a:t>
            </a:r>
            <a:r>
              <a:rPr lang="en-US" dirty="0">
                <a:latin typeface="Arial" panose="020B0604020202020204" pitchFamily="34" charset="0"/>
                <a:cs typeface="Arial" panose="020B0604020202020204" pitchFamily="34" charset="0"/>
              </a:rPr>
              <a:t>  Not Selected</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Design Build</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Construction Cost:</a:t>
            </a:r>
            <a:r>
              <a:rPr lang="en-US" dirty="0">
                <a:latin typeface="Arial" panose="020B0604020202020204" pitchFamily="34" charset="0"/>
                <a:cs typeface="Arial" panose="020B0604020202020204" pitchFamily="34" charset="0"/>
              </a:rPr>
              <a:t>  $18,000,000</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dirty="0">
                <a:latin typeface="Arial" panose="020B0604020202020204" pitchFamily="34" charset="0"/>
                <a:cs typeface="Arial" panose="020B0604020202020204" pitchFamily="34" charset="0"/>
              </a:rPr>
              <a:t>  N/A</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N/A</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381000" y="3276600"/>
            <a:ext cx="83058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project is on the Spokane Community College campus.  The renovation is approximately 50,849 SF, located in the South Wing of Building.  The addition of classrooms and offices is approximately 6,969 SF and will be located at the west end of the south wing.  The project was originally identified to be design-bid-build, but changed as it went through the legislative process.  The A/E team to develop the Pre-Design and the RFQ/RFP has been selected and is headed by ALSC Architects.  Currently, the agreement is being negotiated.  </a:t>
            </a:r>
          </a:p>
        </p:txBody>
      </p:sp>
      <p:pic>
        <p:nvPicPr>
          <p:cNvPr id="7" name="Picture 6"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148204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6962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a:spLocks noGrp="1"/>
          </p:cNvSpPr>
          <p:nvPr>
            <p:ph type="title"/>
          </p:nvPr>
        </p:nvSpPr>
        <p:spPr>
          <a:xfrm>
            <a:off x="457200" y="76200"/>
            <a:ext cx="8229600" cy="914400"/>
          </a:xfrm>
        </p:spPr>
        <p:txBody>
          <a:bodyPr>
            <a:noAutofit/>
          </a:bodyPr>
          <a:lstStyle/>
          <a:p>
            <a:pPr algn="l"/>
            <a:r>
              <a:rPr lang="en-US" sz="3200" dirty="0" smtClean="0"/>
              <a:t>Main Building South Wing Renovation, </a:t>
            </a:r>
            <a:br>
              <a:rPr lang="en-US" sz="3200" dirty="0" smtClean="0"/>
            </a:br>
            <a:r>
              <a:rPr lang="en-US" sz="3200" dirty="0" smtClean="0"/>
              <a:t>Community Colleges of Spokane</a:t>
            </a:r>
            <a:r>
              <a:rPr lang="en-US" sz="3200" b="0" dirty="0"/>
              <a:t>	</a:t>
            </a:r>
            <a:r>
              <a:rPr lang="en-US" sz="1800" b="0" dirty="0" smtClean="0"/>
              <a:t>              (Cont.)</a:t>
            </a:r>
            <a:endParaRPr lang="en-US" sz="1800" b="0" dirty="0"/>
          </a:p>
        </p:txBody>
      </p:sp>
      <p:sp>
        <p:nvSpPr>
          <p:cNvPr id="5" name="TextBox 4"/>
          <p:cNvSpPr txBox="1"/>
          <p:nvPr/>
        </p:nvSpPr>
        <p:spPr>
          <a:xfrm>
            <a:off x="152400" y="1219200"/>
            <a:ext cx="3810000" cy="1754326"/>
          </a:xfrm>
          <a:prstGeom prst="rect">
            <a:avLst/>
          </a:prstGeom>
          <a:noFill/>
        </p:spPr>
        <p:txBody>
          <a:bodyPr wrap="square" rtlCol="0">
            <a:spAutoFit/>
          </a:bodyPr>
          <a:lstStyle/>
          <a:p>
            <a:pPr marL="225425"/>
            <a:r>
              <a:rPr lang="en-US" b="1" dirty="0" err="1" smtClean="0">
                <a:solidFill>
                  <a:prstClr val="black"/>
                </a:solidFill>
                <a:latin typeface="Arial" panose="020B0604020202020204" pitchFamily="34" charset="0"/>
                <a:cs typeface="Arial" panose="020B0604020202020204" pitchFamily="34" charset="0"/>
              </a:rPr>
              <a:t>RFQ</a:t>
            </a:r>
            <a:r>
              <a:rPr lang="en-US" b="1"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September 22, 2016</a:t>
            </a:r>
          </a:p>
          <a:p>
            <a:pPr marL="225425"/>
            <a:r>
              <a:rPr lang="en-US" b="1" dirty="0" err="1" smtClean="0">
                <a:solidFill>
                  <a:prstClr val="black"/>
                </a:solidFill>
                <a:latin typeface="Arial" panose="020B0604020202020204" pitchFamily="34" charset="0"/>
                <a:cs typeface="Arial" panose="020B0604020202020204" pitchFamily="34" charset="0"/>
              </a:rPr>
              <a:t>SOQs</a:t>
            </a:r>
            <a:r>
              <a:rPr lang="en-US" b="1"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October 12, 2016</a:t>
            </a:r>
          </a:p>
          <a:p>
            <a:pPr marL="225425"/>
            <a:r>
              <a:rPr lang="en-US" b="1" dirty="0" smtClean="0">
                <a:solidFill>
                  <a:prstClr val="black"/>
                </a:solidFill>
                <a:latin typeface="Arial" panose="020B0604020202020204" pitchFamily="34" charset="0"/>
                <a:cs typeface="Arial" panose="020B0604020202020204" pitchFamily="34" charset="0"/>
              </a:rPr>
              <a:t>RFP: </a:t>
            </a:r>
            <a:r>
              <a:rPr lang="en-US" dirty="0" smtClean="0">
                <a:solidFill>
                  <a:prstClr val="black"/>
                </a:solidFill>
                <a:latin typeface="Arial" panose="020B0604020202020204" pitchFamily="34" charset="0"/>
                <a:cs typeface="Arial" panose="020B0604020202020204" pitchFamily="34" charset="0"/>
              </a:rPr>
              <a:t>October 31, 2016</a:t>
            </a:r>
            <a:endParaRPr lang="en-US" dirty="0">
              <a:solidFill>
                <a:prstClr val="black"/>
              </a:solidFill>
              <a:latin typeface="Arial" panose="020B0604020202020204" pitchFamily="34" charset="0"/>
              <a:cs typeface="Arial" panose="020B0604020202020204" pitchFamily="34" charset="0"/>
            </a:endParaRPr>
          </a:p>
          <a:p>
            <a:pPr marL="225425"/>
            <a:r>
              <a:rPr lang="en-US" b="1" dirty="0" smtClean="0">
                <a:solidFill>
                  <a:prstClr val="black"/>
                </a:solidFill>
                <a:latin typeface="Arial" panose="020B0604020202020204" pitchFamily="34" charset="0"/>
                <a:cs typeface="Arial" panose="020B0604020202020204" pitchFamily="34" charset="0"/>
              </a:rPr>
              <a:t>Proposals: </a:t>
            </a:r>
            <a:r>
              <a:rPr lang="en-US" dirty="0" smtClean="0">
                <a:solidFill>
                  <a:prstClr val="black"/>
                </a:solidFill>
                <a:latin typeface="Arial" panose="020B0604020202020204" pitchFamily="34" charset="0"/>
                <a:cs typeface="Arial" panose="020B0604020202020204" pitchFamily="34" charset="0"/>
              </a:rPr>
              <a:t>December 9, 2016</a:t>
            </a:r>
          </a:p>
          <a:p>
            <a:pPr marL="225425"/>
            <a:r>
              <a:rPr lang="en-US" b="1" dirty="0" smtClean="0">
                <a:solidFill>
                  <a:prstClr val="black"/>
                </a:solidFill>
                <a:latin typeface="Arial" panose="020B0604020202020204" pitchFamily="34" charset="0"/>
                <a:cs typeface="Arial" panose="020B0604020202020204" pitchFamily="34" charset="0"/>
              </a:rPr>
              <a:t>NTP: </a:t>
            </a:r>
            <a:r>
              <a:rPr lang="en-US" dirty="0" smtClean="0">
                <a:solidFill>
                  <a:prstClr val="black"/>
                </a:solidFill>
                <a:latin typeface="Arial" panose="020B0604020202020204" pitchFamily="34" charset="0"/>
                <a:cs typeface="Arial" panose="020B0604020202020204" pitchFamily="34" charset="0"/>
              </a:rPr>
              <a:t>January </a:t>
            </a:r>
            <a:r>
              <a:rPr lang="en-US" dirty="0" smtClean="0">
                <a:solidFill>
                  <a:prstClr val="black"/>
                </a:solidFill>
                <a:latin typeface="Arial" panose="020B0604020202020204" pitchFamily="34" charset="0"/>
                <a:cs typeface="Arial" panose="020B0604020202020204" pitchFamily="34" charset="0"/>
              </a:rPr>
              <a:t>5, 2017</a:t>
            </a:r>
          </a:p>
          <a:p>
            <a:pPr marL="225425"/>
            <a:r>
              <a:rPr lang="en-US" b="1" dirty="0" smtClean="0">
                <a:solidFill>
                  <a:prstClr val="black"/>
                </a:solidFill>
                <a:latin typeface="Arial" panose="020B0604020202020204" pitchFamily="34" charset="0"/>
                <a:cs typeface="Arial" panose="020B0604020202020204" pitchFamily="34" charset="0"/>
              </a:rPr>
              <a:t>Complete:  </a:t>
            </a:r>
            <a:r>
              <a:rPr lang="en-US" dirty="0" smtClean="0">
                <a:solidFill>
                  <a:prstClr val="black"/>
                </a:solidFill>
                <a:latin typeface="Arial" panose="020B0604020202020204" pitchFamily="34" charset="0"/>
                <a:cs typeface="Arial" panose="020B0604020202020204" pitchFamily="34" charset="0"/>
              </a:rPr>
              <a:t>2019</a:t>
            </a:r>
            <a:endParaRPr lang="en-US" sz="3000" b="1" dirty="0">
              <a:solidFill>
                <a:prstClr val="black"/>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514600"/>
            <a:ext cx="5867400" cy="4142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62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85800"/>
          </a:xfrm>
        </p:spPr>
        <p:txBody>
          <a:bodyPr>
            <a:normAutofit fontScale="90000"/>
          </a:bodyPr>
          <a:lstStyle/>
          <a:p>
            <a:pPr algn="l"/>
            <a:r>
              <a:rPr lang="en-US" sz="3600" dirty="0" smtClean="0"/>
              <a:t>Pierce County Readiness Center </a:t>
            </a:r>
            <a:r>
              <a:rPr lang="en-US" sz="3200" b="0" dirty="0" smtClean="0"/>
              <a:t>2013-295</a:t>
            </a:r>
            <a:endParaRPr lang="en-US" sz="3200" b="0" dirty="0"/>
          </a:p>
        </p:txBody>
      </p:sp>
      <p:sp>
        <p:nvSpPr>
          <p:cNvPr id="8" name="TextBox 7"/>
          <p:cNvSpPr txBox="1"/>
          <p:nvPr/>
        </p:nvSpPr>
        <p:spPr>
          <a:xfrm>
            <a:off x="457200" y="1295400"/>
            <a:ext cx="4724400" cy="2031325"/>
          </a:xfrm>
          <a:prstGeom prst="rect">
            <a:avLst/>
          </a:prstGeom>
          <a:noFill/>
        </p:spPr>
        <p:txBody>
          <a:bodyPr wrap="square" rtlCol="0">
            <a:spAutoFit/>
          </a:bodyPr>
          <a:lstStyle/>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DB Contractor: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Absher</a:t>
            </a:r>
            <a:r>
              <a:rPr lang="en-US" dirty="0">
                <a:latin typeface="Arial" panose="020B0604020202020204" pitchFamily="34" charset="0"/>
                <a:cs typeface="Arial" panose="020B0604020202020204" pitchFamily="34" charset="0"/>
              </a:rPr>
              <a:t> Construction Co.</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DB Architect:</a:t>
            </a:r>
            <a:r>
              <a:rPr lang="en-US" dirty="0">
                <a:latin typeface="Arial" panose="020B0604020202020204" pitchFamily="34" charset="0"/>
                <a:cs typeface="Arial" panose="020B0604020202020204" pitchFamily="34" charset="0"/>
              </a:rPr>
              <a:t>  Tetra Tech</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Design Build</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Construction Cost:</a:t>
            </a:r>
            <a:r>
              <a:rPr lang="en-US" dirty="0">
                <a:latin typeface="Arial" panose="020B0604020202020204" pitchFamily="34" charset="0"/>
                <a:cs typeface="Arial" panose="020B0604020202020204" pitchFamily="34" charset="0"/>
              </a:rPr>
              <a:t>  $26,651,781.45</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dirty="0">
                <a:latin typeface="Arial" panose="020B0604020202020204" pitchFamily="34" charset="0"/>
                <a:cs typeface="Arial" panose="020B0604020202020204" pitchFamily="34" charset="0"/>
              </a:rPr>
              <a:t>  September 12, 2014</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a:t>
            </a:r>
            <a:r>
              <a:rPr lang="en-US" dirty="0">
                <a:latin typeface="Arial" panose="020B0604020202020204" pitchFamily="34" charset="0"/>
                <a:cs typeface="Arial" panose="020B0604020202020204" pitchFamily="34" charset="0"/>
              </a:rPr>
              <a:t>  August 28, 2016</a:t>
            </a:r>
          </a:p>
          <a:p>
            <a:pPr marL="228600" lvl="0" indent="-228600">
              <a:buFont typeface="Arial" panose="020B0604020202020204" pitchFamily="34" charset="0"/>
              <a:buChar char="•"/>
            </a:pPr>
            <a:r>
              <a:rPr lang="en-US" b="1" dirty="0">
                <a:latin typeface="Arial" panose="020B0604020202020204" pitchFamily="34" charset="0"/>
                <a:cs typeface="Arial" panose="020B0604020202020204" pitchFamily="34" charset="0"/>
              </a:rPr>
              <a:t>Status: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Underway</a:t>
            </a:r>
            <a:endParaRPr lang="en-US" dirty="0">
              <a:latin typeface="Arial" panose="020B0604020202020204" pitchFamily="34" charset="0"/>
              <a:cs typeface="Arial" panose="020B0604020202020204" pitchFamily="34" charset="0"/>
            </a:endParaRPr>
          </a:p>
        </p:txBody>
      </p:sp>
      <p:pic>
        <p:nvPicPr>
          <p:cNvPr id="10" name="Picture 9" descr="Button_Green.png"/>
          <p:cNvPicPr>
            <a:picLocks noChangeAspect="1"/>
          </p:cNvPicPr>
          <p:nvPr/>
        </p:nvPicPr>
        <p:blipFill>
          <a:blip r:embed="rId3" cstate="print"/>
          <a:stretch>
            <a:fillRect/>
          </a:stretch>
        </p:blipFill>
        <p:spPr>
          <a:xfrm>
            <a:off x="181811" y="6096000"/>
            <a:ext cx="580189" cy="531710"/>
          </a:xfrm>
          <a:prstGeom prst="rect">
            <a:avLst/>
          </a:prstGeom>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505200"/>
            <a:ext cx="6397388"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26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6962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p:cNvSpPr>
            <a:spLocks noGrp="1"/>
          </p:cNvSpPr>
          <p:nvPr>
            <p:ph type="title"/>
          </p:nvPr>
        </p:nvSpPr>
        <p:spPr>
          <a:xfrm>
            <a:off x="457200" y="152400"/>
            <a:ext cx="8229600" cy="914400"/>
          </a:xfrm>
        </p:spPr>
        <p:txBody>
          <a:bodyPr>
            <a:normAutofit fontScale="90000"/>
          </a:bodyPr>
          <a:lstStyle/>
          <a:p>
            <a:pPr algn="l"/>
            <a:r>
              <a:rPr lang="en-US" sz="3200" dirty="0" smtClean="0"/>
              <a:t>Pierce County Readiness Center, </a:t>
            </a:r>
            <a:br>
              <a:rPr lang="en-US" sz="3200" dirty="0" smtClean="0"/>
            </a:br>
            <a:r>
              <a:rPr lang="en-US" sz="3200" dirty="0" smtClean="0"/>
              <a:t>Military Department </a:t>
            </a:r>
            <a:r>
              <a:rPr lang="en-US" sz="3200" b="0" dirty="0" smtClean="0"/>
              <a:t>13-295		</a:t>
            </a:r>
            <a:r>
              <a:rPr lang="en-US" sz="2000" b="0" dirty="0" smtClean="0"/>
              <a:t>(</a:t>
            </a:r>
            <a:r>
              <a:rPr lang="en-US" sz="2000" b="0" dirty="0"/>
              <a:t>Continued)</a:t>
            </a:r>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90" y="2667000"/>
            <a:ext cx="4149865"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9121" r="1652"/>
          <a:stretch/>
        </p:blipFill>
        <p:spPr>
          <a:xfrm>
            <a:off x="4763306" y="3581400"/>
            <a:ext cx="3958873" cy="278587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54479" y="1295400"/>
            <a:ext cx="82677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project is replacing a military readiness center in downtown Tacoma with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new 80,701 </a:t>
            </a:r>
            <a:r>
              <a:rPr lang="en-US" dirty="0" err="1">
                <a:latin typeface="Arial" panose="020B0604020202020204" pitchFamily="34" charset="0"/>
                <a:cs typeface="Arial" panose="020B0604020202020204" pitchFamily="34" charset="0"/>
              </a:rPr>
              <a:t>gsf</a:t>
            </a:r>
            <a:r>
              <a:rPr lang="en-US" dirty="0">
                <a:latin typeface="Arial" panose="020B0604020202020204" pitchFamily="34" charset="0"/>
                <a:cs typeface="Arial" panose="020B0604020202020204" pitchFamily="34" charset="0"/>
              </a:rPr>
              <a:t> readiness center and 16,812 </a:t>
            </a:r>
            <a:r>
              <a:rPr lang="en-US" dirty="0" err="1">
                <a:latin typeface="Arial" panose="020B0604020202020204" pitchFamily="34" charset="0"/>
                <a:cs typeface="Arial" panose="020B0604020202020204" pitchFamily="34" charset="0"/>
              </a:rPr>
              <a:t>gsf</a:t>
            </a:r>
            <a:r>
              <a:rPr lang="en-US" dirty="0">
                <a:latin typeface="Arial" panose="020B0604020202020204" pitchFamily="34" charset="0"/>
                <a:cs typeface="Arial" panose="020B0604020202020204" pitchFamily="34" charset="0"/>
              </a:rPr>
              <a:t> unheated pre-engineered vehicle storage building.  Traditional DB selection was used and there are no significant cost, schedule, or quality problems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875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02078"/>
            <a:ext cx="8229600" cy="685800"/>
          </a:xfrm>
        </p:spPr>
        <p:txBody>
          <a:bodyPr>
            <a:noAutofit/>
          </a:bodyPr>
          <a:lstStyle/>
          <a:p>
            <a:pPr algn="l"/>
            <a:r>
              <a:rPr lang="en-US" sz="3100" dirty="0" smtClean="0"/>
              <a:t>Center for Advance Manufacturing Technologies, Clover Park Tech  </a:t>
            </a:r>
            <a:r>
              <a:rPr lang="en-US" sz="3100" b="0" dirty="0" smtClean="0"/>
              <a:t>2016-173</a:t>
            </a:r>
            <a:endParaRPr lang="en-US" sz="3100" b="0" dirty="0"/>
          </a:p>
        </p:txBody>
      </p:sp>
      <p:sp>
        <p:nvSpPr>
          <p:cNvPr id="5" name="TextBox 4"/>
          <p:cNvSpPr txBox="1"/>
          <p:nvPr/>
        </p:nvSpPr>
        <p:spPr>
          <a:xfrm>
            <a:off x="381000" y="1219200"/>
            <a:ext cx="6553200" cy="1754326"/>
          </a:xfrm>
          <a:prstGeom prst="rect">
            <a:avLst/>
          </a:prstGeom>
          <a:noFill/>
        </p:spPr>
        <p:txBody>
          <a:bodyPr wrap="square" rtlCol="0">
            <a:spAutoFit/>
          </a:bodyPr>
          <a:lstStyle/>
          <a:p>
            <a:pPr marL="285750" lvl="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Contractor:</a:t>
            </a:r>
            <a:r>
              <a:rPr lang="en-US" dirty="0" smtClean="0">
                <a:latin typeface="Arial" panose="020B0604020202020204" pitchFamily="34" charset="0"/>
                <a:cs typeface="Arial" panose="020B0604020202020204" pitchFamily="34" charset="0"/>
              </a:rPr>
              <a:t> DB </a:t>
            </a:r>
            <a:r>
              <a:rPr lang="en-US" dirty="0">
                <a:latin typeface="Arial" panose="020B0604020202020204" pitchFamily="34" charset="0"/>
                <a:cs typeface="Arial" panose="020B0604020202020204" pitchFamily="34" charset="0"/>
              </a:rPr>
              <a:t>Team not selected yet</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Design Build</a:t>
            </a:r>
          </a:p>
          <a:p>
            <a:pPr marL="285750" lvl="0" indent="-285750">
              <a:buFont typeface="Arial" panose="020B0604020202020204" pitchFamily="34" charset="0"/>
              <a:buChar char="•"/>
            </a:pPr>
            <a:r>
              <a:rPr lang="en-US" b="1" dirty="0" err="1">
                <a:latin typeface="Arial" panose="020B0604020202020204" pitchFamily="34" charset="0"/>
                <a:cs typeface="Arial" panose="020B0604020202020204" pitchFamily="34" charset="0"/>
              </a:rPr>
              <a:t>MADCC</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$35,000,000</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dirty="0">
                <a:latin typeface="Arial" panose="020B0604020202020204" pitchFamily="34" charset="0"/>
                <a:cs typeface="Arial" panose="020B0604020202020204" pitchFamily="34" charset="0"/>
              </a:rPr>
              <a:t>  Nov. 2016</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a:t>
            </a:r>
            <a:r>
              <a:rPr lang="en-US" dirty="0">
                <a:latin typeface="Arial" panose="020B0604020202020204" pitchFamily="34" charset="0"/>
                <a:cs typeface="Arial" panose="020B0604020202020204" pitchFamily="34" charset="0"/>
              </a:rPr>
              <a:t>  Aug. 2019</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Status:</a:t>
            </a:r>
            <a:r>
              <a:rPr lang="en-US" dirty="0">
                <a:latin typeface="Arial" panose="020B0604020202020204" pitchFamily="34" charset="0"/>
                <a:cs typeface="Arial" panose="020B0604020202020204" pitchFamily="34" charset="0"/>
              </a:rPr>
              <a:t>  Finalizing Project Requirements for DB </a:t>
            </a:r>
            <a:r>
              <a:rPr lang="en-US" dirty="0" smtClean="0">
                <a:latin typeface="Arial" panose="020B0604020202020204" pitchFamily="34" charset="0"/>
                <a:cs typeface="Arial" panose="020B0604020202020204" pitchFamily="34" charset="0"/>
              </a:rPr>
              <a:t>Selection</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381000" y="2992904"/>
            <a:ext cx="7696200" cy="101566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project is a new 62,500 sf Center for Advanced Manufacturing Technologies Building in Lakewood, Washington.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Traditional </a:t>
            </a:r>
            <a:r>
              <a:rPr lang="en-US" dirty="0">
                <a:latin typeface="Arial" panose="020B0604020202020204" pitchFamily="34" charset="0"/>
                <a:cs typeface="Arial" panose="020B0604020202020204" pitchFamily="34" charset="0"/>
              </a:rPr>
              <a:t>DB selection will be used. </a:t>
            </a:r>
          </a:p>
        </p:txBody>
      </p:sp>
      <p:pic>
        <p:nvPicPr>
          <p:cNvPr id="7" name="Picture 6" descr="Button_Green.png"/>
          <p:cNvPicPr>
            <a:picLocks noChangeAspect="1"/>
          </p:cNvPicPr>
          <p:nvPr/>
        </p:nvPicPr>
        <p:blipFill>
          <a:blip r:embed="rId2" cstate="print"/>
          <a:stretch>
            <a:fillRect/>
          </a:stretch>
        </p:blipFill>
        <p:spPr>
          <a:xfrm>
            <a:off x="181811" y="6096000"/>
            <a:ext cx="580189" cy="53171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869" y="3733800"/>
            <a:ext cx="3605731" cy="1630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3962400"/>
            <a:ext cx="4823058" cy="2336024"/>
          </a:xfrm>
          <a:prstGeom prst="rect">
            <a:avLst/>
          </a:prstGeom>
          <a:noFill/>
        </p:spPr>
        <p:txBody>
          <a:bodyPr wrap="square" rtlCol="0">
            <a:spAutoFit/>
          </a:bodyPr>
          <a:lstStyle/>
          <a:p>
            <a:pPr marL="225425">
              <a:lnSpc>
                <a:spcPct val="90000"/>
              </a:lnSpc>
            </a:pPr>
            <a:r>
              <a:rPr lang="en-US" b="1" dirty="0">
                <a:solidFill>
                  <a:prstClr val="black"/>
                </a:solidFill>
                <a:latin typeface="Arial" panose="020B0604020202020204" pitchFamily="34" charset="0"/>
                <a:cs typeface="Arial" panose="020B0604020202020204" pitchFamily="34" charset="0"/>
              </a:rPr>
              <a:t>Finalists:</a:t>
            </a:r>
          </a:p>
          <a:p>
            <a:pPr marL="682625" indent="-457200">
              <a:lnSpc>
                <a:spcPct val="90000"/>
              </a:lnSpc>
              <a:buFont typeface="Arial" panose="020B0604020202020204" pitchFamily="34" charset="0"/>
              <a:buChar char="•"/>
            </a:pPr>
            <a:r>
              <a:rPr lang="en-US" dirty="0" err="1">
                <a:latin typeface="Arial" panose="020B0604020202020204" pitchFamily="34" charset="0"/>
                <a:cs typeface="Arial" panose="020B0604020202020204" pitchFamily="34" charset="0"/>
              </a:rPr>
              <a:t>Absher-GGLO</a:t>
            </a:r>
            <a:endParaRPr lang="en-US" dirty="0">
              <a:latin typeface="Arial" panose="020B0604020202020204" pitchFamily="34" charset="0"/>
              <a:cs typeface="Arial" panose="020B0604020202020204" pitchFamily="34" charset="0"/>
            </a:endParaRPr>
          </a:p>
          <a:p>
            <a:pPr marL="682625" indent="-457200">
              <a:lnSpc>
                <a:spcPct val="90000"/>
              </a:lnSpc>
              <a:buFont typeface="Arial" panose="020B0604020202020204" pitchFamily="34" charset="0"/>
              <a:buChar char="•"/>
            </a:pPr>
            <a:r>
              <a:rPr lang="en-US" dirty="0" err="1">
                <a:latin typeface="Arial" panose="020B0604020202020204" pitchFamily="34" charset="0"/>
                <a:cs typeface="Arial" panose="020B0604020202020204" pitchFamily="34" charset="0"/>
              </a:rPr>
              <a:t>Korsmo-SRG</a:t>
            </a:r>
            <a:endParaRPr lang="en-US" dirty="0">
              <a:latin typeface="Arial" panose="020B0604020202020204" pitchFamily="34" charset="0"/>
              <a:cs typeface="Arial" panose="020B0604020202020204" pitchFamily="34" charset="0"/>
            </a:endParaRPr>
          </a:p>
          <a:p>
            <a:pPr marL="682625" indent="-45720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Mortenson-Schacht </a:t>
            </a:r>
            <a:r>
              <a:rPr lang="en-US" dirty="0" err="1" smtClean="0">
                <a:latin typeface="Arial" panose="020B0604020202020204" pitchFamily="34" charset="0"/>
                <a:cs typeface="Arial" panose="020B0604020202020204" pitchFamily="34" charset="0"/>
              </a:rPr>
              <a:t>Aslani</a:t>
            </a:r>
            <a:endParaRPr lang="en-US" dirty="0" smtClean="0">
              <a:latin typeface="Arial" panose="020B0604020202020204" pitchFamily="34" charset="0"/>
              <a:cs typeface="Arial" panose="020B0604020202020204" pitchFamily="34" charset="0"/>
            </a:endParaRPr>
          </a:p>
          <a:p>
            <a:pPr marL="225425">
              <a:lnSpc>
                <a:spcPct val="90000"/>
              </a:lnSpc>
            </a:pPr>
            <a:endParaRPr lang="en-US" dirty="0">
              <a:latin typeface="Arial" panose="020B0604020202020204" pitchFamily="34" charset="0"/>
              <a:cs typeface="Arial" panose="020B0604020202020204" pitchFamily="34" charset="0"/>
            </a:endParaRPr>
          </a:p>
          <a:p>
            <a:pPr marL="225425">
              <a:lnSpc>
                <a:spcPct val="90000"/>
              </a:lnSpc>
            </a:pPr>
            <a:r>
              <a:rPr lang="en-US" b="1" dirty="0" smtClean="0">
                <a:solidFill>
                  <a:prstClr val="black"/>
                </a:solidFill>
                <a:latin typeface="Arial" panose="020B0604020202020204" pitchFamily="34" charset="0"/>
                <a:cs typeface="Arial" panose="020B0604020202020204" pitchFamily="34" charset="0"/>
              </a:rPr>
              <a:t>	RFP</a:t>
            </a:r>
            <a:r>
              <a:rPr lang="en-US" b="1"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September 15, 2016 </a:t>
            </a:r>
            <a:endParaRPr lang="en-US" dirty="0">
              <a:solidFill>
                <a:prstClr val="black"/>
              </a:solidFill>
              <a:latin typeface="Arial" panose="020B0604020202020204" pitchFamily="34" charset="0"/>
              <a:cs typeface="Arial" panose="020B0604020202020204" pitchFamily="34" charset="0"/>
            </a:endParaRPr>
          </a:p>
          <a:p>
            <a:pPr marL="225425">
              <a:lnSpc>
                <a:spcPct val="90000"/>
              </a:lnSpc>
            </a:pPr>
            <a:r>
              <a:rPr lang="en-US" b="1" dirty="0" smtClean="0">
                <a:solidFill>
                  <a:prstClr val="black"/>
                </a:solidFill>
                <a:latin typeface="Arial" panose="020B0604020202020204" pitchFamily="34" charset="0"/>
                <a:cs typeface="Arial" panose="020B0604020202020204" pitchFamily="34" charset="0"/>
              </a:rPr>
              <a:t>	Proposals</a:t>
            </a:r>
            <a:r>
              <a:rPr lang="en-US" b="1" dirty="0">
                <a:solidFill>
                  <a:prstClr val="black"/>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December 2, 2016 </a:t>
            </a:r>
            <a:endParaRPr lang="en-US" dirty="0">
              <a:solidFill>
                <a:prstClr val="black"/>
              </a:solidFill>
              <a:latin typeface="Arial" panose="020B0604020202020204" pitchFamily="34" charset="0"/>
              <a:cs typeface="Arial" panose="020B0604020202020204" pitchFamily="34" charset="0"/>
            </a:endParaRPr>
          </a:p>
          <a:p>
            <a:pPr marL="225425">
              <a:lnSpc>
                <a:spcPct val="90000"/>
              </a:lnSpc>
            </a:pPr>
            <a:r>
              <a:rPr lang="en-US" b="1" dirty="0" smtClean="0">
                <a:solidFill>
                  <a:prstClr val="black"/>
                </a:solidFill>
                <a:latin typeface="Arial" panose="020B0604020202020204" pitchFamily="34" charset="0"/>
                <a:cs typeface="Arial" panose="020B0604020202020204" pitchFamily="34" charset="0"/>
              </a:rPr>
              <a:t>	</a:t>
            </a:r>
            <a:r>
              <a:rPr lang="en-US" b="1" dirty="0" err="1" smtClean="0">
                <a:solidFill>
                  <a:prstClr val="black"/>
                </a:solidFill>
                <a:latin typeface="Arial" panose="020B0604020202020204" pitchFamily="34" charset="0"/>
                <a:cs typeface="Arial" panose="020B0604020202020204" pitchFamily="34" charset="0"/>
              </a:rPr>
              <a:t>NTP</a:t>
            </a:r>
            <a:r>
              <a:rPr lang="en-US" b="1"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January </a:t>
            </a:r>
            <a:r>
              <a:rPr lang="en-US" dirty="0">
                <a:solidFill>
                  <a:prstClr val="black"/>
                </a:solidFill>
                <a:latin typeface="Arial" panose="020B0604020202020204" pitchFamily="34" charset="0"/>
                <a:cs typeface="Arial" panose="020B0604020202020204" pitchFamily="34" charset="0"/>
              </a:rPr>
              <a:t>5, 2017	</a:t>
            </a:r>
            <a:endParaRPr lang="en-US" dirty="0" smtClean="0">
              <a:solidFill>
                <a:prstClr val="black"/>
              </a:solidFill>
              <a:latin typeface="Arial" panose="020B0604020202020204" pitchFamily="34" charset="0"/>
              <a:cs typeface="Arial" panose="020B0604020202020204" pitchFamily="34" charset="0"/>
            </a:endParaRPr>
          </a:p>
          <a:p>
            <a:pPr marL="225425">
              <a:lnSpc>
                <a:spcPct val="90000"/>
              </a:lnSpc>
            </a:pPr>
            <a:r>
              <a:rPr lang="en-US" b="1" dirty="0" smtClean="0">
                <a:solidFill>
                  <a:prstClr val="black"/>
                </a:solidFill>
                <a:latin typeface="Arial" panose="020B0604020202020204" pitchFamily="34" charset="0"/>
                <a:cs typeface="Arial" panose="020B0604020202020204" pitchFamily="34" charset="0"/>
              </a:rPr>
              <a:t>	Complete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2019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647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6962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a:spLocks noGrp="1"/>
          </p:cNvSpPr>
          <p:nvPr>
            <p:ph type="title"/>
          </p:nvPr>
        </p:nvSpPr>
        <p:spPr>
          <a:xfrm>
            <a:off x="457200" y="76200"/>
            <a:ext cx="8229600" cy="1143000"/>
          </a:xfrm>
        </p:spPr>
        <p:txBody>
          <a:bodyPr>
            <a:normAutofit fontScale="90000"/>
          </a:bodyPr>
          <a:lstStyle/>
          <a:p>
            <a:pPr algn="l"/>
            <a:r>
              <a:rPr lang="en-US" sz="3600" dirty="0" smtClean="0"/>
              <a:t>K\3 Modular Classroom </a:t>
            </a:r>
            <a:br>
              <a:rPr lang="en-US" sz="3600" dirty="0" smtClean="0"/>
            </a:br>
            <a:r>
              <a:rPr lang="en-US" sz="3600" dirty="0" smtClean="0"/>
              <a:t>CLT Proviso Projects  </a:t>
            </a:r>
            <a:r>
              <a:rPr lang="en-US" sz="3200" b="0" dirty="0" smtClean="0"/>
              <a:t>2016-743 &amp; 2016-173</a:t>
            </a:r>
            <a:endParaRPr lang="en-US" sz="3200" b="0" dirty="0"/>
          </a:p>
        </p:txBody>
      </p:sp>
      <p:sp>
        <p:nvSpPr>
          <p:cNvPr id="5" name="TextBox 4"/>
          <p:cNvSpPr txBox="1"/>
          <p:nvPr/>
        </p:nvSpPr>
        <p:spPr>
          <a:xfrm>
            <a:off x="370114" y="1219200"/>
            <a:ext cx="5257800" cy="1754326"/>
          </a:xfrm>
          <a:prstGeom prst="rect">
            <a:avLst/>
          </a:prstGeom>
          <a:noFill/>
        </p:spPr>
        <p:txBody>
          <a:bodyPr wrap="square" rtlCol="0">
            <a:spAutoFit/>
          </a:bodyPr>
          <a:lstStyle/>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Contractor:</a:t>
            </a:r>
            <a:r>
              <a:rPr lang="en-US"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Not </a:t>
            </a:r>
            <a:r>
              <a:rPr lang="en-US" sz="1700" dirty="0">
                <a:latin typeface="Arial" panose="020B0604020202020204" pitchFamily="34" charset="0"/>
                <a:cs typeface="Arial" panose="020B0604020202020204" pitchFamily="34" charset="0"/>
              </a:rPr>
              <a:t>Selected</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Architect:</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Not </a:t>
            </a:r>
            <a:r>
              <a:rPr lang="en-US" sz="1700" dirty="0">
                <a:latin typeface="Arial" panose="020B0604020202020204" pitchFamily="34" charset="0"/>
                <a:cs typeface="Arial" panose="020B0604020202020204" pitchFamily="34" charset="0"/>
              </a:rPr>
              <a:t>Selected</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Progressive </a:t>
            </a:r>
            <a:r>
              <a:rPr lang="en-US" sz="1700" dirty="0">
                <a:latin typeface="Arial" panose="020B0604020202020204" pitchFamily="34" charset="0"/>
                <a:cs typeface="Arial" panose="020B0604020202020204" pitchFamily="34" charset="0"/>
              </a:rPr>
              <a:t>Design Build</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Construction Cost:</a:t>
            </a:r>
            <a:r>
              <a:rPr lang="en-US" dirty="0">
                <a:latin typeface="Arial" panose="020B0604020202020204" pitchFamily="34" charset="0"/>
                <a:cs typeface="Arial" panose="020B0604020202020204" pitchFamily="34" charset="0"/>
              </a:rPr>
              <a:t>  $5,000,000</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Est </a:t>
            </a:r>
            <a:r>
              <a:rPr lang="en-US" sz="1700" dirty="0">
                <a:latin typeface="Arial" panose="020B0604020202020204" pitchFamily="34" charset="0"/>
                <a:cs typeface="Arial" panose="020B0604020202020204" pitchFamily="34" charset="0"/>
              </a:rPr>
              <a:t>July 2016</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a:t>
            </a:r>
            <a:r>
              <a:rPr lang="en-US"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Est </a:t>
            </a:r>
            <a:r>
              <a:rPr lang="en-US" sz="1700" dirty="0">
                <a:latin typeface="Arial" panose="020B0604020202020204" pitchFamily="34" charset="0"/>
                <a:cs typeface="Arial" panose="020B0604020202020204" pitchFamily="34" charset="0"/>
              </a:rPr>
              <a:t>January 2017</a:t>
            </a:r>
          </a:p>
        </p:txBody>
      </p:sp>
      <p:sp>
        <p:nvSpPr>
          <p:cNvPr id="6" name="TextBox 5"/>
          <p:cNvSpPr txBox="1"/>
          <p:nvPr/>
        </p:nvSpPr>
        <p:spPr>
          <a:xfrm>
            <a:off x="370114" y="3129677"/>
            <a:ext cx="4578061"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project is to select two different Design Build teams to construct for classrooms at five school district locations. The classrooms are to be built from Cross Laminated </a:t>
            </a:r>
            <a:r>
              <a:rPr lang="en-US" dirty="0" smtClean="0">
                <a:latin typeface="Arial" panose="020B0604020202020204" pitchFamily="34" charset="0"/>
                <a:cs typeface="Arial" panose="020B0604020202020204" pitchFamily="34" charset="0"/>
              </a:rPr>
              <a:t>Timber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CLT. </a:t>
            </a:r>
            <a:r>
              <a:rPr lang="en-US" dirty="0">
                <a:latin typeface="Arial" panose="020B0604020202020204" pitchFamily="34" charset="0"/>
                <a:cs typeface="Arial" panose="020B0604020202020204" pitchFamily="34" charset="0"/>
              </a:rPr>
              <a:t>Three schools districts are on the west side of the state and two school districts on the east side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the state. Toppenish, Wapato, Sequim,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Mt</a:t>
            </a:r>
            <a:r>
              <a:rPr lang="en-US" dirty="0">
                <a:latin typeface="Arial" panose="020B0604020202020204" pitchFamily="34" charset="0"/>
                <a:cs typeface="Arial" panose="020B0604020202020204" pitchFamily="34" charset="0"/>
              </a:rPr>
              <a:t>. Vernon and Seattle.</a:t>
            </a:r>
          </a:p>
        </p:txBody>
      </p:sp>
      <p:pic>
        <p:nvPicPr>
          <p:cNvPr id="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2983" y="5468616"/>
            <a:ext cx="2529017" cy="1239944"/>
          </a:xfrm>
          <a:prstGeom prst="rect">
            <a:avLst/>
          </a:prstGeom>
          <a:ln w="9525">
            <a:noFill/>
            <a:miter lim="800000"/>
            <a:headEnd/>
            <a:tailEn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547" y="2209800"/>
            <a:ext cx="3460053" cy="2296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681"/>
          <a:stretch/>
        </p:blipFill>
        <p:spPr bwMode="auto">
          <a:xfrm>
            <a:off x="4953000" y="4741089"/>
            <a:ext cx="3657600" cy="1490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68636" y="1213757"/>
            <a:ext cx="3905250" cy="840230"/>
          </a:xfrm>
          <a:prstGeom prst="rect">
            <a:avLst/>
          </a:prstGeom>
          <a:noFill/>
        </p:spPr>
        <p:txBody>
          <a:bodyPr wrap="square" rtlCol="0">
            <a:spAutoFit/>
          </a:bodyPr>
          <a:lstStyle/>
          <a:p>
            <a:pPr marL="225425">
              <a:lnSpc>
                <a:spcPct val="90000"/>
              </a:lnSpc>
            </a:pPr>
            <a:r>
              <a:rPr lang="en-US" sz="1700" b="1" i="1" dirty="0">
                <a:latin typeface="Arial" panose="020B0604020202020204" pitchFamily="34" charset="0"/>
                <a:cs typeface="Arial" panose="020B0604020202020204" pitchFamily="34" charset="0"/>
              </a:rPr>
              <a:t>Western WA, $</a:t>
            </a:r>
            <a:r>
              <a:rPr lang="en-US" sz="1700" b="1" i="1" dirty="0" smtClean="0">
                <a:latin typeface="Arial" panose="020B0604020202020204" pitchFamily="34" charset="0"/>
                <a:cs typeface="Arial" panose="020B0604020202020204" pitchFamily="34" charset="0"/>
              </a:rPr>
              <a:t>3M </a:t>
            </a:r>
            <a:r>
              <a:rPr lang="en-US" sz="1700" b="1" dirty="0" smtClean="0">
                <a:solidFill>
                  <a:srgbClr val="055BE7"/>
                </a:solidFill>
                <a:latin typeface="Arial" panose="020B0604020202020204" pitchFamily="34" charset="0"/>
                <a:cs typeface="Arial" panose="020B0604020202020204" pitchFamily="34" charset="0"/>
              </a:rPr>
              <a:t>Walsh/</a:t>
            </a:r>
            <a:r>
              <a:rPr lang="en-US" sz="1700" b="1" dirty="0" err="1" smtClean="0">
                <a:solidFill>
                  <a:srgbClr val="055BE7"/>
                </a:solidFill>
                <a:latin typeface="Arial" panose="020B0604020202020204" pitchFamily="34" charset="0"/>
                <a:cs typeface="Arial" panose="020B0604020202020204" pitchFamily="34" charset="0"/>
              </a:rPr>
              <a:t>Mahlum</a:t>
            </a:r>
            <a:r>
              <a:rPr lang="en-US" sz="1700" b="1" dirty="0">
                <a:solidFill>
                  <a:srgbClr val="055BE7"/>
                </a:solidFill>
                <a:latin typeface="Arial" panose="020B0604020202020204" pitchFamily="34" charset="0"/>
                <a:cs typeface="Arial" panose="020B0604020202020204" pitchFamily="34" charset="0"/>
              </a:rPr>
              <a:t>	</a:t>
            </a:r>
            <a:endParaRPr lang="en-US" sz="1700" b="1" i="1" dirty="0" smtClean="0">
              <a:latin typeface="Arial" panose="020B0604020202020204" pitchFamily="34" charset="0"/>
              <a:cs typeface="Arial" panose="020B0604020202020204" pitchFamily="34" charset="0"/>
            </a:endParaRPr>
          </a:p>
          <a:p>
            <a:pPr marL="225425">
              <a:lnSpc>
                <a:spcPct val="90000"/>
              </a:lnSpc>
            </a:pPr>
            <a:r>
              <a:rPr lang="en-US" sz="1700" b="1" i="1" dirty="0" smtClean="0">
                <a:latin typeface="Arial" panose="020B0604020202020204" pitchFamily="34" charset="0"/>
                <a:cs typeface="Arial" panose="020B0604020202020204" pitchFamily="34" charset="0"/>
              </a:rPr>
              <a:t>Eastern </a:t>
            </a:r>
            <a:r>
              <a:rPr lang="en-US" sz="1700" b="1" i="1" dirty="0">
                <a:latin typeface="Arial" panose="020B0604020202020204" pitchFamily="34" charset="0"/>
                <a:cs typeface="Arial" panose="020B0604020202020204" pitchFamily="34" charset="0"/>
              </a:rPr>
              <a:t>WA, $</a:t>
            </a:r>
            <a:r>
              <a:rPr lang="en-US" sz="1700" b="1" i="1" dirty="0" smtClean="0">
                <a:latin typeface="Arial" panose="020B0604020202020204" pitchFamily="34" charset="0"/>
                <a:cs typeface="Arial" panose="020B0604020202020204" pitchFamily="34" charset="0"/>
              </a:rPr>
              <a:t>2M </a:t>
            </a:r>
            <a:r>
              <a:rPr lang="en-US" sz="1700" b="1" dirty="0" smtClean="0">
                <a:solidFill>
                  <a:srgbClr val="055BE7"/>
                </a:solidFill>
                <a:latin typeface="Arial" panose="020B0604020202020204" pitchFamily="34" charset="0"/>
                <a:cs typeface="Arial" panose="020B0604020202020204" pitchFamily="34" charset="0"/>
              </a:rPr>
              <a:t>Graham/NAC</a:t>
            </a:r>
            <a:endParaRPr lang="en-US" sz="1700" b="1" dirty="0">
              <a:solidFill>
                <a:srgbClr val="055BE7"/>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21121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smtClean="0"/>
              <a:t>South Puget Sound Community College,  Lacey Building</a:t>
            </a:r>
            <a:endParaRPr lang="en-US" sz="32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264749"/>
            <a:ext cx="3659809" cy="2679257"/>
          </a:xfrm>
          <a:prstGeom prst="rect">
            <a:avLst/>
          </a:prstGeom>
          <a:ln>
            <a:noFill/>
          </a:ln>
          <a:effectLst>
            <a:outerShdw blurRad="292100" dist="139700" dir="2700000" algn="tl" rotWithShape="0">
              <a:srgbClr val="333333">
                <a:alpha val="65000"/>
              </a:srgbClr>
            </a:outerShdw>
          </a:effectLst>
        </p:spPr>
      </p:pic>
      <p:pic>
        <p:nvPicPr>
          <p:cNvPr id="5" name="Picture 4" descr="Button_Green.png"/>
          <p:cNvPicPr>
            <a:picLocks noChangeAspect="1"/>
          </p:cNvPicPr>
          <p:nvPr/>
        </p:nvPicPr>
        <p:blipFill>
          <a:blip r:embed="rId3" cstate="print"/>
          <a:stretch>
            <a:fillRect/>
          </a:stretch>
        </p:blipFill>
        <p:spPr>
          <a:xfrm>
            <a:off x="181811" y="6140364"/>
            <a:ext cx="580189" cy="531710"/>
          </a:xfrm>
          <a:prstGeom prst="rect">
            <a:avLst/>
          </a:prstGeom>
        </p:spPr>
      </p:pic>
      <p:sp>
        <p:nvSpPr>
          <p:cNvPr id="6" name="TextBox 5"/>
          <p:cNvSpPr txBox="1"/>
          <p:nvPr/>
        </p:nvSpPr>
        <p:spPr>
          <a:xfrm>
            <a:off x="874776" y="3907536"/>
            <a:ext cx="7086600" cy="2554545"/>
          </a:xfrm>
          <a:prstGeom prst="rect">
            <a:avLst/>
          </a:prstGeom>
          <a:noFill/>
        </p:spPr>
        <p:txBody>
          <a:bodyPr wrap="square" rtlCol="0">
            <a:spAutoFit/>
          </a:bodyPr>
          <a:lstStyle/>
          <a:p>
            <a:r>
              <a:rPr lang="en-US" sz="1600" b="1" u="sng" dirty="0">
                <a:latin typeface="Arial" panose="020B0604020202020204" pitchFamily="34" charset="0"/>
                <a:cs typeface="Arial" panose="020B0604020202020204" pitchFamily="34" charset="0"/>
              </a:rPr>
              <a:t>DESIGN-BUILD PROJECT TEAM</a:t>
            </a:r>
          </a:p>
          <a:p>
            <a:r>
              <a:rPr lang="en-US" sz="1600" b="1" dirty="0" smtClean="0">
                <a:latin typeface="Arial" panose="020B0604020202020204" pitchFamily="34" charset="0"/>
                <a:cs typeface="Arial" panose="020B0604020202020204" pitchFamily="34" charset="0"/>
              </a:rPr>
              <a:t>Department of Enterprise Services, State of Washington</a:t>
            </a:r>
            <a:endParaRPr lang="en-US" sz="1600" b="1" dirty="0">
              <a:latin typeface="Arial" panose="020B0604020202020204" pitchFamily="34" charset="0"/>
              <a:cs typeface="Arial" panose="020B0604020202020204" pitchFamily="34" charset="0"/>
            </a:endParaRPr>
          </a:p>
          <a:p>
            <a:r>
              <a:rPr lang="pt-BR" sz="1600" b="1" dirty="0">
                <a:latin typeface="Arial" panose="020B0604020202020204" pitchFamily="34" charset="0"/>
                <a:cs typeface="Arial" panose="020B0604020202020204" pitchFamily="34" charset="0"/>
              </a:rPr>
              <a:t>PROJECT MANAGER </a:t>
            </a:r>
            <a:r>
              <a:rPr lang="pt-BR" sz="1600" dirty="0" smtClean="0">
                <a:latin typeface="Arial" panose="020B0604020202020204" pitchFamily="34" charset="0"/>
                <a:cs typeface="Arial" panose="020B0604020202020204" pitchFamily="34" charset="0"/>
              </a:rPr>
              <a:t>		YELENA </a:t>
            </a:r>
            <a:r>
              <a:rPr lang="pt-BR" sz="1600" dirty="0">
                <a:latin typeface="Arial" panose="020B0604020202020204" pitchFamily="34" charset="0"/>
                <a:cs typeface="Arial" panose="020B0604020202020204" pitchFamily="34" charset="0"/>
              </a:rPr>
              <a:t>N. </a:t>
            </a:r>
            <a:r>
              <a:rPr lang="pt-BR" sz="1600" dirty="0" smtClean="0">
                <a:latin typeface="Arial" panose="020B0604020202020204" pitchFamily="34" charset="0"/>
                <a:cs typeface="Arial" panose="020B0604020202020204" pitchFamily="34" charset="0"/>
              </a:rPr>
              <a:t>SEMENOVA</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STRUCTURAL ENGINEER </a:t>
            </a:r>
            <a:r>
              <a:rPr lang="en-US" sz="1600" dirty="0" smtClean="0">
                <a:latin typeface="Arial" panose="020B0604020202020204" pitchFamily="34" charset="0"/>
                <a:cs typeface="Arial" panose="020B0604020202020204" pitchFamily="34" charset="0"/>
              </a:rPr>
              <a:t>		AHBL</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MECHANICAL </a:t>
            </a:r>
            <a:r>
              <a:rPr lang="en-US" sz="1600" b="1" dirty="0" smtClean="0">
                <a:latin typeface="Arial" panose="020B0604020202020204" pitchFamily="34" charset="0"/>
                <a:cs typeface="Arial" panose="020B0604020202020204" pitchFamily="34" charset="0"/>
              </a:rPr>
              <a:t>CONTRACTOR</a:t>
            </a:r>
            <a:r>
              <a:rPr lang="en-US" sz="1600" dirty="0" smtClean="0">
                <a:latin typeface="Arial" panose="020B0604020202020204" pitchFamily="34" charset="0"/>
                <a:cs typeface="Arial" panose="020B0604020202020204" pitchFamily="34" charset="0"/>
              </a:rPr>
              <a:t>	MACDONALD-MILLER </a:t>
            </a:r>
            <a:r>
              <a:rPr lang="en-US" sz="1600" dirty="0">
                <a:latin typeface="Arial" panose="020B0604020202020204" pitchFamily="34" charset="0"/>
                <a:cs typeface="Arial" panose="020B0604020202020204" pitchFamily="34" charset="0"/>
              </a:rPr>
              <a:t>INC</a:t>
            </a:r>
          </a:p>
          <a:p>
            <a:r>
              <a:rPr lang="en-US" sz="1600" b="1" dirty="0">
                <a:latin typeface="Arial" panose="020B0604020202020204" pitchFamily="34" charset="0"/>
                <a:cs typeface="Arial" panose="020B0604020202020204" pitchFamily="34" charset="0"/>
              </a:rPr>
              <a:t>ELECTRICAL ENGINEER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AULT </a:t>
            </a:r>
            <a:r>
              <a:rPr lang="en-US" sz="1600" dirty="0">
                <a:latin typeface="Arial" panose="020B0604020202020204" pitchFamily="34" charset="0"/>
                <a:cs typeface="Arial" panose="020B0604020202020204" pitchFamily="34" charset="0"/>
              </a:rPr>
              <a:t>ELECTRIC CO INC</a:t>
            </a:r>
          </a:p>
          <a:p>
            <a:r>
              <a:rPr lang="en-US" sz="1600" b="1" dirty="0">
                <a:latin typeface="Arial" panose="020B0604020202020204" pitchFamily="34" charset="0"/>
                <a:cs typeface="Arial" panose="020B0604020202020204" pitchFamily="34" charset="0"/>
              </a:rPr>
              <a:t>ELECTRICAL CONTRACTOR </a:t>
            </a:r>
            <a:r>
              <a:rPr lang="en-US" sz="1600" dirty="0" smtClean="0">
                <a:latin typeface="Arial" panose="020B0604020202020204" pitchFamily="34" charset="0"/>
                <a:cs typeface="Arial" panose="020B0604020202020204" pitchFamily="34" charset="0"/>
              </a:rPr>
              <a:t>	CROSS </a:t>
            </a:r>
            <a:r>
              <a:rPr lang="en-US" sz="1600" dirty="0">
                <a:latin typeface="Arial" panose="020B0604020202020204" pitchFamily="34" charset="0"/>
                <a:cs typeface="Arial" panose="020B0604020202020204" pitchFamily="34" charset="0"/>
              </a:rPr>
              <a:t>ENGINEERS, INC</a:t>
            </a:r>
          </a:p>
          <a:p>
            <a:r>
              <a:rPr lang="en-US" sz="1600" b="1" dirty="0" smtClean="0">
                <a:latin typeface="Arial" panose="020B0604020202020204" pitchFamily="34" charset="0"/>
                <a:cs typeface="Arial" panose="020B0604020202020204" pitchFamily="34" charset="0"/>
              </a:rPr>
              <a:t>TELECOMMUNICATIONS</a:t>
            </a:r>
            <a:r>
              <a:rPr lang="en-US" sz="1600" dirty="0" smtClean="0">
                <a:latin typeface="Arial" panose="020B0604020202020204" pitchFamily="34" charset="0"/>
                <a:cs typeface="Arial" panose="020B0604020202020204" pitchFamily="34" charset="0"/>
              </a:rPr>
              <a:t> 		HARGIS </a:t>
            </a:r>
            <a:r>
              <a:rPr lang="en-US" sz="1600" dirty="0">
                <a:latin typeface="Arial" panose="020B0604020202020204" pitchFamily="34" charset="0"/>
                <a:cs typeface="Arial" panose="020B0604020202020204" pitchFamily="34" charset="0"/>
              </a:rPr>
              <a:t>ENGINEERS INC</a:t>
            </a:r>
          </a:p>
          <a:p>
            <a:r>
              <a:rPr lang="en-US" sz="1600" b="1" dirty="0">
                <a:latin typeface="Arial" panose="020B0604020202020204" pitchFamily="34" charset="0"/>
                <a:cs typeface="Arial" panose="020B0604020202020204" pitchFamily="34" charset="0"/>
              </a:rPr>
              <a:t>INTERIOR DESIGN </a:t>
            </a:r>
            <a:r>
              <a:rPr lang="en-US" sz="1600" dirty="0" smtClean="0">
                <a:latin typeface="Arial" panose="020B0604020202020204" pitchFamily="34" charset="0"/>
                <a:cs typeface="Arial" panose="020B0604020202020204" pitchFamily="34" charset="0"/>
              </a:rPr>
              <a:t>		GS </a:t>
            </a:r>
            <a:r>
              <a:rPr lang="en-US" sz="1600" dirty="0">
                <a:latin typeface="Arial" panose="020B0604020202020204" pitchFamily="34" charset="0"/>
                <a:cs typeface="Arial" panose="020B0604020202020204" pitchFamily="34" charset="0"/>
              </a:rPr>
              <a:t>INTERIORS INC</a:t>
            </a:r>
          </a:p>
          <a:p>
            <a:r>
              <a:rPr lang="en-US" sz="1600" b="1" dirty="0">
                <a:latin typeface="Arial" panose="020B0604020202020204" pitchFamily="34" charset="0"/>
                <a:cs typeface="Arial" panose="020B0604020202020204" pitchFamily="34" charset="0"/>
              </a:rPr>
              <a:t>SUSTAINABILITY SPECIALIST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INVENTRIX </a:t>
            </a:r>
            <a:r>
              <a:rPr lang="en-US" sz="1600" dirty="0">
                <a:latin typeface="Arial" panose="020B0604020202020204" pitchFamily="34" charset="0"/>
                <a:cs typeface="Arial" panose="020B0604020202020204" pitchFamily="34" charset="0"/>
              </a:rPr>
              <a:t>ENGINEERING INC</a:t>
            </a:r>
            <a:endParaRPr lang="en-US" sz="1600" b="1" i="1" dirty="0">
              <a:solidFill>
                <a:srgbClr val="7030A0"/>
              </a:solidFill>
              <a:latin typeface="Arial" panose="020B0604020202020204" pitchFamily="34" charset="0"/>
              <a:cs typeface="Arial" panose="020B0604020202020204" pitchFamily="34" charset="0"/>
            </a:endParaRPr>
          </a:p>
        </p:txBody>
      </p:sp>
      <p:sp>
        <p:nvSpPr>
          <p:cNvPr id="7" name="TextBox 6"/>
          <p:cNvSpPr txBox="1"/>
          <p:nvPr/>
        </p:nvSpPr>
        <p:spPr>
          <a:xfrm>
            <a:off x="457200" y="1263015"/>
            <a:ext cx="4721115" cy="2015936"/>
          </a:xfrm>
          <a:prstGeom prst="rect">
            <a:avLst/>
          </a:prstGeom>
          <a:noFill/>
        </p:spPr>
        <p:txBody>
          <a:bodyPr wrap="square" rtlCol="0">
            <a:spAutoFit/>
          </a:bodyPr>
          <a:lstStyle/>
          <a:p>
            <a:pPr marL="285750" lvl="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Contractor: </a:t>
            </a:r>
            <a:r>
              <a:rPr lang="en-US" dirty="0" err="1" smtClean="0">
                <a:latin typeface="Arial" panose="020B0604020202020204" pitchFamily="34" charset="0"/>
                <a:cs typeface="Arial" panose="020B0604020202020204" pitchFamily="34" charset="0"/>
              </a:rPr>
              <a:t>Korsmo</a:t>
            </a:r>
            <a:r>
              <a:rPr lang="en-US" dirty="0" smtClean="0">
                <a:latin typeface="Arial" panose="020B0604020202020204" pitchFamily="34" charset="0"/>
                <a:cs typeface="Arial" panose="020B0604020202020204" pitchFamily="34" charset="0"/>
              </a:rPr>
              <a:t> Construction</a:t>
            </a:r>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Architect:</a:t>
            </a:r>
            <a:r>
              <a:rPr lang="en-US" sz="17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KMB</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Design Group</a:t>
            </a:r>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Design </a:t>
            </a:r>
            <a:r>
              <a:rPr lang="en-US" sz="1700" dirty="0">
                <a:latin typeface="Arial" panose="020B0604020202020204" pitchFamily="34" charset="0"/>
                <a:cs typeface="Arial" panose="020B0604020202020204" pitchFamily="34" charset="0"/>
              </a:rPr>
              <a:t>Build</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Construction Cost: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$9,168,357</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June 30, 2014</a:t>
            </a:r>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J</a:t>
            </a:r>
            <a:r>
              <a:rPr lang="en-US" sz="1700" dirty="0" smtClean="0">
                <a:latin typeface="Arial" panose="020B0604020202020204" pitchFamily="34" charset="0"/>
                <a:cs typeface="Arial" panose="020B0604020202020204" pitchFamily="34" charset="0"/>
              </a:rPr>
              <a:t>uly 2015</a:t>
            </a:r>
          </a:p>
          <a:p>
            <a:pPr marL="285750" lvl="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Gross </a:t>
            </a:r>
            <a:r>
              <a:rPr lang="en-US" sz="1700" b="1" dirty="0" err="1" smtClean="0">
                <a:latin typeface="Arial" panose="020B0604020202020204" pitchFamily="34" charset="0"/>
                <a:cs typeface="Arial" panose="020B0604020202020204" pitchFamily="34" charset="0"/>
              </a:rPr>
              <a:t>Sq</a:t>
            </a:r>
            <a:r>
              <a:rPr lang="en-US" sz="1700" b="1" dirty="0" smtClean="0">
                <a:latin typeface="Arial" panose="020B0604020202020204" pitchFamily="34" charset="0"/>
                <a:cs typeface="Arial" panose="020B0604020202020204" pitchFamily="34" charset="0"/>
              </a:rPr>
              <a:t> Ft:</a:t>
            </a:r>
            <a:r>
              <a:rPr lang="en-US" sz="17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51,892</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69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3505200"/>
          </a:xfrm>
        </p:spPr>
        <p:txBody>
          <a:bodyPr>
            <a:normAutofit/>
          </a:bodyPr>
          <a:lstStyle/>
          <a:p>
            <a:pPr marL="0" indent="0" algn="ctr">
              <a:spcBef>
                <a:spcPts val="0"/>
              </a:spcBef>
              <a:buNone/>
            </a:pPr>
            <a:r>
              <a:rPr lang="en-US" sz="3400" b="1" cap="small" dirty="0" smtClean="0"/>
              <a:t>Engineering &amp; Architectural Services </a:t>
            </a:r>
          </a:p>
          <a:p>
            <a:pPr marL="0" indent="0" algn="ctr">
              <a:spcBef>
                <a:spcPts val="0"/>
              </a:spcBef>
              <a:buNone/>
            </a:pPr>
            <a:r>
              <a:rPr lang="en-US" sz="3000" b="1" dirty="0" smtClean="0"/>
              <a:t>Facility Professional Services</a:t>
            </a:r>
          </a:p>
          <a:p>
            <a:pPr marL="0" indent="0" algn="ctr">
              <a:spcBef>
                <a:spcPts val="0"/>
              </a:spcBef>
              <a:buNone/>
            </a:pPr>
            <a:r>
              <a:rPr lang="en-US" sz="3000" b="1" dirty="0"/>
              <a:t>Department of Enterprise Services </a:t>
            </a:r>
          </a:p>
          <a:p>
            <a:pPr marL="0" indent="0">
              <a:buNone/>
            </a:pPr>
            <a:endParaRPr lang="en-US" sz="1800" dirty="0" smtClean="0"/>
          </a:p>
          <a:p>
            <a:r>
              <a:rPr lang="en-US" sz="2800" dirty="0"/>
              <a:t>Janet Knoblach AIA, Program Manager</a:t>
            </a:r>
          </a:p>
          <a:p>
            <a:r>
              <a:rPr lang="en-US" sz="2800" dirty="0"/>
              <a:t>Nancy Deakins PE, Assistant Program Manager</a:t>
            </a:r>
          </a:p>
          <a:p>
            <a:pPr marL="0" indent="0">
              <a:buNone/>
            </a:pPr>
            <a:endParaRPr lang="en-US" dirty="0"/>
          </a:p>
        </p:txBody>
      </p:sp>
      <p:sp>
        <p:nvSpPr>
          <p:cNvPr id="3" name="Title 2"/>
          <p:cNvSpPr>
            <a:spLocks noGrp="1"/>
          </p:cNvSpPr>
          <p:nvPr>
            <p:ph type="title"/>
          </p:nvPr>
        </p:nvSpPr>
        <p:spPr>
          <a:xfrm>
            <a:off x="457200" y="228600"/>
            <a:ext cx="8229600" cy="914400"/>
          </a:xfrm>
        </p:spPr>
        <p:txBody>
          <a:bodyPr/>
          <a:lstStyle/>
          <a:p>
            <a:pPr algn="l"/>
            <a:r>
              <a:rPr lang="en-US" dirty="0" smtClean="0"/>
              <a:t>Presenters:</a:t>
            </a:r>
            <a:endParaRPr lang="en-US" dirty="0"/>
          </a:p>
        </p:txBody>
      </p:sp>
      <p:pic>
        <p:nvPicPr>
          <p:cNvPr id="4" name="Picture 3" descr="Button_Green.png"/>
          <p:cNvPicPr>
            <a:picLocks noChangeAspect="1"/>
          </p:cNvPicPr>
          <p:nvPr/>
        </p:nvPicPr>
        <p:blipFill>
          <a:blip r:embed="rId2" cstate="print"/>
          <a:stretch>
            <a:fillRect/>
          </a:stretch>
        </p:blipFill>
        <p:spPr>
          <a:xfrm>
            <a:off x="181811" y="6140364"/>
            <a:ext cx="580189" cy="5317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77724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a:spLocks noGrp="1"/>
          </p:cNvSpPr>
          <p:nvPr>
            <p:ph type="title"/>
          </p:nvPr>
        </p:nvSpPr>
        <p:spPr>
          <a:xfrm>
            <a:off x="457200" y="76200"/>
            <a:ext cx="8229600" cy="914400"/>
          </a:xfrm>
        </p:spPr>
        <p:txBody>
          <a:bodyPr>
            <a:noAutofit/>
          </a:bodyPr>
          <a:lstStyle/>
          <a:p>
            <a:pPr algn="l"/>
            <a:r>
              <a:rPr lang="en-US" sz="3200" dirty="0" smtClean="0"/>
              <a:t>South Puget Sound Community College,  Lacey Building 				</a:t>
            </a:r>
            <a:r>
              <a:rPr lang="en-US" sz="2000" b="0" dirty="0" smtClean="0"/>
              <a:t>(</a:t>
            </a:r>
            <a:r>
              <a:rPr lang="en-US" sz="2000" b="0" dirty="0"/>
              <a:t>Continued)</a:t>
            </a:r>
            <a:endParaRPr lang="en-US" sz="2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905" y="1299615"/>
            <a:ext cx="4470400" cy="33528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2540"/>
          <a:stretch/>
        </p:blipFill>
        <p:spPr>
          <a:xfrm>
            <a:off x="4343400" y="3505200"/>
            <a:ext cx="4419600" cy="3003556"/>
          </a:xfrm>
          <a:prstGeom prst="rect">
            <a:avLst/>
          </a:prstGeom>
          <a:ln>
            <a:noFill/>
          </a:ln>
          <a:effectLst>
            <a:outerShdw blurRad="292100" dist="139700" dir="2700000" algn="tl" rotWithShape="0">
              <a:srgbClr val="333333">
                <a:alpha val="65000"/>
              </a:srgbClr>
            </a:outerShdw>
          </a:effectLst>
        </p:spPr>
      </p:pic>
      <p:pic>
        <p:nvPicPr>
          <p:cNvPr id="11" name="Picture 10" descr="Button_Green.png"/>
          <p:cNvPicPr>
            <a:picLocks noChangeAspect="1"/>
          </p:cNvPicPr>
          <p:nvPr/>
        </p:nvPicPr>
        <p:blipFill>
          <a:blip r:embed="rId4"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2291205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805" y="1343025"/>
            <a:ext cx="8367295" cy="5034619"/>
          </a:xfrm>
        </p:spPr>
        <p:txBody>
          <a:bodyPr>
            <a:normAutofit fontScale="85000" lnSpcReduction="10000"/>
          </a:bodyPr>
          <a:lstStyle/>
          <a:p>
            <a:pPr marL="225425">
              <a:lnSpc>
                <a:spcPct val="90000"/>
              </a:lnSpc>
            </a:pPr>
            <a:r>
              <a:rPr lang="en-US" sz="2400" dirty="0"/>
              <a:t>Green River	Student Affairs Tenant </a:t>
            </a:r>
            <a:r>
              <a:rPr lang="en-US" sz="2400" dirty="0" err="1"/>
              <a:t>Impr</a:t>
            </a:r>
            <a:r>
              <a:rPr lang="en-US" sz="2400" dirty="0"/>
              <a:t>.	 $ 3 M	  Sep 2016</a:t>
            </a:r>
          </a:p>
          <a:p>
            <a:pPr marL="225425">
              <a:lnSpc>
                <a:spcPct val="90000"/>
              </a:lnSpc>
            </a:pPr>
            <a:r>
              <a:rPr lang="en-US" sz="2400" dirty="0"/>
              <a:t>Lower Columbia	Main </a:t>
            </a:r>
            <a:r>
              <a:rPr lang="en-US" sz="2400" dirty="0" smtClean="0"/>
              <a:t>Bldg. </a:t>
            </a:r>
            <a:r>
              <a:rPr lang="en-US" sz="2400" dirty="0" err="1"/>
              <a:t>Renov</a:t>
            </a:r>
            <a:r>
              <a:rPr lang="en-US" sz="2400" dirty="0"/>
              <a:t>	 $ 3 M    Dec 2016</a:t>
            </a:r>
          </a:p>
          <a:p>
            <a:pPr marL="225425">
              <a:lnSpc>
                <a:spcPct val="90000"/>
              </a:lnSpc>
            </a:pPr>
            <a:r>
              <a:rPr lang="en-US" sz="2400" dirty="0"/>
              <a:t>WSP		Replace Weigh Station	 $ 2 M	  Feb 2017</a:t>
            </a:r>
          </a:p>
          <a:p>
            <a:pPr marL="225425">
              <a:lnSpc>
                <a:spcPct val="90000"/>
              </a:lnSpc>
            </a:pPr>
            <a:r>
              <a:rPr lang="en-US" sz="2400" dirty="0"/>
              <a:t>GHS		Birch: Acute </a:t>
            </a:r>
            <a:r>
              <a:rPr lang="en-US" sz="2400" dirty="0" err="1"/>
              <a:t>MHealth</a:t>
            </a:r>
            <a:r>
              <a:rPr lang="en-US" sz="2400" dirty="0"/>
              <a:t> </a:t>
            </a:r>
            <a:r>
              <a:rPr lang="en-US" sz="2400" dirty="0" err="1"/>
              <a:t>Remd</a:t>
            </a:r>
            <a:r>
              <a:rPr lang="en-US" sz="2400" dirty="0"/>
              <a:t>   </a:t>
            </a:r>
            <a:r>
              <a:rPr lang="en-US" sz="2400" dirty="0" smtClean="0"/>
              <a:t>	 $ </a:t>
            </a:r>
            <a:r>
              <a:rPr lang="en-US" sz="2400" dirty="0"/>
              <a:t>3 M    Jan 2017</a:t>
            </a:r>
          </a:p>
          <a:p>
            <a:pPr marL="225425">
              <a:lnSpc>
                <a:spcPct val="90000"/>
              </a:lnSpc>
            </a:pPr>
            <a:r>
              <a:rPr lang="en-US" sz="2400" dirty="0"/>
              <a:t>DSHS 	WSH E. Campus </a:t>
            </a:r>
            <a:r>
              <a:rPr lang="en-US" sz="2400" dirty="0" smtClean="0"/>
              <a:t>Bldg. </a:t>
            </a:r>
            <a:r>
              <a:rPr lang="en-US" sz="2400" dirty="0" err="1" smtClean="0"/>
              <a:t>Renov</a:t>
            </a:r>
            <a:r>
              <a:rPr lang="en-US" sz="2400" dirty="0" smtClean="0"/>
              <a:t>.</a:t>
            </a:r>
            <a:r>
              <a:rPr lang="en-US" sz="2400" dirty="0"/>
              <a:t>	 $ 6 M	  Feb 2017</a:t>
            </a:r>
          </a:p>
          <a:p>
            <a:pPr marL="225425">
              <a:lnSpc>
                <a:spcPct val="90000"/>
              </a:lnSpc>
            </a:pPr>
            <a:r>
              <a:rPr lang="en-US" sz="2400" dirty="0"/>
              <a:t>DSHS 	WSH New </a:t>
            </a:r>
            <a:r>
              <a:rPr lang="en-US" sz="2400" dirty="0" err="1"/>
              <a:t>Kitch</a:t>
            </a:r>
            <a:r>
              <a:rPr lang="en-US" sz="2400" dirty="0"/>
              <a:t>/Commissary </a:t>
            </a:r>
            <a:r>
              <a:rPr lang="en-US" sz="2400" dirty="0" smtClean="0"/>
              <a:t>     $</a:t>
            </a:r>
            <a:r>
              <a:rPr lang="en-US" sz="2400" dirty="0"/>
              <a:t>18M	  Mar 2017</a:t>
            </a:r>
          </a:p>
          <a:p>
            <a:pPr marL="225425">
              <a:lnSpc>
                <a:spcPct val="90000"/>
              </a:lnSpc>
            </a:pPr>
            <a:endParaRPr lang="en-US" sz="2400" dirty="0"/>
          </a:p>
          <a:p>
            <a:pPr marL="0" indent="0">
              <a:lnSpc>
                <a:spcPct val="90000"/>
              </a:lnSpc>
              <a:buNone/>
            </a:pPr>
            <a:r>
              <a:rPr lang="en-US" sz="3300" b="1" i="1" dirty="0" smtClean="0"/>
              <a:t>Dependent </a:t>
            </a:r>
            <a:r>
              <a:rPr lang="en-US" sz="3300" b="1" i="1" dirty="0"/>
              <a:t>on </a:t>
            </a:r>
            <a:r>
              <a:rPr lang="en-US" sz="3300" b="1" i="1" dirty="0">
                <a:solidFill>
                  <a:srgbClr val="055BE7"/>
                </a:solidFill>
              </a:rPr>
              <a:t>Construction</a:t>
            </a:r>
            <a:r>
              <a:rPr lang="en-US" sz="3300" b="1" i="1" dirty="0"/>
              <a:t> Funding 2017-19</a:t>
            </a:r>
          </a:p>
          <a:p>
            <a:pPr marL="225425">
              <a:lnSpc>
                <a:spcPct val="90000"/>
              </a:lnSpc>
            </a:pPr>
            <a:endParaRPr lang="en-US" sz="1900" u="sng" dirty="0"/>
          </a:p>
          <a:p>
            <a:pPr marL="0" indent="0">
              <a:lnSpc>
                <a:spcPct val="90000"/>
              </a:lnSpc>
              <a:buNone/>
            </a:pPr>
            <a:r>
              <a:rPr lang="en-US" sz="2400" b="1" dirty="0" smtClean="0"/>
              <a:t>	</a:t>
            </a:r>
            <a:r>
              <a:rPr lang="en-US" sz="2400" b="1" u="sng" dirty="0" smtClean="0"/>
              <a:t>College/Client</a:t>
            </a:r>
            <a:r>
              <a:rPr lang="en-US" sz="2400" dirty="0"/>
              <a:t>			  </a:t>
            </a:r>
            <a:r>
              <a:rPr lang="en-US" sz="2400" b="1" u="sng" dirty="0"/>
              <a:t>MACC</a:t>
            </a:r>
            <a:r>
              <a:rPr lang="en-US" sz="2400" b="1" dirty="0"/>
              <a:t>	</a:t>
            </a:r>
            <a:r>
              <a:rPr lang="en-US" sz="2400" dirty="0"/>
              <a:t>	</a:t>
            </a:r>
            <a:r>
              <a:rPr lang="en-US" sz="2400" b="1" u="sng" dirty="0"/>
              <a:t>Bids </a:t>
            </a:r>
          </a:p>
          <a:p>
            <a:pPr marL="225425">
              <a:lnSpc>
                <a:spcPct val="90000"/>
              </a:lnSpc>
            </a:pPr>
            <a:r>
              <a:rPr lang="en-US" sz="2400" dirty="0"/>
              <a:t>Highline	Health &amp; Life </a:t>
            </a:r>
            <a:r>
              <a:rPr lang="en-US" sz="2400" dirty="0" err="1"/>
              <a:t>Sci</a:t>
            </a:r>
            <a:r>
              <a:rPr lang="en-US" sz="2400" dirty="0"/>
              <a:t> (B26)   </a:t>
            </a:r>
            <a:r>
              <a:rPr lang="en-US" sz="2400" dirty="0" smtClean="0"/>
              <a:t>  $</a:t>
            </a:r>
            <a:r>
              <a:rPr lang="en-US" sz="2400" dirty="0"/>
              <a:t>15M	</a:t>
            </a:r>
            <a:r>
              <a:rPr lang="en-US" sz="2400" dirty="0" smtClean="0"/>
              <a:t>	May </a:t>
            </a:r>
            <a:r>
              <a:rPr lang="en-US" sz="2400" dirty="0"/>
              <a:t>2017</a:t>
            </a:r>
          </a:p>
          <a:p>
            <a:pPr marL="225425">
              <a:lnSpc>
                <a:spcPct val="90000"/>
              </a:lnSpc>
            </a:pPr>
            <a:r>
              <a:rPr lang="en-US" sz="2400" dirty="0"/>
              <a:t>Whatcom 	Learning Commons	  </a:t>
            </a:r>
            <a:r>
              <a:rPr lang="en-US" sz="2400" dirty="0" smtClean="0"/>
              <a:t> $</a:t>
            </a:r>
            <a:r>
              <a:rPr lang="en-US" sz="2400" dirty="0"/>
              <a:t>22M	</a:t>
            </a:r>
            <a:r>
              <a:rPr lang="en-US" sz="2400" dirty="0" smtClean="0"/>
              <a:t>	July </a:t>
            </a:r>
            <a:r>
              <a:rPr lang="en-US" sz="2400" dirty="0"/>
              <a:t>2017</a:t>
            </a:r>
          </a:p>
          <a:p>
            <a:pPr marL="225425">
              <a:lnSpc>
                <a:spcPct val="90000"/>
              </a:lnSpc>
            </a:pPr>
            <a:r>
              <a:rPr lang="en-US" sz="2400" dirty="0"/>
              <a:t>Big Bend	Prof-Tech </a:t>
            </a:r>
            <a:r>
              <a:rPr lang="en-US" sz="2400" dirty="0" err="1"/>
              <a:t>Educ</a:t>
            </a:r>
            <a:r>
              <a:rPr lang="en-US" sz="2400" dirty="0"/>
              <a:t> Center   </a:t>
            </a:r>
            <a:r>
              <a:rPr lang="en-US" sz="2400" dirty="0" smtClean="0"/>
              <a:t>  $</a:t>
            </a:r>
            <a:r>
              <a:rPr lang="en-US" sz="2400" dirty="0"/>
              <a:t>25M	</a:t>
            </a:r>
            <a:r>
              <a:rPr lang="en-US" sz="2400" dirty="0" smtClean="0"/>
              <a:t>	Jan </a:t>
            </a:r>
            <a:r>
              <a:rPr lang="en-US" sz="2400" dirty="0"/>
              <a:t>2018</a:t>
            </a:r>
          </a:p>
          <a:p>
            <a:pPr marL="225425">
              <a:lnSpc>
                <a:spcPct val="90000"/>
              </a:lnSpc>
            </a:pPr>
            <a:r>
              <a:rPr lang="en-US" sz="2400" dirty="0"/>
              <a:t>/Mil		Tumwater Readiness </a:t>
            </a:r>
            <a:r>
              <a:rPr lang="en-US" sz="2400" dirty="0" err="1"/>
              <a:t>Ctr</a:t>
            </a:r>
            <a:r>
              <a:rPr lang="en-US" sz="2400" dirty="0"/>
              <a:t>  $31M</a:t>
            </a:r>
            <a:r>
              <a:rPr lang="en-US" sz="4000" i="1" dirty="0"/>
              <a:t>	</a:t>
            </a:r>
            <a:r>
              <a:rPr lang="en-US" sz="4000" i="1" dirty="0" smtClean="0"/>
              <a:t>        </a:t>
            </a:r>
            <a:r>
              <a:rPr lang="en-US" sz="2400" dirty="0" smtClean="0"/>
              <a:t>Feb </a:t>
            </a:r>
            <a:r>
              <a:rPr lang="en-US" sz="2400" dirty="0"/>
              <a:t>2018</a:t>
            </a:r>
          </a:p>
          <a:p>
            <a:pPr marL="225425">
              <a:lnSpc>
                <a:spcPct val="90000"/>
              </a:lnSpc>
            </a:pPr>
            <a:r>
              <a:rPr lang="en-US" sz="2400" dirty="0"/>
              <a:t>/DSHS	WSH 2 Forensic Wards   </a:t>
            </a:r>
            <a:r>
              <a:rPr lang="en-US" sz="2400" dirty="0" smtClean="0"/>
              <a:t>  $</a:t>
            </a:r>
            <a:r>
              <a:rPr lang="en-US" sz="2400" dirty="0"/>
              <a:t>17M</a:t>
            </a:r>
          </a:p>
        </p:txBody>
      </p:sp>
      <p:sp>
        <p:nvSpPr>
          <p:cNvPr id="3" name="Title 2"/>
          <p:cNvSpPr>
            <a:spLocks noGrp="1"/>
          </p:cNvSpPr>
          <p:nvPr>
            <p:ph type="title"/>
          </p:nvPr>
        </p:nvSpPr>
        <p:spPr>
          <a:xfrm>
            <a:off x="457200" y="304800"/>
            <a:ext cx="8229600" cy="914400"/>
          </a:xfrm>
        </p:spPr>
        <p:txBody>
          <a:bodyPr>
            <a:normAutofit/>
          </a:bodyPr>
          <a:lstStyle/>
          <a:p>
            <a:pPr algn="l"/>
            <a:r>
              <a:rPr lang="en-US" dirty="0"/>
              <a:t>Future DBB Projects</a:t>
            </a:r>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4190126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905" y="1371600"/>
            <a:ext cx="8229600" cy="4648200"/>
          </a:xfrm>
        </p:spPr>
        <p:txBody>
          <a:bodyPr>
            <a:normAutofit/>
          </a:bodyPr>
          <a:lstStyle/>
          <a:p>
            <a:pPr marL="0" indent="0">
              <a:lnSpc>
                <a:spcPct val="90000"/>
              </a:lnSpc>
              <a:buNone/>
            </a:pPr>
            <a:r>
              <a:rPr lang="en-US" sz="3000" b="1" i="1" dirty="0"/>
              <a:t>Dependent on </a:t>
            </a:r>
            <a:r>
              <a:rPr lang="en-US" sz="3000" b="1" i="1" dirty="0">
                <a:solidFill>
                  <a:srgbClr val="055BE7"/>
                </a:solidFill>
              </a:rPr>
              <a:t>Design </a:t>
            </a:r>
            <a:r>
              <a:rPr lang="en-US" sz="3000" b="1" i="1" dirty="0"/>
              <a:t>Funding 2017-19 </a:t>
            </a:r>
            <a:r>
              <a:rPr lang="en-US" sz="3000" dirty="0">
                <a:solidFill>
                  <a:prstClr val="black"/>
                </a:solidFill>
              </a:rPr>
              <a:t>	</a:t>
            </a:r>
          </a:p>
          <a:p>
            <a:pPr marL="0" indent="0">
              <a:lnSpc>
                <a:spcPct val="90000"/>
              </a:lnSpc>
              <a:buNone/>
            </a:pPr>
            <a:endParaRPr lang="en-US" sz="2400" b="1" u="sng" dirty="0"/>
          </a:p>
        </p:txBody>
      </p:sp>
      <p:sp>
        <p:nvSpPr>
          <p:cNvPr id="3" name="Title 2"/>
          <p:cNvSpPr>
            <a:spLocks noGrp="1"/>
          </p:cNvSpPr>
          <p:nvPr>
            <p:ph type="title"/>
          </p:nvPr>
        </p:nvSpPr>
        <p:spPr>
          <a:xfrm>
            <a:off x="457200" y="304800"/>
            <a:ext cx="8229600" cy="914400"/>
          </a:xfrm>
        </p:spPr>
        <p:txBody>
          <a:bodyPr>
            <a:normAutofit/>
          </a:bodyPr>
          <a:lstStyle/>
          <a:p>
            <a:pPr algn="l"/>
            <a:r>
              <a:rPr lang="en-US" dirty="0"/>
              <a:t>Future DBB Projects</a:t>
            </a:r>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71104933"/>
              </p:ext>
            </p:extLst>
          </p:nvPr>
        </p:nvGraphicFramePr>
        <p:xfrm>
          <a:off x="498031" y="1981200"/>
          <a:ext cx="8001000" cy="3657602"/>
        </p:xfrm>
        <a:graphic>
          <a:graphicData uri="http://schemas.openxmlformats.org/drawingml/2006/table">
            <a:tbl>
              <a:tblPr firstRow="1" firstCol="1" bandRow="1">
                <a:tableStyleId>{2D5ABB26-0587-4C30-8999-92F81FD0307C}</a:tableStyleId>
              </a:tblPr>
              <a:tblGrid>
                <a:gridCol w="5539154"/>
                <a:gridCol w="1230923"/>
                <a:gridCol w="1230923"/>
              </a:tblGrid>
              <a:tr h="617517">
                <a:tc>
                  <a:txBody>
                    <a:bodyPr/>
                    <a:lstStyle/>
                    <a:p>
                      <a:pPr marL="0" marR="0">
                        <a:spcBef>
                          <a:spcPts val="0"/>
                        </a:spcBef>
                        <a:spcAft>
                          <a:spcPts val="0"/>
                        </a:spcAft>
                      </a:pPr>
                      <a:r>
                        <a:rPr lang="en-US" sz="1800" b="1" cap="small" baseline="0" dirty="0">
                          <a:effectLst/>
                          <a:latin typeface="Arial" panose="020B0604020202020204" pitchFamily="34" charset="0"/>
                          <a:cs typeface="Arial" panose="020B0604020202020204" pitchFamily="34" charset="0"/>
                        </a:rPr>
                        <a:t>College</a:t>
                      </a:r>
                      <a:endParaRPr lang="en-US"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800" b="1" cap="small" baseline="0" dirty="0">
                          <a:effectLst/>
                          <a:latin typeface="Arial" panose="020B0604020202020204" pitchFamily="34" charset="0"/>
                          <a:cs typeface="Arial" panose="020B0604020202020204" pitchFamily="34" charset="0"/>
                        </a:rPr>
                        <a:t>Design</a:t>
                      </a:r>
                      <a:endParaRPr lang="en-US"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800" b="1" cap="small" baseline="0" dirty="0" err="1">
                          <a:effectLst/>
                          <a:latin typeface="Arial" panose="020B0604020202020204" pitchFamily="34" charset="0"/>
                          <a:cs typeface="Arial" panose="020B0604020202020204" pitchFamily="34" charset="0"/>
                        </a:rPr>
                        <a:t>MACC</a:t>
                      </a:r>
                      <a:endParaRPr lang="en-US"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608017">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Wenatchee - Wells Hall Replacement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a:effectLst/>
                          <a:latin typeface="Arial" panose="020B0604020202020204" pitchFamily="34" charset="0"/>
                          <a:cs typeface="Arial" panose="020B0604020202020204" pitchFamily="34" charset="0"/>
                        </a:rPr>
                        <a:t>$3M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$27M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08017">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Olympic - Shop Bldg. Renovation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$1M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08017">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Pierce Cascade Bldg. Reno Ph.3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$3M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08017">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So. Seattle - Automotive Technology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a:effectLst/>
                          <a:latin typeface="Arial" panose="020B0604020202020204" pitchFamily="34" charset="0"/>
                          <a:cs typeface="Arial" panose="020B0604020202020204" pitchFamily="34" charset="0"/>
                        </a:rPr>
                        <a:t>$2M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08017">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Bates - Medical Mile Health Sci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a:effectLst/>
                          <a:latin typeface="Arial" panose="020B0604020202020204" pitchFamily="34" charset="0"/>
                          <a:cs typeface="Arial" panose="020B0604020202020204" pitchFamily="34" charset="0"/>
                        </a:rPr>
                        <a:t>$3M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905" y="1371600"/>
            <a:ext cx="8229600" cy="4953000"/>
          </a:xfrm>
        </p:spPr>
        <p:txBody>
          <a:bodyPr>
            <a:normAutofit fontScale="85000" lnSpcReduction="20000"/>
          </a:bodyPr>
          <a:lstStyle/>
          <a:p>
            <a:r>
              <a:rPr lang="en-US" sz="2400" dirty="0" smtClean="0"/>
              <a:t>All projects need good communication and planning</a:t>
            </a:r>
          </a:p>
          <a:p>
            <a:r>
              <a:rPr lang="en-US" sz="2400" dirty="0" smtClean="0"/>
              <a:t>Projects benefit from having existing site &amp; building as-</a:t>
            </a:r>
            <a:r>
              <a:rPr lang="en-US" sz="2400" dirty="0" err="1" smtClean="0"/>
              <a:t>builts</a:t>
            </a:r>
            <a:r>
              <a:rPr lang="en-US" sz="2400" dirty="0" smtClean="0"/>
              <a:t>, design standards</a:t>
            </a:r>
            <a:r>
              <a:rPr lang="en-US" sz="2400" dirty="0"/>
              <a:t>, </a:t>
            </a:r>
            <a:r>
              <a:rPr lang="en-US" sz="2400" dirty="0" smtClean="0"/>
              <a:t>&amp; committed </a:t>
            </a:r>
            <a:r>
              <a:rPr lang="en-US" sz="2400" dirty="0"/>
              <a:t>leadership</a:t>
            </a:r>
          </a:p>
          <a:p>
            <a:r>
              <a:rPr lang="en-US" sz="2400" dirty="0"/>
              <a:t>Need realistic contingencies for type of construction</a:t>
            </a:r>
          </a:p>
          <a:p>
            <a:r>
              <a:rPr lang="en-US" sz="2400" dirty="0" smtClean="0"/>
              <a:t>Eligibility to submit RFQ based on prior work for client</a:t>
            </a:r>
            <a:r>
              <a:rPr lang="en-US" sz="2400" dirty="0" smtClean="0">
                <a:solidFill>
                  <a:srgbClr val="FF0000"/>
                </a:solidFill>
              </a:rPr>
              <a:t> </a:t>
            </a:r>
          </a:p>
          <a:p>
            <a:r>
              <a:rPr lang="en-US" sz="2400" dirty="0" smtClean="0"/>
              <a:t>Honorariums </a:t>
            </a:r>
          </a:p>
          <a:p>
            <a:endParaRPr lang="en-US" sz="2400" dirty="0" smtClean="0">
              <a:solidFill>
                <a:srgbClr val="FF0000"/>
              </a:solidFill>
            </a:endParaRPr>
          </a:p>
          <a:p>
            <a:r>
              <a:rPr lang="en-US" sz="2400" dirty="0" smtClean="0"/>
              <a:t>Design Build </a:t>
            </a:r>
          </a:p>
          <a:p>
            <a:pPr lvl="1"/>
            <a:r>
              <a:rPr lang="en-US" sz="2400" dirty="0" smtClean="0"/>
              <a:t>is not for every client/project</a:t>
            </a:r>
          </a:p>
          <a:p>
            <a:pPr lvl="1"/>
            <a:r>
              <a:rPr lang="en-US" sz="2400" dirty="0"/>
              <a:t>Owner should not mistake DB as magical solution for basic financial issues or hidden </a:t>
            </a:r>
            <a:r>
              <a:rPr lang="en-US" sz="2400" dirty="0" smtClean="0"/>
              <a:t>conditions</a:t>
            </a:r>
          </a:p>
          <a:p>
            <a:pPr lvl="1"/>
            <a:r>
              <a:rPr lang="en-US" sz="2400" dirty="0" smtClean="0"/>
              <a:t>Limitations on # of boards, slides, pages &amp; fly threw to limit team efforts, expense and design scope limits</a:t>
            </a:r>
            <a:endParaRPr lang="en-US" sz="2400" dirty="0"/>
          </a:p>
          <a:p>
            <a:pPr lvl="2"/>
            <a:endParaRPr lang="en-US" sz="1600" dirty="0" smtClean="0"/>
          </a:p>
          <a:p>
            <a:r>
              <a:rPr lang="en-US" sz="2400" dirty="0" smtClean="0"/>
              <a:t>Progressive Design Build	</a:t>
            </a:r>
          </a:p>
          <a:p>
            <a:pPr lvl="1"/>
            <a:r>
              <a:rPr lang="en-US" sz="2400" dirty="0" smtClean="0"/>
              <a:t>Verify budget with proposed design fees</a:t>
            </a:r>
          </a:p>
          <a:p>
            <a:pPr lvl="1"/>
            <a:r>
              <a:rPr lang="en-US" sz="2400" dirty="0" smtClean="0"/>
              <a:t>Limitations on Presentation group size</a:t>
            </a:r>
          </a:p>
        </p:txBody>
      </p:sp>
      <p:sp>
        <p:nvSpPr>
          <p:cNvPr id="3" name="Title 2"/>
          <p:cNvSpPr>
            <a:spLocks noGrp="1"/>
          </p:cNvSpPr>
          <p:nvPr>
            <p:ph type="title"/>
          </p:nvPr>
        </p:nvSpPr>
        <p:spPr>
          <a:xfrm>
            <a:off x="471905" y="457200"/>
            <a:ext cx="8229600" cy="838200"/>
          </a:xfrm>
        </p:spPr>
        <p:txBody>
          <a:bodyPr>
            <a:normAutofit/>
          </a:bodyPr>
          <a:lstStyle/>
          <a:p>
            <a:pPr algn="l"/>
            <a:r>
              <a:rPr lang="en-US" sz="3200" dirty="0" smtClean="0"/>
              <a:t>Panel Question 1: Lessons Learned</a:t>
            </a:r>
            <a:endParaRPr lang="en-US" sz="3200" dirty="0"/>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1826515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330" y="152400"/>
            <a:ext cx="8229600" cy="914400"/>
          </a:xfrm>
        </p:spPr>
        <p:txBody>
          <a:bodyPr>
            <a:normAutofit fontScale="90000"/>
          </a:bodyPr>
          <a:lstStyle/>
          <a:p>
            <a:pPr algn="l"/>
            <a:r>
              <a:rPr lang="en-US" sz="3600" dirty="0" smtClean="0"/>
              <a:t>Panel Question 2 :</a:t>
            </a:r>
            <a:br>
              <a:rPr lang="en-US" sz="3600" dirty="0" smtClean="0"/>
            </a:br>
            <a:r>
              <a:rPr lang="en-US" sz="2900" dirty="0" smtClean="0"/>
              <a:t>Project Experiences applied to Decision Process</a:t>
            </a:r>
            <a:endParaRPr lang="en-US" sz="2900" dirty="0"/>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sp>
        <p:nvSpPr>
          <p:cNvPr id="4" name="Content Placeholder 3"/>
          <p:cNvSpPr>
            <a:spLocks noGrp="1"/>
          </p:cNvSpPr>
          <p:nvPr>
            <p:ph idx="1"/>
          </p:nvPr>
        </p:nvSpPr>
        <p:spPr>
          <a:xfrm>
            <a:off x="381000" y="1415964"/>
            <a:ext cx="8229600" cy="4724400"/>
          </a:xfrm>
        </p:spPr>
        <p:txBody>
          <a:bodyPr/>
          <a:lstStyle/>
          <a:p>
            <a:r>
              <a:rPr lang="en-US" dirty="0" smtClean="0"/>
              <a:t>DES’s experience with Traditional Design Build helped approaching Progressive Design Build</a:t>
            </a:r>
          </a:p>
          <a:p>
            <a:r>
              <a:rPr lang="en-US" dirty="0" smtClean="0"/>
              <a:t>Best to decide delivery method upfront</a:t>
            </a:r>
          </a:p>
          <a:p>
            <a:r>
              <a:rPr lang="en-US" dirty="0" smtClean="0"/>
              <a:t>Analyzing issues on large DBB projects makes us want to press more for using DB or GC/CM on large complex projects</a:t>
            </a:r>
            <a:endParaRPr lang="en-US" dirty="0"/>
          </a:p>
          <a:p>
            <a:endParaRPr lang="en-US" dirty="0"/>
          </a:p>
        </p:txBody>
      </p:sp>
    </p:spTree>
    <p:extLst>
      <p:ext uri="{BB962C8B-B14F-4D97-AF65-F5344CB8AC3E}">
        <p14:creationId xmlns:p14="http://schemas.microsoft.com/office/powerpoint/2010/main" val="423765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905" y="0"/>
            <a:ext cx="8229600" cy="914400"/>
          </a:xfrm>
        </p:spPr>
        <p:txBody>
          <a:bodyPr>
            <a:normAutofit fontScale="90000"/>
          </a:bodyPr>
          <a:lstStyle/>
          <a:p>
            <a:pPr algn="l"/>
            <a:r>
              <a:rPr lang="en-US" sz="3600" dirty="0" smtClean="0"/>
              <a:t>Panel Question 3 </a:t>
            </a:r>
            <a:r>
              <a:rPr lang="en-US" dirty="0" smtClean="0"/>
              <a:t>:</a:t>
            </a:r>
            <a:br>
              <a:rPr lang="en-US" dirty="0" smtClean="0"/>
            </a:br>
            <a:r>
              <a:rPr lang="en-US" sz="3600" dirty="0" smtClean="0"/>
              <a:t>Lessons, but No Process Change?</a:t>
            </a:r>
            <a:endParaRPr lang="en-US" sz="3600" dirty="0"/>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sp>
        <p:nvSpPr>
          <p:cNvPr id="5" name="Content Placeholder 1"/>
          <p:cNvSpPr>
            <a:spLocks noGrp="1"/>
          </p:cNvSpPr>
          <p:nvPr>
            <p:ph idx="1"/>
          </p:nvPr>
        </p:nvSpPr>
        <p:spPr>
          <a:xfrm>
            <a:off x="452855" y="1447800"/>
            <a:ext cx="8229600" cy="4343400"/>
          </a:xfrm>
        </p:spPr>
        <p:txBody>
          <a:bodyPr>
            <a:normAutofit/>
          </a:bodyPr>
          <a:lstStyle/>
          <a:p>
            <a:r>
              <a:rPr lang="en-US" dirty="0" smtClean="0"/>
              <a:t>Lessons may not change why we would use DB or GC/CM as each project has particular needs</a:t>
            </a:r>
          </a:p>
          <a:p>
            <a:r>
              <a:rPr lang="en-US" dirty="0" smtClean="0"/>
              <a:t>Need to increase communication and training for clients on alternative public works opportunities </a:t>
            </a:r>
            <a:endParaRPr lang="en-US" dirty="0"/>
          </a:p>
        </p:txBody>
      </p:sp>
    </p:spTree>
    <p:extLst>
      <p:ext uri="{BB962C8B-B14F-4D97-AF65-F5344CB8AC3E}">
        <p14:creationId xmlns:p14="http://schemas.microsoft.com/office/powerpoint/2010/main" val="1964771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380" y="1447800"/>
            <a:ext cx="8229600" cy="4844964"/>
          </a:xfrm>
        </p:spPr>
        <p:txBody>
          <a:bodyPr>
            <a:normAutofit lnSpcReduction="10000"/>
          </a:bodyPr>
          <a:lstStyle/>
          <a:p>
            <a:r>
              <a:rPr lang="en-US" sz="2600" dirty="0" smtClean="0"/>
              <a:t>PMs coordinate and plan projects with Client Agencies</a:t>
            </a:r>
          </a:p>
          <a:p>
            <a:r>
              <a:rPr lang="en-US" sz="2600" dirty="0" smtClean="0"/>
              <a:t>Provided DB Overview at SBCTC Budget Development Workshops</a:t>
            </a:r>
          </a:p>
          <a:p>
            <a:r>
              <a:rPr lang="en-US" sz="2600" dirty="0" smtClean="0"/>
              <a:t>Client Workshop included UW GC/CM Presentation</a:t>
            </a:r>
          </a:p>
          <a:p>
            <a:r>
              <a:rPr lang="en-US" sz="2600" dirty="0" smtClean="0"/>
              <a:t>Met/conferenced with clients considering methods</a:t>
            </a:r>
          </a:p>
          <a:p>
            <a:r>
              <a:rPr lang="en-US" sz="2600" dirty="0" smtClean="0"/>
              <a:t>Invited clients to E&amp;AS Hosted DBIA Training in Oct.</a:t>
            </a:r>
          </a:p>
          <a:p>
            <a:r>
              <a:rPr lang="en-US" sz="2600" dirty="0" smtClean="0"/>
              <a:t>Challenges</a:t>
            </a:r>
          </a:p>
          <a:p>
            <a:pPr lvl="1"/>
            <a:r>
              <a:rPr lang="en-US" sz="2600" dirty="0" smtClean="0"/>
              <a:t>Some request project funding w/o PM input</a:t>
            </a:r>
          </a:p>
          <a:p>
            <a:pPr lvl="1"/>
            <a:r>
              <a:rPr lang="en-US" sz="2600" dirty="0" smtClean="0"/>
              <a:t>Varying experience with construction projects &amp; methods</a:t>
            </a:r>
          </a:p>
          <a:p>
            <a:endParaRPr lang="en-US" sz="2400" dirty="0" smtClean="0"/>
          </a:p>
        </p:txBody>
      </p:sp>
      <p:sp>
        <p:nvSpPr>
          <p:cNvPr id="4" name="Title 2"/>
          <p:cNvSpPr>
            <a:spLocks noGrp="1"/>
          </p:cNvSpPr>
          <p:nvPr>
            <p:ph type="title"/>
          </p:nvPr>
        </p:nvSpPr>
        <p:spPr>
          <a:xfrm>
            <a:off x="381000" y="76200"/>
            <a:ext cx="8229600" cy="914400"/>
          </a:xfrm>
        </p:spPr>
        <p:txBody>
          <a:bodyPr>
            <a:normAutofit fontScale="90000"/>
          </a:bodyPr>
          <a:lstStyle/>
          <a:p>
            <a:pPr algn="l"/>
            <a:r>
              <a:rPr lang="en-US" sz="3600" dirty="0" smtClean="0"/>
              <a:t>Panel Question 4 :</a:t>
            </a:r>
            <a:br>
              <a:rPr lang="en-US" sz="3600" dirty="0" smtClean="0"/>
            </a:br>
            <a:r>
              <a:rPr lang="en-US" sz="3600" dirty="0" smtClean="0"/>
              <a:t>Client Understanding Methods</a:t>
            </a:r>
            <a:endParaRPr lang="en-US" sz="3600" dirty="0"/>
          </a:p>
        </p:txBody>
      </p:sp>
      <p:pic>
        <p:nvPicPr>
          <p:cNvPr id="5" name="Picture 4"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2769575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905" y="1415964"/>
            <a:ext cx="8229600" cy="4724400"/>
          </a:xfrm>
        </p:spPr>
        <p:txBody>
          <a:bodyPr>
            <a:normAutofit/>
          </a:bodyPr>
          <a:lstStyle/>
          <a:p>
            <a:r>
              <a:rPr lang="en-US" dirty="0" smtClean="0"/>
              <a:t>Replaced those retired </a:t>
            </a:r>
          </a:p>
          <a:p>
            <a:r>
              <a:rPr lang="en-US" dirty="0"/>
              <a:t>A</a:t>
            </a:r>
            <a:r>
              <a:rPr lang="en-US" dirty="0" smtClean="0"/>
              <a:t>dded PMs</a:t>
            </a:r>
          </a:p>
          <a:p>
            <a:r>
              <a:rPr lang="en-US" dirty="0" smtClean="0"/>
              <a:t>Back to 4 Team Managers </a:t>
            </a:r>
          </a:p>
          <a:p>
            <a:r>
              <a:rPr lang="en-US" dirty="0" smtClean="0"/>
              <a:t>Added Program Manager</a:t>
            </a:r>
          </a:p>
          <a:p>
            <a:r>
              <a:rPr lang="en-US" dirty="0" smtClean="0"/>
              <a:t>Increased Contract Staff </a:t>
            </a:r>
            <a:endParaRPr lang="en-US" dirty="0"/>
          </a:p>
        </p:txBody>
      </p:sp>
      <p:sp>
        <p:nvSpPr>
          <p:cNvPr id="4" name="Title 2"/>
          <p:cNvSpPr>
            <a:spLocks noGrp="1"/>
          </p:cNvSpPr>
          <p:nvPr>
            <p:ph type="title"/>
          </p:nvPr>
        </p:nvSpPr>
        <p:spPr>
          <a:xfrm>
            <a:off x="457200" y="487346"/>
            <a:ext cx="8229600" cy="579454"/>
          </a:xfrm>
        </p:spPr>
        <p:txBody>
          <a:bodyPr>
            <a:normAutofit/>
          </a:bodyPr>
          <a:lstStyle/>
          <a:p>
            <a:pPr algn="l"/>
            <a:r>
              <a:rPr lang="en-US" sz="3200" dirty="0" smtClean="0"/>
              <a:t>Panel Question 5: Staff Changes</a:t>
            </a:r>
            <a:endParaRPr lang="en-US" sz="3200" dirty="0"/>
          </a:p>
        </p:txBody>
      </p:sp>
      <p:pic>
        <p:nvPicPr>
          <p:cNvPr id="5" name="Picture 4"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1845684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905" y="1492164"/>
            <a:ext cx="8229600" cy="4648200"/>
          </a:xfrm>
        </p:spPr>
        <p:txBody>
          <a:bodyPr>
            <a:normAutofit/>
          </a:bodyPr>
          <a:lstStyle/>
          <a:p>
            <a:r>
              <a:rPr lang="en-US" sz="2800" dirty="0" smtClean="0"/>
              <a:t>40% have attended GC/CM training</a:t>
            </a:r>
          </a:p>
          <a:p>
            <a:r>
              <a:rPr lang="en-US" sz="2800" dirty="0" smtClean="0"/>
              <a:t>30% will have DBIA training (w/ hosting in Oct.)</a:t>
            </a:r>
          </a:p>
          <a:p>
            <a:r>
              <a:rPr lang="en-US" sz="2800" dirty="0" smtClean="0"/>
              <a:t>100% RS Means Cost Estimating Training</a:t>
            </a:r>
          </a:p>
          <a:p>
            <a:r>
              <a:rPr lang="en-US" sz="2800" dirty="0" smtClean="0"/>
              <a:t>Lean Huddles – Lessons Learned are shared</a:t>
            </a:r>
          </a:p>
          <a:p>
            <a:r>
              <a:rPr lang="en-US" sz="2800" dirty="0" smtClean="0"/>
              <a:t>Annual PM Workshop</a:t>
            </a:r>
          </a:p>
          <a:p>
            <a:r>
              <a:rPr lang="en-US" sz="2800" dirty="0" smtClean="0"/>
              <a:t>Creating Project Management Manual for project consistency and customer service</a:t>
            </a:r>
            <a:endParaRPr lang="en-US" sz="2800" dirty="0"/>
          </a:p>
        </p:txBody>
      </p:sp>
      <p:sp>
        <p:nvSpPr>
          <p:cNvPr id="4" name="Title 2"/>
          <p:cNvSpPr>
            <a:spLocks noGrp="1"/>
          </p:cNvSpPr>
          <p:nvPr>
            <p:ph type="title"/>
          </p:nvPr>
        </p:nvSpPr>
        <p:spPr>
          <a:xfrm>
            <a:off x="471905" y="76200"/>
            <a:ext cx="8229600" cy="914400"/>
          </a:xfrm>
        </p:spPr>
        <p:txBody>
          <a:bodyPr>
            <a:noAutofit/>
          </a:bodyPr>
          <a:lstStyle/>
          <a:p>
            <a:pPr algn="l"/>
            <a:r>
              <a:rPr lang="en-US" sz="3200" dirty="0" smtClean="0"/>
              <a:t>Panel Question 6:</a:t>
            </a:r>
            <a:br>
              <a:rPr lang="en-US" sz="3200" dirty="0" smtClean="0"/>
            </a:br>
            <a:r>
              <a:rPr lang="en-US" sz="3200" dirty="0" smtClean="0"/>
              <a:t>Continuous Training for Staff</a:t>
            </a:r>
            <a:endParaRPr lang="en-US" sz="3200" dirty="0"/>
          </a:p>
        </p:txBody>
      </p:sp>
      <p:pic>
        <p:nvPicPr>
          <p:cNvPr id="5" name="Picture 4"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4020650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sz="4400" b="1" dirty="0" smtClean="0">
                <a:effectLst>
                  <a:outerShdw blurRad="38100" dist="38100" dir="2700000" algn="tl">
                    <a:srgbClr val="000000">
                      <a:alpha val="43137"/>
                    </a:srgbClr>
                  </a:outerShdw>
                </a:effectLst>
              </a:rPr>
              <a:t>Questions?</a:t>
            </a:r>
            <a:endParaRPr lang="en-US" sz="44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304800"/>
            <a:ext cx="8229600" cy="762000"/>
          </a:xfrm>
        </p:spPr>
        <p:txBody>
          <a:bodyPr>
            <a:noAutofit/>
          </a:bodyPr>
          <a:lstStyle/>
          <a:p>
            <a:r>
              <a:rPr lang="en-US" sz="4200" dirty="0" smtClean="0"/>
              <a:t>Thank you</a:t>
            </a:r>
            <a:endParaRPr lang="en-US" sz="4200" dirty="0"/>
          </a:p>
        </p:txBody>
      </p:sp>
      <p:pic>
        <p:nvPicPr>
          <p:cNvPr id="5" name="Picture 4" descr="Button_Green.png"/>
          <p:cNvPicPr>
            <a:picLocks noChangeAspect="1"/>
          </p:cNvPicPr>
          <p:nvPr/>
        </p:nvPicPr>
        <p:blipFill>
          <a:blip r:embed="rId2" cstate="print"/>
          <a:stretch>
            <a:fillRect/>
          </a:stretch>
        </p:blipFill>
        <p:spPr>
          <a:xfrm>
            <a:off x="181811" y="6140364"/>
            <a:ext cx="580189" cy="5317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599"/>
            <a:ext cx="8229600" cy="5034619"/>
          </a:xfrm>
        </p:spPr>
        <p:txBody>
          <a:bodyPr>
            <a:noAutofit/>
          </a:bodyPr>
          <a:lstStyle/>
          <a:p>
            <a:pPr marL="682625" indent="-457200">
              <a:lnSpc>
                <a:spcPct val="90000"/>
              </a:lnSpc>
            </a:pPr>
            <a:r>
              <a:rPr lang="en-US" sz="2600" dirty="0">
                <a:solidFill>
                  <a:prstClr val="black"/>
                </a:solidFill>
              </a:rPr>
              <a:t>Community &amp; Technical Colleges - 34 campuses</a:t>
            </a:r>
          </a:p>
          <a:p>
            <a:pPr marL="682625" indent="-457200">
              <a:lnSpc>
                <a:spcPct val="90000"/>
              </a:lnSpc>
            </a:pPr>
            <a:r>
              <a:rPr lang="en-US" sz="2600" dirty="0">
                <a:solidFill>
                  <a:prstClr val="black"/>
                </a:solidFill>
              </a:rPr>
              <a:t>Capitol Campus</a:t>
            </a:r>
          </a:p>
          <a:p>
            <a:pPr marL="682625" indent="-457200">
              <a:lnSpc>
                <a:spcPct val="90000"/>
              </a:lnSpc>
            </a:pPr>
            <a:r>
              <a:rPr lang="en-US" sz="2600" dirty="0">
                <a:solidFill>
                  <a:prstClr val="black"/>
                </a:solidFill>
              </a:rPr>
              <a:t>Department of Corrections</a:t>
            </a:r>
          </a:p>
          <a:p>
            <a:pPr marL="682625" indent="-457200">
              <a:lnSpc>
                <a:spcPct val="90000"/>
              </a:lnSpc>
            </a:pPr>
            <a:r>
              <a:rPr lang="en-US" sz="2600" dirty="0">
                <a:solidFill>
                  <a:prstClr val="black"/>
                </a:solidFill>
              </a:rPr>
              <a:t>Department of Ecology</a:t>
            </a:r>
          </a:p>
          <a:p>
            <a:pPr marL="682625" indent="-457200">
              <a:lnSpc>
                <a:spcPct val="90000"/>
              </a:lnSpc>
            </a:pPr>
            <a:r>
              <a:rPr lang="en-US" sz="2600" dirty="0">
                <a:solidFill>
                  <a:prstClr val="black"/>
                </a:solidFill>
              </a:rPr>
              <a:t>Department of Social and Health Services</a:t>
            </a:r>
          </a:p>
          <a:p>
            <a:pPr marL="682625" indent="-457200">
              <a:lnSpc>
                <a:spcPct val="90000"/>
              </a:lnSpc>
            </a:pPr>
            <a:r>
              <a:rPr lang="en-US" sz="2600" dirty="0">
                <a:solidFill>
                  <a:prstClr val="black"/>
                </a:solidFill>
              </a:rPr>
              <a:t>Department of Veterans Affairs</a:t>
            </a:r>
          </a:p>
          <a:p>
            <a:pPr marL="682625" indent="-457200">
              <a:lnSpc>
                <a:spcPct val="90000"/>
              </a:lnSpc>
            </a:pPr>
            <a:r>
              <a:rPr lang="en-US" sz="2600" dirty="0">
                <a:solidFill>
                  <a:prstClr val="black"/>
                </a:solidFill>
              </a:rPr>
              <a:t>Washington State Patrol</a:t>
            </a:r>
          </a:p>
          <a:p>
            <a:pPr marL="682625" indent="-457200">
              <a:lnSpc>
                <a:spcPct val="90000"/>
              </a:lnSpc>
            </a:pPr>
            <a:r>
              <a:rPr lang="en-US" sz="2600" dirty="0">
                <a:solidFill>
                  <a:prstClr val="black"/>
                </a:solidFill>
              </a:rPr>
              <a:t>Military Department</a:t>
            </a:r>
          </a:p>
          <a:p>
            <a:pPr marL="682625" indent="-457200">
              <a:lnSpc>
                <a:spcPct val="90000"/>
              </a:lnSpc>
            </a:pPr>
            <a:r>
              <a:rPr lang="en-US" sz="2600" dirty="0">
                <a:solidFill>
                  <a:prstClr val="black"/>
                </a:solidFill>
              </a:rPr>
              <a:t>Department of Enterprise Services</a:t>
            </a:r>
          </a:p>
          <a:p>
            <a:pPr marL="682625" indent="-457200">
              <a:lnSpc>
                <a:spcPct val="90000"/>
              </a:lnSpc>
            </a:pPr>
            <a:r>
              <a:rPr lang="en-US" sz="2600" dirty="0">
                <a:solidFill>
                  <a:prstClr val="black"/>
                </a:solidFill>
              </a:rPr>
              <a:t>Approximately 20 additional small agencies</a:t>
            </a:r>
          </a:p>
          <a:p>
            <a:pPr marL="682625" indent="-457200">
              <a:lnSpc>
                <a:spcPct val="90000"/>
              </a:lnSpc>
            </a:pPr>
            <a:r>
              <a:rPr lang="en-US" sz="2600" dirty="0">
                <a:solidFill>
                  <a:prstClr val="black"/>
                </a:solidFill>
              </a:rPr>
              <a:t>K-12 &amp; Local Agencies</a:t>
            </a:r>
            <a:endParaRPr lang="en-US" sz="2600" dirty="0"/>
          </a:p>
        </p:txBody>
      </p:sp>
      <p:sp>
        <p:nvSpPr>
          <p:cNvPr id="3" name="Title 2"/>
          <p:cNvSpPr>
            <a:spLocks noGrp="1"/>
          </p:cNvSpPr>
          <p:nvPr>
            <p:ph type="title"/>
          </p:nvPr>
        </p:nvSpPr>
        <p:spPr>
          <a:xfrm>
            <a:off x="457200" y="304800"/>
            <a:ext cx="8229600" cy="914400"/>
          </a:xfrm>
        </p:spPr>
        <p:txBody>
          <a:bodyPr/>
          <a:lstStyle/>
          <a:p>
            <a:pPr algn="l"/>
            <a:r>
              <a:rPr lang="en-US" dirty="0"/>
              <a:t>Our </a:t>
            </a:r>
            <a:r>
              <a:rPr lang="en-US" dirty="0" smtClean="0"/>
              <a:t>Clients:</a:t>
            </a:r>
            <a:endParaRPr lang="en-US" dirty="0"/>
          </a:p>
        </p:txBody>
      </p:sp>
      <p:pic>
        <p:nvPicPr>
          <p:cNvPr id="4" name="Picture 3" descr="Button_Green.png"/>
          <p:cNvPicPr>
            <a:picLocks noChangeAspect="1"/>
          </p:cNvPicPr>
          <p:nvPr/>
        </p:nvPicPr>
        <p:blipFill>
          <a:blip r:embed="rId2" cstate="print"/>
          <a:stretch>
            <a:fillRect/>
          </a:stretch>
        </p:blipFill>
        <p:spPr>
          <a:xfrm>
            <a:off x="181811" y="6140364"/>
            <a:ext cx="580189" cy="531710"/>
          </a:xfrm>
          <a:prstGeom prst="rect">
            <a:avLst/>
          </a:prstGeom>
        </p:spPr>
      </p:pic>
    </p:spTree>
    <p:extLst>
      <p:ext uri="{BB962C8B-B14F-4D97-AF65-F5344CB8AC3E}">
        <p14:creationId xmlns:p14="http://schemas.microsoft.com/office/powerpoint/2010/main" val="294178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62000"/>
          </a:xfrm>
        </p:spPr>
        <p:txBody>
          <a:bodyPr>
            <a:normAutofit fontScale="90000"/>
          </a:bodyPr>
          <a:lstStyle/>
          <a:p>
            <a:r>
              <a:rPr lang="en-US" dirty="0" smtClean="0"/>
              <a:t>Engineering &amp; Architectural Services</a:t>
            </a:r>
            <a:endParaRPr lang="en-US" dirty="0"/>
          </a:p>
        </p:txBody>
      </p:sp>
      <p:pic>
        <p:nvPicPr>
          <p:cNvPr id="5" name="Picture 4" descr="Button_Green.png"/>
          <p:cNvPicPr>
            <a:picLocks noChangeAspect="1"/>
          </p:cNvPicPr>
          <p:nvPr/>
        </p:nvPicPr>
        <p:blipFill>
          <a:blip r:embed="rId3" cstate="print"/>
          <a:stretch>
            <a:fillRect/>
          </a:stretch>
        </p:blipFill>
        <p:spPr>
          <a:xfrm>
            <a:off x="181811" y="6140364"/>
            <a:ext cx="580189" cy="531710"/>
          </a:xfrm>
          <a:prstGeom prst="rect">
            <a:avLst/>
          </a:prstGeom>
        </p:spPr>
      </p:pic>
      <p:sp>
        <p:nvSpPr>
          <p:cNvPr id="6" name="Rectangle 5"/>
          <p:cNvSpPr/>
          <p:nvPr/>
        </p:nvSpPr>
        <p:spPr>
          <a:xfrm>
            <a:off x="7239000" y="1219200"/>
            <a:ext cx="76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65941883"/>
              </p:ext>
            </p:extLst>
          </p:nvPr>
        </p:nvGraphicFramePr>
        <p:xfrm>
          <a:off x="762000" y="1208236"/>
          <a:ext cx="7672894" cy="5617108"/>
        </p:xfrm>
        <a:graphic>
          <a:graphicData uri="http://schemas.openxmlformats.org/presentationml/2006/ole">
            <mc:AlternateContent xmlns:mc="http://schemas.openxmlformats.org/markup-compatibility/2006">
              <mc:Choice xmlns:v="urn:schemas-microsoft-com:vml" Requires="v">
                <p:oleObj spid="_x0000_s1065" name="Visio" r:id="rId5" imgW="9753690" imgH="7134210" progId="Visio.Drawing.15">
                  <p:embed/>
                </p:oleObj>
              </mc:Choice>
              <mc:Fallback>
                <p:oleObj name="Visio" r:id="rId5" imgW="9753690" imgH="7134210" progId="Visio.Drawing.15">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08236"/>
                        <a:ext cx="7672894" cy="5617108"/>
                      </a:xfrm>
                      <a:prstGeom prst="rect">
                        <a:avLst/>
                      </a:prstGeom>
                      <a:noFill/>
                      <a:ln>
                        <a:noFill/>
                      </a:ln>
                    </p:spPr>
                  </p:pic>
                </p:oleObj>
              </mc:Fallback>
            </mc:AlternateContent>
          </a:graphicData>
        </a:graphic>
      </p:graphicFrame>
      <p:sp>
        <p:nvSpPr>
          <p:cNvPr id="7" name="Rectangle 6"/>
          <p:cNvSpPr/>
          <p:nvPr/>
        </p:nvSpPr>
        <p:spPr>
          <a:xfrm>
            <a:off x="7162800" y="1208236"/>
            <a:ext cx="838200" cy="2395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2000"/>
          </a:xfrm>
        </p:spPr>
        <p:txBody>
          <a:bodyPr/>
          <a:lstStyle/>
          <a:p>
            <a:pPr marL="457200" indent="-457200">
              <a:spcBef>
                <a:spcPts val="600"/>
              </a:spcBef>
              <a:defRPr/>
            </a:pPr>
            <a:r>
              <a:rPr lang="en-US" sz="3000" dirty="0"/>
              <a:t>Capital Projects Advisory Review Board </a:t>
            </a:r>
            <a:r>
              <a:rPr lang="en-US" sz="3000" dirty="0" smtClean="0"/>
              <a:t>(CPARB)</a:t>
            </a:r>
            <a:endParaRPr lang="en-US" sz="3000" dirty="0"/>
          </a:p>
          <a:p>
            <a:pPr marL="457200" indent="-457200">
              <a:spcBef>
                <a:spcPts val="600"/>
              </a:spcBef>
              <a:defRPr/>
            </a:pPr>
            <a:r>
              <a:rPr lang="en-US" sz="3000" dirty="0"/>
              <a:t>CPARB Sub Committees</a:t>
            </a:r>
          </a:p>
          <a:p>
            <a:pPr marL="457200" indent="-457200">
              <a:spcBef>
                <a:spcPts val="600"/>
              </a:spcBef>
              <a:defRPr/>
            </a:pPr>
            <a:r>
              <a:rPr lang="en-US" sz="3000" dirty="0"/>
              <a:t>Project Review Committee </a:t>
            </a:r>
            <a:r>
              <a:rPr lang="en-US" sz="3000" dirty="0" smtClean="0"/>
              <a:t>(PRC)</a:t>
            </a:r>
          </a:p>
          <a:p>
            <a:pPr marL="457200" indent="-457200">
              <a:spcBef>
                <a:spcPts val="600"/>
              </a:spcBef>
              <a:defRPr/>
            </a:pPr>
            <a:r>
              <a:rPr lang="en-US" sz="3000" dirty="0" smtClean="0"/>
              <a:t>Architects, Engineers, &amp; Agencies Committee (AEA)</a:t>
            </a:r>
          </a:p>
          <a:p>
            <a:pPr marL="457200" indent="-457200">
              <a:spcBef>
                <a:spcPts val="600"/>
              </a:spcBef>
              <a:defRPr/>
            </a:pPr>
            <a:r>
              <a:rPr lang="en-US" sz="3000" dirty="0" smtClean="0"/>
              <a:t>Assoc. General Contractors Facilities Group</a:t>
            </a:r>
          </a:p>
          <a:p>
            <a:pPr marL="0" indent="0">
              <a:buNone/>
            </a:pPr>
            <a:endParaRPr lang="en-US" dirty="0"/>
          </a:p>
        </p:txBody>
      </p:sp>
      <p:sp>
        <p:nvSpPr>
          <p:cNvPr id="3" name="Title 2"/>
          <p:cNvSpPr>
            <a:spLocks noGrp="1"/>
          </p:cNvSpPr>
          <p:nvPr>
            <p:ph type="title"/>
          </p:nvPr>
        </p:nvSpPr>
        <p:spPr>
          <a:xfrm>
            <a:off x="457200" y="381000"/>
            <a:ext cx="8229600" cy="685800"/>
          </a:xfrm>
        </p:spPr>
        <p:txBody>
          <a:bodyPr>
            <a:noAutofit/>
          </a:bodyPr>
          <a:lstStyle/>
          <a:p>
            <a:pPr algn="l"/>
            <a:r>
              <a:rPr lang="en-US" dirty="0" smtClean="0"/>
              <a:t>Professional Committees</a:t>
            </a:r>
            <a:endParaRPr lang="en-US" dirty="0"/>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7724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219200"/>
            <a:ext cx="8763000" cy="5181600"/>
          </a:xfrm>
        </p:spPr>
        <p:txBody>
          <a:bodyPr>
            <a:normAutofit/>
          </a:bodyPr>
          <a:lstStyle/>
          <a:p>
            <a:pPr marL="0" indent="0">
              <a:buNone/>
            </a:pPr>
            <a:r>
              <a:rPr lang="en-US" sz="2800" b="1" dirty="0"/>
              <a:t>Current and </a:t>
            </a:r>
            <a:r>
              <a:rPr lang="en-US" sz="2800" b="1" dirty="0" smtClean="0"/>
              <a:t>Recent </a:t>
            </a:r>
            <a:r>
              <a:rPr lang="en-US" sz="2800" b="1" dirty="0"/>
              <a:t>Projects</a:t>
            </a:r>
          </a:p>
          <a:p>
            <a:r>
              <a:rPr lang="en-US" sz="2000" dirty="0" smtClean="0"/>
              <a:t>1063 </a:t>
            </a:r>
            <a:r>
              <a:rPr lang="en-US" sz="2000" dirty="0"/>
              <a:t>Block </a:t>
            </a:r>
            <a:r>
              <a:rPr lang="en-US" sz="2000" dirty="0" smtClean="0"/>
              <a:t>- </a:t>
            </a:r>
            <a:r>
              <a:rPr lang="en-US" sz="2000" dirty="0"/>
              <a:t>Design-Build</a:t>
            </a:r>
            <a:endParaRPr lang="en-US" sz="2000" dirty="0" smtClean="0"/>
          </a:p>
          <a:p>
            <a:r>
              <a:rPr lang="en-US" sz="2000" dirty="0" smtClean="0"/>
              <a:t>Student Housing, Bellevue College - GCCM</a:t>
            </a:r>
          </a:p>
          <a:p>
            <a:r>
              <a:rPr lang="en-US" sz="2000" dirty="0" smtClean="0"/>
              <a:t>Pacific Tower Improvements, </a:t>
            </a:r>
            <a:r>
              <a:rPr lang="en-US" sz="2000" dirty="0"/>
              <a:t>Department of </a:t>
            </a:r>
            <a:r>
              <a:rPr lang="en-US" sz="2000" dirty="0" smtClean="0"/>
              <a:t>Commerce - GCCM</a:t>
            </a:r>
          </a:p>
          <a:p>
            <a:r>
              <a:rPr lang="en-US" sz="2000" dirty="0" smtClean="0"/>
              <a:t>Main Building South </a:t>
            </a:r>
            <a:r>
              <a:rPr lang="en-US" sz="2000" dirty="0"/>
              <a:t>Wing Renovation, </a:t>
            </a:r>
            <a:endParaRPr lang="en-US" sz="2000" dirty="0" smtClean="0"/>
          </a:p>
          <a:p>
            <a:pPr marL="0" indent="0">
              <a:buNone/>
            </a:pPr>
            <a:r>
              <a:rPr lang="en-US" sz="2000" dirty="0"/>
              <a:t> </a:t>
            </a:r>
            <a:r>
              <a:rPr lang="en-US" sz="2000" dirty="0" smtClean="0"/>
              <a:t>    Community </a:t>
            </a:r>
            <a:r>
              <a:rPr lang="en-US" sz="2000" dirty="0"/>
              <a:t>Colleges of </a:t>
            </a:r>
            <a:r>
              <a:rPr lang="en-US" sz="2000" dirty="0" smtClean="0"/>
              <a:t>Spokane - Design-Build</a:t>
            </a:r>
          </a:p>
          <a:p>
            <a:r>
              <a:rPr lang="en-US" sz="2000" dirty="0" smtClean="0"/>
              <a:t>Pierce County </a:t>
            </a:r>
            <a:r>
              <a:rPr lang="en-US" sz="2000" dirty="0"/>
              <a:t>Readiness Center, Military </a:t>
            </a:r>
            <a:r>
              <a:rPr lang="en-US" sz="2000" dirty="0" smtClean="0"/>
              <a:t>Department - Design-Build</a:t>
            </a:r>
          </a:p>
          <a:p>
            <a:r>
              <a:rPr lang="en-US" sz="2000" dirty="0"/>
              <a:t>Clover Park Technical College </a:t>
            </a:r>
            <a:endParaRPr lang="en-US" sz="2000" dirty="0" smtClean="0"/>
          </a:p>
          <a:p>
            <a:pPr marL="0" indent="0">
              <a:buNone/>
            </a:pPr>
            <a:r>
              <a:rPr lang="en-US" sz="2000" dirty="0" smtClean="0"/>
              <a:t>	Center </a:t>
            </a:r>
            <a:r>
              <a:rPr lang="en-US" sz="2000" dirty="0"/>
              <a:t>for Advance Manufacturing </a:t>
            </a:r>
            <a:r>
              <a:rPr lang="en-US" sz="2000" dirty="0" smtClean="0"/>
              <a:t>Technologies</a:t>
            </a:r>
            <a:r>
              <a:rPr lang="en-US" sz="2000" dirty="0"/>
              <a:t> </a:t>
            </a:r>
            <a:r>
              <a:rPr lang="en-US" sz="2000" dirty="0" smtClean="0"/>
              <a:t>- Design-Build</a:t>
            </a:r>
          </a:p>
          <a:p>
            <a:r>
              <a:rPr lang="en-US" sz="2000" dirty="0" smtClean="0"/>
              <a:t>K/3 Modular Classroom CLT Proviso Projects - </a:t>
            </a:r>
            <a:r>
              <a:rPr lang="en-US" sz="1800" dirty="0" smtClean="0"/>
              <a:t>Progressive Design-</a:t>
            </a:r>
            <a:r>
              <a:rPr lang="en-US" sz="2000" dirty="0" smtClean="0"/>
              <a:t>Build</a:t>
            </a:r>
          </a:p>
          <a:p>
            <a:r>
              <a:rPr lang="en-US" sz="2000" dirty="0" smtClean="0"/>
              <a:t>SPSCC, Lacey Campus - </a:t>
            </a:r>
            <a:r>
              <a:rPr lang="en-US" sz="2000" dirty="0"/>
              <a:t>Design-Build</a:t>
            </a:r>
            <a:endParaRPr lang="en-US" sz="2000" dirty="0" smtClean="0"/>
          </a:p>
          <a:p>
            <a:r>
              <a:rPr lang="en-US" sz="2000" dirty="0"/>
              <a:t>Natural Resources Building </a:t>
            </a:r>
            <a:r>
              <a:rPr lang="en-US" sz="2000" dirty="0" smtClean="0"/>
              <a:t>Capital Campus</a:t>
            </a:r>
          </a:p>
          <a:p>
            <a:pPr marL="0" indent="0">
              <a:buNone/>
            </a:pPr>
            <a:r>
              <a:rPr lang="en-US" sz="2000" dirty="0" smtClean="0"/>
              <a:t>	Garage Fire Suppression &amp; Critical Repairs - </a:t>
            </a:r>
            <a:r>
              <a:rPr lang="en-US" sz="1600" dirty="0" smtClean="0"/>
              <a:t>Progressive Design-Build</a:t>
            </a:r>
          </a:p>
          <a:p>
            <a:endParaRPr lang="en-US" sz="2000" dirty="0"/>
          </a:p>
          <a:p>
            <a:endParaRPr lang="en-US" sz="2000" i="1" dirty="0">
              <a:solidFill>
                <a:srgbClr val="6DB33F"/>
              </a:solidFill>
            </a:endParaRPr>
          </a:p>
        </p:txBody>
      </p:sp>
      <p:sp>
        <p:nvSpPr>
          <p:cNvPr id="3" name="Title 2"/>
          <p:cNvSpPr>
            <a:spLocks noGrp="1"/>
          </p:cNvSpPr>
          <p:nvPr>
            <p:ph type="title"/>
          </p:nvPr>
        </p:nvSpPr>
        <p:spPr>
          <a:xfrm>
            <a:off x="457200" y="304800"/>
            <a:ext cx="8229600" cy="762000"/>
          </a:xfrm>
        </p:spPr>
        <p:txBody>
          <a:bodyPr/>
          <a:lstStyle/>
          <a:p>
            <a:pPr algn="l"/>
            <a:r>
              <a:rPr lang="en-US" dirty="0" smtClean="0"/>
              <a:t>Alternate Public Works Projects</a:t>
            </a:r>
            <a:endParaRPr lang="en-US" dirty="0"/>
          </a:p>
        </p:txBody>
      </p:sp>
      <p:pic>
        <p:nvPicPr>
          <p:cNvPr id="6" name="Picture 5" descr="Button_Green.png"/>
          <p:cNvPicPr>
            <a:picLocks noChangeAspect="1"/>
          </p:cNvPicPr>
          <p:nvPr/>
        </p:nvPicPr>
        <p:blipFill>
          <a:blip r:embed="rId2" cstate="print"/>
          <a:stretch>
            <a:fillRect/>
          </a:stretch>
        </p:blipFill>
        <p:spPr>
          <a:xfrm>
            <a:off x="181811" y="6140364"/>
            <a:ext cx="580189" cy="5317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7724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725" t="9790" r="6376" b="6996"/>
          <a:stretch/>
        </p:blipFill>
        <p:spPr>
          <a:xfrm>
            <a:off x="4955241" y="1295400"/>
            <a:ext cx="3426759" cy="2379179"/>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57200" y="304800"/>
            <a:ext cx="8229600" cy="914400"/>
          </a:xfrm>
        </p:spPr>
        <p:txBody>
          <a:bodyPr/>
          <a:lstStyle/>
          <a:p>
            <a:pPr algn="l"/>
            <a:r>
              <a:rPr lang="en-US" dirty="0" smtClean="0"/>
              <a:t>1063 Block </a:t>
            </a:r>
            <a:r>
              <a:rPr lang="en-US" b="0" dirty="0" smtClean="0"/>
              <a:t>2014-009</a:t>
            </a:r>
            <a:endParaRPr lang="en-US" b="0" dirty="0"/>
          </a:p>
        </p:txBody>
      </p:sp>
      <p:sp>
        <p:nvSpPr>
          <p:cNvPr id="6" name="TextBox 5"/>
          <p:cNvSpPr txBox="1"/>
          <p:nvPr/>
        </p:nvSpPr>
        <p:spPr>
          <a:xfrm>
            <a:off x="380999" y="1501676"/>
            <a:ext cx="4498041" cy="2308324"/>
          </a:xfrm>
          <a:prstGeom prst="rect">
            <a:avLst/>
          </a:prstGeom>
          <a:noFill/>
        </p:spPr>
        <p:txBody>
          <a:bodyPr wrap="square" rtlCol="0">
            <a:spAutoFit/>
          </a:bodyPr>
          <a:lstStyle/>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DB Contractor:</a:t>
            </a:r>
            <a:r>
              <a:rPr lang="en-US" dirty="0">
                <a:latin typeface="Arial" panose="020B0604020202020204" pitchFamily="34" charset="0"/>
                <a:cs typeface="Arial" panose="020B0604020202020204" pitchFamily="34" charset="0"/>
              </a:rPr>
              <a:t>  Sellen Construction</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DB Designer: </a:t>
            </a:r>
            <a:r>
              <a:rPr lang="en-US" dirty="0">
                <a:latin typeface="Arial" panose="020B0604020202020204" pitchFamily="34" charset="0"/>
                <a:cs typeface="Arial" panose="020B0604020202020204" pitchFamily="34" charset="0"/>
              </a:rPr>
              <a:t> ZGF</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Contracting Method:</a:t>
            </a:r>
            <a:r>
              <a:rPr lang="en-US" dirty="0">
                <a:latin typeface="Arial" panose="020B0604020202020204" pitchFamily="34" charset="0"/>
                <a:cs typeface="Arial" panose="020B0604020202020204" pitchFamily="34" charset="0"/>
              </a:rPr>
              <a:t>  Design Build</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Construction Cost:</a:t>
            </a:r>
            <a:r>
              <a:rPr lang="en-US" dirty="0">
                <a:latin typeface="Arial" panose="020B0604020202020204" pitchFamily="34" charset="0"/>
                <a:cs typeface="Arial" panose="020B0604020202020204" pitchFamily="34" charset="0"/>
              </a:rPr>
              <a:t>  $65,500,000</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Contract:</a:t>
            </a:r>
            <a:r>
              <a:rPr lang="en-US" dirty="0">
                <a:latin typeface="Arial" panose="020B0604020202020204" pitchFamily="34" charset="0"/>
                <a:cs typeface="Arial" panose="020B0604020202020204" pitchFamily="34" charset="0"/>
              </a:rPr>
              <a:t>  July 2, 2015 for demolition and construction</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Date of Completion:  </a:t>
            </a:r>
            <a:r>
              <a:rPr lang="en-US" dirty="0">
                <a:latin typeface="Arial" panose="020B0604020202020204" pitchFamily="34" charset="0"/>
                <a:cs typeface="Arial" panose="020B0604020202020204" pitchFamily="34" charset="0"/>
              </a:rPr>
              <a:t>September 2017</a:t>
            </a:r>
          </a:p>
          <a:p>
            <a:endParaRPr lang="en-US" dirty="0"/>
          </a:p>
        </p:txBody>
      </p:sp>
      <p:sp>
        <p:nvSpPr>
          <p:cNvPr id="7" name="TextBox 6"/>
          <p:cNvSpPr txBox="1"/>
          <p:nvPr/>
        </p:nvSpPr>
        <p:spPr>
          <a:xfrm>
            <a:off x="381000" y="3886200"/>
            <a:ext cx="8458200"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State agency office building at the north side of the West Legislative Campus of the State Capitol in Olympia is five stories and 215,000 square feet. Tenant mix includes administrative offices for agencies from the Washington State Patrol, some Legislative groups, groups of the Office of Financial Management and the Office of State Treasurer. The scale, materials and orientation of the project was designed to complement the Olmstead green to the south and be a compatible form with the current master planning goals and the established West campus plan.  The building was designed to be in the top tier of all public buildings in the US for minimal energy use with features like photovoltaics on the roof and entry canopy and geothermal wells below grade.</a:t>
            </a:r>
          </a:p>
          <a:p>
            <a:endParaRPr lang="en-US" dirty="0"/>
          </a:p>
        </p:txBody>
      </p:sp>
    </p:spTree>
    <p:extLst>
      <p:ext uri="{BB962C8B-B14F-4D97-AF65-F5344CB8AC3E}">
        <p14:creationId xmlns:p14="http://schemas.microsoft.com/office/powerpoint/2010/main" val="2567531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304800"/>
            <a:ext cx="8229600" cy="914400"/>
          </a:xfrm>
        </p:spPr>
        <p:txBody>
          <a:bodyPr>
            <a:normAutofit/>
          </a:bodyPr>
          <a:lstStyle/>
          <a:p>
            <a:pPr algn="l"/>
            <a:r>
              <a:rPr lang="en-US" dirty="0" smtClean="0"/>
              <a:t>1063 Block </a:t>
            </a:r>
            <a:r>
              <a:rPr lang="en-US" b="0" dirty="0" smtClean="0"/>
              <a:t>2014-009             </a:t>
            </a:r>
            <a:r>
              <a:rPr lang="en-US" sz="1800" b="0" dirty="0" smtClean="0"/>
              <a:t>(Continued)</a:t>
            </a:r>
            <a:endParaRPr lang="en-US" sz="1800" dirty="0"/>
          </a:p>
        </p:txBody>
      </p:sp>
      <p:pic>
        <p:nvPicPr>
          <p:cNvPr id="7" name="Picture 6"/>
          <p:cNvPicPr>
            <a:picLocks noChangeAspect="1"/>
          </p:cNvPicPr>
          <p:nvPr/>
        </p:nvPicPr>
        <p:blipFill rotWithShape="1">
          <a:blip r:embed="rId2"/>
          <a:srcRect l="1213" t="5640" r="2903" b="-111"/>
          <a:stretch/>
        </p:blipFill>
        <p:spPr>
          <a:xfrm>
            <a:off x="4038600" y="1447800"/>
            <a:ext cx="4672084" cy="3962400"/>
          </a:xfrm>
          <a:prstGeom prst="rect">
            <a:avLst/>
          </a:prstGeom>
          <a:ln>
            <a:noFill/>
          </a:ln>
          <a:effectLst>
            <a:outerShdw blurRad="292100" dist="139700" dir="2700000" algn="tl" rotWithShape="0">
              <a:srgbClr val="333333">
                <a:alpha val="65000"/>
              </a:srgbClr>
            </a:outerShdw>
          </a:effectLst>
        </p:spPr>
      </p:pic>
      <p:pic>
        <p:nvPicPr>
          <p:cNvPr id="8" name="Picture 7" descr="Button_Green.png"/>
          <p:cNvPicPr>
            <a:picLocks noChangeAspect="1"/>
          </p:cNvPicPr>
          <p:nvPr/>
        </p:nvPicPr>
        <p:blipFill>
          <a:blip r:embed="rId3" cstate="print"/>
          <a:stretch>
            <a:fillRect/>
          </a:stretch>
        </p:blipFill>
        <p:spPr>
          <a:xfrm>
            <a:off x="181811" y="6140364"/>
            <a:ext cx="580189" cy="531710"/>
          </a:xfrm>
          <a:prstGeom prst="rect">
            <a:avLst/>
          </a:prstGeom>
        </p:spPr>
      </p:pic>
      <p:pic>
        <p:nvPicPr>
          <p:cNvPr id="5" name="Picture 2" descr="Sellen Construction Co. of Seattle and ZGF Architects rendering of the 1063 Project - &#10;&#10;Union entr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05" y="1525187"/>
            <a:ext cx="3267187" cy="4266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36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772400" y="5486400"/>
            <a:ext cx="1371600" cy="1295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84316"/>
            <a:ext cx="8229600" cy="914400"/>
          </a:xfrm>
        </p:spPr>
        <p:txBody>
          <a:bodyPr>
            <a:noAutofit/>
          </a:bodyPr>
          <a:lstStyle/>
          <a:p>
            <a:pPr algn="l"/>
            <a:r>
              <a:rPr lang="en-US" sz="3200" dirty="0" smtClean="0"/>
              <a:t>Student House, </a:t>
            </a:r>
            <a:br>
              <a:rPr lang="en-US" sz="3200" dirty="0" smtClean="0"/>
            </a:br>
            <a:r>
              <a:rPr lang="en-US" sz="3200" dirty="0" smtClean="0"/>
              <a:t>Bellevue College </a:t>
            </a:r>
            <a:r>
              <a:rPr lang="en-US" sz="3200" b="0" dirty="0" smtClean="0"/>
              <a:t>2015-185</a:t>
            </a:r>
            <a:endParaRPr lang="en-US" sz="1800" b="0" dirty="0"/>
          </a:p>
        </p:txBody>
      </p:sp>
      <p:sp>
        <p:nvSpPr>
          <p:cNvPr id="4" name="TextBox 3"/>
          <p:cNvSpPr txBox="1"/>
          <p:nvPr/>
        </p:nvSpPr>
        <p:spPr>
          <a:xfrm>
            <a:off x="381000" y="1219200"/>
            <a:ext cx="8558844" cy="1938992"/>
          </a:xfrm>
          <a:prstGeom prst="rect">
            <a:avLst/>
          </a:prstGeom>
          <a:noFill/>
        </p:spPr>
        <p:txBody>
          <a:bodyPr wrap="square" rtlCol="0">
            <a:spAutoFit/>
          </a:bodyPr>
          <a:lstStyle/>
          <a:p>
            <a:pPr marL="228600" lvl="0" indent="-228600">
              <a:buFont typeface="Arial" panose="020B0604020202020204" pitchFamily="34" charset="0"/>
              <a:buChar char="•"/>
            </a:pPr>
            <a:r>
              <a:rPr lang="en-US" sz="1700" b="1" dirty="0">
                <a:latin typeface="Arial" panose="020B0604020202020204" pitchFamily="34" charset="0"/>
                <a:cs typeface="Arial" panose="020B0604020202020204" pitchFamily="34" charset="0"/>
              </a:rPr>
              <a:t>DB Contractor:</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Walsh </a:t>
            </a:r>
            <a:r>
              <a:rPr lang="en-US" sz="1700" dirty="0">
                <a:latin typeface="Arial" panose="020B0604020202020204" pitchFamily="34" charset="0"/>
                <a:cs typeface="Arial" panose="020B0604020202020204" pitchFamily="34" charset="0"/>
              </a:rPr>
              <a:t>Construction Co.</a:t>
            </a:r>
          </a:p>
          <a:p>
            <a:pPr marL="228600" lvl="0" indent="-228600">
              <a:buFont typeface="Arial" panose="020B0604020202020204" pitchFamily="34" charset="0"/>
              <a:buChar char="•"/>
            </a:pPr>
            <a:r>
              <a:rPr lang="en-US" sz="1700" b="1" dirty="0">
                <a:latin typeface="Arial" panose="020B0604020202020204" pitchFamily="34" charset="0"/>
                <a:cs typeface="Arial" panose="020B0604020202020204" pitchFamily="34" charset="0"/>
              </a:rPr>
              <a:t>DB Designer:</a:t>
            </a:r>
            <a:r>
              <a:rPr lang="en-US" sz="1700" dirty="0">
                <a:latin typeface="Arial" panose="020B0604020202020204" pitchFamily="34" charset="0"/>
                <a:cs typeface="Arial" panose="020B0604020202020204" pitchFamily="34" charset="0"/>
              </a:rPr>
              <a:t> NAC Architecture, Inc.</a:t>
            </a:r>
          </a:p>
          <a:p>
            <a:pPr marL="228600" lvl="0" indent="-228600">
              <a:buFont typeface="Arial" panose="020B0604020202020204" pitchFamily="34" charset="0"/>
              <a:buChar char="•"/>
            </a:pPr>
            <a:r>
              <a:rPr lang="en-US" sz="1700" b="1" dirty="0">
                <a:latin typeface="Arial" panose="020B0604020202020204" pitchFamily="34" charset="0"/>
                <a:cs typeface="Arial" panose="020B0604020202020204" pitchFamily="34" charset="0"/>
              </a:rPr>
              <a:t>Contracting Method:</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GCCM</a:t>
            </a:r>
            <a:endParaRPr lang="en-US" sz="1700" dirty="0">
              <a:latin typeface="Arial" panose="020B0604020202020204" pitchFamily="34" charset="0"/>
              <a:cs typeface="Arial" panose="020B0604020202020204" pitchFamily="34" charset="0"/>
            </a:endParaRPr>
          </a:p>
          <a:p>
            <a:pPr marL="228600" lvl="0" indent="-228600">
              <a:buFont typeface="Arial" panose="020B0604020202020204" pitchFamily="34" charset="0"/>
              <a:buChar char="•"/>
            </a:pPr>
            <a:r>
              <a:rPr lang="en-US" sz="1700" b="1" dirty="0">
                <a:latin typeface="Arial" panose="020B0604020202020204" pitchFamily="34" charset="0"/>
                <a:cs typeface="Arial" panose="020B0604020202020204" pitchFamily="34" charset="0"/>
              </a:rPr>
              <a:t>Construction Cost:</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28,500,000.00 </a:t>
            </a:r>
            <a:r>
              <a:rPr lang="en-US" sz="1700" dirty="0" smtClean="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projected – end of DD phase</a:t>
            </a:r>
          </a:p>
          <a:p>
            <a:pPr marL="228600" lvl="0" indent="-228600">
              <a:buFont typeface="Arial" panose="020B0604020202020204" pitchFamily="34" charset="0"/>
              <a:buChar char="•"/>
            </a:pPr>
            <a:r>
              <a:rPr lang="en-US" sz="1700" b="1" dirty="0">
                <a:latin typeface="Arial" panose="020B0604020202020204" pitchFamily="34" charset="0"/>
                <a:cs typeface="Arial" panose="020B0604020202020204" pitchFamily="34" charset="0"/>
              </a:rPr>
              <a:t>Date of Contract:</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March </a:t>
            </a:r>
            <a:r>
              <a:rPr lang="en-US" sz="1700" dirty="0">
                <a:latin typeface="Arial" panose="020B0604020202020204" pitchFamily="34" charset="0"/>
                <a:cs typeface="Arial" panose="020B0604020202020204" pitchFamily="34" charset="0"/>
              </a:rPr>
              <a:t>8, 2016 </a:t>
            </a:r>
            <a:r>
              <a:rPr lang="en-US" sz="1700" dirty="0" smtClean="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preconstruction services)</a:t>
            </a:r>
          </a:p>
          <a:p>
            <a:pPr marL="228600" lvl="0" indent="-228600">
              <a:buFont typeface="Arial" panose="020B0604020202020204" pitchFamily="34" charset="0"/>
              <a:buChar char="•"/>
            </a:pPr>
            <a:r>
              <a:rPr lang="en-US" sz="1700" b="1" dirty="0">
                <a:latin typeface="Arial" panose="020B0604020202020204" pitchFamily="34" charset="0"/>
                <a:cs typeface="Arial" panose="020B0604020202020204" pitchFamily="34" charset="0"/>
              </a:rPr>
              <a:t>Date of Completion:</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July </a:t>
            </a:r>
            <a:r>
              <a:rPr lang="en-US" sz="1700" dirty="0">
                <a:latin typeface="Arial" panose="020B0604020202020204" pitchFamily="34" charset="0"/>
                <a:cs typeface="Arial" panose="020B0604020202020204" pitchFamily="34" charset="0"/>
              </a:rPr>
              <a:t>1, 2018 </a:t>
            </a:r>
            <a:r>
              <a:rPr lang="en-US" sz="1700" dirty="0" smtClean="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substantial comp.) / </a:t>
            </a:r>
            <a:r>
              <a:rPr lang="en-US" sz="1700" dirty="0" smtClean="0">
                <a:latin typeface="Arial" panose="020B0604020202020204" pitchFamily="34" charset="0"/>
                <a:cs typeface="Arial" panose="020B0604020202020204" pitchFamily="34" charset="0"/>
              </a:rPr>
              <a:t>Sept</a:t>
            </a:r>
            <a:r>
              <a:rPr lang="en-US" sz="1700" dirty="0">
                <a:latin typeface="Arial" panose="020B0604020202020204" pitchFamily="34" charset="0"/>
                <a:cs typeface="Arial" panose="020B0604020202020204" pitchFamily="34" charset="0"/>
              </a:rPr>
              <a:t>. 1, 2018 (project comp) </a:t>
            </a:r>
          </a:p>
          <a:p>
            <a:endParaRPr lang="en-US" dirty="0"/>
          </a:p>
        </p:txBody>
      </p:sp>
      <p:sp>
        <p:nvSpPr>
          <p:cNvPr id="5" name="TextBox 4"/>
          <p:cNvSpPr txBox="1"/>
          <p:nvPr/>
        </p:nvSpPr>
        <p:spPr>
          <a:xfrm>
            <a:off x="366623" y="2895600"/>
            <a:ext cx="8472577"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Bellevue College, as a part of their initiative to provide a quality educational experience to the students of their community and those beyond the immediate community are building their first student housing facility. The Bellevue College Campus is an extremely busy and densely occupied campus. Staging and phasing the construction of the new student housing facility had the potential to seriously impact campus operations so the decision was made to use the GCCM process to team with designers  and contractor to minimize the potential of those impacts. As is common with these types of projects, budget is not unlimited, and physical constraints impact the overall design and cost of the project. The project is currently reaching the end of the Design Development Stage. The design team and contractor team are actively collaborating and working through the issues of design and budget. The project is on track for budget and schedule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7" name="Picture 6" descr="Button_Green.png"/>
          <p:cNvPicPr>
            <a:picLocks noChangeAspect="1"/>
          </p:cNvPicPr>
          <p:nvPr/>
        </p:nvPicPr>
        <p:blipFill>
          <a:blip r:embed="rId2" cstate="print"/>
          <a:stretch>
            <a:fillRect/>
          </a:stretch>
        </p:blipFill>
        <p:spPr>
          <a:xfrm>
            <a:off x="181811" y="6248400"/>
            <a:ext cx="462303" cy="423674"/>
          </a:xfrm>
          <a:prstGeom prst="rect">
            <a:avLst/>
          </a:prstGeom>
        </p:spPr>
      </p:pic>
    </p:spTree>
    <p:extLst>
      <p:ext uri="{BB962C8B-B14F-4D97-AF65-F5344CB8AC3E}">
        <p14:creationId xmlns:p14="http://schemas.microsoft.com/office/powerpoint/2010/main" val="2795075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B848503616A74292EA15D8ED0BAC5C" ma:contentTypeVersion="2" ma:contentTypeDescription="Create a new document." ma:contentTypeScope="" ma:versionID="5d39126f218aa33bc1a126b493e30088">
  <xsd:schema xmlns:xsd="http://www.w3.org/2001/XMLSchema" xmlns:xs="http://www.w3.org/2001/XMLSchema" xmlns:p="http://schemas.microsoft.com/office/2006/metadata/properties" xmlns:ns1="http://schemas.microsoft.com/sharepoint/v3" targetNamespace="http://schemas.microsoft.com/office/2006/metadata/properties" ma:root="true" ma:fieldsID="3c87f0b42af7d7c9f71fc778b7b1e61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128AD-8A88-44B4-B71A-BAB1DAD83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E7D81-4E8A-47AC-BB6E-4D2F8F316D45}">
  <ds:schemaRefs>
    <ds:schemaRef ds:uri="http://purl.org/dc/elements/1.1/"/>
    <ds:schemaRef ds:uri="http://schemas.microsoft.com/sharepoint/v3"/>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s>
</ds:datastoreItem>
</file>

<file path=customXml/itemProps3.xml><?xml version="1.0" encoding="utf-8"?>
<ds:datastoreItem xmlns:ds="http://schemas.openxmlformats.org/officeDocument/2006/customXml" ds:itemID="{A5F5B747-C14C-49C7-92DF-4153A47C5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DES-PPT-Template</Template>
  <TotalTime>1036</TotalTime>
  <Words>1330</Words>
  <Application>Microsoft Office PowerPoint</Application>
  <PresentationFormat>On-screen Show (4:3)</PresentationFormat>
  <Paragraphs>239</Paragraphs>
  <Slides>29</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3" baseType="lpstr">
      <vt:lpstr>Arial</vt:lpstr>
      <vt:lpstr>Calibri</vt:lpstr>
      <vt:lpstr>DES-PPT-Template</vt:lpstr>
      <vt:lpstr>Visio</vt:lpstr>
      <vt:lpstr>Capital Projects Advisory Review Board</vt:lpstr>
      <vt:lpstr>Presenters:</vt:lpstr>
      <vt:lpstr>Our Clients:</vt:lpstr>
      <vt:lpstr>Engineering &amp; Architectural Services</vt:lpstr>
      <vt:lpstr>Professional Committees</vt:lpstr>
      <vt:lpstr>Alternate Public Works Projects</vt:lpstr>
      <vt:lpstr>1063 Block 2014-009</vt:lpstr>
      <vt:lpstr>1063 Block 2014-009             (Continued)</vt:lpstr>
      <vt:lpstr>Student House,  Bellevue College 2015-185</vt:lpstr>
      <vt:lpstr>Student House,  Bellevue College 2015-185     (Continued)</vt:lpstr>
      <vt:lpstr>Pacific Tower Improvements,  Department of Commerce 2014-195</vt:lpstr>
      <vt:lpstr>Pacific Tower Improvements,  Department of Commerce 2014-195    (Cont.)</vt:lpstr>
      <vt:lpstr>Main Building South Wing Renovation,  Community Colleges of Spokane</vt:lpstr>
      <vt:lpstr>Main Building South Wing Renovation,  Community Colleges of Spokane               (Cont.)</vt:lpstr>
      <vt:lpstr>Pierce County Readiness Center 2013-295</vt:lpstr>
      <vt:lpstr>Pierce County Readiness Center,  Military Department 13-295  (Continued)</vt:lpstr>
      <vt:lpstr>Center for Advance Manufacturing Technologies, Clover Park Tech  2016-173</vt:lpstr>
      <vt:lpstr>K\3 Modular Classroom  CLT Proviso Projects  2016-743 &amp; 2016-173</vt:lpstr>
      <vt:lpstr>South Puget Sound Community College,  Lacey Building</vt:lpstr>
      <vt:lpstr>South Puget Sound Community College,  Lacey Building     (Continued)</vt:lpstr>
      <vt:lpstr>Future DBB Projects</vt:lpstr>
      <vt:lpstr>Future DBB Projects</vt:lpstr>
      <vt:lpstr>Panel Question 1: Lessons Learned</vt:lpstr>
      <vt:lpstr>Panel Question 2 : Project Experiences applied to Decision Process</vt:lpstr>
      <vt:lpstr>Panel Question 3 : Lessons, but No Process Change?</vt:lpstr>
      <vt:lpstr>Panel Question 4 : Client Understanding Methods</vt:lpstr>
      <vt:lpstr>Panel Question 5: Staff Changes</vt:lpstr>
      <vt:lpstr>Panel Question 6: Continuous Training for Staff</vt:lpstr>
      <vt:lpstr>Thank you</vt:lpstr>
    </vt:vector>
  </TitlesOfParts>
  <Company>Department of 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Baker, Talia (DES)</cp:lastModifiedBy>
  <cp:revision>88</cp:revision>
  <cp:lastPrinted>2016-09-21T23:14:51Z</cp:lastPrinted>
  <dcterms:created xsi:type="dcterms:W3CDTF">2012-07-19T21:11:51Z</dcterms:created>
  <dcterms:modified xsi:type="dcterms:W3CDTF">2016-09-22T00:16:25Z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0x01010058B848503616A74292EA15D8ED0BAC5C</vt:lpwstr>
  </property>
</Properties>
</file>